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1" r:id="rId1"/>
  </p:sldMasterIdLst>
  <p:sldIdLst>
    <p:sldId id="256" r:id="rId2"/>
    <p:sldId id="387" r:id="rId3"/>
    <p:sldId id="354" r:id="rId4"/>
    <p:sldId id="385" r:id="rId5"/>
    <p:sldId id="355" r:id="rId6"/>
    <p:sldId id="386" r:id="rId7"/>
    <p:sldId id="356" r:id="rId8"/>
    <p:sldId id="379" r:id="rId9"/>
    <p:sldId id="378" r:id="rId10"/>
    <p:sldId id="380" r:id="rId11"/>
    <p:sldId id="381" r:id="rId12"/>
    <p:sldId id="345" r:id="rId13"/>
    <p:sldId id="352" r:id="rId14"/>
    <p:sldId id="382" r:id="rId15"/>
    <p:sldId id="346" r:id="rId16"/>
    <p:sldId id="342" r:id="rId17"/>
    <p:sldId id="351" r:id="rId18"/>
    <p:sldId id="359" r:id="rId19"/>
    <p:sldId id="372" r:id="rId20"/>
    <p:sldId id="371" r:id="rId21"/>
    <p:sldId id="383" r:id="rId22"/>
    <p:sldId id="373" r:id="rId23"/>
    <p:sldId id="374" r:id="rId24"/>
    <p:sldId id="360" r:id="rId25"/>
    <p:sldId id="375" r:id="rId26"/>
    <p:sldId id="376" r:id="rId27"/>
    <p:sldId id="377" r:id="rId28"/>
    <p:sldId id="358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78980" autoAdjust="0"/>
  </p:normalViewPr>
  <p:slideViewPr>
    <p:cSldViewPr>
      <p:cViewPr varScale="1">
        <p:scale>
          <a:sx n="81" d="100"/>
          <a:sy n="81" d="100"/>
        </p:scale>
        <p:origin x="5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40DA13-ABB9-4A3D-9DA2-6711F7EE9514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AC842D-60C9-4304-95EB-5E7329B7CBF6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AB9280C-6A30-4C93-82CF-3C2A9A675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F3E52E-1E26-4795-ADDD-7FD10B670A94}" type="datetimeFigureOut">
              <a:rPr lang="en-US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F9877C-7AA5-4CC2-B2F7-899CB581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C10F0EE-592A-48C5-BA81-BC4A6F5B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456F4B-5ED5-448C-845D-5476846695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798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8EB5C-243E-41A7-B7C7-C43F4601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AED53-4935-4046-ABC0-445277EF96B6}" type="datetimeFigureOut">
              <a:rPr lang="en-US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9DFAC-6163-4E50-AEF0-05E26943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251B7-E69D-4E78-A84F-54939249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0DA81-9D7B-4DA1-B016-64283C3444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333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8EB5C-243E-41A7-B7C7-C43F4601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30FC3-76FB-4BA1-A8B1-CD43EF08612E}" type="datetimeFigureOut">
              <a:rPr lang="en-US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9DFAC-6163-4E50-AEF0-05E26943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251B7-E69D-4E78-A84F-54939249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1F8E0-CBB6-4EC0-AA9E-407317F1AE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401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8EB5C-243E-41A7-B7C7-C43F4601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808B-C5D9-4C79-BB08-202126256AB8}" type="datetimeFigureOut">
              <a:rPr lang="en-US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9DFAC-6163-4E50-AEF0-05E26943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251B7-E69D-4E78-A84F-54939249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1BB5-73E9-4753-9A2F-F20332D75F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009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E606B3-F58E-4CF3-8304-F380CA2767BE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9BB932-9D0E-41F8-BD58-13884FC66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4AAF2-2CB7-4F6E-BE56-CDAC8FB1E430}" type="datetimeFigureOut">
              <a:rPr lang="en-US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62A0B8-B460-40EC-BD16-9D8ADAAE1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C228B1-4F6A-4565-A07A-5E99BEEF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3702D-9826-4E9A-B269-61A4A122FC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847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58EB5C-243E-41A7-B7C7-C43F4601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CC826-670E-4097-BC3E-D81DA024DB52}" type="datetimeFigureOut">
              <a:rPr lang="en-US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A9DFAC-6163-4E50-AEF0-05E26943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0251B7-E69D-4E78-A84F-54939249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2B75-4165-4877-94CB-A523B23B85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498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58EB5C-243E-41A7-B7C7-C43F4601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1947-2E41-4BCF-A582-C4D787756475}" type="datetimeFigureOut">
              <a:rPr lang="en-US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A9DFAC-6163-4E50-AEF0-05E26943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0251B7-E69D-4E78-A84F-54939249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346B-853D-4072-8D39-E25AE79938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325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58EB5C-243E-41A7-B7C7-C43F4601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5914E-7035-4CA2-AAB0-DC5C5B77C91C}" type="datetimeFigureOut">
              <a:rPr lang="en-US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A9DFAC-6163-4E50-AEF0-05E26943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60251B7-E69D-4E78-A84F-54939249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E9D2-39B7-4185-9CD4-703472F830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998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58EB5C-243E-41A7-B7C7-C43F4601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249A-4F71-41FC-9A42-CB27FB90D8CE}" type="datetimeFigureOut">
              <a:rPr lang="en-US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9A9DFAC-6163-4E50-AEF0-05E26943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0251B7-E69D-4E78-A84F-54939249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94744-69A1-4E91-AED0-0D776A273C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916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58EB5C-243E-41A7-B7C7-C43F4601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EBF08-1A6A-429A-B74D-7E1DC6FA038A}" type="datetimeFigureOut">
              <a:rPr lang="en-US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A9DFAC-6163-4E50-AEF0-05E26943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0251B7-E69D-4E78-A84F-54939249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BC27E-529D-4DF8-852C-324D690190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117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58EB5C-243E-41A7-B7C7-C43F4601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82C04-B853-48B3-BA02-A6E7BB4E57F5}" type="datetimeFigureOut">
              <a:rPr lang="en-US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A9DFAC-6163-4E50-AEF0-05E26943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0251B7-E69D-4E78-A84F-54939249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1300-64B3-4DEA-85E0-B7BA09A3C4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291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CB2899-9764-4E6C-BDF7-53EBCD112FE4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8EB5C-243E-41A7-B7C7-C43F4601A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6663F98-BD71-40F0-B7E4-E9256333CCC3}" type="datetimeFigureOut">
              <a:rPr lang="en-US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9DFAC-6163-4E50-AEF0-05E269433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251B7-E69D-4E78-A84F-54939249B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D8B62E8-82FD-4D14-BFD8-FDA9CD49C7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16" r:id="rId2"/>
    <p:sldLayoutId id="214748432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>
            <a:extLst>
              <a:ext uri="{FF2B5EF4-FFF2-40B4-BE49-F238E27FC236}">
                <a16:creationId xmlns:a16="http://schemas.microsoft.com/office/drawing/2014/main" id="{9906BF2F-B9F2-4E6A-BB50-7B167D9F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35200"/>
            <a:ext cx="7475538" cy="17129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70C0"/>
                </a:solidFill>
              </a:rPr>
              <a:t>Lead Overview</a:t>
            </a:r>
            <a:endParaRPr altLang="en-US" b="1" dirty="0">
              <a:solidFill>
                <a:srgbClr val="0070C0"/>
              </a:solidFill>
            </a:endParaRP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AB3B98FE-C6AD-4473-B7BA-3D371E78C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2700" y="4154488"/>
            <a:ext cx="6577013" cy="2093912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endParaRPr lang="en-US" altLang="en-US" sz="2800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US" altLang="en-US" sz="5100" dirty="0">
                <a:solidFill>
                  <a:srgbClr val="0070C0"/>
                </a:solidFill>
              </a:rPr>
              <a:t>CDBG </a:t>
            </a:r>
            <a:br>
              <a:rPr lang="en-US" altLang="en-US" sz="5100" dirty="0">
                <a:solidFill>
                  <a:srgbClr val="0070C0"/>
                </a:solidFill>
              </a:rPr>
            </a:br>
            <a:r>
              <a:rPr lang="en-US" altLang="en-US" sz="5100" dirty="0">
                <a:solidFill>
                  <a:srgbClr val="0070C0"/>
                </a:solidFill>
              </a:rPr>
              <a:t>Small </a:t>
            </a:r>
            <a:br>
              <a:rPr lang="en-US" altLang="en-US" sz="5100" dirty="0">
                <a:solidFill>
                  <a:srgbClr val="0070C0"/>
                </a:solidFill>
              </a:rPr>
            </a:br>
            <a:r>
              <a:rPr lang="en-US" altLang="en-US" sz="5100" dirty="0">
                <a:solidFill>
                  <a:srgbClr val="0070C0"/>
                </a:solidFill>
              </a:rPr>
              <a:t>Cities</a:t>
            </a:r>
          </a:p>
          <a:p>
            <a:pPr eaLnBrk="1" hangingPunct="1">
              <a:defRPr/>
            </a:pPr>
            <a:r>
              <a:rPr lang="en-US" altLang="en-US" sz="5100" dirty="0">
                <a:solidFill>
                  <a:srgbClr val="0070C0"/>
                </a:solidFill>
              </a:rPr>
              <a:t>January 28, 2020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290513"/>
            <a:ext cx="16700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"/>
            <a:ext cx="19208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09575" y="496888"/>
            <a:ext cx="4781550" cy="1355725"/>
          </a:xfrm>
        </p:spPr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Child &lt; 6 in residence </a:t>
            </a:r>
          </a:p>
        </p:txBody>
      </p:sp>
      <p:pic>
        <p:nvPicPr>
          <p:cNvPr id="1331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136775"/>
            <a:ext cx="877252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4988"/>
            <a:ext cx="100012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258763"/>
            <a:ext cx="1646238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42913" y="479425"/>
            <a:ext cx="4705350" cy="1219200"/>
          </a:xfrm>
        </p:spPr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Child &gt; 6 in residence 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97088"/>
            <a:ext cx="876300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524000" y="54864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*If the exterior work was not part or the original scope of the rehabilitation then interim controls can be used to control the lead hazards (federal regulation). </a:t>
            </a:r>
            <a:endParaRPr lang="en-US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8"/>
            <a:ext cx="10747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82563"/>
            <a:ext cx="1646237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07275" cy="1355725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Scenario 1: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4D8A0A-ED31-4B69-8EDD-97618ED22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81600"/>
          </a:xfrm>
        </p:spPr>
        <p:txBody>
          <a:bodyPr rtlCol="0">
            <a:normAutofit/>
          </a:bodyPr>
          <a:lstStyle/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project costs $17,500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three children ages 11, 8 and 7 in residence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property has not been tested for lead paint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Many areas at the property have defective paint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600" b="1" dirty="0">
                <a:solidFill>
                  <a:srgbClr val="FF0000"/>
                </a:solidFill>
              </a:rPr>
              <a:t>What are your next steps?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>
            <a:extLst>
              <a:ext uri="{FF2B5EF4-FFF2-40B4-BE49-F238E27FC236}">
                <a16:creationId xmlns:a16="http://schemas.microsoft.com/office/drawing/2014/main" id="{0D3EE7E0-B12E-4649-8129-24D1B71E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88" y="1905000"/>
            <a:ext cx="6140450" cy="20145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b="1" dirty="0">
                <a:solidFill>
                  <a:srgbClr val="0070C0"/>
                </a:solidFill>
              </a:rPr>
              <a:t>What is Required?</a:t>
            </a:r>
            <a:endParaRPr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42913" y="479425"/>
            <a:ext cx="4705350" cy="1219200"/>
          </a:xfrm>
        </p:spPr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Child &gt; 6 in residence 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152650"/>
            <a:ext cx="87630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8"/>
            <a:ext cx="10747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82563"/>
            <a:ext cx="1646237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4905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3962400"/>
            <a:ext cx="4921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62400"/>
            <a:ext cx="49053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3962400"/>
            <a:ext cx="49053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07275" cy="1355725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0CED4-9E51-443A-9DF7-9DA8EB90C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105400"/>
          </a:xfrm>
        </p:spPr>
        <p:txBody>
          <a:bodyPr rtlCol="0">
            <a:noAutofit/>
          </a:bodyPr>
          <a:lstStyle/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Presence of </a:t>
            </a:r>
            <a:r>
              <a:rPr lang="en-US" sz="2800" b="1" u="sng" dirty="0">
                <a:solidFill>
                  <a:srgbClr val="FF0000"/>
                </a:solidFill>
              </a:rPr>
              <a:t>defective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paint 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Testing of the painted surfaces for lead </a:t>
            </a:r>
            <a:r>
              <a:rPr lang="en-US" sz="2800" b="1" u="sng" dirty="0">
                <a:solidFill>
                  <a:srgbClr val="FF0000"/>
                </a:solidFill>
              </a:rPr>
              <a:t>is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required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defective surfaces shall be remediated by a </a:t>
            </a:r>
            <a:r>
              <a:rPr lang="en-US" sz="2800" b="1" u="sng" dirty="0">
                <a:solidFill>
                  <a:srgbClr val="FF0000"/>
                </a:solidFill>
              </a:rPr>
              <a:t>certified EPA RRP firm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RRP firm </a:t>
            </a:r>
            <a:r>
              <a:rPr lang="en-US" sz="2800" b="1" u="sng" dirty="0">
                <a:solidFill>
                  <a:srgbClr val="FF0000"/>
                </a:solidFill>
              </a:rPr>
              <a:t>shall employ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workers/supervisor who have completed a HUD approved lead-safe work practice course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lead remediation plan </a:t>
            </a:r>
            <a:r>
              <a:rPr lang="en-US" sz="2800" b="1" u="sng" dirty="0">
                <a:solidFill>
                  <a:srgbClr val="FF0000"/>
                </a:solidFill>
              </a:rPr>
              <a:t>shall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 developed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 the completion of the job, a DPH licensed lead consultant contractor </a:t>
            </a:r>
            <a:r>
              <a:rPr lang="en-US" sz="2800" b="1" u="sng" dirty="0">
                <a:solidFill>
                  <a:srgbClr val="FF0000"/>
                </a:solidFill>
              </a:rPr>
              <a:t>must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 clearance dust wipes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228600"/>
            <a:ext cx="3200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>
            <a:extLst>
              <a:ext uri="{FF2B5EF4-FFF2-40B4-BE49-F238E27FC236}">
                <a16:creationId xmlns:a16="http://schemas.microsoft.com/office/drawing/2014/main" id="{4B03A4D6-BB45-4024-ACF7-138AC3946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41300"/>
            <a:ext cx="2109788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accent4"/>
                </a:solidFill>
              </a:rPr>
              <a:t>Protect Your Family</a:t>
            </a:r>
          </a:p>
        </p:txBody>
      </p:sp>
      <p:sp>
        <p:nvSpPr>
          <p:cNvPr id="12291" name="Text Placeholder 3">
            <a:extLst>
              <a:ext uri="{FF2B5EF4-FFF2-40B4-BE49-F238E27FC236}">
                <a16:creationId xmlns:a16="http://schemas.microsoft.com/office/drawing/2014/main" id="{456EF07A-A99E-4D9E-8065-A8C2F2B32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5000" y="241300"/>
            <a:ext cx="2209800" cy="5334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solidFill>
                  <a:schemeClr val="accent4"/>
                </a:solidFill>
              </a:rPr>
              <a:t>EPA Renovate Right</a:t>
            </a:r>
          </a:p>
        </p:txBody>
      </p:sp>
      <p:pic>
        <p:nvPicPr>
          <p:cNvPr id="19460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774700"/>
            <a:ext cx="417830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74700"/>
            <a:ext cx="367188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76200"/>
            <a:ext cx="5611813" cy="70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899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riped Right Arrow 4">
            <a:extLst>
              <a:ext uri="{FF2B5EF4-FFF2-40B4-BE49-F238E27FC236}">
                <a16:creationId xmlns:a16="http://schemas.microsoft.com/office/drawing/2014/main" id="{EDE67311-27CC-4088-B791-CA2FA31F9FD3}"/>
              </a:ext>
            </a:extLst>
          </p:cNvPr>
          <p:cNvSpPr/>
          <p:nvPr/>
        </p:nvSpPr>
        <p:spPr>
          <a:xfrm>
            <a:off x="381000" y="484188"/>
            <a:ext cx="977900" cy="484187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07275" cy="1355725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Scenario 2: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DC686D-1305-43BC-A8CE-C501D6DFA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81600"/>
          </a:xfrm>
        </p:spPr>
        <p:txBody>
          <a:bodyPr rtlCol="0">
            <a:normAutofit/>
          </a:bodyPr>
          <a:lstStyle/>
          <a:p>
            <a:pPr indent="-137160" eaLnBrk="1" fontAlgn="auto" hangingPunct="1">
              <a:spcAft>
                <a:spcPts val="0"/>
              </a:spcAft>
              <a:defRPr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project costs $33,000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two children ages 5 and 2 in residence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defective paint has been tested for lead and is positive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600" b="1" dirty="0">
                <a:solidFill>
                  <a:srgbClr val="FF0000"/>
                </a:solidFill>
              </a:rPr>
              <a:t>What are your next steps?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0453B-74CC-45A1-B00A-05D833D7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3" y="1173163"/>
            <a:ext cx="7475537" cy="2925762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0070C0"/>
                </a:solidFill>
              </a:rPr>
              <a:t>Does this look lead safe?</a:t>
            </a:r>
            <a:endParaRPr lang="en-US" b="1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1282700" y="4154488"/>
            <a:ext cx="6577013" cy="1363662"/>
          </a:xfrm>
        </p:spPr>
        <p:txBody>
          <a:bodyPr/>
          <a:lstStyle/>
          <a:p>
            <a:r>
              <a:rPr lang="en-US" altLang="en-US" sz="3600" b="1" smtClean="0"/>
              <a:t>Let’s take a look……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>
            <a:extLst>
              <a:ext uri="{FF2B5EF4-FFF2-40B4-BE49-F238E27FC236}">
                <a16:creationId xmlns:a16="http://schemas.microsoft.com/office/drawing/2014/main" id="{9CA4F2C1-7925-4878-B6EF-2CC1B775C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88" y="1905000"/>
            <a:ext cx="6140450" cy="20145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b="1" dirty="0">
                <a:solidFill>
                  <a:srgbClr val="0070C0"/>
                </a:solidFill>
              </a:rPr>
              <a:t>What is Required?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09575" y="496888"/>
            <a:ext cx="4781550" cy="1355725"/>
          </a:xfrm>
        </p:spPr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</a:rPr>
              <a:t>Child &lt; 6 in residence </a:t>
            </a:r>
          </a:p>
        </p:txBody>
      </p:sp>
      <p:pic>
        <p:nvPicPr>
          <p:cNvPr id="2457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136775"/>
            <a:ext cx="877252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4988"/>
            <a:ext cx="100012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258763"/>
            <a:ext cx="1646238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4905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4343400"/>
            <a:ext cx="49053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4343400"/>
            <a:ext cx="4921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4356100"/>
            <a:ext cx="4905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4356100"/>
            <a:ext cx="49053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07275" cy="1355725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07104-9513-4D07-A931-4612DDE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88" y="1295400"/>
            <a:ext cx="8534400" cy="5105400"/>
          </a:xfrm>
        </p:spPr>
        <p:txBody>
          <a:bodyPr rtlCol="0">
            <a:noAutofit/>
          </a:bodyPr>
          <a:lstStyle/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child &lt;6 years of age resides at the                          property and there is defective lead paint = </a:t>
            </a:r>
            <a:r>
              <a:rPr lang="en-US" sz="2800" b="1" u="sng" dirty="0">
                <a:solidFill>
                  <a:srgbClr val="FF0000"/>
                </a:solidFill>
              </a:rPr>
              <a:t>a comprehensive lead inspection is required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comprehensive lead inspection </a:t>
            </a:r>
            <a:r>
              <a:rPr lang="en-US" sz="2800" b="1" u="sng" dirty="0">
                <a:solidFill>
                  <a:srgbClr val="FF0000"/>
                </a:solidFill>
              </a:rPr>
              <a:t>will identify all lead hazards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paint, dust, water and soil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lead hazards </a:t>
            </a:r>
            <a:r>
              <a:rPr lang="en-US" sz="2800" b="1" u="sng" dirty="0">
                <a:solidFill>
                  <a:srgbClr val="FF0000"/>
                </a:solidFill>
              </a:rPr>
              <a:t>shall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abated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intact leaded surfaces </a:t>
            </a:r>
            <a:r>
              <a:rPr lang="en-US" sz="2800" b="1" u="sng" dirty="0">
                <a:solidFill>
                  <a:srgbClr val="FF0000"/>
                </a:solidFill>
              </a:rPr>
              <a:t>shall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 placed on a management plan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lead abatement plan or a lead management plan </a:t>
            </a:r>
            <a:r>
              <a:rPr lang="en-US" sz="2800" b="1" u="sng" dirty="0">
                <a:solidFill>
                  <a:srgbClr val="FF0000"/>
                </a:solidFill>
              </a:rPr>
              <a:t>shall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 developed by a licensed lead consultant contractor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2560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211138"/>
            <a:ext cx="26114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07275" cy="1355725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991EE-E29B-4F6F-BE2A-BABCCED5B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105400"/>
          </a:xfrm>
        </p:spPr>
        <p:txBody>
          <a:bodyPr rtlCol="0">
            <a:noAutofit/>
          </a:bodyPr>
          <a:lstStyle/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lead abatement plan </a:t>
            </a:r>
            <a:r>
              <a:rPr lang="en-US" sz="3200" b="1" u="sng" dirty="0">
                <a:solidFill>
                  <a:srgbClr val="FF0000"/>
                </a:solidFill>
              </a:rPr>
              <a:t>shall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                                    approved by the local health department before any work can begin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abatement work </a:t>
            </a:r>
            <a:r>
              <a:rPr lang="en-US" sz="3200" b="1" u="sng" dirty="0">
                <a:solidFill>
                  <a:srgbClr val="FF0000"/>
                </a:solidFill>
              </a:rPr>
              <a:t>shall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 performed by a DPH licensed lead abatement contractor that </a:t>
            </a:r>
            <a:r>
              <a:rPr lang="en-US" sz="3200" b="1" u="sng" dirty="0">
                <a:solidFill>
                  <a:srgbClr val="FF0000"/>
                </a:solidFill>
              </a:rPr>
              <a:t>employs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certified supervisors and workers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 the completion of the job, a DPH licensed lead consultant </a:t>
            </a:r>
            <a:r>
              <a:rPr lang="en-US" sz="3200" b="1" u="sng" dirty="0">
                <a:solidFill>
                  <a:srgbClr val="FF0000"/>
                </a:solidFill>
              </a:rPr>
              <a:t>shall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complete clearance dust wipes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7013"/>
            <a:ext cx="25288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883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6E35C4CA-2D2E-4A22-92B6-FD69DE25C017}"/>
              </a:ext>
            </a:extLst>
          </p:cNvPr>
          <p:cNvSpPr/>
          <p:nvPr/>
        </p:nvSpPr>
        <p:spPr>
          <a:xfrm>
            <a:off x="1447800" y="238125"/>
            <a:ext cx="977900" cy="48418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00050" y="381000"/>
            <a:ext cx="3405188" cy="68421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Challenges	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12AA1C2D-0505-43C2-B7A6-A0CEC7D63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191500" cy="5257800"/>
          </a:xfrm>
        </p:spPr>
        <p:txBody>
          <a:bodyPr rtlCol="0">
            <a:normAutofit/>
          </a:bodyPr>
          <a:lstStyle/>
          <a:p>
            <a:pPr marL="34290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en-US" altLang="en-US" sz="2800" dirty="0">
                <a:solidFill>
                  <a:srgbClr val="0070C0"/>
                </a:solidFill>
              </a:rPr>
              <a:t>Programs not……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70C0"/>
                </a:solidFill>
              </a:rPr>
              <a:t>using the pre-checklists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70C0"/>
                </a:solidFill>
              </a:rPr>
              <a:t>knowing the difference between lead remediation and lead abatement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70C0"/>
                </a:solidFill>
              </a:rPr>
              <a:t>involving licensed lead practitioners and the local health department when lead abatement is required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70C0"/>
                </a:solidFill>
              </a:rPr>
              <a:t>seeking approval for work order changes, for lead abatement projects, from the local health department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70C0"/>
                </a:solidFill>
              </a:rPr>
              <a:t>ensuring clearance dust wipes are required at the end of lead remediation and abatement work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5113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4495800" cy="68421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70C0"/>
                </a:solidFill>
              </a:rPr>
              <a:t>When in doubt….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DA252D55-36B6-4FD1-9998-41B111F8C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191500" cy="5257800"/>
          </a:xfrm>
        </p:spPr>
        <p:txBody>
          <a:bodyPr rtlCol="0">
            <a:normAutofit/>
          </a:bodyPr>
          <a:lstStyle/>
          <a:p>
            <a:pPr marL="34290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endParaRPr lang="en-US" altLang="en-US" sz="4000" dirty="0">
              <a:solidFill>
                <a:srgbClr val="0070C0"/>
              </a:solidFill>
            </a:endParaRPr>
          </a:p>
          <a:p>
            <a:pPr marL="34290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Call DPH</a:t>
            </a:r>
          </a:p>
          <a:p>
            <a:pPr indent="-137160" eaLnBrk="1" fontAlgn="auto" hangingPunct="1">
              <a:defRPr/>
            </a:pPr>
            <a:r>
              <a:rPr lang="en-US" altLang="en-US" sz="3800" dirty="0">
                <a:solidFill>
                  <a:srgbClr val="0070C0"/>
                </a:solidFill>
              </a:rPr>
              <a:t>DPH has authority to take action for any lead abatement violations</a:t>
            </a:r>
          </a:p>
          <a:p>
            <a:pPr indent="-137160" eaLnBrk="1" fontAlgn="auto" hangingPunct="1">
              <a:defRPr/>
            </a:pPr>
            <a:r>
              <a:rPr lang="en-US" altLang="en-US" sz="3800" dirty="0">
                <a:solidFill>
                  <a:srgbClr val="0070C0"/>
                </a:solidFill>
              </a:rPr>
              <a:t>EPA has authority to take action for any lead remediation violations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9400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125663"/>
            <a:ext cx="8623300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6600" b="1" smtClean="0">
                <a:solidFill>
                  <a:srgbClr val="0070C0"/>
                </a:solidFill>
              </a:rPr>
              <a:t>Questions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07275" cy="1355725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solidFill>
                  <a:srgbClr val="0070C0"/>
                </a:solidFill>
              </a:rPr>
              <a:t>Contact Information</a:t>
            </a:r>
          </a:p>
        </p:txBody>
      </p:sp>
      <p:sp>
        <p:nvSpPr>
          <p:cNvPr id="27651" name="Subtitle 2">
            <a:extLst>
              <a:ext uri="{FF2B5EF4-FFF2-40B4-BE49-F238E27FC236}">
                <a16:creationId xmlns:a16="http://schemas.microsoft.com/office/drawing/2014/main" id="{F232D542-EB31-4A97-A00A-E1B6AD60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87550"/>
            <a:ext cx="7404100" cy="4038600"/>
          </a:xfrm>
        </p:spPr>
        <p:txBody>
          <a:bodyPr rtlCol="0">
            <a:normAutofit/>
          </a:bodyPr>
          <a:lstStyle/>
          <a:p>
            <a:pPr marL="34290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en-US" altLang="en-US" sz="3600" dirty="0">
                <a:solidFill>
                  <a:srgbClr val="0070C0"/>
                </a:solidFill>
              </a:rPr>
              <a:t>Kimberly Ploszaj</a:t>
            </a:r>
          </a:p>
          <a:p>
            <a:pPr marL="34290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en-US" altLang="en-US" sz="3600" dirty="0">
                <a:solidFill>
                  <a:srgbClr val="0070C0"/>
                </a:solidFill>
              </a:rPr>
              <a:t>Epidemiologist</a:t>
            </a:r>
          </a:p>
          <a:p>
            <a:pPr marL="34290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en-US" altLang="en-US" sz="3600" dirty="0">
                <a:solidFill>
                  <a:srgbClr val="0070C0"/>
                </a:solidFill>
              </a:rPr>
              <a:t>State of Connecticut </a:t>
            </a:r>
          </a:p>
          <a:p>
            <a:pPr marL="34290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en-US" altLang="en-US" sz="3600" dirty="0">
                <a:solidFill>
                  <a:srgbClr val="0070C0"/>
                </a:solidFill>
              </a:rPr>
              <a:t>Department of Public Health</a:t>
            </a:r>
          </a:p>
          <a:p>
            <a:pPr marL="34290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en-US" altLang="en-US" sz="3600" dirty="0">
                <a:solidFill>
                  <a:srgbClr val="0070C0"/>
                </a:solidFill>
              </a:rPr>
              <a:t>(860) 509-7959</a:t>
            </a:r>
          </a:p>
          <a:p>
            <a:pPr marL="34290" indent="0" eaLnBrk="1" fontAlgn="auto" hangingPunct="1"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en-US" altLang="en-US" sz="3600" dirty="0">
                <a:solidFill>
                  <a:srgbClr val="0070C0"/>
                </a:solidFill>
              </a:rPr>
              <a:t>kimberly.ploszaj@ct.gov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44475"/>
            <a:ext cx="24098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315913"/>
            <a:ext cx="45577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3546475"/>
            <a:ext cx="2309813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3195638"/>
            <a:ext cx="257492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4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5213"/>
            <a:ext cx="4173538" cy="556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143000"/>
            <a:ext cx="4116387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325938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5240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3429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80987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0488"/>
            <a:ext cx="381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60488"/>
            <a:ext cx="381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3"/>
          <p:cNvSpPr>
            <a:spLocks noGrp="1"/>
          </p:cNvSpPr>
          <p:nvPr>
            <p:ph type="body" idx="1"/>
          </p:nvPr>
        </p:nvSpPr>
        <p:spPr>
          <a:xfrm>
            <a:off x="1284288" y="4267200"/>
            <a:ext cx="6575425" cy="1363663"/>
          </a:xfrm>
        </p:spPr>
        <p:txBody>
          <a:bodyPr/>
          <a:lstStyle/>
          <a:p>
            <a:r>
              <a:rPr lang="en-US" altLang="en-US" sz="3600" b="1" smtClean="0">
                <a:solidFill>
                  <a:srgbClr val="0070C0"/>
                </a:solidFill>
              </a:rPr>
              <a:t>CDBG Small Cities Funding </a:t>
            </a:r>
          </a:p>
          <a:p>
            <a:r>
              <a:rPr lang="en-US" altLang="en-US" sz="3600" b="1" smtClean="0">
                <a:solidFill>
                  <a:srgbClr val="0070C0"/>
                </a:solidFill>
              </a:rPr>
              <a:t>CHART </a:t>
            </a:r>
          </a:p>
        </p:txBody>
      </p:sp>
      <p:pic>
        <p:nvPicPr>
          <p:cNvPr id="1126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9086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0"/>
            <a:ext cx="896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1585</TotalTime>
  <Words>483</Words>
  <Application>Microsoft Office PowerPoint</Application>
  <PresentationFormat>On-screen Show (4:3)</PresentationFormat>
  <Paragraphs>71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Perpetua</vt:lpstr>
      <vt:lpstr>Arial</vt:lpstr>
      <vt:lpstr>Corbel</vt:lpstr>
      <vt:lpstr>Calibri</vt:lpstr>
      <vt:lpstr>Times New Roman</vt:lpstr>
      <vt:lpstr>Wingdings 2</vt:lpstr>
      <vt:lpstr>Basis</vt:lpstr>
      <vt:lpstr>Lead Overview</vt:lpstr>
      <vt:lpstr>Does this look lead safe?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Child &lt; 6 in residence </vt:lpstr>
      <vt:lpstr>Child &gt; 6 in residence </vt:lpstr>
      <vt:lpstr>Scenario 1:</vt:lpstr>
      <vt:lpstr>What is Required?</vt:lpstr>
      <vt:lpstr>Child &gt; 6 in residence </vt:lpstr>
      <vt:lpstr>Answer:</vt:lpstr>
      <vt:lpstr>PowerPoint Presentation</vt:lpstr>
      <vt:lpstr>PowerPoint Presentation</vt:lpstr>
      <vt:lpstr>PowerPoint Presentation</vt:lpstr>
      <vt:lpstr>Scenario 2:</vt:lpstr>
      <vt:lpstr>What is Required?</vt:lpstr>
      <vt:lpstr>Child &lt; 6 in residence </vt:lpstr>
      <vt:lpstr>Answer:</vt:lpstr>
      <vt:lpstr>Answer:</vt:lpstr>
      <vt:lpstr>PowerPoint Presentation</vt:lpstr>
      <vt:lpstr>Challenges </vt:lpstr>
      <vt:lpstr>When in doubt….</vt:lpstr>
      <vt:lpstr>Questions </vt:lpstr>
      <vt:lpstr>Contact Information</vt:lpstr>
    </vt:vector>
  </TitlesOfParts>
  <Company>DPH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CONN-NAHRO Training</dc:title>
  <dc:creator>Pelletier, Kimberly</dc:creator>
  <cp:lastModifiedBy>Maldonado, Geraldo</cp:lastModifiedBy>
  <cp:revision>133</cp:revision>
  <dcterms:created xsi:type="dcterms:W3CDTF">2014-01-03T16:03:35Z</dcterms:created>
  <dcterms:modified xsi:type="dcterms:W3CDTF">2020-02-05T18:53:30Z</dcterms:modified>
</cp:coreProperties>
</file>