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44"/>
  </p:notesMasterIdLst>
  <p:handoutMasterIdLst>
    <p:handoutMasterId r:id="rId45"/>
  </p:handoutMasterIdLst>
  <p:sldIdLst>
    <p:sldId id="257" r:id="rId2"/>
    <p:sldId id="309" r:id="rId3"/>
    <p:sldId id="258" r:id="rId4"/>
    <p:sldId id="301" r:id="rId5"/>
    <p:sldId id="302" r:id="rId6"/>
    <p:sldId id="303" r:id="rId7"/>
    <p:sldId id="297" r:id="rId8"/>
    <p:sldId id="310" r:id="rId9"/>
    <p:sldId id="311" r:id="rId10"/>
    <p:sldId id="312" r:id="rId11"/>
    <p:sldId id="313" r:id="rId12"/>
    <p:sldId id="314" r:id="rId13"/>
    <p:sldId id="266" r:id="rId14"/>
    <p:sldId id="267" r:id="rId15"/>
    <p:sldId id="270" r:id="rId16"/>
    <p:sldId id="307" r:id="rId17"/>
    <p:sldId id="308" r:id="rId18"/>
    <p:sldId id="271" r:id="rId19"/>
    <p:sldId id="305" r:id="rId20"/>
    <p:sldId id="306" r:id="rId21"/>
    <p:sldId id="272" r:id="rId22"/>
    <p:sldId id="273" r:id="rId23"/>
    <p:sldId id="295" r:id="rId24"/>
    <p:sldId id="296" r:id="rId25"/>
    <p:sldId id="275" r:id="rId26"/>
    <p:sldId id="276" r:id="rId27"/>
    <p:sldId id="279" r:id="rId28"/>
    <p:sldId id="280" r:id="rId29"/>
    <p:sldId id="281" r:id="rId30"/>
    <p:sldId id="282" r:id="rId31"/>
    <p:sldId id="298" r:id="rId32"/>
    <p:sldId id="283" r:id="rId33"/>
    <p:sldId id="285" r:id="rId34"/>
    <p:sldId id="286" r:id="rId35"/>
    <p:sldId id="299" r:id="rId36"/>
    <p:sldId id="287" r:id="rId37"/>
    <p:sldId id="288" r:id="rId38"/>
    <p:sldId id="289" r:id="rId39"/>
    <p:sldId id="291" r:id="rId40"/>
    <p:sldId id="300" r:id="rId41"/>
    <p:sldId id="315" r:id="rId42"/>
    <p:sldId id="316" r:id="rId4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4E327-59FB-417A-A336-F179640F7F88}" v="6" dt="2019-08-23T22:04:57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7" autoAdjust="0"/>
  </p:normalViewPr>
  <p:slideViewPr>
    <p:cSldViewPr>
      <p:cViewPr varScale="1">
        <p:scale>
          <a:sx n="80" d="100"/>
          <a:sy n="80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Cedric T" userId="8b13aab3-2ebf-4232-9eda-bcf593de7a5c" providerId="ADAL" clId="{D0E4E327-59FB-417A-A336-F179640F7F88}"/>
    <pc:docChg chg="modSld">
      <pc:chgData name="White, Cedric T" userId="8b13aab3-2ebf-4232-9eda-bcf593de7a5c" providerId="ADAL" clId="{D0E4E327-59FB-417A-A336-F179640F7F88}" dt="2019-08-23T22:04:57.179" v="5"/>
      <pc:docMkLst>
        <pc:docMk/>
      </pc:docMkLst>
      <pc:sldChg chg="addSp delSp modSp">
        <pc:chgData name="White, Cedric T" userId="8b13aab3-2ebf-4232-9eda-bcf593de7a5c" providerId="ADAL" clId="{D0E4E327-59FB-417A-A336-F179640F7F88}" dt="2019-08-23T22:04:57.179" v="5"/>
        <pc:sldMkLst>
          <pc:docMk/>
          <pc:sldMk cId="3734208557" sldId="257"/>
        </pc:sldMkLst>
        <pc:spChg chg="add del mod">
          <ac:chgData name="White, Cedric T" userId="8b13aab3-2ebf-4232-9eda-bcf593de7a5c" providerId="ADAL" clId="{D0E4E327-59FB-417A-A336-F179640F7F88}" dt="2019-08-23T22:04:20.824" v="1"/>
          <ac:spMkLst>
            <pc:docMk/>
            <pc:sldMk cId="3734208557" sldId="257"/>
            <ac:spMk id="2" creationId="{84A3EB01-3054-415C-8EAD-3522485A13DF}"/>
          </ac:spMkLst>
        </pc:spChg>
        <pc:spChg chg="add del mod">
          <ac:chgData name="White, Cedric T" userId="8b13aab3-2ebf-4232-9eda-bcf593de7a5c" providerId="ADAL" clId="{D0E4E327-59FB-417A-A336-F179640F7F88}" dt="2019-08-23T22:04:20.824" v="1"/>
          <ac:spMkLst>
            <pc:docMk/>
            <pc:sldMk cId="3734208557" sldId="257"/>
            <ac:spMk id="3" creationId="{9146C3A6-CAAC-4561-906A-7493E5037EEF}"/>
          </ac:spMkLst>
        </pc:spChg>
        <pc:spChg chg="add del mod">
          <ac:chgData name="White, Cedric T" userId="8b13aab3-2ebf-4232-9eda-bcf593de7a5c" providerId="ADAL" clId="{D0E4E327-59FB-417A-A336-F179640F7F88}" dt="2019-08-23T22:04:27.673" v="2"/>
          <ac:spMkLst>
            <pc:docMk/>
            <pc:sldMk cId="3734208557" sldId="257"/>
            <ac:spMk id="4" creationId="{3B56E1CB-8A7D-441A-9A8E-7CB424F75E44}"/>
          </ac:spMkLst>
        </pc:spChg>
        <pc:spChg chg="add del mod">
          <ac:chgData name="White, Cedric T" userId="8b13aab3-2ebf-4232-9eda-bcf593de7a5c" providerId="ADAL" clId="{D0E4E327-59FB-417A-A336-F179640F7F88}" dt="2019-08-23T22:04:48.294" v="3"/>
          <ac:spMkLst>
            <pc:docMk/>
            <pc:sldMk cId="3734208557" sldId="257"/>
            <ac:spMk id="5" creationId="{E0B93AB2-0D5A-4FE8-8A44-8821BA796241}"/>
          </ac:spMkLst>
        </pc:spChg>
        <pc:spChg chg="add del mod">
          <ac:chgData name="White, Cedric T" userId="8b13aab3-2ebf-4232-9eda-bcf593de7a5c" providerId="ADAL" clId="{D0E4E327-59FB-417A-A336-F179640F7F88}" dt="2019-08-23T22:04:48.294" v="3"/>
          <ac:spMkLst>
            <pc:docMk/>
            <pc:sldMk cId="3734208557" sldId="257"/>
            <ac:spMk id="6" creationId="{BE6C86B5-1C1B-4128-9E3A-4E764E039DE0}"/>
          </ac:spMkLst>
        </pc:spChg>
        <pc:spChg chg="add del mod">
          <ac:chgData name="White, Cedric T" userId="8b13aab3-2ebf-4232-9eda-bcf593de7a5c" providerId="ADAL" clId="{D0E4E327-59FB-417A-A336-F179640F7F88}" dt="2019-08-23T22:04:50.168" v="4"/>
          <ac:spMkLst>
            <pc:docMk/>
            <pc:sldMk cId="3734208557" sldId="257"/>
            <ac:spMk id="7" creationId="{1E6DAD39-0929-4019-A8B5-CA8B4CB8FF60}"/>
          </ac:spMkLst>
        </pc:spChg>
        <pc:spChg chg="add del mod">
          <ac:chgData name="White, Cedric T" userId="8b13aab3-2ebf-4232-9eda-bcf593de7a5c" providerId="ADAL" clId="{D0E4E327-59FB-417A-A336-F179640F7F88}" dt="2019-08-23T22:04:50.168" v="4"/>
          <ac:spMkLst>
            <pc:docMk/>
            <pc:sldMk cId="3734208557" sldId="257"/>
            <ac:spMk id="8" creationId="{F27AA537-D4E7-453E-A64A-A503750C9E1C}"/>
          </ac:spMkLst>
        </pc:spChg>
        <pc:spChg chg="add del mod">
          <ac:chgData name="White, Cedric T" userId="8b13aab3-2ebf-4232-9eda-bcf593de7a5c" providerId="ADAL" clId="{D0E4E327-59FB-417A-A336-F179640F7F88}" dt="2019-08-23T22:04:57.179" v="5"/>
          <ac:spMkLst>
            <pc:docMk/>
            <pc:sldMk cId="3734208557" sldId="257"/>
            <ac:spMk id="9" creationId="{40051A37-EC97-49FE-8AF2-F93BAD936DE6}"/>
          </ac:spMkLst>
        </pc:spChg>
        <pc:spChg chg="add mod">
          <ac:chgData name="White, Cedric T" userId="8b13aab3-2ebf-4232-9eda-bcf593de7a5c" providerId="ADAL" clId="{D0E4E327-59FB-417A-A336-F179640F7F88}" dt="2019-08-23T22:04:57.179" v="5"/>
          <ac:spMkLst>
            <pc:docMk/>
            <pc:sldMk cId="3734208557" sldId="257"/>
            <ac:spMk id="10" creationId="{E7468F69-2BCE-4B8D-A291-CCFF5B6C6E5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481DE3C8-E255-46EB-A780-BF0960C9F7D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EE12F2F3-6058-40D9-B377-26669543A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779645ED-FAF1-4CD0-BBE0-5EFE3D419CC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3" rIns="92927" bIns="46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27" tIns="46463" rIns="92927" bIns="464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11939E8E-7613-47F0-B0CE-0652D4EB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7928" indent="-28766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50658" indent="-23013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10921" indent="-23013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71185" indent="-23013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31448" indent="-2301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91711" indent="-2301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51974" indent="-2301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912238" indent="-2301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E0E8BD4-2A08-4A8D-B26D-5ADD60E9102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9E8E-7613-47F0-B0CE-0652D4EB8B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2308-03BB-4D5D-8AB1-EDE7F9AF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1F3AD1-B421-4345-8CF7-2E3DD4A1098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C039FD-8A8F-44A8-863D-E6D697BEB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Davis-Bacon “Mini - Camp”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468F69-2BCE-4B8D-A291-CCFF5B6C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5" descr="MPj04230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971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MCj04104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886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MCj024059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441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HOME: Factors of Applicability (1)</a:t>
            </a:r>
            <a:br>
              <a:rPr lang="en-US" altLang="en-US" sz="4000"/>
            </a:br>
            <a:r>
              <a:rPr lang="en-US" altLang="en-US" sz="2400"/>
              <a:t>(</a:t>
            </a:r>
            <a:r>
              <a:rPr lang="en-US" altLang="en-US" sz="2000"/>
              <a:t>Local Agency Guide, Page 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…</a:t>
            </a:r>
            <a:r>
              <a:rPr lang="en-US" altLang="en-US" sz="2800"/>
              <a:t>affordable housing with 12 or more units assisted with funds made available under this subtitle…</a:t>
            </a:r>
          </a:p>
          <a:p>
            <a:pPr eaLnBrk="1" hangingPunct="1"/>
            <a:r>
              <a:rPr lang="en-US" altLang="en-US" sz="2800"/>
              <a:t>…Any contract for the construction of affordable housing with 12 or more units…</a:t>
            </a:r>
          </a:p>
          <a:p>
            <a:pPr eaLnBrk="1" hangingPunct="1"/>
            <a:r>
              <a:rPr lang="en-US" altLang="en-US" sz="2800"/>
              <a:t>…Sweat equity (is OK)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800"/>
              <a:t>See also HOME Regulations:  24 CFR §92.354</a:t>
            </a:r>
          </a:p>
        </p:txBody>
      </p:sp>
    </p:spTree>
    <p:extLst>
      <p:ext uri="{BB962C8B-B14F-4D97-AF65-F5344CB8AC3E}">
        <p14:creationId xmlns:p14="http://schemas.microsoft.com/office/powerpoint/2010/main" val="280593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HOME: Factors of Applicability (2)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for applicability is</a:t>
            </a:r>
            <a:r>
              <a:rPr lang="en-US" altLang="en-US" i="1"/>
              <a:t> construction assisted, </a:t>
            </a:r>
            <a:r>
              <a:rPr lang="en-US" altLang="en-US"/>
              <a:t>not construction financed&gt;&gt;&gt; this creates a broader application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Soft costs </a:t>
            </a:r>
            <a:r>
              <a:rPr lang="en-US" altLang="en-US" u="sng"/>
              <a:t>will</a:t>
            </a:r>
            <a:r>
              <a:rPr lang="en-US" altLang="en-US"/>
              <a:t> trigger Davis-Bacon</a:t>
            </a:r>
          </a:p>
          <a:p>
            <a:pPr eaLnBrk="1" hangingPunct="1"/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7426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HOME: Factors of Applicability (3)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HOME applicability “taints” </a:t>
            </a:r>
            <a:r>
              <a:rPr lang="en-US" altLang="en-US" u="sng"/>
              <a:t>all</a:t>
            </a:r>
            <a:r>
              <a:rPr lang="en-US" altLang="en-US"/>
              <a:t> units of a development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Volunteers are exempt</a:t>
            </a:r>
          </a:p>
          <a:p>
            <a:pPr eaLnBrk="1" hangingPunct="1"/>
            <a:endParaRPr lang="en-US" altLang="en-US"/>
          </a:p>
        </p:txBody>
      </p:sp>
      <p:pic>
        <p:nvPicPr>
          <p:cNvPr id="38916" name="Picture 4" descr="P826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Contract Requirements</a:t>
            </a:r>
          </a:p>
        </p:txBody>
      </p:sp>
      <p:pic>
        <p:nvPicPr>
          <p:cNvPr id="38915" name="Picture 4" descr="bd049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5" y="1600200"/>
            <a:ext cx="6477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159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Labor Standards Provisions: </a:t>
            </a:r>
            <a:br>
              <a:rPr lang="en-US" dirty="0"/>
            </a:br>
            <a:r>
              <a:rPr lang="en-US" dirty="0"/>
              <a:t>HUD Form 4010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86200"/>
          </a:xfrm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sz="2800" dirty="0"/>
              <a:t>Contracts must contain labor standards (LS) clauses &amp; applicable wage determination</a:t>
            </a:r>
          </a:p>
          <a:p>
            <a:pPr eaLnBrk="1" hangingPunct="1">
              <a:spcAft>
                <a:spcPct val="60000"/>
              </a:spcAft>
            </a:pPr>
            <a:r>
              <a:rPr lang="en-US" sz="2800" dirty="0"/>
              <a:t>LS clauses describe contractor responsibilities</a:t>
            </a:r>
          </a:p>
          <a:p>
            <a:pPr eaLnBrk="1" hangingPunct="1">
              <a:spcAft>
                <a:spcPct val="60000"/>
              </a:spcAft>
            </a:pPr>
            <a:r>
              <a:rPr lang="en-US" sz="2800" dirty="0"/>
              <a:t>LS clauses have remedies for noncompliance</a:t>
            </a:r>
          </a:p>
        </p:txBody>
      </p:sp>
    </p:spTree>
    <p:extLst>
      <p:ext uri="{BB962C8B-B14F-4D97-AF65-F5344CB8AC3E}">
        <p14:creationId xmlns:p14="http://schemas.microsoft.com/office/powerpoint/2010/main" val="11854344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Wage Determinations</a:t>
            </a:r>
          </a:p>
        </p:txBody>
      </p:sp>
      <p:pic>
        <p:nvPicPr>
          <p:cNvPr id="43012" name="Picture 4" descr="AG00488_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27238"/>
            <a:ext cx="4800600" cy="4670425"/>
          </a:xfrm>
          <a:noFill/>
        </p:spPr>
      </p:pic>
    </p:spTree>
    <p:extLst>
      <p:ext uri="{BB962C8B-B14F-4D97-AF65-F5344CB8AC3E}">
        <p14:creationId xmlns:p14="http://schemas.microsoft.com/office/powerpoint/2010/main" val="14750094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Wage Determination </a:t>
            </a:r>
            <a:br>
              <a:rPr lang="en-US" sz="4000" dirty="0"/>
            </a:br>
            <a:r>
              <a:rPr lang="en-US" sz="4000" dirty="0"/>
              <a:t>“Lock-In” Rules (1)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u="sng" dirty="0"/>
              <a:t>Non-Competitive Bidding:</a:t>
            </a:r>
          </a:p>
          <a:p>
            <a:pPr eaLnBrk="1" hangingPunct="1"/>
            <a:r>
              <a:rPr lang="en-US" dirty="0"/>
              <a:t>Modifications are effective if published before contract award, or start of construction, which ever occurs first</a:t>
            </a:r>
            <a:endParaRPr lang="en-US" i="1" dirty="0"/>
          </a:p>
          <a:p>
            <a:pPr eaLnBrk="1" hangingPunct="1"/>
            <a:endParaRPr lang="en-US" dirty="0"/>
          </a:p>
        </p:txBody>
      </p:sp>
      <p:pic>
        <p:nvPicPr>
          <p:cNvPr id="64516" name="Picture 4" descr="HH0083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381000"/>
            <a:ext cx="1746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6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Wage Determination </a:t>
            </a:r>
            <a:br>
              <a:rPr lang="en-US" sz="4000"/>
            </a:br>
            <a:r>
              <a:rPr lang="en-US" sz="4000"/>
              <a:t>“Lock-In” Rules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u="sng" dirty="0"/>
              <a:t>Competitive bidding:</a:t>
            </a:r>
            <a:r>
              <a:rPr lang="en-US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Modifications published </a:t>
            </a:r>
            <a:r>
              <a:rPr lang="en-US" dirty="0">
                <a:sym typeface="Symbol" pitchFamily="18" charset="2"/>
              </a:rPr>
              <a:t></a:t>
            </a:r>
            <a:r>
              <a:rPr lang="en-US" dirty="0"/>
              <a:t>10 days before bid opening are not applicable if there is not sufficient time to notify bidders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Lock-in at bid opening </a:t>
            </a:r>
            <a:r>
              <a:rPr lang="en-US" i="1" dirty="0"/>
              <a:t>provided</a:t>
            </a:r>
            <a:r>
              <a:rPr lang="en-US" dirty="0"/>
              <a:t> contract is awarded within 90 days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Must update wage determination if contract award is </a:t>
            </a:r>
            <a:r>
              <a:rPr lang="en-US" dirty="0">
                <a:sym typeface="Symbol" pitchFamily="18" charset="2"/>
              </a:rPr>
              <a:t></a:t>
            </a:r>
            <a:r>
              <a:rPr lang="en-US" dirty="0">
                <a:sym typeface="MS LineDraw" pitchFamily="49" charset="2"/>
              </a:rPr>
              <a:t>90 days</a:t>
            </a:r>
          </a:p>
        </p:txBody>
      </p:sp>
    </p:spTree>
    <p:extLst>
      <p:ext uri="{BB962C8B-B14F-4D97-AF65-F5344CB8AC3E}">
        <p14:creationId xmlns:p14="http://schemas.microsoft.com/office/powerpoint/2010/main" val="282103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4 Types of Construction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Building - sheltered enclosures for the purpose of housing persons, machinery, equipment, etc. Also apartment buildings greater than 4 stories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Residential - single family houses, townhouses, and apartment buildings up to four stories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Types of Construction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Highway - roads, highways, sidewalks, parking areas, and other paving work not incidental to other construction	</a:t>
            </a:r>
          </a:p>
        </p:txBody>
      </p:sp>
      <p:pic>
        <p:nvPicPr>
          <p:cNvPr id="46084" name="Picture 4" descr="BD0727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6477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name &amp; HUD web pages!!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Office of Labor Relations is now called the Office of Davis-Bacon Labor Standards</a:t>
            </a:r>
          </a:p>
          <a:p>
            <a:endParaRPr lang="en-US" dirty="0"/>
          </a:p>
          <a:p>
            <a:r>
              <a:rPr lang="en-US" dirty="0"/>
              <a:t>OLSE web pages are in the process of being renamed and updated. So it’s best to start at HUD.gov and look under “Program Offices.”</a:t>
            </a:r>
          </a:p>
          <a:p>
            <a:endParaRPr lang="en-US" dirty="0"/>
          </a:p>
          <a:p>
            <a:r>
              <a:rPr lang="en-US" dirty="0"/>
              <a:t>Or type in: </a:t>
            </a:r>
            <a:r>
              <a:rPr lang="en-US" sz="3000" dirty="0"/>
              <a:t>http://portal.hud.gov/hudportal/HUD?src=/program_offices/labor_standards_enforcement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Construction (3)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Heavy - projects which cannot be classified as Building, Residential or Highway </a:t>
            </a:r>
          </a:p>
          <a:p>
            <a:pPr eaLnBrk="1" hangingPunct="1">
              <a:buFontTx/>
              <a:buNone/>
            </a:pPr>
            <a:r>
              <a:rPr lang="en-US" sz="2800"/>
              <a:t>	</a:t>
            </a:r>
          </a:p>
          <a:p>
            <a:pPr eaLnBrk="1" hangingPunct="1">
              <a:buFontTx/>
              <a:buNone/>
            </a:pPr>
            <a:r>
              <a:rPr lang="en-US" sz="2800"/>
              <a:t>	Often distinguished on basis of the characteristics of particular projects such as dredging, water and sewer lines, parks and playgrounds, dams, major bridges, and flood control.</a:t>
            </a:r>
          </a:p>
        </p:txBody>
      </p:sp>
    </p:spTree>
    <p:extLst>
      <p:ext uri="{BB962C8B-B14F-4D97-AF65-F5344CB8AC3E}">
        <p14:creationId xmlns:p14="http://schemas.microsoft.com/office/powerpoint/2010/main" val="3940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/>
              <a:t>Additional Classifications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Recent DOL All Agency Memorandum          # 213 is a new wrinkle that must be taken into consideration when developing an additional classification request.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 HUD Form 4230-A when requesting additional classifications.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93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Certified Payroll Basics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35000"/>
              </a:spcAft>
            </a:pPr>
            <a:r>
              <a:rPr lang="en-US" dirty="0"/>
              <a:t>Optional Form WH-347 or equivalent</a:t>
            </a:r>
          </a:p>
          <a:p>
            <a:pPr eaLnBrk="1" hangingPunct="1">
              <a:spcAft>
                <a:spcPct val="35000"/>
              </a:spcAft>
            </a:pPr>
            <a:r>
              <a:rPr lang="en-US" dirty="0"/>
              <a:t>Compliance statement (w/ original signature of corporate official, or letter of delegation)</a:t>
            </a:r>
          </a:p>
          <a:p>
            <a:pPr eaLnBrk="1" hangingPunct="1">
              <a:spcAft>
                <a:spcPct val="35000"/>
              </a:spcAft>
            </a:pPr>
            <a:r>
              <a:rPr lang="en-US" dirty="0"/>
              <a:t>Identify first /final payroll; account for all wks.</a:t>
            </a:r>
          </a:p>
          <a:p>
            <a:pPr>
              <a:spcAft>
                <a:spcPct val="35000"/>
              </a:spcAft>
            </a:pPr>
            <a:r>
              <a:rPr lang="en-US" dirty="0"/>
              <a:t>Payrolls must be complete &amp; legible</a:t>
            </a:r>
          </a:p>
          <a:p>
            <a:pPr>
              <a:spcAft>
                <a:spcPct val="35000"/>
              </a:spcAft>
            </a:pPr>
            <a:r>
              <a:rPr lang="en-US" dirty="0"/>
              <a:t>Payroll retention = three years</a:t>
            </a:r>
          </a:p>
          <a:p>
            <a:pPr>
              <a:spcAft>
                <a:spcPct val="35000"/>
              </a:spcAft>
            </a:pPr>
            <a:endParaRPr lang="en-US" dirty="0"/>
          </a:p>
          <a:p>
            <a:pPr eaLnBrk="1" hangingPunct="1">
              <a:spcAft>
                <a:spcPct val="35000"/>
              </a:spcAft>
            </a:pPr>
            <a:endParaRPr lang="en-US" dirty="0"/>
          </a:p>
          <a:p>
            <a:pPr eaLnBrk="1" hangingPunct="1">
              <a:spcAft>
                <a:spcPct val="35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23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3222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Labor Standards </a:t>
            </a:r>
            <a:br>
              <a:rPr lang="en-US" dirty="0"/>
            </a:br>
            <a:r>
              <a:rPr lang="en-US" dirty="0"/>
              <a:t>Enforcement (1)</a:t>
            </a:r>
            <a:br>
              <a:rPr lang="en-US" dirty="0"/>
            </a:br>
            <a:r>
              <a:rPr lang="en-US" sz="2000" dirty="0"/>
              <a:t>(Local Agency Guide, Pages 12 - 15)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1. Post Wage Det. &amp; Davis-Bacon Poster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2. Conduct employee interviews on-site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3. Review Certified Payrolls (CPRs)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4. Require CPR discrepancies be fixed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5. Resolve probable violations and complaints</a:t>
            </a:r>
          </a:p>
        </p:txBody>
      </p:sp>
      <p:pic>
        <p:nvPicPr>
          <p:cNvPr id="5123" name="Picture 3" descr="C:\Users\H19226\AppData\Local\Microsoft\Windows\Temporary Internet Files\Content.IE5\AI404Y6W\MP9004011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2400"/>
            <a:ext cx="14626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4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 Enforcement (2)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6. Refer complex issues/falsification to HUD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7. Withhold money for back pay if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8. Recommend debarment for repeat offenders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9 &amp; 10. Prepare Enforcement Reports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1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Enforcement Concepts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4400"/>
              <a:t>Classification</a:t>
            </a:r>
          </a:p>
          <a:p>
            <a:pPr eaLnBrk="1" hangingPunct="1">
              <a:buClr>
                <a:schemeClr val="tx1"/>
              </a:buClr>
            </a:pPr>
            <a:r>
              <a:rPr lang="en-US" sz="4400"/>
              <a:t>Interviews</a:t>
            </a:r>
          </a:p>
          <a:p>
            <a:pPr eaLnBrk="1" hangingPunct="1">
              <a:buClr>
                <a:schemeClr val="tx1"/>
              </a:buClr>
            </a:pPr>
            <a:r>
              <a:rPr lang="en-US" sz="4400"/>
              <a:t>Posters</a:t>
            </a:r>
          </a:p>
        </p:txBody>
      </p:sp>
      <p:pic>
        <p:nvPicPr>
          <p:cNvPr id="69636" name="Picture 4" descr="pe0146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199"/>
            <a:ext cx="3200400" cy="39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7967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Classification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u="sng" dirty="0"/>
              <a:t>All laborers and mechanics must be</a:t>
            </a:r>
            <a:r>
              <a:rPr lang="en-US" sz="36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Classified in accordance with the wage det. </a:t>
            </a:r>
            <a:r>
              <a:rPr lang="en-US" sz="3600" dirty="0">
                <a:solidFill>
                  <a:schemeClr val="tx1"/>
                </a:solidFill>
              </a:rPr>
              <a:t>&amp; paid for the work </a:t>
            </a:r>
            <a:r>
              <a:rPr lang="en-US" sz="3600" u="sng" dirty="0">
                <a:solidFill>
                  <a:schemeClr val="tx1"/>
                </a:solidFill>
              </a:rPr>
              <a:t>performed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u="sng" dirty="0">
                <a:solidFill>
                  <a:schemeClr val="tx1"/>
                </a:solidFill>
              </a:rPr>
              <a:t>not</a:t>
            </a:r>
            <a:r>
              <a:rPr lang="en-US" sz="3600" dirty="0">
                <a:solidFill>
                  <a:schemeClr val="tx1"/>
                </a:solidFill>
              </a:rPr>
              <a:t> by level of skill or experience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Paid at rates not less than those on wage determination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935514" cy="2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01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On-Site Interviews…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4800" dirty="0"/>
              <a:t>Targeting highly encouraged</a:t>
            </a:r>
          </a:p>
          <a:p>
            <a:pPr eaLnBrk="1" hangingPunct="1"/>
            <a:r>
              <a:rPr lang="en-US" dirty="0"/>
              <a:t>Interviewer must:</a:t>
            </a:r>
          </a:p>
          <a:p>
            <a:pPr lvl="1" eaLnBrk="1" hangingPunct="1"/>
            <a:r>
              <a:rPr lang="en-US" dirty="0"/>
              <a:t>Complete all info on HUD-11</a:t>
            </a:r>
          </a:p>
          <a:p>
            <a:pPr lvl="1" eaLnBrk="1" hangingPunct="1"/>
            <a:r>
              <a:rPr lang="en-US" dirty="0"/>
              <a:t>Note each Laborer’s / Mechanic’s: </a:t>
            </a:r>
          </a:p>
          <a:p>
            <a:pPr lvl="2" eaLnBrk="1" hangingPunct="1"/>
            <a:r>
              <a:rPr lang="en-US" dirty="0"/>
              <a:t>Duties performed	</a:t>
            </a:r>
          </a:p>
          <a:p>
            <a:pPr lvl="2" eaLnBrk="1" hangingPunct="1"/>
            <a:r>
              <a:rPr lang="en-US" dirty="0"/>
              <a:t>Tools used </a:t>
            </a:r>
          </a:p>
          <a:p>
            <a:pPr lvl="1" eaLnBrk="1" hangingPunct="1"/>
            <a:r>
              <a:rPr lang="en-US" dirty="0"/>
              <a:t>Note discrepancies between observations and Laborer’s / Mechanic’s statements</a:t>
            </a:r>
          </a:p>
          <a:p>
            <a:pPr lvl="1" eaLnBrk="1" hangingPunct="1"/>
            <a:r>
              <a:rPr lang="en-US" dirty="0"/>
              <a:t>Sign and date HUD-11</a:t>
            </a:r>
          </a:p>
        </p:txBody>
      </p:sp>
      <p:pic>
        <p:nvPicPr>
          <p:cNvPr id="6146" name="Picture 2" descr="C:\Users\H19226\AppData\Local\Microsoft\Windows\Temporary Internet Files\Content.IE5\2I8EEUUU\MC900297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58591"/>
            <a:ext cx="1981200" cy="21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690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HUD-11 Comparison to CPRs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Note results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Follow-up on discrepancies</a:t>
            </a:r>
          </a:p>
          <a:p>
            <a:pPr lvl="1" eaLnBrk="1" hangingPunct="1"/>
            <a:r>
              <a:rPr lang="en-US" dirty="0"/>
              <a:t>Notify contractor for corrections</a:t>
            </a:r>
          </a:p>
          <a:p>
            <a:pPr lvl="1" eaLnBrk="1" hangingPunct="1"/>
            <a:r>
              <a:rPr lang="en-US" dirty="0"/>
              <a:t>Target interviews</a:t>
            </a:r>
          </a:p>
          <a:p>
            <a:pPr lvl="1" eaLnBrk="1" hangingPunct="1"/>
            <a:r>
              <a:rPr lang="en-US" dirty="0"/>
              <a:t>Questionnaires</a:t>
            </a:r>
          </a:p>
          <a:p>
            <a:pPr eaLnBrk="1" hangingPunct="1"/>
            <a:endParaRPr lang="en-US" sz="2400" dirty="0"/>
          </a:p>
        </p:txBody>
      </p:sp>
      <p:sp>
        <p:nvSpPr>
          <p:cNvPr id="361476" name="WordArt 4"/>
          <p:cNvSpPr>
            <a:spLocks noChangeArrowheads="1" noChangeShapeType="1" noTextEdit="1"/>
          </p:cNvSpPr>
          <p:nvPr/>
        </p:nvSpPr>
        <p:spPr bwMode="auto">
          <a:xfrm>
            <a:off x="6248400" y="4495800"/>
            <a:ext cx="16097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HUD-11</a:t>
            </a:r>
          </a:p>
        </p:txBody>
      </p:sp>
    </p:spTree>
    <p:extLst>
      <p:ext uri="{BB962C8B-B14F-4D97-AF65-F5344CB8AC3E}">
        <p14:creationId xmlns:p14="http://schemas.microsoft.com/office/powerpoint/2010/main" val="27486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>
                <a:solidFill>
                  <a:srgbClr val="FFFFFF"/>
                </a:solidFill>
              </a:rPr>
              <a:t/>
            </a:r>
            <a:br>
              <a:rPr lang="en-US" u="sng" dirty="0">
                <a:solidFill>
                  <a:srgbClr val="FFFFFF"/>
                </a:solidFill>
              </a:rPr>
            </a:br>
            <a:r>
              <a:rPr lang="en-US" sz="6000" dirty="0"/>
              <a:t>Posters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/>
              <a:t>	</a:t>
            </a:r>
            <a:r>
              <a:rPr lang="en-US" sz="3600" dirty="0"/>
              <a:t>Two Posters:</a:t>
            </a:r>
          </a:p>
          <a:p>
            <a:pPr lvl="3" eaLnBrk="1" hangingPunct="1">
              <a:buClr>
                <a:schemeClr val="tx1"/>
              </a:buClr>
              <a:buFont typeface="Tahoma" pitchFamily="34" charset="0"/>
              <a:buChar char="•"/>
            </a:pPr>
            <a:r>
              <a:rPr lang="en-US" sz="3200" dirty="0"/>
              <a:t>Wage determination</a:t>
            </a:r>
          </a:p>
          <a:p>
            <a:pPr lvl="3" eaLnBrk="1" hangingPunct="1">
              <a:buClr>
                <a:schemeClr val="tx1"/>
              </a:buClr>
              <a:buFont typeface="Tahoma" pitchFamily="34" charset="0"/>
              <a:buChar char="•"/>
            </a:pPr>
            <a:r>
              <a:rPr lang="en-US" sz="3200" dirty="0"/>
              <a:t>DOL “Employee Rights”</a:t>
            </a:r>
            <a:endParaRPr lang="en-US" sz="1600" dirty="0"/>
          </a:p>
          <a:p>
            <a:pPr lvl="3" eaLnBrk="1" hangingPunct="1">
              <a:buClr>
                <a:schemeClr val="tx1"/>
              </a:buClr>
              <a:buFontTx/>
              <a:buNone/>
            </a:pPr>
            <a:r>
              <a:rPr lang="en-US" sz="1600" dirty="0"/>
              <a:t>http://www.dol.gov/whd/regs/compliance/posters/fedprojc.pdf </a:t>
            </a:r>
          </a:p>
          <a:p>
            <a:pPr lvl="3" eaLnBrk="1" hangingPunct="1">
              <a:buClr>
                <a:schemeClr val="tx1"/>
              </a:buClr>
              <a:buFontTx/>
              <a:buNone/>
            </a:pPr>
            <a:r>
              <a:rPr lang="en-US" sz="1600" dirty="0"/>
              <a:t>http://www.dol.gov/whd/regs/compliance/posters/davispan.pdf </a:t>
            </a:r>
          </a:p>
          <a:p>
            <a:pPr lvl="3" eaLnBrk="1" hangingPunct="1">
              <a:buClr>
                <a:schemeClr val="tx1"/>
              </a:buClr>
              <a:buFontTx/>
              <a:buNone/>
            </a:pPr>
            <a:endParaRPr lang="en-US" sz="1600" dirty="0"/>
          </a:p>
          <a:p>
            <a:pPr lvl="1" eaLnBrk="1" hangingPunct="1">
              <a:buFontTx/>
              <a:buNone/>
            </a:pPr>
            <a:r>
              <a:rPr lang="en-US" sz="3600" dirty="0"/>
              <a:t>Posted in a conspicuous place, protected from the elements.</a:t>
            </a:r>
          </a:p>
          <a:p>
            <a:pPr lvl="1" eaLnBrk="1" hangingPunct="1">
              <a:buFontTx/>
              <a:buNone/>
            </a:pPr>
            <a:endParaRPr lang="en-US" sz="2400" b="1" dirty="0"/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dirty="0"/>
          </a:p>
        </p:txBody>
      </p:sp>
      <p:pic>
        <p:nvPicPr>
          <p:cNvPr id="7170" name="Picture 2" descr="C:\Users\H19226\AppData\Local\Microsoft\Windows\Temporary Internet Files\Content.IE5\RDPSLAEL\MC9000344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0311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085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19226\AppData\Local\Microsoft\Windows\Temporary Internet Files\Content.IE5\AI404Y6W\MC900078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29" y="3708400"/>
            <a:ext cx="22384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64" y="152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Five Key Labor </a:t>
            </a:r>
            <a:br>
              <a:rPr lang="en-US" dirty="0"/>
            </a:br>
            <a:r>
              <a:rPr lang="en-US" dirty="0"/>
              <a:t>Standards Objectives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(Local Agency Guide, Page 4)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Apply Davis-Bacon properly</a:t>
            </a:r>
          </a:p>
          <a:p>
            <a:pPr eaLnBrk="1" hangingPunct="1"/>
            <a:r>
              <a:rPr lang="en-US" sz="3600" dirty="0"/>
              <a:t>Support contractor compliance</a:t>
            </a:r>
          </a:p>
          <a:p>
            <a:pPr eaLnBrk="1" hangingPunct="1"/>
            <a:r>
              <a:rPr lang="en-US" sz="3600" dirty="0"/>
              <a:t>Monitor contractor performance</a:t>
            </a:r>
          </a:p>
          <a:p>
            <a:pPr eaLnBrk="1" hangingPunct="1"/>
            <a:r>
              <a:rPr lang="en-US" sz="3600" dirty="0"/>
              <a:t>Investigate probable violations</a:t>
            </a:r>
          </a:p>
          <a:p>
            <a:pPr eaLnBrk="1" hangingPunct="1"/>
            <a:r>
              <a:rPr lang="en-US" sz="3600" dirty="0"/>
              <a:t>Pursue appropriate sanctions when warranted</a:t>
            </a:r>
          </a:p>
        </p:txBody>
      </p:sp>
    </p:spTree>
    <p:extLst>
      <p:ext uri="{BB962C8B-B14F-4D97-AF65-F5344CB8AC3E}">
        <p14:creationId xmlns:p14="http://schemas.microsoft.com/office/powerpoint/2010/main" val="3464968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34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Stretch……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C:\Users\H19226\AppData\Local\Microsoft\Windows\Temporary Internet Files\Content.IE5\RDPSLAEL\MP9004244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924800" cy="52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3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1. Get the CPRs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Without the CPRs, it is impossible to make any determinations regarding compliance</a:t>
            </a:r>
          </a:p>
          <a:p>
            <a:pPr eaLnBrk="1" hangingPunct="1"/>
            <a:endParaRPr lang="en-US"/>
          </a:p>
        </p:txBody>
      </p:sp>
      <p:pic>
        <p:nvPicPr>
          <p:cNvPr id="100356" name="Picture 4" descr="bd066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46425"/>
            <a:ext cx="37338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81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2. Check Payrolls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600">
                <a:cs typeface="Tahoma" pitchFamily="34" charset="0"/>
              </a:rPr>
              <a:t>Review for major trades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>
                <a:cs typeface="Tahoma" pitchFamily="34" charset="0"/>
              </a:rPr>
              <a:t>Compare HUD-11s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>
                <a:cs typeface="Tahoma" pitchFamily="34" charset="0"/>
              </a:rPr>
              <a:t>Focus on falsification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>
                <a:cs typeface="Tahoma" pitchFamily="34" charset="0"/>
              </a:rPr>
              <a:t>Communicate results</a:t>
            </a:r>
          </a:p>
          <a:p>
            <a:pPr eaLnBrk="1" hangingPunct="1">
              <a:buClr>
                <a:srgbClr val="FFCCFF"/>
              </a:buCl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3077" name="Picture 5" descr="C:\Users\H19226\AppData\Local\Microsoft\Windows\Temporary Internet Files\Content.IE5\27473A6Z\MC9000448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36355"/>
            <a:ext cx="4066321" cy="28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70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Payroll Falsification Indicators</a:t>
            </a:r>
            <a:br>
              <a:rPr lang="en-US"/>
            </a:br>
            <a:r>
              <a:rPr lang="en-US" sz="2400"/>
              <a:t>(</a:t>
            </a:r>
            <a:r>
              <a:rPr lang="en-US" sz="2000"/>
              <a:t>Local Agency Guide, Page 44 - 46)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Ratio of laborers to mechanics (</a:t>
            </a:r>
            <a:r>
              <a:rPr lang="en-US">
                <a:sym typeface="Symbol" pitchFamily="18" charset="2"/>
              </a:rPr>
              <a:t>&gt; 1:1)</a:t>
            </a:r>
          </a:p>
          <a:p>
            <a:pPr eaLnBrk="1" hangingPunct="1"/>
            <a:r>
              <a:rPr lang="en-US">
                <a:sym typeface="Symbol" pitchFamily="18" charset="2"/>
              </a:rPr>
              <a:t>Too few or irregular hours</a:t>
            </a:r>
          </a:p>
          <a:p>
            <a:pPr eaLnBrk="1" hangingPunct="1"/>
            <a:r>
              <a:rPr lang="en-US">
                <a:sym typeface="Symbol" pitchFamily="18" charset="2"/>
              </a:rPr>
              <a:t>Discrepancies in wage computations</a:t>
            </a:r>
          </a:p>
          <a:p>
            <a:pPr eaLnBrk="1" hangingPunct="1"/>
            <a:r>
              <a:rPr lang="en-US">
                <a:sym typeface="Symbol" pitchFamily="18" charset="2"/>
              </a:rPr>
              <a:t>Extraordinary deductions</a:t>
            </a:r>
          </a:p>
          <a:p>
            <a:pPr lvl="4" eaLnBrk="1" hangingPunct="1"/>
            <a:r>
              <a:rPr lang="en-US" sz="2400">
                <a:sym typeface="Symbol" pitchFamily="18" charset="2"/>
              </a:rPr>
              <a:t>or…………..</a:t>
            </a:r>
            <a:endParaRPr lang="en-US">
              <a:sym typeface="Symbol" pitchFamily="18" charset="2"/>
            </a:endParaRPr>
          </a:p>
          <a:p>
            <a:pPr eaLnBrk="1" hangingPunct="1"/>
            <a:r>
              <a:rPr lang="en-US"/>
              <a:t>Worker w/ a complaint</a:t>
            </a:r>
          </a:p>
        </p:txBody>
      </p:sp>
      <p:pic>
        <p:nvPicPr>
          <p:cNvPr id="17412" name="Picture 4" descr="BD1955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05" y="4114801"/>
            <a:ext cx="3615464" cy="24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 On-Site Interviews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u="sng"/>
              <a:t>Use on-site interviews to:</a:t>
            </a:r>
            <a:endParaRPr lang="en-US" sz="3600"/>
          </a:p>
          <a:p>
            <a:pPr eaLnBrk="1" hangingPunct="1"/>
            <a:r>
              <a:rPr lang="en-US" sz="3600"/>
              <a:t>Validate / test payroll data</a:t>
            </a:r>
          </a:p>
          <a:p>
            <a:pPr eaLnBrk="1" hangingPunct="1"/>
            <a:r>
              <a:rPr lang="en-US" sz="3600"/>
              <a:t>Develop complaints</a:t>
            </a:r>
          </a:p>
          <a:p>
            <a:pPr eaLnBrk="1" hangingPunct="1"/>
            <a:r>
              <a:rPr lang="en-US" sz="3600"/>
              <a:t>Target interviews to substantiate suspected violations</a:t>
            </a:r>
          </a:p>
          <a:p>
            <a:pPr lvl="3" eaLnBrk="1" hangingPunct="1"/>
            <a:r>
              <a:rPr lang="en-US" sz="2400"/>
              <a:t>HUD-11 available at HUD Forms</a:t>
            </a:r>
          </a:p>
        </p:txBody>
      </p:sp>
      <p:pic>
        <p:nvPicPr>
          <p:cNvPr id="101380" name="Picture 4" descr="pe0147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241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51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Wage Restitution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Document restitution on </a:t>
            </a:r>
            <a:r>
              <a:rPr lang="en-US" sz="3600" i="1" dirty="0"/>
              <a:t>corrected </a:t>
            </a:r>
            <a:r>
              <a:rPr lang="en-US" sz="3600" dirty="0"/>
              <a:t>certified payroll report</a:t>
            </a:r>
          </a:p>
        </p:txBody>
      </p:sp>
      <p:pic>
        <p:nvPicPr>
          <p:cNvPr id="104452" name="Picture 6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4" y="2590800"/>
            <a:ext cx="3486150" cy="36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54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5. Labor Standards </a:t>
            </a:r>
            <a:br>
              <a:rPr lang="en-US"/>
            </a:br>
            <a:r>
              <a:rPr lang="en-US"/>
              <a:t>Records to be Kept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Wage </a:t>
            </a:r>
            <a:r>
              <a:rPr lang="en-US" dirty="0" err="1"/>
              <a:t>det’s</a:t>
            </a:r>
            <a:r>
              <a:rPr lang="en-US" dirty="0"/>
              <a:t> and additional classifications</a:t>
            </a:r>
          </a:p>
          <a:p>
            <a:pPr eaLnBrk="1" hangingPunct="1"/>
            <a:r>
              <a:rPr lang="en-US" dirty="0"/>
              <a:t>Verification of contractor eligibility (debarment)</a:t>
            </a:r>
          </a:p>
          <a:p>
            <a:pPr eaLnBrk="1" hangingPunct="1"/>
            <a:r>
              <a:rPr lang="en-US" dirty="0"/>
              <a:t>Certified payrolls </a:t>
            </a:r>
          </a:p>
          <a:p>
            <a:pPr eaLnBrk="1" hangingPunct="1"/>
            <a:r>
              <a:rPr lang="en-US" dirty="0"/>
              <a:t>Apprentice registrations</a:t>
            </a:r>
          </a:p>
          <a:p>
            <a:pPr eaLnBrk="1" hangingPunct="1"/>
            <a:r>
              <a:rPr lang="en-US" dirty="0"/>
              <a:t>Documentation of all enforcement actions</a:t>
            </a:r>
          </a:p>
          <a:p>
            <a:pPr eaLnBrk="1" hangingPunct="1"/>
            <a:r>
              <a:rPr lang="en-US" dirty="0"/>
              <a:t>Copy of executed contract</a:t>
            </a:r>
          </a:p>
        </p:txBody>
      </p:sp>
      <p:pic>
        <p:nvPicPr>
          <p:cNvPr id="8194" name="Picture 2" descr="C:\Users\H19226\AppData\Local\Microsoft\Windows\Temporary Internet Files\Content.IE5\2I8EEUUU\MC9004326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7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92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 Labor Standards </a:t>
            </a:r>
            <a:br>
              <a:rPr lang="en-US"/>
            </a:br>
            <a:r>
              <a:rPr lang="en-US"/>
              <a:t>Records to be Kept (2)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Documentation of bid opening / </a:t>
            </a:r>
          </a:p>
          <a:p>
            <a:pPr eaLnBrk="1" hangingPunct="1">
              <a:buFontTx/>
              <a:buNone/>
            </a:pPr>
            <a:r>
              <a:rPr lang="en-US"/>
              <a:t>	contract award</a:t>
            </a:r>
          </a:p>
          <a:p>
            <a:pPr eaLnBrk="1" hangingPunct="1"/>
            <a:r>
              <a:rPr lang="en-US"/>
              <a:t>Documentation of construction start date</a:t>
            </a:r>
          </a:p>
          <a:p>
            <a:pPr eaLnBrk="1" hangingPunct="1"/>
            <a:r>
              <a:rPr lang="en-US"/>
              <a:t>Employee interviews &amp; HUD-11s</a:t>
            </a:r>
          </a:p>
          <a:p>
            <a:pPr eaLnBrk="1" hangingPunct="1"/>
            <a:r>
              <a:rPr lang="en-US"/>
              <a:t>Related correspondence / memoranda</a:t>
            </a:r>
          </a:p>
          <a:p>
            <a:pPr eaLnBrk="1" hangingPunct="1"/>
            <a:r>
              <a:rPr lang="en-US"/>
              <a:t>Preserved no less than three years</a:t>
            </a:r>
          </a:p>
        </p:txBody>
      </p:sp>
    </p:spTree>
    <p:extLst>
      <p:ext uri="{BB962C8B-B14F-4D97-AF65-F5344CB8AC3E}">
        <p14:creationId xmlns:p14="http://schemas.microsoft.com/office/powerpoint/2010/main" val="34677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Enforcement Reports </a:t>
            </a:r>
            <a:br>
              <a:rPr lang="en-US" dirty="0"/>
            </a:b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u="sng" dirty="0"/>
          </a:p>
          <a:p>
            <a:pPr algn="ctr" eaLnBrk="1" hangingPunct="1">
              <a:buFontTx/>
              <a:buNone/>
            </a:pPr>
            <a:r>
              <a:rPr lang="en-US" u="sng" dirty="0"/>
              <a:t>Semi-Annual (29 CFR §5.7(b))</a:t>
            </a:r>
          </a:p>
          <a:p>
            <a:pPr eaLnBrk="1" hangingPunct="1"/>
            <a:r>
              <a:rPr lang="en-US" dirty="0"/>
              <a:t>Oct 1 </a:t>
            </a:r>
            <a:r>
              <a:rPr lang="en-US" dirty="0">
                <a:sym typeface="Monotype Sorts" pitchFamily="2" charset="2"/>
              </a:rPr>
              <a:t></a:t>
            </a:r>
            <a:r>
              <a:rPr lang="en-US" dirty="0"/>
              <a:t> Mar 31 and Apr 1 </a:t>
            </a:r>
            <a:r>
              <a:rPr lang="en-US" dirty="0">
                <a:sym typeface="Monotype Sorts" pitchFamily="2" charset="2"/>
              </a:rPr>
              <a:t></a:t>
            </a:r>
            <a:r>
              <a:rPr lang="en-US" dirty="0"/>
              <a:t> Sep 30</a:t>
            </a:r>
          </a:p>
          <a:p>
            <a:pPr eaLnBrk="1" hangingPunct="1"/>
            <a:r>
              <a:rPr lang="en-US" dirty="0"/>
              <a:t>All covered contracts awarded w/in 6 mos.</a:t>
            </a:r>
          </a:p>
          <a:p>
            <a:pPr>
              <a:lnSpc>
                <a:spcPct val="90000"/>
              </a:lnSpc>
            </a:pPr>
            <a:r>
              <a:rPr lang="en-US" dirty="0"/>
              <a:t>Wage restitution found due</a:t>
            </a:r>
          </a:p>
          <a:p>
            <a:pPr>
              <a:lnSpc>
                <a:spcPct val="90000"/>
              </a:lnSpc>
            </a:pPr>
            <a:r>
              <a:rPr lang="en-US" dirty="0"/>
              <a:t>Complaints received</a:t>
            </a:r>
          </a:p>
          <a:p>
            <a:pPr>
              <a:lnSpc>
                <a:spcPct val="90000"/>
              </a:lnSpc>
            </a:pPr>
            <a:r>
              <a:rPr lang="en-US" dirty="0"/>
              <a:t>Investigations opened and closed</a:t>
            </a:r>
          </a:p>
          <a:p>
            <a:pPr>
              <a:lnSpc>
                <a:spcPct val="90000"/>
              </a:lnSpc>
            </a:pPr>
            <a:r>
              <a:rPr lang="en-US" dirty="0"/>
              <a:t>Employers found in violation</a:t>
            </a:r>
          </a:p>
          <a:p>
            <a:pPr>
              <a:lnSpc>
                <a:spcPct val="90000"/>
              </a:lnSpc>
            </a:pPr>
            <a:r>
              <a:rPr lang="en-US" dirty="0"/>
              <a:t>Findings of underpayment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3600" dirty="0"/>
          </a:p>
        </p:txBody>
      </p:sp>
      <p:pic>
        <p:nvPicPr>
          <p:cNvPr id="9218" name="Picture 2" descr="C:\Users\H19226\AppData\Local\Microsoft\Windows\Temporary Internet Files\Content.IE5\AI404Y6W\MP9004011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3726409"/>
            <a:ext cx="1895061" cy="23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Local Agency Responsibilities (1)</a:t>
            </a:r>
            <a:r>
              <a:rPr lang="en-US"/>
              <a:t> </a:t>
            </a:r>
            <a:br>
              <a:rPr lang="en-US"/>
            </a:br>
            <a:r>
              <a:rPr lang="en-US" sz="2000"/>
              <a:t>(Local Agency Guide, Pages 5 &amp; 6)			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			</a:t>
            </a:r>
            <a:r>
              <a:rPr lang="en-US" sz="4000" u="sng" dirty="0"/>
              <a:t>TEN  ITEMS:</a:t>
            </a:r>
          </a:p>
          <a:p>
            <a:pPr marL="609600" indent="-609600" eaLnBrk="1" hangingPunct="1">
              <a:buFontTx/>
              <a:buNone/>
            </a:pPr>
            <a:endParaRPr lang="en-US" sz="3600" u="sng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Designate appropriate staff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dirty="0"/>
              <a:t>Establish construction management system </a:t>
            </a:r>
            <a:r>
              <a:rPr lang="en-US"/>
              <a:t>(2 </a:t>
            </a:r>
            <a:r>
              <a:rPr lang="en-US" dirty="0"/>
              <a:t>CFR </a:t>
            </a:r>
            <a:r>
              <a:rPr lang="en-US"/>
              <a:t>Part 200)</a:t>
            </a:r>
            <a:endParaRPr lang="en-US" dirty="0"/>
          </a:p>
          <a:p>
            <a:pPr marL="609600" indent="-609600">
              <a:buFontTx/>
              <a:buAutoNum type="arabicPeriod" startAt="2"/>
            </a:pPr>
            <a:endParaRPr lang="en-US" dirty="0"/>
          </a:p>
          <a:p>
            <a:pPr marL="609600" indent="-609600">
              <a:buFontTx/>
              <a:buAutoNum type="arabicPeriod" startAt="2"/>
            </a:pPr>
            <a:r>
              <a:rPr lang="en-US" dirty="0"/>
              <a:t>Ensure contracts contain Federal labor standards (HUD 4010) and applicable wage determination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en-US" sz="3600" dirty="0"/>
          </a:p>
        </p:txBody>
      </p:sp>
      <p:pic>
        <p:nvPicPr>
          <p:cNvPr id="12292" name="Picture 6" descr="pcs_popular_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890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31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of Employee Interview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13560"/>
              </p:ext>
            </p:extLst>
          </p:nvPr>
        </p:nvGraphicFramePr>
        <p:xfrm>
          <a:off x="2451996" y="1219200"/>
          <a:ext cx="424000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1996" y="1219200"/>
                        <a:ext cx="424000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11229"/>
              </p:ext>
            </p:extLst>
          </p:nvPr>
        </p:nvGraphicFramePr>
        <p:xfrm>
          <a:off x="2590800" y="1375611"/>
          <a:ext cx="4239106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375611"/>
                        <a:ext cx="4239106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Weekly Payroll Records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 YOU</a:t>
            </a:r>
          </a:p>
        </p:txBody>
      </p:sp>
      <p:pic>
        <p:nvPicPr>
          <p:cNvPr id="3" name="Content Placeholder 2" descr="C:\Users\H19226\AppData\Local\Microsoft\Windows\Temporary Internet Files\Content.IE5\97FOM0C3\MP90044253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84" y="1774825"/>
            <a:ext cx="6959431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Local Agency Responsibilities (2)</a:t>
            </a:r>
            <a:r>
              <a:rPr lang="en-US"/>
              <a:t> </a:t>
            </a:r>
            <a:r>
              <a:rPr lang="en-US" sz="2000"/>
              <a:t>			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dirty="0"/>
              <a:t>Avoid debarred contractors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dirty="0"/>
              <a:t>Conduct on-site inspections and interviews; and ensure wage determination and DOL </a:t>
            </a:r>
            <a:r>
              <a:rPr lang="en-US" u="sng" dirty="0"/>
              <a:t>Notice to Employees</a:t>
            </a:r>
            <a:r>
              <a:rPr lang="en-US" dirty="0"/>
              <a:t> are posted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en-US" dirty="0"/>
              <a:t>Review certified payrolls---ensure needed corrections are made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/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3316" name="Picture 1028" descr="MCj01500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06" y="2667000"/>
            <a:ext cx="144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4000"/>
              <a:t>Local Agency Responsibilities (3)</a:t>
            </a:r>
            <a:r>
              <a:rPr lang="en-US"/>
              <a:t> </a:t>
            </a:r>
            <a:r>
              <a:rPr lang="en-US" sz="2000"/>
              <a:t>	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 startAt="7"/>
            </a:pPr>
            <a:r>
              <a:rPr lang="en-US" dirty="0"/>
              <a:t>Maintain full documentation of labor standards administration and enforcement</a:t>
            </a:r>
          </a:p>
          <a:p>
            <a:pPr marL="609600" indent="-609600" eaLnBrk="1" hangingPunct="1">
              <a:buFontTx/>
              <a:buAutoNum type="arabicPeriod" startAt="7"/>
            </a:pPr>
            <a:endParaRPr lang="en-US" dirty="0"/>
          </a:p>
          <a:p>
            <a:pPr marL="609600" indent="-609600" eaLnBrk="1" hangingPunct="1">
              <a:buFontTx/>
              <a:buAutoNum type="arabicPeriod" startAt="7"/>
            </a:pPr>
            <a:r>
              <a:rPr lang="en-US" dirty="0"/>
              <a:t>Refer complex matters to HUD</a:t>
            </a:r>
          </a:p>
          <a:p>
            <a:pPr marL="609600" indent="-609600">
              <a:buFontTx/>
              <a:buAutoNum type="arabicPeriod" startAt="9"/>
            </a:pPr>
            <a:endParaRPr lang="en-US" dirty="0"/>
          </a:p>
          <a:p>
            <a:pPr marL="609600" indent="-609600">
              <a:buFontTx/>
              <a:buAutoNum type="arabicPeriod" startAt="9"/>
            </a:pPr>
            <a:r>
              <a:rPr lang="en-US" dirty="0"/>
              <a:t>Prepare enforcement reports as required</a:t>
            </a:r>
          </a:p>
          <a:p>
            <a:pPr marL="609600" indent="-609600">
              <a:buFontTx/>
              <a:buAutoNum type="arabicPeriod" startAt="9"/>
            </a:pPr>
            <a:endParaRPr lang="en-US" dirty="0"/>
          </a:p>
          <a:p>
            <a:pPr marL="609600" indent="-609600">
              <a:buFontTx/>
              <a:buAutoNum type="arabicPeriod" startAt="9"/>
            </a:pPr>
            <a:r>
              <a:rPr lang="en-US" dirty="0"/>
              <a:t>Comply with all HUD Requirements</a:t>
            </a:r>
          </a:p>
          <a:p>
            <a:pPr marL="609600" indent="-609600" eaLnBrk="1" hangingPunct="1">
              <a:buFontTx/>
              <a:buAutoNum type="arabicPeriod" startAt="7"/>
            </a:pPr>
            <a:endParaRPr lang="en-US" dirty="0"/>
          </a:p>
          <a:p>
            <a:pPr marL="609600" indent="-609600" eaLnBrk="1" hangingPunct="1">
              <a:buFontTx/>
              <a:buAutoNum type="arabicPeriod" startAt="7"/>
            </a:pPr>
            <a:endParaRPr lang="en-US" dirty="0"/>
          </a:p>
          <a:p>
            <a:pPr marL="609600" indent="-609600" eaLnBrk="1" hangingPunct="1">
              <a:buFontTx/>
              <a:buAutoNum type="arabicPeriod" startAt="8"/>
            </a:pPr>
            <a:endParaRPr lang="en-US" sz="2800" dirty="0"/>
          </a:p>
          <a:p>
            <a:pPr marL="609600" indent="-609600" eaLnBrk="1" hangingPunct="1">
              <a:buFontTx/>
              <a:buAutoNum type="arabicPeriod" startAt="8"/>
            </a:pPr>
            <a:endParaRPr lang="en-US" sz="2800" dirty="0"/>
          </a:p>
          <a:p>
            <a:pPr marL="609600" indent="-609600" eaLnBrk="1" hangingPunct="1">
              <a:buFontTx/>
              <a:buAutoNum type="arabicPeriod" startAt="9"/>
            </a:pPr>
            <a:endParaRPr lang="en-US" sz="2400" dirty="0"/>
          </a:p>
          <a:p>
            <a:pPr marL="609600" indent="-609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Labor Standards Administration</a:t>
            </a:r>
            <a:br>
              <a:rPr lang="en-US"/>
            </a:br>
            <a:r>
              <a:rPr lang="en-US" sz="2000"/>
              <a:t>(Local Agency Guide, Pages 9 - 11)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1. Determine Davis-Bacon Applicability</a:t>
            </a:r>
          </a:p>
          <a:p>
            <a:pPr marL="742950" indent="-742950">
              <a:buFontTx/>
              <a:buAutoNum type="arabicPeriod"/>
            </a:pPr>
            <a:endParaRPr lang="en-US" sz="3600" dirty="0"/>
          </a:p>
          <a:p>
            <a:pPr marL="0" indent="0">
              <a:buFontTx/>
              <a:buNone/>
            </a:pPr>
            <a:r>
              <a:rPr lang="en-US" sz="3600" dirty="0"/>
              <a:t>2. Prepare Bid Documents &amp; Contract</a:t>
            </a:r>
          </a:p>
          <a:p>
            <a:pPr marL="0" indent="0">
              <a:buFontTx/>
              <a:buNone/>
            </a:pPr>
            <a:r>
              <a:rPr lang="en-US" sz="3600" dirty="0"/>
              <a:t>	* D-B Wage Determination</a:t>
            </a:r>
          </a:p>
          <a:p>
            <a:pPr marL="0" indent="0">
              <a:buFontTx/>
              <a:buNone/>
            </a:pPr>
            <a:r>
              <a:rPr lang="en-US" sz="3600" dirty="0"/>
              <a:t>	* Labor Standards Clauses</a:t>
            </a:r>
          </a:p>
          <a:p>
            <a:pPr marL="0" indent="0">
              <a:buFontTx/>
              <a:buNone/>
            </a:pPr>
            <a:r>
              <a:rPr lang="en-US" sz="3600" dirty="0"/>
              <a:t> </a:t>
            </a:r>
          </a:p>
          <a:p>
            <a:pPr marL="0" indent="0">
              <a:buFontTx/>
              <a:buNone/>
            </a:pPr>
            <a:r>
              <a:rPr lang="en-US" sz="3600" dirty="0"/>
              <a:t>3. Verify Contractor Eligibility</a:t>
            </a:r>
          </a:p>
          <a:p>
            <a:pPr marL="0" indent="0">
              <a:buFontTx/>
              <a:buNone/>
            </a:pPr>
            <a:endParaRPr lang="en-US" sz="3600" dirty="0"/>
          </a:p>
          <a:p>
            <a:pPr marL="0" indent="0">
              <a:buFontTx/>
              <a:buNone/>
            </a:pPr>
            <a:r>
              <a:rPr lang="en-US" sz="3600" dirty="0"/>
              <a:t>4. Assist w/ Contractor Compliance </a:t>
            </a:r>
          </a:p>
        </p:txBody>
      </p:sp>
    </p:spTree>
    <p:extLst>
      <p:ext uri="{BB962C8B-B14F-4D97-AF65-F5344CB8AC3E}">
        <p14:creationId xmlns:p14="http://schemas.microsoft.com/office/powerpoint/2010/main" val="13706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CDBG: Factors of Applicability (1)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>(Local Agency Guide, Page 23)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…construction work financed…</a:t>
            </a:r>
          </a:p>
          <a:p>
            <a:pPr eaLnBrk="1" hangingPunct="1"/>
            <a:r>
              <a:rPr lang="en-US" altLang="en-US"/>
              <a:t>…in whole or in part…</a:t>
            </a:r>
          </a:p>
          <a:p>
            <a:pPr eaLnBrk="1" hangingPunct="1"/>
            <a:r>
              <a:rPr lang="en-US" altLang="en-US"/>
              <a:t>…all laborers and mechanics employed by contractors or subcontractors…</a:t>
            </a:r>
          </a:p>
          <a:p>
            <a:pPr eaLnBrk="1" hangingPunct="1"/>
            <a:r>
              <a:rPr lang="en-US" altLang="en-US"/>
              <a:t>…shall apply to the rehabilitation of residential property only if such property contains not less than 8 units.</a:t>
            </a: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0420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CDBG: Factors of Applicability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Construction contracts </a:t>
            </a:r>
            <a:r>
              <a:rPr lang="en-US" altLang="en-US">
                <a:sym typeface="Symbol" pitchFamily="18" charset="2"/>
              </a:rPr>
              <a:t> </a:t>
            </a:r>
            <a:r>
              <a:rPr lang="en-US" altLang="en-US"/>
              <a:t>$2,000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Soft costs generally </a:t>
            </a:r>
            <a:r>
              <a:rPr lang="en-US" altLang="en-US" u="sng"/>
              <a:t>do not</a:t>
            </a:r>
            <a:r>
              <a:rPr lang="en-US" altLang="en-US"/>
              <a:t> trigger D-B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Force account construction work is generally exempt (not so for PHAs)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Volunteers are exempt (more later)</a:t>
            </a:r>
          </a:p>
        </p:txBody>
      </p:sp>
    </p:spTree>
    <p:extLst>
      <p:ext uri="{BB962C8B-B14F-4D97-AF65-F5344CB8AC3E}">
        <p14:creationId xmlns:p14="http://schemas.microsoft.com/office/powerpoint/2010/main" val="22736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2870</TotalTime>
  <Words>1286</Words>
  <Application>Microsoft Office PowerPoint</Application>
  <PresentationFormat>On-screen Show (4:3)</PresentationFormat>
  <Paragraphs>225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Corbel</vt:lpstr>
      <vt:lpstr>Monotype Sorts</vt:lpstr>
      <vt:lpstr>MS LineDraw</vt:lpstr>
      <vt:lpstr>Symbol</vt:lpstr>
      <vt:lpstr>Tahoma</vt:lpstr>
      <vt:lpstr>Times New Roman</vt:lpstr>
      <vt:lpstr>Wingdings</vt:lpstr>
      <vt:lpstr>Wingdings 2</vt:lpstr>
      <vt:lpstr>Wingdings 3</vt:lpstr>
      <vt:lpstr>Module</vt:lpstr>
      <vt:lpstr>Adobe Acrobat Document</vt:lpstr>
      <vt:lpstr>Davis-Bacon “Mini - Camp”</vt:lpstr>
      <vt:lpstr>New name &amp; HUD web pages!!</vt:lpstr>
      <vt:lpstr>Five Key Labor  Standards Objectives (Local Agency Guide, Page 4)</vt:lpstr>
      <vt:lpstr>Local Agency Responsibilities (1)  (Local Agency Guide, Pages 5 &amp; 6)   </vt:lpstr>
      <vt:lpstr>Local Agency Responsibilities (2)    </vt:lpstr>
      <vt:lpstr>Local Agency Responsibilities (3)   </vt:lpstr>
      <vt:lpstr>Labor Standards Administration (Local Agency Guide, Pages 9 - 11) </vt:lpstr>
      <vt:lpstr>CDBG: Factors of Applicability (1) (Local Agency Guide, Page 23)</vt:lpstr>
      <vt:lpstr>CDBG: Factors of Applicability (2)</vt:lpstr>
      <vt:lpstr>HOME: Factors of Applicability (1) (Local Agency Guide, Page 26)</vt:lpstr>
      <vt:lpstr>HOME: Factors of Applicability (2) </vt:lpstr>
      <vt:lpstr>HOME: Factors of Applicability (3) </vt:lpstr>
      <vt:lpstr>Contract Requirements</vt:lpstr>
      <vt:lpstr>Labor Standards Provisions:  HUD Form 4010</vt:lpstr>
      <vt:lpstr>Wage Determinations</vt:lpstr>
      <vt:lpstr>Wage Determination  “Lock-In” Rules (1)</vt:lpstr>
      <vt:lpstr>Wage Determination  “Lock-In” Rules (2)</vt:lpstr>
      <vt:lpstr>4 Types of Construction (1)</vt:lpstr>
      <vt:lpstr>Types of Construction (2)</vt:lpstr>
      <vt:lpstr>Types of Construction (3)</vt:lpstr>
      <vt:lpstr>Additional Classifications</vt:lpstr>
      <vt:lpstr>Certified Payroll Basics</vt:lpstr>
      <vt:lpstr>Labor Standards  Enforcement (1) (Local Agency Guide, Pages 12 - 15) </vt:lpstr>
      <vt:lpstr>LS Enforcement (2)</vt:lpstr>
      <vt:lpstr>Enforcement Concepts</vt:lpstr>
      <vt:lpstr>Classification</vt:lpstr>
      <vt:lpstr>On-Site Interviews…</vt:lpstr>
      <vt:lpstr>HUD-11 Comparison to CPRs</vt:lpstr>
      <vt:lpstr> Posters</vt:lpstr>
      <vt:lpstr>PowerPoint Presentation</vt:lpstr>
      <vt:lpstr>Home Stretch……</vt:lpstr>
      <vt:lpstr>1. Get the CPRs</vt:lpstr>
      <vt:lpstr>2. Check Payrolls</vt:lpstr>
      <vt:lpstr>Payroll Falsification Indicators (Local Agency Guide, Page 44 - 46)</vt:lpstr>
      <vt:lpstr>3. On-Site Interviews </vt:lpstr>
      <vt:lpstr>4. Wage Restitution</vt:lpstr>
      <vt:lpstr>5. Labor Standards  Records to be Kept (1)</vt:lpstr>
      <vt:lpstr> Labor Standards  Records to be Kept (2)</vt:lpstr>
      <vt:lpstr>Enforcement Reports  </vt:lpstr>
      <vt:lpstr>Record of Employee Interview</vt:lpstr>
      <vt:lpstr>Weekly Payroll Records Report</vt:lpstr>
      <vt:lpstr>THANK  YOU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Davis-Bacon “Mini - Camp”</dc:title>
  <dc:creator>William Pickett</dc:creator>
  <cp:lastModifiedBy>Maldonado, Geraldo</cp:lastModifiedBy>
  <cp:revision>33</cp:revision>
  <cp:lastPrinted>2014-08-11T18:14:31Z</cp:lastPrinted>
  <dcterms:created xsi:type="dcterms:W3CDTF">2013-09-18T14:23:18Z</dcterms:created>
  <dcterms:modified xsi:type="dcterms:W3CDTF">2020-02-05T21:52:00Z</dcterms:modified>
</cp:coreProperties>
</file>