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  <p:sldMasterId id="2147483872" r:id="rId3"/>
  </p:sldMasterIdLst>
  <p:notesMasterIdLst>
    <p:notesMasterId r:id="rId71"/>
  </p:notesMasterIdLst>
  <p:handoutMasterIdLst>
    <p:handoutMasterId r:id="rId72"/>
  </p:handoutMasterIdLst>
  <p:sldIdLst>
    <p:sldId id="256" r:id="rId4"/>
    <p:sldId id="257" r:id="rId5"/>
    <p:sldId id="304" r:id="rId6"/>
    <p:sldId id="265" r:id="rId7"/>
    <p:sldId id="418" r:id="rId8"/>
    <p:sldId id="439" r:id="rId9"/>
    <p:sldId id="267" r:id="rId10"/>
    <p:sldId id="258" r:id="rId11"/>
    <p:sldId id="434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5" r:id="rId23"/>
    <p:sldId id="476" r:id="rId24"/>
    <p:sldId id="477" r:id="rId25"/>
    <p:sldId id="478" r:id="rId26"/>
    <p:sldId id="479" r:id="rId27"/>
    <p:sldId id="455" r:id="rId28"/>
    <p:sldId id="456" r:id="rId29"/>
    <p:sldId id="457" r:id="rId30"/>
    <p:sldId id="458" r:id="rId31"/>
    <p:sldId id="459" r:id="rId32"/>
    <p:sldId id="460" r:id="rId33"/>
    <p:sldId id="461" r:id="rId34"/>
    <p:sldId id="462" r:id="rId35"/>
    <p:sldId id="463" r:id="rId36"/>
    <p:sldId id="464" r:id="rId37"/>
    <p:sldId id="371" r:id="rId38"/>
    <p:sldId id="372" r:id="rId39"/>
    <p:sldId id="423" r:id="rId40"/>
    <p:sldId id="425" r:id="rId41"/>
    <p:sldId id="426" r:id="rId42"/>
    <p:sldId id="424" r:id="rId43"/>
    <p:sldId id="422" r:id="rId44"/>
    <p:sldId id="427" r:id="rId45"/>
    <p:sldId id="428" r:id="rId46"/>
    <p:sldId id="429" r:id="rId47"/>
    <p:sldId id="430" r:id="rId48"/>
    <p:sldId id="283" r:id="rId49"/>
    <p:sldId id="431" r:id="rId50"/>
    <p:sldId id="432" r:id="rId51"/>
    <p:sldId id="433" r:id="rId52"/>
    <p:sldId id="284" r:id="rId53"/>
    <p:sldId id="276" r:id="rId54"/>
    <p:sldId id="286" r:id="rId55"/>
    <p:sldId id="287" r:id="rId56"/>
    <p:sldId id="289" r:id="rId57"/>
    <p:sldId id="288" r:id="rId58"/>
    <p:sldId id="285" r:id="rId59"/>
    <p:sldId id="277" r:id="rId60"/>
    <p:sldId id="278" r:id="rId61"/>
    <p:sldId id="273" r:id="rId62"/>
    <p:sldId id="274" r:id="rId63"/>
    <p:sldId id="275" r:id="rId64"/>
    <p:sldId id="291" r:id="rId65"/>
    <p:sldId id="359" r:id="rId66"/>
    <p:sldId id="438" r:id="rId67"/>
    <p:sldId id="414" r:id="rId68"/>
    <p:sldId id="413" r:id="rId69"/>
    <p:sldId id="360" r:id="rId7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33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F3803-7C07-457E-98CD-AC30649AA0CA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3232-AE6B-4589-9017-1D55145CA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1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AC24-8198-4CB3-B028-3AF65459EE47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D64F2-9040-49C6-8032-E19335B2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sng" smtClean="0">
                <a:solidFill>
                  <a:srgbClr val="FF0000"/>
                </a:solidFill>
                <a:latin typeface="Times New Roman Regular"/>
                <a:ea typeface="MS PGothic" pitchFamily="34" charset="-128"/>
                <a:cs typeface="Times New Roman Regular"/>
              </a:rPr>
              <a:t>NOTE</a:t>
            </a:r>
            <a:r>
              <a:rPr lang="en-US" altLang="en-US" smtClean="0">
                <a:solidFill>
                  <a:srgbClr val="FF0000"/>
                </a:solidFill>
                <a:latin typeface="Times New Roman Regular"/>
                <a:ea typeface="MS PGothic" pitchFamily="34" charset="-128"/>
                <a:cs typeface="Times New Roman Regular"/>
              </a:rPr>
              <a:t>: Applications will </a:t>
            </a:r>
            <a:r>
              <a:rPr lang="en-US" altLang="en-US" u="sng" smtClean="0">
                <a:solidFill>
                  <a:srgbClr val="FF0000"/>
                </a:solidFill>
                <a:latin typeface="Times New Roman Regular"/>
                <a:ea typeface="MS PGothic" pitchFamily="34" charset="-128"/>
                <a:cs typeface="Times New Roman Regular"/>
              </a:rPr>
              <a:t>NOT</a:t>
            </a:r>
            <a:r>
              <a:rPr lang="en-US" altLang="en-US" smtClean="0">
                <a:solidFill>
                  <a:srgbClr val="FF0000"/>
                </a:solidFill>
                <a:latin typeface="Times New Roman Regular"/>
                <a:ea typeface="MS PGothic" pitchFamily="34" charset="-128"/>
                <a:cs typeface="Times New Roman Regular"/>
              </a:rPr>
              <a:t> be accepted for completed homes or once insulation has been installed in the home.</a:t>
            </a:r>
            <a:endParaRPr lang="en-US" altLang="en-US" smtClean="0">
              <a:latin typeface="Times New Roman Regular"/>
              <a:ea typeface="MS PGothic" pitchFamily="34" charset="-128"/>
              <a:cs typeface="Times New Roman Regular"/>
            </a:endParaRPr>
          </a:p>
          <a:p>
            <a:endParaRPr lang="en-US" altLang="en-US" smtClean="0">
              <a:latin typeface="Arial" pitchFamily="34" charset="0"/>
              <a:ea typeface="MS PGothic" pitchFamily="34" charset="-128"/>
              <a:cs typeface="Times New Roman Regular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30171" indent="-28083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23340" indent="-22466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72677" indent="-22466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22013" indent="-22466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6CF2B69-6D50-4DB2-9B5F-B49CE11CDBDC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13208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D64F2-9040-49C6-8032-E19335B210E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09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D64F2-9040-49C6-8032-E19335B210EA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38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D64F2-9040-49C6-8032-E19335B210E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7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D64F2-9040-49C6-8032-E19335B210EA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6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</a:t>
            </a:r>
            <a:r>
              <a:rPr lang="en-US" baseline="0" dirty="0" smtClean="0"/>
              <a:t>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63F6-B4CC-4CFF-B0AE-E54BBB1B5A0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34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63F6-B4CC-4CFF-B0AE-E54BBB1B5A08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1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Touch</a:t>
            </a:r>
            <a:r>
              <a:rPr lang="en-US" b="1" baseline="0" dirty="0" smtClean="0"/>
              <a:t> on what the new fields are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539FA-B8DB-4E07-A69F-12763BA15F8E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4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48484" name="Slide Number Placeholder 3"/>
          <p:cNvSpPr txBox="1">
            <a:spLocks noGrp="1"/>
          </p:cNvSpPr>
          <p:nvPr/>
        </p:nvSpPr>
        <p:spPr bwMode="auto">
          <a:xfrm>
            <a:off x="3884852" y="8684298"/>
            <a:ext cx="2971593" cy="45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A2ACFF5-7D55-4208-968E-841061928C5C}" type="slidenum">
              <a:rPr lang="en-US" altLang="en-US" sz="1200">
                <a:ea typeface="MS PGothic" pitchFamily="34" charset="-128"/>
              </a:rPr>
              <a:pPr algn="r" eaLnBrk="1" hangingPunct="1"/>
              <a:t>30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4421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63F6-B4CC-4CFF-B0AE-E54BBB1B5A0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0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63F6-B4CC-4CFF-B0AE-E54BBB1B5A0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9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63F6-B4CC-4CFF-B0AE-E54BBB1B5A0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62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D64F2-9040-49C6-8032-E19335B210E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9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D64F2-9040-49C6-8032-E19335B210E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04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D64F2-9040-49C6-8032-E19335B210E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3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494C8E-8DEE-4DFD-B037-8778ABAA01F7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94C8E-8DEE-4DFD-B037-8778ABAA01F7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94C8E-8DEE-4DFD-B037-8778ABAA01F7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49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Clr>
                <a:srgbClr val="66CC33"/>
              </a:buClr>
              <a:buFont typeface="Arial" pitchFamily="34" charset="0"/>
              <a:buChar char="▪"/>
              <a:defRPr/>
            </a:lvl1pPr>
            <a:lvl2pPr>
              <a:buClr>
                <a:srgbClr val="66CC33"/>
              </a:buClr>
              <a:defRPr>
                <a:solidFill>
                  <a:schemeClr val="tx1"/>
                </a:solidFill>
              </a:defRPr>
            </a:lvl2pPr>
            <a:lvl4pPr>
              <a:buClr>
                <a:srgbClr val="66CC33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ECA7D8-9210-4ADC-B106-4680C46272F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521615"/>
            <a:ext cx="5334000" cy="33638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33600" y="-1037192"/>
            <a:ext cx="8153400" cy="0"/>
          </a:xfrm>
          <a:prstGeom prst="line">
            <a:avLst/>
          </a:prstGeom>
          <a:ln w="12700">
            <a:solidFill>
              <a:srgbClr val="089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31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49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Clr>
                <a:srgbClr val="66CC33"/>
              </a:buClr>
              <a:buFont typeface="Arial" pitchFamily="34" charset="0"/>
              <a:buChar char="▪"/>
              <a:defRPr/>
            </a:lvl1pPr>
            <a:lvl2pPr>
              <a:buClr>
                <a:srgbClr val="66CC33"/>
              </a:buClr>
              <a:defRPr>
                <a:solidFill>
                  <a:schemeClr val="tx1"/>
                </a:solidFill>
              </a:defRPr>
            </a:lvl2pPr>
            <a:lvl4pPr>
              <a:buClr>
                <a:srgbClr val="66CC33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521615"/>
            <a:ext cx="5334000" cy="33638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33600" y="-1037192"/>
            <a:ext cx="8153400" cy="0"/>
          </a:xfrm>
          <a:prstGeom prst="line">
            <a:avLst/>
          </a:prstGeom>
          <a:ln w="12700">
            <a:solidFill>
              <a:srgbClr val="089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83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099433"/>
            <a:ext cx="2667000" cy="576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734"/>
            <a:ext cx="9144000" cy="61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6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45910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45910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521615"/>
            <a:ext cx="5334000" cy="33638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0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67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494C8E-8DEE-4DFD-B037-8778ABAA01F7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16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494C8E-8DEE-4DFD-B037-8778ABAA01F7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16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49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Clr>
                <a:srgbClr val="66CC33"/>
              </a:buClr>
              <a:buFont typeface="Arial" pitchFamily="34" charset="0"/>
              <a:buChar char="▪"/>
              <a:defRPr/>
            </a:lvl1pPr>
            <a:lvl2pPr>
              <a:buClr>
                <a:srgbClr val="66CC33"/>
              </a:buClr>
              <a:defRPr>
                <a:solidFill>
                  <a:schemeClr val="tx1"/>
                </a:solidFill>
              </a:defRPr>
            </a:lvl2pPr>
            <a:lvl4pPr>
              <a:buClr>
                <a:srgbClr val="66CC33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ECA7D8-9210-4ADC-B106-4680C46272F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521615"/>
            <a:ext cx="5334000" cy="33638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33600" y="-1037192"/>
            <a:ext cx="8153400" cy="0"/>
          </a:xfrm>
          <a:prstGeom prst="line">
            <a:avLst/>
          </a:prstGeom>
          <a:ln w="12700">
            <a:solidFill>
              <a:srgbClr val="089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94C8E-8DEE-4DFD-B037-8778ABAA01F7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099433"/>
            <a:ext cx="2667000" cy="576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734"/>
            <a:ext cx="9144000" cy="61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45910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45910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521615"/>
            <a:ext cx="5334000" cy="33638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0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6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70575"/>
            <a:ext cx="9144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33400" y="1176338"/>
            <a:ext cx="8153400" cy="0"/>
          </a:xfrm>
          <a:prstGeom prst="line">
            <a:avLst/>
          </a:prstGeom>
          <a:ln w="12700">
            <a:solidFill>
              <a:srgbClr val="66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410200" y="6492875"/>
            <a:ext cx="3276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3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94C8E-8DEE-4DFD-B037-8778ABAA01F7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94C8E-8DEE-4DFD-B037-8778ABAA01F7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94C8E-8DEE-4DFD-B037-8778ABAA01F7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94C8E-8DEE-4DFD-B037-8778ABAA01F7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94C8E-8DEE-4DFD-B037-8778ABAA01F7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494C8E-8DEE-4DFD-B037-8778ABAA01F7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494C8E-8DEE-4DFD-B037-8778ABAA01F7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494C8E-8DEE-4DFD-B037-8778ABAA01F7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7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448"/>
            <a:ext cx="9144000" cy="9875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229600" cy="475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521615"/>
            <a:ext cx="5410200" cy="33638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1175656"/>
            <a:ext cx="8153400" cy="0"/>
          </a:xfrm>
          <a:prstGeom prst="line">
            <a:avLst/>
          </a:prstGeom>
          <a:ln w="12700">
            <a:solidFill>
              <a:srgbClr val="089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1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rgbClr val="089948"/>
        </a:buClr>
        <a:buFont typeface="Arial" pitchFamily="34" charset="0"/>
        <a:buChar char="▪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9438" indent="-285750" algn="l" defTabSz="914400" rtl="0" eaLnBrk="1" latinLnBrk="0" hangingPunct="1">
        <a:spcBef>
          <a:spcPct val="20000"/>
        </a:spcBef>
        <a:buClr>
          <a:srgbClr val="089948"/>
        </a:buClr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4863" indent="-228600" algn="l" defTabSz="914400" rtl="0" eaLnBrk="1" latinLnBrk="0" hangingPunct="1">
        <a:spcBef>
          <a:spcPct val="20000"/>
        </a:spcBef>
        <a:buClr>
          <a:srgbClr val="08994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33463" indent="-228600" algn="l" defTabSz="914400" rtl="0" eaLnBrk="1" latinLnBrk="0" hangingPunct="1">
        <a:spcBef>
          <a:spcPct val="20000"/>
        </a:spcBef>
        <a:buClr>
          <a:srgbClr val="089948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62063" indent="-228600" algn="l" defTabSz="914400" rtl="0" eaLnBrk="1" latinLnBrk="0" hangingPunct="1">
        <a:spcBef>
          <a:spcPct val="20000"/>
        </a:spcBef>
        <a:buClr>
          <a:srgbClr val="089948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448"/>
            <a:ext cx="9144000" cy="9875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229600" cy="475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DB79F6-A52D-4893-B5F5-9CD601EDE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521615"/>
            <a:ext cx="5410200" cy="33638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1175656"/>
            <a:ext cx="8153400" cy="0"/>
          </a:xfrm>
          <a:prstGeom prst="line">
            <a:avLst/>
          </a:prstGeom>
          <a:ln w="12700">
            <a:solidFill>
              <a:srgbClr val="089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70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rgbClr val="089948"/>
        </a:buClr>
        <a:buFont typeface="Arial" pitchFamily="34" charset="0"/>
        <a:buChar char="▪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9438" indent="-285750" algn="l" defTabSz="914400" rtl="0" eaLnBrk="1" latinLnBrk="0" hangingPunct="1">
        <a:spcBef>
          <a:spcPct val="20000"/>
        </a:spcBef>
        <a:buClr>
          <a:srgbClr val="089948"/>
        </a:buClr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4863" indent="-228600" algn="l" defTabSz="914400" rtl="0" eaLnBrk="1" latinLnBrk="0" hangingPunct="1">
        <a:spcBef>
          <a:spcPct val="20000"/>
        </a:spcBef>
        <a:buClr>
          <a:srgbClr val="08994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33463" indent="-228600" algn="l" defTabSz="914400" rtl="0" eaLnBrk="1" latinLnBrk="0" hangingPunct="1">
        <a:spcBef>
          <a:spcPct val="20000"/>
        </a:spcBef>
        <a:buClr>
          <a:srgbClr val="089948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62063" indent="-228600" algn="l" defTabSz="914400" rtl="0" eaLnBrk="1" latinLnBrk="0" hangingPunct="1">
        <a:spcBef>
          <a:spcPct val="20000"/>
        </a:spcBef>
        <a:buClr>
          <a:srgbClr val="089948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rosskey.com/pgMultiMSP.html" TargetMode="Externa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8.jpe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8.jpe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848600" cy="342899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Affordable Homeownership NOFA</a:t>
            </a:r>
            <a:br>
              <a:rPr lang="en-US" sz="3600" dirty="0" smtClean="0"/>
            </a:br>
            <a:r>
              <a:rPr lang="en-US" sz="3600" dirty="0" smtClean="0"/>
              <a:t>Applicant Information Session</a:t>
            </a:r>
            <a:br>
              <a:rPr lang="en-US" sz="3600" dirty="0" smtClean="0"/>
            </a:br>
            <a:r>
              <a:rPr lang="en-US" sz="3600" dirty="0" smtClean="0"/>
              <a:t>Webinar</a:t>
            </a:r>
            <a:br>
              <a:rPr lang="en-US" sz="3600" dirty="0" smtClean="0"/>
            </a:br>
            <a:r>
              <a:rPr lang="en-US" sz="3600" dirty="0"/>
              <a:t>December 14, 2016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392686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705600" y="3810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Updated December 28, 2017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200400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DOH Architectural &amp; Technical Services (ATS) Review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57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Applicable to subdivisions if…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600" b="1" dirty="0" smtClean="0"/>
              <a:t>200 </a:t>
            </a:r>
            <a:r>
              <a:rPr lang="en-US" sz="3600" b="1" dirty="0"/>
              <a:t>+ BDRMS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600" b="1" dirty="0"/>
              <a:t>200+ PARKING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600" b="1" dirty="0" smtClean="0"/>
              <a:t>Conservation Area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b="1" dirty="0" smtClean="0"/>
              <a:t>Includes all phases of work</a:t>
            </a:r>
            <a:endParaRPr lang="en-US" sz="2800" b="1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CEPA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(CT Environmental Policy Act)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46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Contact SHPO for a Determination</a:t>
            </a:r>
            <a:endParaRPr lang="en-US" sz="3600" b="1" dirty="0"/>
          </a:p>
          <a:p>
            <a:pPr algn="ctr">
              <a:spcBef>
                <a:spcPts val="0"/>
              </a:spcBef>
              <a:buNone/>
            </a:pPr>
            <a:r>
              <a:rPr lang="en-US" sz="3600" b="1" dirty="0" smtClean="0"/>
              <a:t>Submit SHPO Determination Response Letter</a:t>
            </a:r>
            <a:endParaRPr lang="en-US" sz="3600" b="1" dirty="0"/>
          </a:p>
          <a:p>
            <a:pPr algn="ctr">
              <a:buNone/>
            </a:pPr>
            <a:r>
              <a:rPr lang="en-US" sz="2000" dirty="0" smtClean="0"/>
              <a:t>Historic Buildings, Site, Artifacts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SHPO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(State Historic Preservation Office)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77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TRIGGER!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600" b="1" dirty="0" smtClean="0"/>
              <a:t>Buildings or any part of a site in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600" b="1" dirty="0" smtClean="0"/>
              <a:t>the </a:t>
            </a:r>
            <a:endParaRPr lang="en-US" sz="3600" b="1" dirty="0"/>
          </a:p>
          <a:p>
            <a:pPr algn="ctr">
              <a:spcBef>
                <a:spcPts val="0"/>
              </a:spcBef>
              <a:buNone/>
            </a:pPr>
            <a:r>
              <a:rPr lang="en-US" sz="3600" b="1" dirty="0"/>
              <a:t>100 or </a:t>
            </a:r>
            <a:r>
              <a:rPr lang="en-US" sz="3600" b="1" dirty="0" smtClean="0"/>
              <a:t>500 year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600" b="1" dirty="0" smtClean="0"/>
              <a:t>floodplain</a:t>
            </a:r>
          </a:p>
          <a:p>
            <a:pPr algn="ctr">
              <a:spcBef>
                <a:spcPts val="0"/>
              </a:spcBef>
              <a:buNone/>
            </a:pPr>
            <a:endParaRPr lang="en-US" sz="2000" dirty="0"/>
          </a:p>
          <a:p>
            <a:pPr algn="ctr">
              <a:buNone/>
            </a:pPr>
            <a:r>
              <a:rPr lang="en-US" sz="2000" dirty="0" smtClean="0"/>
              <a:t>*Submit FEMA floodplain map with site location identified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Flood</a:t>
            </a:r>
            <a:r>
              <a:rPr lang="en-US" dirty="0" smtClean="0"/>
              <a:t>plain Management and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8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Application materials must clearly demonstrate location of the project in relation to 100/500 </a:t>
            </a:r>
            <a:r>
              <a:rPr lang="en-US" sz="3600" dirty="0" err="1" smtClean="0"/>
              <a:t>yr</a:t>
            </a:r>
            <a:endParaRPr lang="en-US" sz="3600" dirty="0" smtClean="0"/>
          </a:p>
          <a:p>
            <a:r>
              <a:rPr lang="en-US" sz="3600" dirty="0" smtClean="0"/>
              <a:t>If located in 100/500 year, </a:t>
            </a:r>
            <a:r>
              <a:rPr lang="en-US" sz="3600" u="sng" dirty="0" smtClean="0"/>
              <a:t>CONTACT DOH FOR PRE-APP </a:t>
            </a:r>
            <a:r>
              <a:rPr lang="en-US" sz="3600" dirty="0" smtClean="0"/>
              <a:t>meeting with DEEP. Must demonstrate: </a:t>
            </a:r>
          </a:p>
          <a:p>
            <a:pPr lvl="1"/>
            <a:r>
              <a:rPr lang="en-US" sz="2400" dirty="0"/>
              <a:t>Incorporates safe </a:t>
            </a:r>
            <a:r>
              <a:rPr lang="en-US" sz="2400" dirty="0" smtClean="0"/>
              <a:t>evacuation</a:t>
            </a:r>
          </a:p>
          <a:p>
            <a:pPr lvl="1"/>
            <a:r>
              <a:rPr lang="en-US" sz="2400" dirty="0" smtClean="0"/>
              <a:t>does </a:t>
            </a:r>
            <a:r>
              <a:rPr lang="en-US" dirty="0"/>
              <a:t>not involve the placement of utilities that will promote or encourage future development </a:t>
            </a:r>
            <a:r>
              <a:rPr lang="en-US" dirty="0" smtClean="0"/>
              <a:t>in floodplain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not increase the potential to cause or pose a hazard to human life, health or property if it is destroyed or damaged due to flooding; or </a:t>
            </a:r>
            <a:endParaRPr lang="en-US" dirty="0" smtClean="0"/>
          </a:p>
          <a:p>
            <a:pPr lvl="1"/>
            <a:r>
              <a:rPr lang="en-US" dirty="0" smtClean="0"/>
              <a:t>does </a:t>
            </a:r>
            <a:r>
              <a:rPr lang="en-US" dirty="0"/>
              <a:t>not involve the placement of fill within a watercourse or any water to create dry land to allow for the construction of a structure.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DEEP Flood</a:t>
            </a:r>
            <a:r>
              <a:rPr lang="en-US" dirty="0" smtClean="0"/>
              <a:t>plain Management and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1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36103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600" b="1" dirty="0" smtClean="0"/>
              <a:t>Floodplain Management </a:t>
            </a:r>
            <a:r>
              <a:rPr lang="en-US" sz="2600" b="1" u="sng" dirty="0" smtClean="0">
                <a:solidFill>
                  <a:srgbClr val="FF0000"/>
                </a:solidFill>
              </a:rPr>
              <a:t>Certification</a:t>
            </a:r>
            <a:endParaRPr lang="en-US" sz="2600" b="1" dirty="0">
              <a:solidFill>
                <a:srgbClr val="FF0000"/>
              </a:solidFill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sz="2600" b="1" dirty="0"/>
              <a:t>General Permit </a:t>
            </a:r>
            <a:r>
              <a:rPr lang="en-US" sz="2600" dirty="0"/>
              <a:t>(DOH</a:t>
            </a:r>
            <a:r>
              <a:rPr lang="en-US" sz="2600" dirty="0" smtClean="0"/>
              <a:t>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b="1" dirty="0" smtClean="0"/>
              <a:t>Exemption to the Statute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DEEP Flood</a:t>
            </a:r>
            <a:r>
              <a:rPr lang="en-US" dirty="0" smtClean="0"/>
              <a:t>plain Management and Compliance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3665"/>
          <a:stretch/>
        </p:blipFill>
        <p:spPr>
          <a:xfrm>
            <a:off x="76200" y="3505200"/>
            <a:ext cx="8915400" cy="3124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1038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36103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48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48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 smtClean="0"/>
              <a:t>HAZMATS</a:t>
            </a:r>
            <a:endParaRPr lang="en-US" sz="48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/>
              <a:t>(Existing Buildings)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Inspections/Surveys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LBP, Radon, Asbestos, PCBs, Mold, etc.</a:t>
            </a:r>
            <a:endParaRPr lang="en-US" sz="2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Remedial </a:t>
            </a:r>
            <a:r>
              <a:rPr lang="en-US" sz="2800" dirty="0"/>
              <a:t>Action Plans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Costs</a:t>
            </a:r>
            <a:r>
              <a:rPr lang="en-US" sz="2800" dirty="0" smtClean="0"/>
              <a:t>!!!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Report must be less than 6 months old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Environmental Building Conditions</a:t>
            </a:r>
            <a:endParaRPr lang="en-US" dirty="0"/>
          </a:p>
        </p:txBody>
      </p:sp>
      <p:pic>
        <p:nvPicPr>
          <p:cNvPr id="6" name="Picture 2" descr="C:\Users\JCF\AppData\Local\Microsoft\Windows\Temporary Internet Files\Temporary Internet Files\Content.IE5\7P03WN6P\sick_face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76400"/>
            <a:ext cx="1110262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43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Environmental Site Conditions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990600"/>
            <a:ext cx="830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/>
              <a:t>Phase I/II ESA – Subdivisions (Phase II- if required)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/>
              <a:t>Environmental </a:t>
            </a:r>
            <a:r>
              <a:rPr lang="en-US" sz="2200" b="1" dirty="0"/>
              <a:t>Transaction </a:t>
            </a:r>
            <a:r>
              <a:rPr lang="en-US" sz="2200" b="1" dirty="0" smtClean="0"/>
              <a:t>Screen/Assessment </a:t>
            </a:r>
            <a:r>
              <a:rPr lang="en-US" sz="1600" b="1" dirty="0" smtClean="0"/>
              <a:t>(for </a:t>
            </a:r>
            <a:r>
              <a:rPr lang="en-US" sz="1600" b="1" u="sng" dirty="0" smtClean="0"/>
              <a:t>EACH SITE</a:t>
            </a:r>
            <a:r>
              <a:rPr lang="en-US" sz="1600" b="1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Scattered site (not subdivisions)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new construction on </a:t>
            </a:r>
            <a:r>
              <a:rPr lang="en-US" sz="2200" dirty="0"/>
              <a:t>vacant sites </a:t>
            </a:r>
            <a:endParaRPr lang="en-US" sz="2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Vacant </a:t>
            </a:r>
            <a:r>
              <a:rPr lang="en-US" sz="2200" dirty="0"/>
              <a:t>existing </a:t>
            </a:r>
            <a:r>
              <a:rPr lang="en-US" sz="2200" dirty="0" smtClean="0"/>
              <a:t>buildings(DEMO)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Environmental Site Inspection Letter Report </a:t>
            </a:r>
            <a:r>
              <a:rPr lang="en-US" sz="1600" b="1" dirty="0"/>
              <a:t>(for </a:t>
            </a:r>
            <a:r>
              <a:rPr lang="en-US" sz="1600" b="1" u="sng" dirty="0"/>
              <a:t>EACH SITE</a:t>
            </a:r>
            <a:r>
              <a:rPr lang="en-US" sz="1600" b="1" dirty="0" smtClean="0"/>
              <a:t>)</a:t>
            </a:r>
            <a:endParaRPr lang="en-US" sz="16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Scattered site (not subdivisions)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substantial </a:t>
            </a:r>
            <a:r>
              <a:rPr lang="en-US" sz="2200" dirty="0"/>
              <a:t>and/or moderate rehabilitation of vacant and occupied </a:t>
            </a:r>
            <a:r>
              <a:rPr lang="en-US" sz="2200" dirty="0" smtClean="0"/>
              <a:t>buildings</a:t>
            </a:r>
          </a:p>
          <a:p>
            <a:pPr lvl="1"/>
            <a:r>
              <a:rPr lang="en-US" sz="2200" dirty="0" smtClean="0"/>
              <a:t>Reports completed by </a:t>
            </a:r>
            <a:r>
              <a:rPr lang="en-US" sz="2200" dirty="0"/>
              <a:t>an LEP or by someone supervised by an LEP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** All reports </a:t>
            </a:r>
            <a:r>
              <a:rPr lang="en-US" sz="2200" b="1" dirty="0">
                <a:solidFill>
                  <a:srgbClr val="FF0000"/>
                </a:solidFill>
              </a:rPr>
              <a:t>must be less than 6 months </a:t>
            </a:r>
            <a:r>
              <a:rPr lang="en-US" sz="2200" b="1" dirty="0" smtClean="0">
                <a:solidFill>
                  <a:srgbClr val="FF0000"/>
                </a:solidFill>
              </a:rPr>
              <a:t>old **</a:t>
            </a:r>
            <a:endParaRPr lang="en-US" sz="2200" b="1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395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Local Approvals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990600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Variances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Easements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Right of Way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Parking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Special Permits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72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Building Assessments</a:t>
            </a:r>
            <a:br>
              <a:rPr lang="en-US" sz="4400" dirty="0" smtClean="0"/>
            </a:br>
            <a:r>
              <a:rPr lang="en-US" sz="2200" dirty="0" smtClean="0"/>
              <a:t>(Existing Building)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28600" y="1453277"/>
            <a:ext cx="83058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Capital Needs </a:t>
            </a:r>
          </a:p>
          <a:p>
            <a:pPr lvl="1"/>
            <a:r>
              <a:rPr lang="en-US" sz="2800" dirty="0" smtClean="0"/>
              <a:t>       </a:t>
            </a:r>
            <a:r>
              <a:rPr lang="en-US" sz="2000" dirty="0" smtClean="0"/>
              <a:t>AND/OR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Structural (gut or substantial rehab)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r>
              <a:rPr lang="en-US" sz="2800" dirty="0" smtClean="0"/>
              <a:t>Performed by an architect, engineer or qualified licensed professional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61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NOFA Description / Key Points</a:t>
            </a:r>
          </a:p>
          <a:p>
            <a:r>
              <a:rPr lang="en-US" dirty="0" smtClean="0"/>
              <a:t>Proposal Parameters</a:t>
            </a:r>
          </a:p>
          <a:p>
            <a:r>
              <a:rPr lang="en-US" dirty="0" smtClean="0"/>
              <a:t>Eligible Activities</a:t>
            </a:r>
          </a:p>
          <a:p>
            <a:r>
              <a:rPr lang="en-US" dirty="0" smtClean="0"/>
              <a:t>Affordable Homeownership Property Standards</a:t>
            </a:r>
          </a:p>
          <a:p>
            <a:r>
              <a:rPr lang="en-US" dirty="0" smtClean="0"/>
              <a:t>SHPO</a:t>
            </a:r>
          </a:p>
          <a:p>
            <a:r>
              <a:rPr lang="en-US" dirty="0" smtClean="0"/>
              <a:t>Architectural and Technical Services (ATS) </a:t>
            </a:r>
            <a:r>
              <a:rPr lang="en-US" dirty="0" err="1" smtClean="0"/>
              <a:t>rqmnts</a:t>
            </a:r>
            <a:endParaRPr lang="en-US" dirty="0" smtClean="0"/>
          </a:p>
          <a:p>
            <a:r>
              <a:rPr lang="en-US" dirty="0" smtClean="0"/>
              <a:t>Utility Company Subsidies</a:t>
            </a:r>
          </a:p>
          <a:p>
            <a:r>
              <a:rPr lang="en-US" dirty="0" smtClean="0"/>
              <a:t>SharePoint </a:t>
            </a:r>
            <a:r>
              <a:rPr lang="en-US" dirty="0"/>
              <a:t>Application </a:t>
            </a:r>
            <a:r>
              <a:rPr lang="en-US" dirty="0" smtClean="0"/>
              <a:t>Submittal</a:t>
            </a:r>
            <a:endParaRPr lang="en-US" dirty="0"/>
          </a:p>
          <a:p>
            <a:r>
              <a:rPr lang="en-US" dirty="0" err="1" smtClean="0"/>
              <a:t>ConApp</a:t>
            </a:r>
            <a:r>
              <a:rPr lang="en-US" dirty="0" smtClean="0"/>
              <a:t> / Homeownership Tabs</a:t>
            </a:r>
          </a:p>
          <a:p>
            <a:r>
              <a:rPr lang="en-US" dirty="0" smtClean="0"/>
              <a:t>Rating and Ranking</a:t>
            </a:r>
          </a:p>
          <a:p>
            <a:r>
              <a:rPr lang="en-US" dirty="0" smtClean="0"/>
              <a:t>Q and 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6200"/>
            <a:ext cx="1676400" cy="11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36103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48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4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Procurement</a:t>
            </a:r>
            <a:br>
              <a:rPr lang="en-US" sz="4400" dirty="0" smtClean="0"/>
            </a:br>
            <a:r>
              <a:rPr lang="en-US" sz="4400" dirty="0" smtClean="0"/>
              <a:t>Construction/Prof Services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1" y="1371600"/>
            <a:ext cx="8610600" cy="5105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400" dirty="0"/>
          </a:p>
          <a:p>
            <a:r>
              <a:rPr lang="en-US" sz="2400" dirty="0" smtClean="0"/>
              <a:t>Contracts over $100,000</a:t>
            </a:r>
          </a:p>
          <a:p>
            <a:pPr lvl="1"/>
            <a:r>
              <a:rPr lang="en-US" sz="2000" dirty="0" smtClean="0"/>
              <a:t>Must be publicly advertised</a:t>
            </a:r>
          </a:p>
          <a:p>
            <a:pPr lvl="1"/>
            <a:r>
              <a:rPr lang="en-US" sz="2000" dirty="0" smtClean="0"/>
              <a:t>Open/competitive</a:t>
            </a:r>
          </a:p>
          <a:p>
            <a:pPr lvl="1"/>
            <a:r>
              <a:rPr lang="en-US" sz="2000" dirty="0" smtClean="0"/>
              <a:t>Minimum </a:t>
            </a:r>
            <a:r>
              <a:rPr lang="en-US" sz="2000" dirty="0"/>
              <a:t>3 </a:t>
            </a:r>
            <a:r>
              <a:rPr lang="en-US" sz="2000" dirty="0" smtClean="0"/>
              <a:t>responses</a:t>
            </a:r>
          </a:p>
          <a:p>
            <a:pPr lvl="1"/>
            <a:endParaRPr lang="en-US" sz="2000" dirty="0">
              <a:solidFill>
                <a:srgbClr val="FF0000"/>
              </a:solidFill>
            </a:endParaRPr>
          </a:p>
          <a:p>
            <a:r>
              <a:rPr lang="en-US" sz="2400" dirty="0"/>
              <a:t>Contracts </a:t>
            </a:r>
            <a:r>
              <a:rPr lang="en-US" sz="2400" dirty="0" smtClean="0"/>
              <a:t>under </a:t>
            </a:r>
            <a:r>
              <a:rPr lang="en-US" sz="2400" dirty="0"/>
              <a:t>$100,000</a:t>
            </a:r>
          </a:p>
          <a:p>
            <a:pPr lvl="1"/>
            <a:r>
              <a:rPr lang="en-US" sz="2000" dirty="0" smtClean="0"/>
              <a:t>Obtain quotes</a:t>
            </a:r>
          </a:p>
          <a:p>
            <a:pPr lvl="1"/>
            <a:r>
              <a:rPr lang="en-US" sz="2000" dirty="0" smtClean="0"/>
              <a:t>Minimum 3 responses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02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36103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48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4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Contractor Requirements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130049"/>
              </p:ext>
            </p:extLst>
          </p:nvPr>
        </p:nvGraphicFramePr>
        <p:xfrm>
          <a:off x="419100" y="1676400"/>
          <a:ext cx="7467600" cy="5973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7600"/>
              </a:tblGrid>
              <a:tr h="439378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Contractor Qualification Statement A305 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Open litigation will require a written update with a probable outcome statement for each case by the contractors attorney.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02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301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Bonding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Performance/Payment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Bonds 100%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3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Letter of Credit w/Completion Assurance Agreement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$250,000 10%       &gt;$250,000  25%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Builders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Risk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(Owner or Contractor)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b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Contractor’s Certificate of Insurance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301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301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301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3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438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CHRO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Commission of Human Rights &amp; Opportunities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00200" y="1676400"/>
          <a:ext cx="7467600" cy="460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7600"/>
              </a:tblGrid>
              <a:tr h="4603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CHRO for Contract Compliance Requirements for :</a:t>
            </a:r>
          </a:p>
          <a:p>
            <a:endParaRPr lang="en-US" dirty="0"/>
          </a:p>
          <a:p>
            <a:r>
              <a:rPr lang="en-US" dirty="0" smtClean="0"/>
              <a:t>Set – Asides</a:t>
            </a:r>
          </a:p>
          <a:p>
            <a:r>
              <a:rPr lang="en-US" dirty="0" smtClean="0"/>
              <a:t>Affirmative Action</a:t>
            </a:r>
          </a:p>
          <a:p>
            <a:r>
              <a:rPr lang="en-US" dirty="0" smtClean="0"/>
              <a:t>Notification to Bidders</a:t>
            </a:r>
          </a:p>
          <a:p>
            <a:r>
              <a:rPr lang="en-US" dirty="0" smtClean="0"/>
              <a:t>Monitoring and Reporting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Submit copy of contact letter to DOH.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2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dirty="0" smtClean="0"/>
              <a:t>CHFA/DOH </a:t>
            </a:r>
          </a:p>
          <a:p>
            <a:pPr marL="109728" indent="0" algn="ctr">
              <a:buNone/>
            </a:pPr>
            <a:r>
              <a:rPr lang="en-US" b="1" dirty="0" smtClean="0"/>
              <a:t>2016 Multifamily Design, Construction and Sustainability Standards</a:t>
            </a:r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b="1" dirty="0" smtClean="0"/>
              <a:t>Section O:</a:t>
            </a:r>
            <a:r>
              <a:rPr lang="en-US" dirty="0" smtClean="0"/>
              <a:t> </a:t>
            </a:r>
            <a:r>
              <a:rPr lang="en-US" b="1" dirty="0" smtClean="0"/>
              <a:t>Dwelling Unit Design</a:t>
            </a:r>
          </a:p>
          <a:p>
            <a:pPr marL="109728" indent="0" algn="ctr">
              <a:buNone/>
            </a:pPr>
            <a:r>
              <a:rPr lang="en-US" dirty="0" smtClean="0"/>
              <a:t>Living, entrance, closet, dining, kitchen, bedrooms, bathrooms sizes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109728" indent="0" algn="ctr">
              <a:buNone/>
            </a:pPr>
            <a:r>
              <a:rPr lang="en-US" sz="2000" dirty="0" smtClean="0"/>
              <a:t>(Omit Secondary Storage)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Dwelling Design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07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36103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48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4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Drawings and Specs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1" y="1371600"/>
            <a:ext cx="8610600" cy="5105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/>
              <a:t>D</a:t>
            </a:r>
            <a:r>
              <a:rPr lang="en-US" sz="2400" dirty="0" smtClean="0"/>
              <a:t>rawings and specs must be submitted electronically via the SharePoint site, like all other application materials, by the deadline</a:t>
            </a:r>
          </a:p>
          <a:p>
            <a:r>
              <a:rPr lang="en-US" sz="2400" dirty="0"/>
              <a:t>40% drawings/specs are threshold</a:t>
            </a:r>
          </a:p>
          <a:p>
            <a:r>
              <a:rPr lang="en-US" sz="2400" dirty="0" smtClean="0"/>
              <a:t>Must include Site plan &amp; MEPs (Mechanical, Electrical and Plumbing)</a:t>
            </a:r>
          </a:p>
          <a:p>
            <a:r>
              <a:rPr lang="en-US" sz="2400" dirty="0" smtClean="0"/>
              <a:t>Any energy efficient measures should be included in drawings/specs and construction costs </a:t>
            </a:r>
          </a:p>
          <a:p>
            <a:r>
              <a:rPr lang="en-US" sz="2400" dirty="0" smtClean="0"/>
              <a:t>Specifications may be outline if they include material, product information sheets.</a:t>
            </a:r>
          </a:p>
        </p:txBody>
      </p:sp>
    </p:spTree>
    <p:extLst>
      <p:ext uri="{BB962C8B-B14F-4D97-AF65-F5344CB8AC3E}">
        <p14:creationId xmlns:p14="http://schemas.microsoft.com/office/powerpoint/2010/main" val="3418372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0" y="2743200"/>
            <a:ext cx="9220200" cy="13620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State Funding</a:t>
            </a:r>
            <a:br>
              <a:rPr lang="en-US" sz="3200" dirty="0" smtClean="0"/>
            </a:br>
            <a:r>
              <a:rPr lang="en-US" sz="3200" dirty="0" smtClean="0"/>
              <a:t>Utility Company Energy Subsidies Overview</a:t>
            </a:r>
            <a:endParaRPr lang="en-US" sz="3200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81000" y="4515112"/>
            <a:ext cx="8458200" cy="134806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89948"/>
              </a:buClr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8994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89948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89948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89948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vantGarde"/>
              </a:rPr>
              <a:t>Presented by:</a:t>
            </a:r>
          </a:p>
          <a:p>
            <a:r>
              <a:rPr lang="en-US" sz="2400" dirty="0" smtClean="0">
                <a:latin typeface="AvantGarde"/>
              </a:rPr>
              <a:t>Enoch </a:t>
            </a:r>
            <a:r>
              <a:rPr lang="en-US" sz="2400" dirty="0" err="1">
                <a:latin typeface="AvantGarde"/>
              </a:rPr>
              <a:t>Lenge</a:t>
            </a:r>
            <a:r>
              <a:rPr lang="en-US" sz="2400" dirty="0">
                <a:latin typeface="AvantGarde"/>
              </a:rPr>
              <a:t>, </a:t>
            </a:r>
            <a:r>
              <a:rPr lang="en-US" sz="2400" dirty="0" smtClean="0">
                <a:latin typeface="AvantGarde"/>
              </a:rPr>
              <a:t>Eversource</a:t>
            </a:r>
          </a:p>
          <a:p>
            <a:r>
              <a:rPr lang="en-US" sz="2400" dirty="0" smtClean="0">
                <a:latin typeface="AvantGarde"/>
              </a:rPr>
              <a:t>December 14, 2016</a:t>
            </a:r>
            <a:endParaRPr lang="en-US" sz="2400" dirty="0">
              <a:latin typeface="AvantGarde"/>
            </a:endParaRPr>
          </a:p>
        </p:txBody>
      </p:sp>
    </p:spTree>
    <p:extLst>
      <p:ext uri="{BB962C8B-B14F-4D97-AF65-F5344CB8AC3E}">
        <p14:creationId xmlns:p14="http://schemas.microsoft.com/office/powerpoint/2010/main" val="150303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ea typeface="+mj-ea"/>
              </a:rPr>
              <a:t>Who is Eligible?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000" u="sng" dirty="0" smtClean="0"/>
          </a:p>
          <a:p>
            <a:pPr eaLnBrk="1" hangingPunct="1"/>
            <a:r>
              <a:rPr lang="en-US" altLang="en-US" sz="2400" dirty="0" smtClean="0"/>
              <a:t>Builders and homeowners building new homes or gutting an existing building to the studs in Eversource or UI territory</a:t>
            </a:r>
          </a:p>
          <a:p>
            <a:pPr eaLnBrk="1" hangingPunct="1"/>
            <a:r>
              <a:rPr lang="en-US" altLang="en-US" sz="2400" b="1" dirty="0" smtClean="0"/>
              <a:t>Building Eligibility Type: </a:t>
            </a:r>
            <a:endParaRPr lang="en-US" altLang="en-US" sz="2400" dirty="0" smtClean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Single Family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Single Family (Attached)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Multi-Family (5+ Units)</a:t>
            </a:r>
          </a:p>
          <a:p>
            <a:pPr eaLnBrk="1" hangingPunct="1"/>
            <a:r>
              <a:rPr lang="en-US" altLang="en-US" sz="2400" dirty="0" smtClean="0"/>
              <a:t>Low income housing is eligible for additional 25% of incentives</a:t>
            </a:r>
          </a:p>
          <a:p>
            <a:pPr eaLnBrk="1" hangingPunct="1"/>
            <a:r>
              <a:rPr lang="en-US" altLang="en-US" sz="2400" dirty="0" smtClean="0"/>
              <a:t>Homes of all heating types are eligible</a:t>
            </a:r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fld id="{B484BE21-2804-4963-912B-A71EFB651B2D}" type="slidenum">
              <a:rPr lang="en-US" altLang="en-US" sz="1100">
                <a:solidFill>
                  <a:srgbClr val="FFFFFF"/>
                </a:solidFill>
                <a:cs typeface="Arial" pitchFamily="34" charset="0"/>
              </a:rPr>
              <a:pPr>
                <a:buFont typeface="Wingdings" pitchFamily="2" charset="2"/>
                <a:buNone/>
              </a:pPr>
              <a:t>26</a:t>
            </a:fld>
            <a:endParaRPr lang="en-US" altLang="en-US" sz="110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14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eaLnBrk="1" hangingPunct="1"/>
            <a:r>
              <a:rPr lang="en-US" altLang="en-US" b="1" dirty="0" smtClean="0"/>
              <a:t>RNC Application Overview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672294B-C798-453C-8846-039341A25761}" type="slidenum">
              <a:rPr lang="en-US" altLang="en-US" sz="1100">
                <a:solidFill>
                  <a:schemeClr val="bg1"/>
                </a:solidFill>
                <a:cs typeface="Arial" pitchFamily="34" charset="0"/>
              </a:rPr>
              <a:pPr/>
              <a:t>27</a:t>
            </a:fld>
            <a:endParaRPr lang="en-US" altLang="en-US" sz="110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3512389" cy="45811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219200"/>
            <a:ext cx="3535565" cy="45811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74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7"/>
          <p:cNvSpPr>
            <a:spLocks noGrp="1" noChangeArrowheads="1"/>
          </p:cNvSpPr>
          <p:nvPr>
            <p:ph type="title"/>
          </p:nvPr>
        </p:nvSpPr>
        <p:spPr>
          <a:xfrm>
            <a:off x="428625" y="168275"/>
            <a:ext cx="8229600" cy="944563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altLang="en-US" sz="4000" b="1" dirty="0" smtClean="0">
                <a:latin typeface="Arial" charset="0"/>
                <a:ea typeface="+mj-ea"/>
                <a:cs typeface="Arial" charset="0"/>
              </a:rPr>
              <a:t>HERS Incentive Structure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CC15B4E-5E14-4125-B0B7-6B638DFB5335}" type="slidenum">
              <a:rPr lang="en-US" altLang="en-US" sz="1100">
                <a:solidFill>
                  <a:schemeClr val="bg1"/>
                </a:solidFill>
                <a:cs typeface="Arial" pitchFamily="34" charset="0"/>
              </a:rPr>
              <a:pPr/>
              <a:t>28</a:t>
            </a:fld>
            <a:endParaRPr lang="en-US" altLang="en-US" sz="11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348" name="Rectangle 63"/>
          <p:cNvSpPr>
            <a:spLocks noChangeArrowheads="1"/>
          </p:cNvSpPr>
          <p:nvPr/>
        </p:nvSpPr>
        <p:spPr bwMode="auto">
          <a:xfrm>
            <a:off x="465138" y="685800"/>
            <a:ext cx="807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endParaRPr lang="en-US" altLang="en-US" sz="2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90600" y="1447800"/>
          <a:ext cx="7296151" cy="3643312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2133600"/>
                <a:gridCol w="1668284"/>
                <a:gridCol w="1608316"/>
                <a:gridCol w="1885951"/>
              </a:tblGrid>
              <a:tr h="387960">
                <a:tc gridSpan="4">
                  <a:txBody>
                    <a:bodyPr/>
                    <a:lstStyle>
                      <a:lvl1pPr marL="71438" defTabSz="457200" eaLnBrk="0" hangingPunct="0">
                        <a:buClr>
                          <a:srgbClr val="089948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buClr>
                          <a:srgbClr val="089948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buClr>
                          <a:srgbClr val="08994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buClr>
                          <a:srgbClr val="089948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buClr>
                          <a:srgbClr val="089948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714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HERS Incentive Structure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568">
                <a:tc rowSpan="2">
                  <a:txBody>
                    <a:bodyPr/>
                    <a:lstStyle>
                      <a:lvl1pPr defTabSz="457200" eaLnBrk="0" hangingPunct="0">
                        <a:buClr>
                          <a:srgbClr val="089948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buClr>
                          <a:srgbClr val="089948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buClr>
                          <a:srgbClr val="08994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buClr>
                          <a:srgbClr val="089948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buClr>
                          <a:srgbClr val="089948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HERS Index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buClr>
                          <a:srgbClr val="089948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buClr>
                          <a:srgbClr val="089948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buClr>
                          <a:srgbClr val="08994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buClr>
                          <a:srgbClr val="089948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buClr>
                          <a:srgbClr val="089948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Single Family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buClr>
                          <a:srgbClr val="089948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buClr>
                          <a:srgbClr val="089948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buClr>
                          <a:srgbClr val="08994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buClr>
                          <a:srgbClr val="089948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buClr>
                          <a:srgbClr val="089948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Single Family Attached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buClr>
                          <a:srgbClr val="089948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buClr>
                          <a:srgbClr val="089948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buClr>
                          <a:srgbClr val="08994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buClr>
                          <a:srgbClr val="089948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buClr>
                          <a:srgbClr val="089948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Multi Family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/>
                </a:tc>
              </a:tr>
              <a:tr h="2327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buClr>
                          <a:srgbClr val="089948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buClr>
                          <a:srgbClr val="089948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buClr>
                          <a:srgbClr val="08994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buClr>
                          <a:srgbClr val="089948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buClr>
                          <a:srgbClr val="089948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Applicant Incentive</a:t>
                      </a:r>
                      <a:endParaRPr kumimoji="0" lang="en-US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buClr>
                          <a:srgbClr val="089948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buClr>
                          <a:srgbClr val="089948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buClr>
                          <a:srgbClr val="08994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buClr>
                          <a:srgbClr val="089948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buClr>
                          <a:srgbClr val="089948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Applicant Incentive</a:t>
                      </a:r>
                      <a:endParaRPr kumimoji="0" lang="en-US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buClr>
                          <a:srgbClr val="089948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buClr>
                          <a:srgbClr val="089948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buClr>
                          <a:srgbClr val="08994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buClr>
                          <a:srgbClr val="089948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buClr>
                          <a:srgbClr val="089948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Applicant  Incentive</a:t>
                      </a:r>
                      <a:endParaRPr kumimoji="0" lang="en-US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/>
                </a:tc>
              </a:tr>
              <a:tr h="594063">
                <a:tc>
                  <a:txBody>
                    <a:bodyPr/>
                    <a:lstStyle>
                      <a:lvl1pPr marL="285750" indent="-285750" defTabSz="457200" eaLnBrk="0" hangingPunct="0">
                        <a:buClr>
                          <a:srgbClr val="089948"/>
                        </a:buClr>
                        <a:buFont typeface="Arial" charset="0"/>
                        <a:tabLst>
                          <a:tab pos="55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buClr>
                          <a:srgbClr val="089948"/>
                        </a:buClr>
                        <a:buFont typeface="Arial" charset="0"/>
                        <a:tabLst>
                          <a:tab pos="55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buClr>
                          <a:srgbClr val="089948"/>
                        </a:buClr>
                        <a:tabLst>
                          <a:tab pos="555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buClr>
                          <a:srgbClr val="089948"/>
                        </a:buClr>
                        <a:buFont typeface="Arial" charset="0"/>
                        <a:tabLst>
                          <a:tab pos="5556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buClr>
                          <a:srgbClr val="089948"/>
                        </a:buClr>
                        <a:tabLst>
                          <a:tab pos="5556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tabLst>
                          <a:tab pos="5556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tabLst>
                          <a:tab pos="5556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tabLst>
                          <a:tab pos="5556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tabLst>
                          <a:tab pos="5556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5563" algn="l"/>
                        </a:tabLst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70-61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buClr>
                          <a:srgbClr val="089948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buClr>
                          <a:srgbClr val="089948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buClr>
                          <a:srgbClr val="08994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buClr>
                          <a:srgbClr val="089948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buClr>
                          <a:srgbClr val="089948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$3,000</a:t>
                      </a:r>
                      <a:endParaRPr kumimoji="0" lang="en-US" altLang="en-US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(Per Home)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buClr>
                          <a:srgbClr val="089948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buClr>
                          <a:srgbClr val="089948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buClr>
                          <a:srgbClr val="08994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buClr>
                          <a:srgbClr val="089948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buClr>
                          <a:srgbClr val="089948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2,000</a:t>
                      </a:r>
                      <a:endParaRPr kumimoji="0" lang="en-US" altLang="en-US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(Per Unit)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buClr>
                          <a:srgbClr val="089948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buClr>
                          <a:srgbClr val="089948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buClr>
                          <a:srgbClr val="08994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buClr>
                          <a:srgbClr val="089948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buClr>
                          <a:srgbClr val="089948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$1,500</a:t>
                      </a:r>
                      <a:endParaRPr kumimoji="0" lang="en-US" altLang="en-US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(Per Unit)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/>
                </a:tc>
              </a:tr>
              <a:tr h="591796">
                <a:tc>
                  <a:txBody>
                    <a:bodyPr/>
                    <a:lstStyle>
                      <a:lvl1pPr marL="285750" indent="-285750" defTabSz="457200" eaLnBrk="0" hangingPunct="0">
                        <a:buClr>
                          <a:srgbClr val="089948"/>
                        </a:buClr>
                        <a:buFont typeface="Arial" charset="0"/>
                        <a:tabLst>
                          <a:tab pos="555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buClr>
                          <a:srgbClr val="089948"/>
                        </a:buClr>
                        <a:buFont typeface="Arial" charset="0"/>
                        <a:tabLst>
                          <a:tab pos="555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buClr>
                          <a:srgbClr val="089948"/>
                        </a:buClr>
                        <a:tabLst>
                          <a:tab pos="555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buClr>
                          <a:srgbClr val="089948"/>
                        </a:buClr>
                        <a:buFont typeface="Arial" charset="0"/>
                        <a:tabLst>
                          <a:tab pos="5556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buClr>
                          <a:srgbClr val="089948"/>
                        </a:buClr>
                        <a:tabLst>
                          <a:tab pos="5556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tabLst>
                          <a:tab pos="5556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tabLst>
                          <a:tab pos="5556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tabLst>
                          <a:tab pos="5556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tabLst>
                          <a:tab pos="55563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5563" algn="l"/>
                        </a:tabLst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60-50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buClr>
                          <a:srgbClr val="089948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buClr>
                          <a:srgbClr val="089948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buClr>
                          <a:srgbClr val="08994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buClr>
                          <a:srgbClr val="089948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buClr>
                          <a:srgbClr val="089948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$4,000 </a:t>
                      </a:r>
                      <a:endParaRPr kumimoji="0" lang="en-US" altLang="en-US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(Per Home)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buClr>
                          <a:srgbClr val="089948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buClr>
                          <a:srgbClr val="089948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buClr>
                          <a:srgbClr val="08994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buClr>
                          <a:srgbClr val="089948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buClr>
                          <a:srgbClr val="089948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$2,500</a:t>
                      </a:r>
                      <a:endParaRPr kumimoji="0" lang="en-US" altLang="en-US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(Per Unit)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buClr>
                          <a:srgbClr val="089948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buClr>
                          <a:srgbClr val="089948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buClr>
                          <a:srgbClr val="08994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buClr>
                          <a:srgbClr val="089948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buClr>
                          <a:srgbClr val="089948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89948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$2,000</a:t>
                      </a:r>
                      <a:endParaRPr kumimoji="0" lang="en-US" altLang="en-US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(Per Unit)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/>
                </a:tc>
              </a:tr>
              <a:tr h="7572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5563" algn="l"/>
                        </a:tabLst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Below 50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$4,500 + $50*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(Per Home)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$3,000 + $40*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(Per Unit)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$2,500 + $25*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(Per Unit)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/>
                </a:tc>
              </a:tr>
              <a:tr h="59179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5563" algn="l"/>
                        </a:tabLst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*Additional incentive for every point below 50 HERS Index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Calibri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213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 anchor="ctr"/>
          <a:lstStyle/>
          <a:p>
            <a:pPr algn="ctr"/>
            <a:r>
              <a:rPr lang="en-US" altLang="en-US" b="1" dirty="0" smtClean="0"/>
              <a:t>HERS Requirements Checklist</a:t>
            </a: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198"/>
            <a:ext cx="3564019" cy="45815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580"/>
            <a:ext cx="3523542" cy="45811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64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45" y="1453405"/>
            <a:ext cx="8229600" cy="51480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</a:t>
            </a:r>
            <a:r>
              <a:rPr lang="en-US" dirty="0" smtClean="0"/>
              <a:t> </a:t>
            </a:r>
            <a:r>
              <a:rPr lang="en-US" dirty="0"/>
              <a:t>purpose of the NOFA is to create </a:t>
            </a:r>
            <a:r>
              <a:rPr lang="en-US" dirty="0" smtClean="0"/>
              <a:t>homeownership </a:t>
            </a:r>
            <a:r>
              <a:rPr lang="en-US" dirty="0"/>
              <a:t>opportunities for eligible households throughout the State</a:t>
            </a:r>
          </a:p>
          <a:p>
            <a:r>
              <a:rPr lang="en-US" dirty="0"/>
              <a:t>Up to </a:t>
            </a:r>
            <a:r>
              <a:rPr lang="en-US" dirty="0" smtClean="0"/>
              <a:t>$10 </a:t>
            </a:r>
            <a:r>
              <a:rPr lang="en-US" dirty="0"/>
              <a:t>million in State bond funds (</a:t>
            </a:r>
            <a:r>
              <a:rPr lang="en-US" dirty="0" smtClean="0"/>
              <a:t>FLEX or HTF)</a:t>
            </a:r>
            <a:endParaRPr lang="en-US" dirty="0"/>
          </a:p>
          <a:p>
            <a:r>
              <a:rPr lang="en-US" dirty="0"/>
              <a:t>DOH request not less than $500K, no more than </a:t>
            </a:r>
            <a:r>
              <a:rPr lang="en-US" dirty="0" smtClean="0"/>
              <a:t>$3MM</a:t>
            </a:r>
            <a:endParaRPr lang="en-US" dirty="0"/>
          </a:p>
          <a:p>
            <a:r>
              <a:rPr lang="en-US" dirty="0" smtClean="0"/>
              <a:t>Electronic </a:t>
            </a:r>
            <a:r>
              <a:rPr lang="en-US" dirty="0"/>
              <a:t>submissions mandatory (DOH/CHFA SharePoint)</a:t>
            </a:r>
          </a:p>
          <a:p>
            <a:r>
              <a:rPr lang="en-US" dirty="0"/>
              <a:t>Applications due </a:t>
            </a:r>
            <a:r>
              <a:rPr lang="en-US" dirty="0" smtClean="0"/>
              <a:t>Wednesday, March 21, 2018 </a:t>
            </a:r>
            <a:r>
              <a:rPr lang="en-US" dirty="0"/>
              <a:t>at </a:t>
            </a:r>
            <a:r>
              <a:rPr lang="en-US" dirty="0" smtClean="0"/>
              <a:t>4PM</a:t>
            </a:r>
          </a:p>
          <a:p>
            <a:r>
              <a:rPr lang="en-US" dirty="0" smtClean="0"/>
              <a:t>Programs are NOT eligible</a:t>
            </a:r>
          </a:p>
          <a:p>
            <a:endParaRPr lang="en-US" b="1" dirty="0" smtClean="0"/>
          </a:p>
          <a:p>
            <a:pPr marL="393192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Affordable Homeownership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NOFA Key Points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6200"/>
            <a:ext cx="1676400" cy="11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1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44563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latin typeface="+mj-lt"/>
                <a:ea typeface="+mj-ea"/>
              </a:rPr>
              <a:t>HERS Path: </a:t>
            </a:r>
            <a:br>
              <a:rPr lang="en-US" sz="3200" b="1" dirty="0" smtClean="0">
                <a:latin typeface="+mj-lt"/>
                <a:ea typeface="+mj-ea"/>
              </a:rPr>
            </a:br>
            <a:r>
              <a:rPr lang="en-US" sz="3200" b="1" dirty="0" smtClean="0">
                <a:latin typeface="+mj-lt"/>
                <a:ea typeface="+mj-ea"/>
              </a:rPr>
              <a:t>Required Measures &amp; Value</a:t>
            </a:r>
          </a:p>
        </p:txBody>
      </p:sp>
      <p:sp>
        <p:nvSpPr>
          <p:cNvPr id="59407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fld id="{7DAD5A56-3CD3-4320-94A2-DC0654F338E3}" type="slidenum">
              <a:rPr lang="en-US" altLang="en-US" sz="1100">
                <a:solidFill>
                  <a:srgbClr val="FFFFFF"/>
                </a:solidFill>
                <a:cs typeface="Arial" pitchFamily="34" charset="0"/>
              </a:rPr>
              <a:pPr>
                <a:buFont typeface="Wingdings" pitchFamily="2" charset="2"/>
                <a:buNone/>
              </a:pPr>
              <a:t>30</a:t>
            </a:fld>
            <a:endParaRPr lang="en-US" altLang="en-US" sz="11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520700" y="3170238"/>
            <a:ext cx="208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chemeClr val="accent1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rPr>
              <a:t>Thermal Envelope</a:t>
            </a:r>
          </a:p>
        </p:txBody>
      </p:sp>
      <p:pic>
        <p:nvPicPr>
          <p:cNvPr id="59396" name="Picture 4" descr="http://www.solarpv.co.uk/siteimages/solar-pv-man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74763"/>
            <a:ext cx="28162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2700"/>
            <a:ext cx="28194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3567113" y="3170238"/>
            <a:ext cx="208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chemeClr val="accent1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rPr>
              <a:t>Renewable Tech</a:t>
            </a:r>
          </a:p>
        </p:txBody>
      </p:sp>
      <p:pic>
        <p:nvPicPr>
          <p:cNvPr id="5939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1285875"/>
            <a:ext cx="2547937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ext Box 4"/>
          <p:cNvSpPr txBox="1">
            <a:spLocks noChangeArrowheads="1"/>
          </p:cNvSpPr>
          <p:nvPr/>
        </p:nvSpPr>
        <p:spPr bwMode="auto">
          <a:xfrm>
            <a:off x="6399213" y="3201988"/>
            <a:ext cx="208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chemeClr val="accent1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rPr>
              <a:t>Duct Tightness</a:t>
            </a:r>
          </a:p>
        </p:txBody>
      </p:sp>
      <p:pic>
        <p:nvPicPr>
          <p:cNvPr id="59401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613150"/>
            <a:ext cx="28257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Text Box 4"/>
          <p:cNvSpPr txBox="1">
            <a:spLocks noChangeArrowheads="1"/>
          </p:cNvSpPr>
          <p:nvPr/>
        </p:nvSpPr>
        <p:spPr bwMode="auto">
          <a:xfrm>
            <a:off x="511175" y="5537200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chemeClr val="accent1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rPr>
              <a:t>HVAC Systems</a:t>
            </a:r>
          </a:p>
        </p:txBody>
      </p:sp>
      <p:pic>
        <p:nvPicPr>
          <p:cNvPr id="59403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3598863"/>
            <a:ext cx="2809875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4" name="Text Box 4"/>
          <p:cNvSpPr txBox="1">
            <a:spLocks noChangeArrowheads="1"/>
          </p:cNvSpPr>
          <p:nvPr/>
        </p:nvSpPr>
        <p:spPr bwMode="auto">
          <a:xfrm>
            <a:off x="3560763" y="5537200"/>
            <a:ext cx="2082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chemeClr val="accent1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rPr>
              <a:t>Lighting &amp; Appliances</a:t>
            </a:r>
          </a:p>
        </p:txBody>
      </p:sp>
      <p:pic>
        <p:nvPicPr>
          <p:cNvPr id="5940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3619500"/>
            <a:ext cx="255111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6" name="Text Box 4"/>
          <p:cNvSpPr txBox="1">
            <a:spLocks noChangeArrowheads="1"/>
          </p:cNvSpPr>
          <p:nvPr/>
        </p:nvSpPr>
        <p:spPr bwMode="auto">
          <a:xfrm>
            <a:off x="6418263" y="5584825"/>
            <a:ext cx="208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chemeClr val="accent1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altLang="en-US" sz="1800" b="1" baseline="30000">
                <a:solidFill>
                  <a:schemeClr val="accent1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rPr>
              <a:t>rd</a:t>
            </a:r>
            <a:r>
              <a:rPr lang="en-US" altLang="en-US" sz="1800" b="1">
                <a:solidFill>
                  <a:schemeClr val="accent1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rPr>
              <a:t> Party Verification</a:t>
            </a:r>
          </a:p>
        </p:txBody>
      </p:sp>
    </p:spTree>
    <p:extLst>
      <p:ext uri="{BB962C8B-B14F-4D97-AF65-F5344CB8AC3E}">
        <p14:creationId xmlns:p14="http://schemas.microsoft.com/office/powerpoint/2010/main" val="316051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44562"/>
          </a:xfrm>
        </p:spPr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b="1" dirty="0" smtClean="0">
                <a:latin typeface="Arial" charset="0"/>
                <a:cs typeface="Arial" charset="0"/>
              </a:rPr>
              <a:t>RNC HERS Path</a:t>
            </a:r>
            <a:br>
              <a:rPr lang="en-US" altLang="en-US" b="1" dirty="0" smtClean="0">
                <a:latin typeface="Arial" charset="0"/>
                <a:cs typeface="Arial" charset="0"/>
              </a:rPr>
            </a:br>
            <a:r>
              <a:rPr lang="en-US" altLang="en-US" b="1" smtClean="0">
                <a:latin typeface="Arial" charset="0"/>
                <a:cs typeface="Arial" charset="0"/>
              </a:rPr>
              <a:t>Third-Party Verification</a:t>
            </a:r>
            <a:endParaRPr lang="en-US" altLang="en-US" b="1" dirty="0">
              <a:latin typeface="Arial" charset="0"/>
              <a:cs typeface="Arial" charset="0"/>
            </a:endParaRPr>
          </a:p>
        </p:txBody>
      </p:sp>
      <p:sp>
        <p:nvSpPr>
          <p:cNvPr id="71683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1228725"/>
            <a:ext cx="8229600" cy="449897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b="1" smtClean="0"/>
              <a:t>HERS Raters Add Value</a:t>
            </a:r>
          </a:p>
          <a:p>
            <a:pPr marL="0" indent="0" eaLnBrk="1" hangingPunct="1"/>
            <a:r>
              <a:rPr lang="en-US" altLang="en-US" smtClean="0"/>
              <a:t>Energy efficiency consultant working for you</a:t>
            </a:r>
          </a:p>
          <a:p>
            <a:pPr marL="0" indent="0" eaLnBrk="1" hangingPunct="1"/>
            <a:r>
              <a:rPr lang="en-US" altLang="en-US" smtClean="0"/>
              <a:t>Cost benefit analysis of energy measures</a:t>
            </a:r>
          </a:p>
          <a:p>
            <a:pPr marL="0" indent="0" eaLnBrk="1" hangingPunct="1"/>
            <a:r>
              <a:rPr lang="en-US" altLang="en-US" smtClean="0"/>
              <a:t>QA of energy measures</a:t>
            </a:r>
          </a:p>
          <a:p>
            <a:pPr marL="0" indent="0" eaLnBrk="1" hangingPunct="1"/>
            <a:r>
              <a:rPr lang="en-US" altLang="en-US" smtClean="0"/>
              <a:t>Blower door &amp; duct blaster</a:t>
            </a:r>
          </a:p>
          <a:p>
            <a:pPr marL="0" indent="0" eaLnBrk="1" hangingPunct="1"/>
            <a:r>
              <a:rPr lang="en-US" altLang="en-US" smtClean="0"/>
              <a:t>Non-bias third party</a:t>
            </a:r>
          </a:p>
          <a:p>
            <a:pPr marL="0" indent="0" eaLnBrk="1" hangingPunct="1"/>
            <a:endParaRPr lang="en-US" altLang="en-US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D1CEA21-85AE-4C05-BFEA-7402BA37B1F0}" type="slidenum">
              <a:rPr lang="en-US" altLang="en-US" sz="1100">
                <a:solidFill>
                  <a:schemeClr val="bg1"/>
                </a:solidFill>
                <a:cs typeface="Arial" pitchFamily="34" charset="0"/>
              </a:rPr>
              <a:pPr/>
              <a:t>31</a:t>
            </a:fld>
            <a:endParaRPr lang="en-US" altLang="en-US" sz="110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124200"/>
            <a:ext cx="3376613" cy="2366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9175" y="4594225"/>
            <a:ext cx="4267200" cy="129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22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162800" cy="944563"/>
          </a:xfrm>
        </p:spPr>
        <p:txBody>
          <a:bodyPr>
            <a:normAutofit/>
          </a:bodyPr>
          <a:lstStyle/>
          <a:p>
            <a:r>
              <a:rPr lang="en-US" dirty="0" smtClean="0"/>
              <a:t>List of HERS rating companies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67475"/>
            <a:ext cx="2133600" cy="365125"/>
          </a:xfrm>
          <a:prstGeom prst="rect">
            <a:avLst/>
          </a:prstGeom>
        </p:spPr>
        <p:txBody>
          <a:bodyPr/>
          <a:lstStyle/>
          <a:p>
            <a:fld id="{E5E4807C-F4C0-4C28-860E-393A9C09DF6B}" type="slidenum">
              <a:rPr lang="en-US" smtClean="0">
                <a:solidFill>
                  <a:schemeClr val="bg1"/>
                </a:solidFill>
              </a:rPr>
              <a:pPr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129" y="1219200"/>
            <a:ext cx="786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www.EnergizeCT.com</a:t>
            </a:r>
            <a:endParaRPr lang="en-US" sz="28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30" y="1857374"/>
            <a:ext cx="5689470" cy="4162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909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0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Residential New Construction Program</a:t>
            </a:r>
          </a:p>
        </p:txBody>
      </p:sp>
      <p:sp>
        <p:nvSpPr>
          <p:cNvPr id="82947" name="Rectangle 66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686800" cy="4419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b="1" u="sng" dirty="0" smtClean="0"/>
              <a:t>RNC Project Process Flow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▪"/>
            </a:pPr>
            <a:r>
              <a:rPr lang="en-US" dirty="0" smtClean="0"/>
              <a:t>Hire a HERS rater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▪"/>
            </a:pPr>
            <a:r>
              <a:rPr lang="en-US" dirty="0" smtClean="0"/>
              <a:t>Kick-off meeting w/ HERS rater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▪"/>
            </a:pPr>
            <a:r>
              <a:rPr lang="en-US" dirty="0" smtClean="0"/>
              <a:t>HERS rater reviews energy performance of design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▪"/>
            </a:pPr>
            <a:r>
              <a:rPr lang="en-US" dirty="0" smtClean="0"/>
              <a:t>HERS rater works with you to recommend energy efficient design upgrades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▪"/>
            </a:pPr>
            <a:r>
              <a:rPr lang="en-US" dirty="0" smtClean="0"/>
              <a:t>Submit RNC Application which earmarks incentives to the project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▪"/>
            </a:pPr>
            <a:r>
              <a:rPr lang="en-US" dirty="0" smtClean="0"/>
              <a:t>Inspections done by HERS rater during construction</a:t>
            </a:r>
            <a:endParaRPr lang="en-US" dirty="0"/>
          </a:p>
          <a:p>
            <a:pPr eaLnBrk="1" hangingPunct="1">
              <a:lnSpc>
                <a:spcPct val="80000"/>
              </a:lnSpc>
              <a:buFont typeface="Arial" charset="0"/>
              <a:buChar char="▪"/>
            </a:pPr>
            <a:r>
              <a:rPr lang="en-US" dirty="0" smtClean="0"/>
              <a:t>Incentives paid out upon completion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EEECE1"/>
              </a:buClr>
            </a:pPr>
            <a:fld id="{4A9A51D5-6E39-4AD9-9E9B-7F028C073313}" type="slidenum">
              <a:rPr lang="en-US" sz="1100" smtClean="0">
                <a:solidFill>
                  <a:prstClr val="white"/>
                </a:solidFill>
              </a:rPr>
              <a:pPr eaLnBrk="1" hangingPunct="1">
                <a:buClr>
                  <a:srgbClr val="EEECE1"/>
                </a:buClr>
              </a:pPr>
              <a:t>33</a:t>
            </a:fld>
            <a:endParaRPr lang="en-US" sz="1100" smtClean="0">
              <a:solidFill>
                <a:prstClr val="white"/>
              </a:solidFill>
            </a:endParaRPr>
          </a:p>
        </p:txBody>
      </p:sp>
      <p:pic>
        <p:nvPicPr>
          <p:cNvPr id="82949" name="Picture 64" descr="MS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25" y="1212975"/>
            <a:ext cx="1447799" cy="134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1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u="sng" dirty="0" smtClean="0">
                <a:latin typeface="Arial" charset="0"/>
                <a:cs typeface="Arial" charset="0"/>
              </a:rPr>
              <a:t>Eversource:</a:t>
            </a:r>
            <a:r>
              <a:rPr lang="en-US" altLang="en-US" sz="2400" b="1" dirty="0" smtClean="0">
                <a:latin typeface="Arial" charset="0"/>
                <a:cs typeface="Arial" charset="0"/>
              </a:rPr>
              <a:t>				</a:t>
            </a:r>
            <a:r>
              <a:rPr lang="en-US" altLang="en-US" sz="2400" b="1" u="sng" dirty="0" smtClean="0">
                <a:latin typeface="Arial" charset="0"/>
                <a:cs typeface="Arial" charset="0"/>
              </a:rPr>
              <a:t>United Illuminating:</a:t>
            </a:r>
            <a:r>
              <a:rPr lang="en-US" altLang="en-US" sz="2000" dirty="0" smtClean="0">
                <a:latin typeface="Arial" charset="0"/>
                <a:cs typeface="Arial" charset="0"/>
              </a:rPr>
              <a:t>				</a:t>
            </a:r>
            <a:endParaRPr lang="de-DE" altLang="en-US" sz="20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altLang="en-US" sz="2000" b="1" dirty="0" smtClean="0">
                <a:latin typeface="Arial" charset="0"/>
                <a:cs typeface="Arial" charset="0"/>
              </a:rPr>
              <a:t>Nicholas Jones</a:t>
            </a:r>
            <a:r>
              <a:rPr lang="de-DE" altLang="en-US" sz="2000" dirty="0" smtClean="0">
                <a:latin typeface="Arial" charset="0"/>
                <a:cs typeface="Arial" charset="0"/>
              </a:rPr>
              <a:t> 			</a:t>
            </a:r>
            <a:r>
              <a:rPr lang="en-US" altLang="en-US" sz="2000" b="1" dirty="0" err="1" smtClean="0">
                <a:latin typeface="Arial" charset="0"/>
                <a:cs typeface="Arial" charset="0"/>
              </a:rPr>
              <a:t>Jenn</a:t>
            </a:r>
            <a:r>
              <a:rPr lang="en-US" altLang="en-US" sz="2000" b="1" dirty="0" smtClean="0">
                <a:latin typeface="Arial" charset="0"/>
                <a:cs typeface="Arial" charset="0"/>
              </a:rPr>
              <a:t> Parsons</a:t>
            </a:r>
            <a:endParaRPr lang="en-US" altLang="en-US" sz="20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 smtClean="0">
                <a:latin typeface="Arial" charset="0"/>
                <a:cs typeface="Arial" charset="0"/>
              </a:rPr>
              <a:t>107 Selden Street			180 Marsh Hill Road,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 smtClean="0">
                <a:latin typeface="Arial" charset="0"/>
                <a:cs typeface="Arial" charset="0"/>
              </a:rPr>
              <a:t>Berlin, CT 06037			Orange, CT 06477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 smtClean="0">
                <a:latin typeface="Arial" charset="0"/>
                <a:cs typeface="Arial" charset="0"/>
              </a:rPr>
              <a:t>Email: 					Email: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 smtClean="0">
                <a:latin typeface="Arial" charset="0"/>
                <a:cs typeface="Arial" charset="0"/>
              </a:rPr>
              <a:t>Nicholas.Jones@eversource.com	Jennifer.Parsons@uinet.com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 smtClean="0">
                <a:latin typeface="Arial" charset="0"/>
                <a:cs typeface="Arial" charset="0"/>
              </a:rPr>
              <a:t>Phone: (860) 665-5825			Phone: 203-499-5935</a:t>
            </a:r>
          </a:p>
        </p:txBody>
      </p:sp>
    </p:spTree>
    <p:extLst>
      <p:ext uri="{BB962C8B-B14F-4D97-AF65-F5344CB8AC3E}">
        <p14:creationId xmlns:p14="http://schemas.microsoft.com/office/powerpoint/2010/main" val="2432137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447800"/>
            <a:ext cx="5678487" cy="190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b="1" cap="small" dirty="0" smtClean="0">
                <a:solidFill>
                  <a:schemeClr val="bg1"/>
                </a:solidFill>
                <a:cs typeface="Arial"/>
              </a:rPr>
              <a:t>Using SharePoint to Submit an Application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14926"/>
            <a:ext cx="196771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163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6019800" cy="94456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283890"/>
                </a:solidFill>
              </a:rPr>
              <a:t>Contents</a:t>
            </a:r>
            <a:endParaRPr lang="en-US" b="1" i="1" dirty="0">
              <a:solidFill>
                <a:srgbClr val="2838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213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283890"/>
                </a:solidFill>
              </a:rPr>
              <a:t>Requesting SharePoint website</a:t>
            </a:r>
          </a:p>
          <a:p>
            <a:r>
              <a:rPr lang="en-US" sz="2400" dirty="0" smtClean="0">
                <a:solidFill>
                  <a:srgbClr val="283890"/>
                </a:solidFill>
              </a:rPr>
              <a:t>Logging into SharePoint</a:t>
            </a:r>
          </a:p>
          <a:p>
            <a:pPr lvl="1"/>
            <a:r>
              <a:rPr lang="en-US" sz="2000" dirty="0">
                <a:solidFill>
                  <a:srgbClr val="283890"/>
                </a:solidFill>
              </a:rPr>
              <a:t>Sharing the application website with </a:t>
            </a:r>
            <a:r>
              <a:rPr lang="en-US" sz="2000" dirty="0" smtClean="0">
                <a:solidFill>
                  <a:srgbClr val="283890"/>
                </a:solidFill>
              </a:rPr>
              <a:t>team</a:t>
            </a:r>
          </a:p>
          <a:p>
            <a:r>
              <a:rPr lang="en-US" sz="2400" dirty="0" smtClean="0">
                <a:solidFill>
                  <a:srgbClr val="283890"/>
                </a:solidFill>
              </a:rPr>
              <a:t>Utilizing the Consolidated Application (</a:t>
            </a:r>
            <a:r>
              <a:rPr lang="en-US" sz="2400" dirty="0" err="1" smtClean="0">
                <a:solidFill>
                  <a:srgbClr val="283890"/>
                </a:solidFill>
              </a:rPr>
              <a:t>ConApp</a:t>
            </a:r>
            <a:r>
              <a:rPr lang="en-US" sz="2400" dirty="0" smtClean="0">
                <a:solidFill>
                  <a:srgbClr val="283890"/>
                </a:solidFill>
              </a:rPr>
              <a:t>)</a:t>
            </a:r>
          </a:p>
          <a:p>
            <a:pPr marL="393192" lvl="1" indent="0">
              <a:buNone/>
            </a:pPr>
            <a:endParaRPr lang="en-US" sz="2000" dirty="0" smtClean="0">
              <a:solidFill>
                <a:srgbClr val="283890"/>
              </a:solidFill>
            </a:endParaRPr>
          </a:p>
          <a:p>
            <a:pPr lvl="1"/>
            <a:endParaRPr lang="en-US" sz="2000" dirty="0" smtClean="0">
              <a:solidFill>
                <a:srgbClr val="283890"/>
              </a:solidFill>
            </a:endParaRPr>
          </a:p>
          <a:p>
            <a:endParaRPr lang="en-US" dirty="0">
              <a:solidFill>
                <a:srgbClr val="283890"/>
              </a:solidFill>
            </a:endParaRPr>
          </a:p>
          <a:p>
            <a:endParaRPr lang="en-US" sz="2400" dirty="0">
              <a:solidFill>
                <a:srgbClr val="28389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22946"/>
            <a:ext cx="19685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0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" y="2121870"/>
            <a:ext cx="4038600" cy="38217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43400" y="2249424"/>
            <a:ext cx="4539838" cy="4525963"/>
          </a:xfrm>
        </p:spPr>
        <p:txBody>
          <a:bodyPr>
            <a:normAutofit/>
          </a:bodyPr>
          <a:lstStyle/>
          <a:p>
            <a:pPr lvl="0">
              <a:buClrTx/>
            </a:pPr>
            <a:r>
              <a:rPr lang="en-US" sz="2400" dirty="0" smtClean="0"/>
              <a:t>Funding </a:t>
            </a:r>
            <a:r>
              <a:rPr lang="en-US" sz="2400" dirty="0"/>
              <a:t>Round (i.e. </a:t>
            </a:r>
            <a:r>
              <a:rPr lang="en-US" sz="2400" dirty="0" smtClean="0"/>
              <a:t>2018 Affordable Homeownership)</a:t>
            </a:r>
            <a:endParaRPr lang="en-US" sz="2400" dirty="0"/>
          </a:p>
          <a:p>
            <a:pPr lvl="0">
              <a:buClrTx/>
            </a:pPr>
            <a:r>
              <a:rPr lang="en-US" sz="2400" dirty="0"/>
              <a:t>Project Name</a:t>
            </a:r>
          </a:p>
          <a:p>
            <a:pPr lvl="0">
              <a:buClrTx/>
            </a:pPr>
            <a:r>
              <a:rPr lang="en-US" sz="2400" dirty="0"/>
              <a:t>Applicant Name</a:t>
            </a:r>
          </a:p>
          <a:p>
            <a:pPr lvl="0">
              <a:buClrTx/>
            </a:pPr>
            <a:r>
              <a:rPr lang="en-US" sz="2400" dirty="0"/>
              <a:t>Primary Contact Name</a:t>
            </a:r>
          </a:p>
          <a:p>
            <a:pPr lvl="0">
              <a:buClrTx/>
            </a:pPr>
            <a:r>
              <a:rPr lang="en-US" sz="2400" dirty="0"/>
              <a:t>Primary Contact Email</a:t>
            </a:r>
          </a:p>
          <a:p>
            <a:pPr lvl="0">
              <a:buClrTx/>
            </a:pPr>
            <a:r>
              <a:rPr lang="en-US" sz="2400" dirty="0"/>
              <a:t>Primary Contact </a:t>
            </a:r>
            <a:r>
              <a:rPr lang="en-US" sz="2400" dirty="0" smtClean="0"/>
              <a:t>Phone</a:t>
            </a:r>
          </a:p>
          <a:p>
            <a:pPr lvl="0">
              <a:buClrTx/>
            </a:pPr>
            <a:endParaRPr lang="en-US" sz="2400" dirty="0"/>
          </a:p>
          <a:p>
            <a:pPr marL="109728" lvl="0" indent="0">
              <a:buClrTx/>
              <a:buNone/>
            </a:pPr>
            <a:r>
              <a:rPr lang="en-US" sz="2400" dirty="0" smtClean="0"/>
              <a:t>**Send requests to:</a:t>
            </a:r>
            <a:endParaRPr lang="en-US" sz="2400" dirty="0"/>
          </a:p>
          <a:p>
            <a:pPr marL="109728" indent="0">
              <a:buNone/>
            </a:pPr>
            <a:r>
              <a:rPr lang="en-US" sz="2400" dirty="0"/>
              <a:t>applicationrequest@chfa.org </a:t>
            </a:r>
          </a:p>
          <a:p>
            <a:pPr marL="109728" lvl="0" indent="0">
              <a:buClrTx/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915"/>
            <a:ext cx="8229600" cy="1066800"/>
          </a:xfrm>
        </p:spPr>
        <p:txBody>
          <a:bodyPr/>
          <a:lstStyle/>
          <a:p>
            <a:r>
              <a:rPr lang="en-US" u="sng" dirty="0" smtClean="0"/>
              <a:t>Electronic Submissions</a:t>
            </a:r>
            <a:endParaRPr lang="en-US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57200"/>
            <a:ext cx="12632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9" y="533400"/>
            <a:ext cx="1503811" cy="6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30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SharePoint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57200"/>
            <a:ext cx="12632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9" y="533400"/>
            <a:ext cx="1503811" cy="643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93" y="1547813"/>
            <a:ext cx="7948612" cy="48954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90553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0097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SharePoint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734130"/>
            <a:ext cx="6934764" cy="4606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457200"/>
            <a:ext cx="12632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9" y="625919"/>
            <a:ext cx="1503811" cy="6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0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76528"/>
            <a:ext cx="8229600" cy="5148072"/>
          </a:xfrm>
        </p:spPr>
        <p:txBody>
          <a:bodyPr>
            <a:normAutofit/>
          </a:bodyPr>
          <a:lstStyle/>
          <a:p>
            <a:r>
              <a:rPr lang="en-US" dirty="0" smtClean="0"/>
              <a:t>NOFA, Q and A, Rating and Ranking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Funding Opportunities/RFPs</a:t>
            </a:r>
          </a:p>
          <a:p>
            <a:r>
              <a:rPr lang="en-US" dirty="0" smtClean="0"/>
              <a:t>Affordable Homeownership Property Standards</a:t>
            </a:r>
          </a:p>
          <a:p>
            <a:r>
              <a:rPr lang="en-US" dirty="0" smtClean="0"/>
              <a:t>100</a:t>
            </a:r>
            <a:r>
              <a:rPr lang="en-US" dirty="0"/>
              <a:t>% AMI Income Limits (FLEX) </a:t>
            </a:r>
          </a:p>
          <a:p>
            <a:r>
              <a:rPr lang="en-US" dirty="0"/>
              <a:t>120% AMI Income Limits (HTF)</a:t>
            </a:r>
          </a:p>
          <a:p>
            <a:r>
              <a:rPr lang="en-US" dirty="0"/>
              <a:t>Maximum Purchase Price/ After Rehab </a:t>
            </a:r>
            <a:r>
              <a:rPr lang="en-US" dirty="0" smtClean="0"/>
              <a:t>Value</a:t>
            </a:r>
            <a:endParaRPr lang="en-US" dirty="0"/>
          </a:p>
          <a:p>
            <a:endParaRPr lang="en-US" dirty="0" smtClean="0"/>
          </a:p>
          <a:p>
            <a:pPr lvl="1"/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Affordable Homeownership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Proposal Parameters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6200"/>
            <a:ext cx="1676400" cy="11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4120" t="-8672" r="4120" b="25539"/>
          <a:stretch/>
        </p:blipFill>
        <p:spPr>
          <a:xfrm>
            <a:off x="-257175" y="3936111"/>
            <a:ext cx="9248775" cy="2921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3159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SharePoint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701" y="1905000"/>
            <a:ext cx="6972595" cy="432435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38162"/>
            <a:ext cx="12632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9" y="609600"/>
            <a:ext cx="1503811" cy="643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1" y="6367759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Check here to submit application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447800" y="5924062"/>
            <a:ext cx="362099" cy="3052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09899" y="6229350"/>
            <a:ext cx="1695302" cy="3692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808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solidFill>
                  <a:schemeClr val="tx1"/>
                </a:solidFill>
              </a:rPr>
              <a:t>Latest version of the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ConApp</a:t>
            </a:r>
            <a:r>
              <a:rPr lang="en-US" sz="3200" b="1" u="sng" dirty="0" smtClean="0">
                <a:solidFill>
                  <a:schemeClr val="tx1"/>
                </a:solidFill>
              </a:rPr>
              <a:t> Required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614362"/>
            <a:ext cx="12632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52600" y="2133600"/>
            <a:ext cx="5624947" cy="40084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9" y="685800"/>
            <a:ext cx="1503811" cy="6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 ConApp Changes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endParaRPr lang="en-US" dirty="0" smtClean="0">
              <a:latin typeface="+mj-lt"/>
            </a:endParaRPr>
          </a:p>
          <a:p>
            <a:pPr>
              <a:buClrTx/>
            </a:pPr>
            <a:r>
              <a:rPr lang="en-US" sz="3600" dirty="0" smtClean="0">
                <a:latin typeface="+mj-lt"/>
              </a:rPr>
              <a:t>Historic Preservation Requirements</a:t>
            </a:r>
          </a:p>
          <a:p>
            <a:pPr marL="109728" indent="0">
              <a:buClrTx/>
              <a:buNone/>
            </a:pPr>
            <a:endParaRPr lang="en-US" sz="3600" dirty="0">
              <a:latin typeface="+mj-lt"/>
            </a:endParaRPr>
          </a:p>
          <a:p>
            <a:pPr>
              <a:buClrTx/>
            </a:pPr>
            <a:r>
              <a:rPr lang="en-US" sz="3600" dirty="0" smtClean="0">
                <a:latin typeface="+mj-lt"/>
              </a:rPr>
              <a:t>Homeownership tabs</a:t>
            </a:r>
          </a:p>
          <a:p>
            <a:pPr>
              <a:buClrTx/>
            </a:pPr>
            <a:endParaRPr lang="en-US" sz="3600" dirty="0" smtClean="0"/>
          </a:p>
          <a:p>
            <a:pPr>
              <a:buClrTx/>
            </a:pPr>
            <a:r>
              <a:rPr lang="en-US" sz="3600" dirty="0" smtClean="0">
                <a:latin typeface="+mj-lt"/>
              </a:rPr>
              <a:t>Development Budget</a:t>
            </a:r>
          </a:p>
          <a:p>
            <a:pPr marL="109728" indent="0">
              <a:buClrTx/>
              <a:buNone/>
            </a:pPr>
            <a:endParaRPr lang="en-US" dirty="0"/>
          </a:p>
          <a:p>
            <a:pPr>
              <a:buClrTx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57200"/>
            <a:ext cx="12632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9" y="533400"/>
            <a:ext cx="1503811" cy="6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5383"/>
            <a:ext cx="8229600" cy="1066800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Now Fillable PDF Documents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57200"/>
            <a:ext cx="12632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21619"/>
            <a:ext cx="7086600" cy="4536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9" y="533400"/>
            <a:ext cx="1503811" cy="6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             Macro Buttons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57200"/>
            <a:ext cx="12632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33" y="1371600"/>
            <a:ext cx="781928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228600" y="1845408"/>
            <a:ext cx="8686800" cy="6952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8" idx="0"/>
          </p:cNvCxnSpPr>
          <p:nvPr/>
        </p:nvCxnSpPr>
        <p:spPr>
          <a:xfrm flipV="1">
            <a:off x="5965619" y="2540613"/>
            <a:ext cx="435181" cy="32788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79619" y="5819417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Select “DOH Large Project”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19"/>
            <a:ext cx="1503811" cy="6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433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c\Desktop\ConApp Screenshots\Program Butt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94242"/>
            <a:ext cx="8359898" cy="222535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484752" y="2738476"/>
            <a:ext cx="620648" cy="22907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265549" y="2194240"/>
            <a:ext cx="2438399" cy="548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94741" y="4876800"/>
            <a:ext cx="6226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 Type will appear in yellow box</a:t>
            </a:r>
          </a:p>
          <a:p>
            <a:r>
              <a:rPr lang="en-US" sz="2400" dirty="0" smtClean="0"/>
              <a:t>(In this case no program type has been selected)</a:t>
            </a:r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57200"/>
            <a:ext cx="12632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4953000" y="2590800"/>
            <a:ext cx="1066800" cy="8078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91202" y="2057400"/>
            <a:ext cx="609598" cy="5940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9" y="609600"/>
            <a:ext cx="1503811" cy="6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74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r="16318"/>
          <a:stretch>
            <a:fillRect/>
          </a:stretch>
        </p:blipFill>
        <p:spPr bwMode="auto">
          <a:xfrm>
            <a:off x="0" y="29718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76200"/>
            <a:ext cx="1676400" cy="11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838200" y="3657600"/>
            <a:ext cx="2667000" cy="6858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ConApp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Exhibit Checklist Tab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33400" y="1524000"/>
            <a:ext cx="8229600" cy="4876800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Exhibits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marked as N/A, N (non-threshold), and T (threshold) for each </a:t>
            </a:r>
            <a:r>
              <a:rPr lang="en-US" sz="2700" dirty="0" smtClean="0"/>
              <a:t>“DOH Funding” selection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819400"/>
            <a:ext cx="3886200" cy="392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5867400" y="3830584"/>
            <a:ext cx="533400" cy="2743200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" y="4572000"/>
            <a:ext cx="533400" cy="3810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066800"/>
          </a:xfrm>
          <a:noFill/>
        </p:spPr>
        <p:txBody>
          <a:bodyPr>
            <a:normAutofit fontScale="90000"/>
          </a:bodyPr>
          <a:lstStyle/>
          <a:p>
            <a:r>
              <a:rPr lang="en-US" u="sng" dirty="0" err="1" smtClean="0"/>
              <a:t>ConApp</a:t>
            </a:r>
            <a:r>
              <a:rPr lang="en-US" u="sng" dirty="0" smtClean="0"/>
              <a:t> 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Narrative Sections</a:t>
            </a:r>
            <a:endParaRPr lang="en-US" sz="27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2632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05000" y="1885543"/>
            <a:ext cx="4949757" cy="4688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9" y="304800"/>
            <a:ext cx="1503811" cy="6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u="sng" dirty="0" err="1" smtClean="0"/>
              <a:t>ConApp</a:t>
            </a:r>
            <a:r>
              <a:rPr lang="en-US" u="sng" dirty="0"/>
              <a:t> </a:t>
            </a:r>
            <a:r>
              <a:rPr lang="en-US" u="sng" dirty="0" smtClean="0"/>
              <a:t>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Development Budget Form</a:t>
            </a:r>
            <a:endParaRPr lang="en-US" sz="27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457200"/>
            <a:ext cx="12632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3337" y="2249488"/>
            <a:ext cx="8177325" cy="432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9" y="533400"/>
            <a:ext cx="1503811" cy="6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05" y="986011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ConApp	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Fair Housing Impacts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85762"/>
            <a:ext cx="12632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2133600"/>
            <a:ext cx="5140109" cy="4525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" y="381000"/>
            <a:ext cx="1503811" cy="6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1709"/>
            <a:ext cx="8229600" cy="50928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40% drawings and specs</a:t>
            </a:r>
          </a:p>
          <a:p>
            <a:r>
              <a:rPr lang="en-US" sz="2800" dirty="0" smtClean="0"/>
              <a:t>Environmental Site Assessment required (within 6m of application deadline)</a:t>
            </a:r>
          </a:p>
          <a:p>
            <a:pPr lvl="1"/>
            <a:r>
              <a:rPr lang="en-US" sz="2400" dirty="0"/>
              <a:t>Refer to NOFA for acceptable alternatives for certain </a:t>
            </a:r>
            <a:r>
              <a:rPr lang="en-US" sz="2400" dirty="0" smtClean="0"/>
              <a:t>circumstances</a:t>
            </a:r>
            <a:endParaRPr lang="en-US" sz="2800" dirty="0" smtClean="0"/>
          </a:p>
          <a:p>
            <a:r>
              <a:rPr lang="en-US" sz="2800" dirty="0" smtClean="0"/>
              <a:t>Projected housing payments (PITI) not &lt;20% nor &gt;30% gross annual income</a:t>
            </a:r>
          </a:p>
          <a:p>
            <a:pPr lvl="1"/>
            <a:r>
              <a:rPr lang="en-US" sz="2400" dirty="0"/>
              <a:t>2-4 unit </a:t>
            </a:r>
            <a:r>
              <a:rPr lang="en-US" sz="2400" dirty="0" smtClean="0"/>
              <a:t>homes </a:t>
            </a:r>
            <a:r>
              <a:rPr lang="en-US" sz="2400" dirty="0"/>
              <a:t>include 75% of projected rental </a:t>
            </a:r>
            <a:r>
              <a:rPr lang="en-US" sz="2400" dirty="0" smtClean="0"/>
              <a:t>income</a:t>
            </a:r>
            <a:endParaRPr lang="en-US" sz="2800" dirty="0" smtClean="0"/>
          </a:p>
          <a:p>
            <a:r>
              <a:rPr lang="en-US" sz="2800" dirty="0" smtClean="0"/>
              <a:t>Demonstrate marketability and absorption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pPr marL="393192" lvl="1" indent="0">
              <a:buNone/>
            </a:pPr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Affordable Homeownership </a:t>
            </a:r>
            <a:br>
              <a:rPr lang="en-US" sz="2000" dirty="0" smtClean="0"/>
            </a:br>
            <a:r>
              <a:rPr lang="en-US" sz="3100" dirty="0" smtClean="0"/>
              <a:t>Proposal Parameters-THRESHOLD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6200"/>
            <a:ext cx="1676400" cy="11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06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u="sng" dirty="0" smtClean="0"/>
              <a:t>Projects</a:t>
            </a:r>
            <a:r>
              <a:rPr lang="en-US" dirty="0" smtClean="0"/>
              <a:t> are required to complete all items in Section VII.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ConApp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Section VII. Homeownership Developments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2704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23" y="3124200"/>
            <a:ext cx="7058526" cy="243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ConApp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Exhibit 7.1- Homeownership Unit Descriptions (PROJECTS)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2704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9800"/>
            <a:ext cx="892463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Preliminary homebuyer underwriting </a:t>
            </a:r>
          </a:p>
          <a:p>
            <a:r>
              <a:rPr lang="en-US" dirty="0" smtClean="0"/>
              <a:t>Identify the resources that the homebuyer needs to purchase the home</a:t>
            </a:r>
          </a:p>
          <a:p>
            <a:pPr lvl="1"/>
            <a:r>
              <a:rPr lang="en-US" dirty="0" smtClean="0"/>
              <a:t>Estimated cash </a:t>
            </a:r>
            <a:r>
              <a:rPr lang="en-US" dirty="0" err="1" smtClean="0"/>
              <a:t>downpayment</a:t>
            </a:r>
            <a:endParaRPr lang="en-US" dirty="0" smtClean="0"/>
          </a:p>
          <a:p>
            <a:pPr lvl="1"/>
            <a:r>
              <a:rPr lang="en-US" dirty="0" smtClean="0"/>
              <a:t>Identify other </a:t>
            </a:r>
            <a:r>
              <a:rPr lang="en-US" dirty="0" err="1" smtClean="0"/>
              <a:t>downpayment</a:t>
            </a:r>
            <a:r>
              <a:rPr lang="en-US" dirty="0" smtClean="0"/>
              <a:t> assistance</a:t>
            </a:r>
          </a:p>
          <a:p>
            <a:pPr lvl="1"/>
            <a:r>
              <a:rPr lang="en-US" dirty="0" smtClean="0"/>
              <a:t>Size of first mortgage and the interest rate</a:t>
            </a:r>
          </a:p>
          <a:p>
            <a:r>
              <a:rPr lang="en-US" dirty="0" smtClean="0"/>
              <a:t>Incorporates rental income for 2-4 unit properties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ConApp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Exhibit 7.2- Homeownership Sales Proceeds (PROJECTS)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2704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Since individual homebuyers may not be identified, it is based on research conducted by the applicant (mortgages, interest rates, other resources to assist with purchase)</a:t>
            </a:r>
          </a:p>
          <a:p>
            <a:r>
              <a:rPr lang="en-US" dirty="0" smtClean="0"/>
              <a:t>DOH evaluates this to ensure that applicant can realistically sell the units based on the incomes of targeted households as well as the proposed purchase prices (Is it feasible?)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ConApp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Exhibit 7.2- Homeownership Sales Proceeds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2704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3225"/>
          <a:stretch>
            <a:fillRect/>
          </a:stretch>
        </p:blipFill>
        <p:spPr bwMode="auto">
          <a:xfrm>
            <a:off x="131460" y="838200"/>
            <a:ext cx="886014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CHFA has a number of mortgage products that may assist low-income households purchase a home</a:t>
            </a:r>
          </a:p>
          <a:p>
            <a:r>
              <a:rPr lang="en-US" dirty="0" smtClean="0"/>
              <a:t>Work directly with CHFA participating lenders to obtain CHFA products</a:t>
            </a:r>
          </a:p>
          <a:p>
            <a:r>
              <a:rPr lang="en-US" dirty="0" smtClean="0"/>
              <a:t>In homeownership development, mortgages are often used to “take-out” or repay construction loans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ConApp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Exhibit 7.2- Homeownership Sales Proceeds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2704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Developer’s Subsidy: </a:t>
            </a:r>
            <a:r>
              <a:rPr lang="en-US" dirty="0" smtClean="0"/>
              <a:t>the difference between the cost to develop housing and the fair market value.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u="sng" dirty="0" smtClean="0"/>
              <a:t>Homebuyer’s Subsidy</a:t>
            </a:r>
            <a:r>
              <a:rPr lang="en-US" dirty="0" smtClean="0"/>
              <a:t>: any investment that enables the buyer to purchase the unit (ex: </a:t>
            </a:r>
            <a:r>
              <a:rPr lang="en-US" dirty="0" err="1" smtClean="0"/>
              <a:t>dpa</a:t>
            </a:r>
            <a:r>
              <a:rPr lang="en-US" dirty="0" smtClean="0"/>
              <a:t>, closing costs)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ConApp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Exhibit 7.3.a- Homeownership Subsidy Worksheet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2704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91000" y="2362200"/>
          <a:ext cx="3733800" cy="1107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33800"/>
              </a:tblGrid>
              <a:tr h="30480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Total Development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Cost of Unit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/>
                        <a:t>-Fair</a:t>
                      </a:r>
                      <a:r>
                        <a:rPr lang="en-US" u="sng" baseline="0" dirty="0" smtClean="0"/>
                        <a:t> Market Value</a:t>
                      </a:r>
                      <a:endParaRPr lang="en-US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Developer’s Subsidy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91000" y="5029200"/>
          <a:ext cx="3733800" cy="1259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33800"/>
              </a:tblGrid>
              <a:tr h="416094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Fair Market Value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1873"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/>
                        <a:t>-DPA,</a:t>
                      </a:r>
                      <a:r>
                        <a:rPr lang="en-US" u="sng" baseline="0" dirty="0" smtClean="0"/>
                        <a:t> closing cost asst</a:t>
                      </a:r>
                      <a:endParaRPr lang="en-US" u="sng" dirty="0"/>
                    </a:p>
                  </a:txBody>
                  <a:tcPr/>
                </a:tc>
              </a:tr>
              <a:tr h="421873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Homebuyer’s  Subsidy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ConApp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Exhibit 7.3.a - Homeownership Subsidy Worksheet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219200" cy="80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866654"/>
              </p:ext>
            </p:extLst>
          </p:nvPr>
        </p:nvGraphicFramePr>
        <p:xfrm>
          <a:off x="914398" y="1600200"/>
          <a:ext cx="7391400" cy="43907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77181"/>
                <a:gridCol w="1877181"/>
                <a:gridCol w="3637038"/>
              </a:tblGrid>
              <a:tr h="592765">
                <a:tc rowSpan="2"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Developer</a:t>
                      </a: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Subsidy </a:t>
                      </a:r>
                    </a:p>
                    <a:p>
                      <a:pPr marL="0" algn="r" rtl="0" eaLnBrk="1" latinLnBrk="0" hangingPunct="1"/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$20,000</a:t>
                      </a:r>
                      <a:endParaRPr kumimoji="0" 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$280,000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Development Cost of Unit</a:t>
                      </a:r>
                    </a:p>
                  </a:txBody>
                  <a:tcPr/>
                </a:tc>
              </a:tr>
              <a:tr h="889148">
                <a:tc v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 Market Value</a:t>
                      </a:r>
                      <a:endParaRPr lang="en-US" dirty="0"/>
                    </a:p>
                  </a:txBody>
                  <a:tcPr/>
                </a:tc>
              </a:tr>
              <a:tr h="1266687">
                <a:tc row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Homebuyer Subsidy</a:t>
                      </a:r>
                    </a:p>
                    <a:p>
                      <a:pPr algn="r"/>
                      <a:r>
                        <a:rPr lang="en-US" dirty="0" smtClean="0"/>
                        <a:t>$10,000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Sales Price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594799">
                <a:tc v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Principal </a:t>
                      </a:r>
                      <a:r>
                        <a:rPr lang="en-US" dirty="0" err="1" smtClean="0"/>
                        <a:t>Buydown</a:t>
                      </a:r>
                      <a:r>
                        <a:rPr lang="en-US" dirty="0" smtClean="0"/>
                        <a:t> and/or </a:t>
                      </a:r>
                      <a:r>
                        <a:rPr lang="en-US" dirty="0" err="1" smtClean="0"/>
                        <a:t>downpayment</a:t>
                      </a:r>
                      <a:r>
                        <a:rPr lang="en-US" dirty="0" smtClean="0"/>
                        <a:t> assistance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1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685800" y="2286000"/>
            <a:ext cx="2743200" cy="4572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4572000"/>
            <a:ext cx="2743200" cy="4572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9928"/>
            <a:ext cx="8229600" cy="5148072"/>
          </a:xfrm>
        </p:spPr>
        <p:txBody>
          <a:bodyPr>
            <a:normAutofit/>
          </a:bodyPr>
          <a:lstStyle/>
          <a:p>
            <a:r>
              <a:rPr lang="en-US" dirty="0" smtClean="0"/>
              <a:t>Applicant must submit explanation of terms and provisions</a:t>
            </a:r>
          </a:p>
          <a:p>
            <a:r>
              <a:rPr lang="en-US" dirty="0" smtClean="0"/>
              <a:t>Homeowner required to occupy the property</a:t>
            </a:r>
          </a:p>
          <a:p>
            <a:r>
              <a:rPr lang="en-US" dirty="0" smtClean="0"/>
              <a:t>Resale</a:t>
            </a:r>
          </a:p>
          <a:p>
            <a:pPr lvl="1"/>
            <a:r>
              <a:rPr lang="en-US" dirty="0" smtClean="0"/>
              <a:t>Ensures units remain affordable over time</a:t>
            </a:r>
          </a:p>
          <a:p>
            <a:pPr lvl="1"/>
            <a:r>
              <a:rPr lang="en-US" dirty="0" smtClean="0"/>
              <a:t>Unit must be sold to an eligible homeowner during period of affordability</a:t>
            </a:r>
          </a:p>
          <a:p>
            <a:r>
              <a:rPr lang="en-US" dirty="0" smtClean="0"/>
              <a:t>Recapture</a:t>
            </a:r>
          </a:p>
          <a:p>
            <a:pPr lvl="1"/>
            <a:r>
              <a:rPr lang="en-US" dirty="0" smtClean="0"/>
              <a:t>Applicant can recover a portion of direct homebuyer subsidy. </a:t>
            </a:r>
          </a:p>
          <a:p>
            <a:pPr lvl="1"/>
            <a:r>
              <a:rPr lang="en-US" dirty="0" smtClean="0"/>
              <a:t>Homeowner is at liberty to sell to any buyer, at any price the market can bear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Resale/ Recapture</a:t>
            </a:r>
            <a:br>
              <a:rPr lang="en-US" dirty="0" smtClean="0"/>
            </a:br>
            <a:r>
              <a:rPr lang="en-US" sz="2700" dirty="0" smtClean="0"/>
              <a:t>Exhibit 7.3.C -Application Tab 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76200"/>
            <a:ext cx="1676400" cy="11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84109"/>
            <a:ext cx="8229600" cy="50928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Soft commitments are threshold for all funding sources</a:t>
            </a:r>
          </a:p>
          <a:p>
            <a:r>
              <a:rPr lang="en-US" sz="2800" dirty="0" smtClean="0"/>
              <a:t>Zoning- conditional approval is threshold</a:t>
            </a:r>
          </a:p>
          <a:p>
            <a:r>
              <a:rPr lang="en-US" sz="2800" dirty="0" smtClean="0"/>
              <a:t>Sales proceeds must be used and included in sources and uses (cannot be kept as program income)</a:t>
            </a:r>
          </a:p>
          <a:p>
            <a:pPr marL="109728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pPr marL="393192" lvl="1" indent="0">
              <a:buNone/>
            </a:pPr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Affordable Homeownership </a:t>
            </a:r>
            <a:br>
              <a:rPr lang="en-US" sz="2000" dirty="0" smtClean="0"/>
            </a:br>
            <a:r>
              <a:rPr lang="en-US" sz="3100" dirty="0" smtClean="0"/>
              <a:t>Proposal Parameters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6200"/>
            <a:ext cx="1676400" cy="11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0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/>
          </a:bodyPr>
          <a:lstStyle/>
          <a:p>
            <a:r>
              <a:rPr lang="en-US" dirty="0" smtClean="0"/>
              <a:t>Pick </a:t>
            </a:r>
            <a:r>
              <a:rPr lang="en-US" u="sng" dirty="0" smtClean="0"/>
              <a:t>ONE</a:t>
            </a:r>
            <a:r>
              <a:rPr lang="en-US" dirty="0" smtClean="0"/>
              <a:t> or the Other (resale or recapture)</a:t>
            </a:r>
          </a:p>
          <a:p>
            <a:r>
              <a:rPr lang="en-US" dirty="0" smtClean="0"/>
              <a:t>Subsequent sales price must be affordable</a:t>
            </a:r>
          </a:p>
          <a:p>
            <a:r>
              <a:rPr lang="en-US" dirty="0" smtClean="0"/>
              <a:t>Original homebuyer must receive fair return on their investment (</a:t>
            </a:r>
            <a:r>
              <a:rPr lang="en-US" dirty="0" err="1" smtClean="0"/>
              <a:t>downpayment</a:t>
            </a:r>
            <a:r>
              <a:rPr lang="en-US" dirty="0" smtClean="0"/>
              <a:t>, principal payments, capital improvements financed by homeowner)</a:t>
            </a:r>
          </a:p>
          <a:p>
            <a:r>
              <a:rPr lang="en-US" dirty="0" smtClean="0"/>
              <a:t>If there is no direct homebuyer subsidy (development subsidy only) use resale</a:t>
            </a:r>
          </a:p>
          <a:p>
            <a:r>
              <a:rPr lang="en-US" dirty="0" smtClean="0"/>
              <a:t>Secure interest with a deed restriction, covenant running with land. 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Resale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6200"/>
            <a:ext cx="1676400" cy="11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/>
          </a:bodyPr>
          <a:lstStyle/>
          <a:p>
            <a:r>
              <a:rPr lang="en-US" dirty="0" smtClean="0"/>
              <a:t>Pick </a:t>
            </a:r>
            <a:r>
              <a:rPr lang="en-US" u="sng" dirty="0" smtClean="0"/>
              <a:t>ONE</a:t>
            </a:r>
            <a:r>
              <a:rPr lang="en-US" dirty="0" smtClean="0"/>
              <a:t> or the Other (resale or recapture)</a:t>
            </a:r>
          </a:p>
          <a:p>
            <a:r>
              <a:rPr lang="en-US" dirty="0" smtClean="0"/>
              <a:t>Only secure the amount of direct homebuyer subsidy (not any portion of the development subsidy)</a:t>
            </a:r>
          </a:p>
          <a:p>
            <a:r>
              <a:rPr lang="en-US" dirty="0" smtClean="0"/>
              <a:t>Use a Note and Deed to secure your interest</a:t>
            </a:r>
          </a:p>
          <a:p>
            <a:r>
              <a:rPr lang="en-US" dirty="0" smtClean="0"/>
              <a:t>At time of sale/transfer, restrict repayment to an amount that is available from the net proceeds of the sale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Recapture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6200"/>
            <a:ext cx="1676400" cy="11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ConApp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700" dirty="0" smtClean="0"/>
              <a:t>Exhibit 7.3.b- Development Cash Flow Analysis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2704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r="4975"/>
          <a:stretch>
            <a:fillRect/>
          </a:stretch>
        </p:blipFill>
        <p:spPr bwMode="auto">
          <a:xfrm>
            <a:off x="152400" y="1752600"/>
            <a:ext cx="89154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Affordable Homeownership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Rating and Ranking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76200"/>
            <a:ext cx="1676400" cy="11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73919"/>
            <a:ext cx="8229600" cy="1066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Rating and Ranking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7357"/>
            <a:ext cx="8610600" cy="437035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lvl="1">
              <a:buClrTx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Affordability and Marketability (</a:t>
            </a:r>
            <a:r>
              <a:rPr lang="en-US" sz="2800" dirty="0" smtClean="0"/>
              <a:t>30 </a:t>
            </a:r>
            <a:r>
              <a:rPr lang="en-US" sz="2800" dirty="0" smtClean="0">
                <a:solidFill>
                  <a:schemeClr val="tx1"/>
                </a:solidFill>
              </a:rPr>
              <a:t>pts)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Applicant Experience and Capacity (</a:t>
            </a:r>
            <a:r>
              <a:rPr lang="en-US" sz="2800" dirty="0"/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0 pts)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Project Feasibility and Readiness to Proceed (</a:t>
            </a:r>
            <a:r>
              <a:rPr lang="en-US" sz="2800" dirty="0" smtClean="0"/>
              <a:t>67</a:t>
            </a:r>
            <a:r>
              <a:rPr lang="en-US" sz="2800" dirty="0" smtClean="0">
                <a:solidFill>
                  <a:schemeClr val="tx1"/>
                </a:solidFill>
              </a:rPr>
              <a:t> pts)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F</a:t>
            </a:r>
            <a:r>
              <a:rPr lang="en-US" sz="2800" dirty="0" smtClean="0">
                <a:solidFill>
                  <a:schemeClr val="tx1"/>
                </a:solidFill>
              </a:rPr>
              <a:t>air Housing (12 points)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800" dirty="0" smtClean="0"/>
              <a:t>Responsible Growth and Livability Initiatives (16 pts)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Other Towns and Cities  </a:t>
            </a:r>
            <a:r>
              <a:rPr lang="en-US" sz="2800" b="1" u="sng" dirty="0" smtClean="0">
                <a:solidFill>
                  <a:schemeClr val="tx1"/>
                </a:solidFill>
              </a:rPr>
              <a:t>OR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Urban Cities </a:t>
            </a:r>
            <a:r>
              <a:rPr lang="en-US" sz="2200" dirty="0" smtClean="0">
                <a:solidFill>
                  <a:schemeClr val="tx1"/>
                </a:solidFill>
              </a:rPr>
              <a:t>(New Britain, New Haven, New London, Norwalk, Stamford, Bridgeport, Hartford, Waterbury, Danbury) </a:t>
            </a:r>
            <a:r>
              <a:rPr lang="en-US" sz="2800" dirty="0" smtClean="0">
                <a:solidFill>
                  <a:schemeClr val="tx1"/>
                </a:solidFill>
              </a:rPr>
              <a:t>(50 points)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457200"/>
            <a:ext cx="12632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21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Affordable Homeownership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Rating and Ranking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6200"/>
            <a:ext cx="1676400" cy="11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Leverage DOH funds with other sources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Contact utility companies for energy subsidies- include in sources as permanent financing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Commitments for financing</a:t>
            </a:r>
          </a:p>
          <a:p>
            <a:pPr lvl="1"/>
            <a:r>
              <a:rPr lang="en-US" dirty="0" smtClean="0"/>
              <a:t>Firm commitments (points) or soft commitments (threshold)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700" dirty="0" smtClean="0"/>
              <a:t>Sustainable development </a:t>
            </a:r>
          </a:p>
          <a:p>
            <a:pPr lvl="1"/>
            <a:r>
              <a:rPr lang="en-US" sz="2000" dirty="0"/>
              <a:t>Any energy efficient measures should be included in drawings/specs and construction costs 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Affordable Homeownership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Rating and Ranking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6200"/>
            <a:ext cx="1676400" cy="11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700" dirty="0" smtClean="0">
              <a:solidFill>
                <a:srgbClr val="FF0000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700" dirty="0" smtClean="0"/>
              <a:t>4.3.d Long-term oversight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Be sure to discuss how loans will be serviced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Compliance monitoring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700" dirty="0" smtClean="0"/>
              <a:t>4.3.a Homebuyer Training Program</a:t>
            </a:r>
            <a:endParaRPr lang="en-US" dirty="0" smtClean="0"/>
          </a:p>
          <a:p>
            <a:pPr lvl="1"/>
            <a:r>
              <a:rPr lang="en-US" dirty="0" smtClean="0"/>
              <a:t>Homebuyer Counseling/ Training </a:t>
            </a:r>
          </a:p>
          <a:p>
            <a:pPr lvl="1"/>
            <a:r>
              <a:rPr lang="en-US" dirty="0" smtClean="0"/>
              <a:t>Landlord Education</a:t>
            </a:r>
          </a:p>
          <a:p>
            <a:pPr lvl="1"/>
            <a:r>
              <a:rPr lang="en-US" dirty="0" smtClean="0"/>
              <a:t>www.CHFA.org lists HUD approved counseling agencies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</a:rPr>
              <a:t>Questions and answers to be posted on DOH Affordable Homeownership Development webpage.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880871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Send questions to:</a:t>
            </a:r>
          </a:p>
          <a:p>
            <a:pPr>
              <a:buNone/>
            </a:pPr>
            <a:r>
              <a:rPr lang="en-US" sz="2400" dirty="0" smtClean="0"/>
              <a:t>Nick.Lundgren@ct.gov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Questions and Answers</a:t>
            </a:r>
            <a:endParaRPr lang="en-US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57200"/>
            <a:ext cx="12632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cmp\AppData\Local\Microsoft\Windows\Temporary Internet Files\Content.IE5\PKAZ6P2S\Questionmark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60" y="3276600"/>
            <a:ext cx="268224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33750"/>
            <a:ext cx="6284913" cy="35242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48072"/>
          </a:xfrm>
        </p:spPr>
        <p:txBody>
          <a:bodyPr>
            <a:normAutofit/>
          </a:bodyPr>
          <a:lstStyle/>
          <a:p>
            <a:r>
              <a:rPr lang="en-US" dirty="0" smtClean="0"/>
              <a:t>Assisted properties must comprise1-4 units (multiple buildings/condos OK)</a:t>
            </a:r>
          </a:p>
          <a:p>
            <a:r>
              <a:rPr lang="en-US" dirty="0" smtClean="0"/>
              <a:t>New construction or rehab of uninhabitable homeownership units</a:t>
            </a:r>
            <a:endParaRPr lang="en-US" u="sng" dirty="0" smtClean="0"/>
          </a:p>
          <a:p>
            <a:r>
              <a:rPr lang="en-US" u="sng" dirty="0" smtClean="0"/>
              <a:t>Projects</a:t>
            </a:r>
            <a:r>
              <a:rPr lang="en-US" dirty="0" smtClean="0"/>
              <a:t>: Site control, one development budget, shared sources/uses to be developed in a single phase</a:t>
            </a:r>
          </a:p>
          <a:p>
            <a:r>
              <a:rPr lang="en-US" dirty="0"/>
              <a:t>Condominiums</a:t>
            </a:r>
          </a:p>
          <a:p>
            <a:pPr lvl="1"/>
            <a:r>
              <a:rPr lang="en-US" dirty="0"/>
              <a:t>If proposing to rehab/convert existing rental units into condos </a:t>
            </a:r>
            <a:r>
              <a:rPr lang="en-US" dirty="0">
                <a:solidFill>
                  <a:srgbClr val="FF0000"/>
                </a:solidFill>
              </a:rPr>
              <a:t>CONTACT DOH ASAP</a:t>
            </a:r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Eligible Activities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6200"/>
            <a:ext cx="1676400" cy="11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80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Construction and Major Rehab</a:t>
            </a:r>
          </a:p>
          <a:p>
            <a:pPr lvl="1"/>
            <a:r>
              <a:rPr lang="en-US" sz="2800" dirty="0" smtClean="0"/>
              <a:t>All applicable state and local codes, rehab standards and ordinances and zoning ordinances prior to occupancy</a:t>
            </a:r>
          </a:p>
          <a:p>
            <a:pPr lvl="1"/>
            <a:r>
              <a:rPr lang="en-US" sz="2800" dirty="0" smtClean="0"/>
              <a:t>Housing must also meet Energy Star for Homes Certification with </a:t>
            </a:r>
            <a:r>
              <a:rPr lang="en-US" sz="2800" u="sng" dirty="0" smtClean="0"/>
              <a:t>Energy Star Indoor Air Package</a:t>
            </a:r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Affordable Homeownership </a:t>
            </a:r>
            <a:br>
              <a:rPr lang="en-US" sz="2000" dirty="0" smtClean="0"/>
            </a:br>
            <a:r>
              <a:rPr lang="en-US" sz="3100" dirty="0" smtClean="0"/>
              <a:t>Property Standards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6200"/>
            <a:ext cx="1676400" cy="11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80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SHPO determination of effect required</a:t>
            </a:r>
          </a:p>
          <a:p>
            <a:r>
              <a:rPr lang="en-US" sz="2800" dirty="0" smtClean="0"/>
              <a:t>Must consult with SHPO re: historic tax credits prior to application</a:t>
            </a:r>
            <a:r>
              <a:rPr lang="en-US" sz="2800" dirty="0"/>
              <a:t> </a:t>
            </a:r>
            <a:r>
              <a:rPr lang="en-US" sz="2800" dirty="0" smtClean="0"/>
              <a:t>submittal </a:t>
            </a:r>
          </a:p>
          <a:p>
            <a:r>
              <a:rPr lang="en-US" sz="2800" dirty="0" smtClean="0"/>
              <a:t>May be eligible under the Historic Homes Rehab Tax Credit Program or the Historic Rehab </a:t>
            </a:r>
            <a:r>
              <a:rPr lang="en-US" sz="2800" dirty="0"/>
              <a:t>T</a:t>
            </a:r>
            <a:r>
              <a:rPr lang="en-US" sz="2800" dirty="0" smtClean="0"/>
              <a:t>ax Credit Program</a:t>
            </a: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Affordable Homeownership </a:t>
            </a:r>
            <a:br>
              <a:rPr lang="en-US" sz="2000" dirty="0" smtClean="0"/>
            </a:br>
            <a:r>
              <a:rPr lang="en-US" sz="3100" dirty="0" smtClean="0"/>
              <a:t>Application- SHPO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6200"/>
            <a:ext cx="1676400" cy="11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49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EnergizeConnecticut_PPTemplate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ergizeConnecticut_PPTemplate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5581</TotalTime>
  <Words>2005</Words>
  <Application>Microsoft Office PowerPoint</Application>
  <PresentationFormat>On-screen Show (4:3)</PresentationFormat>
  <Paragraphs>428</Paragraphs>
  <Slides>67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81" baseType="lpstr">
      <vt:lpstr>MS PGothic</vt:lpstr>
      <vt:lpstr>Arial</vt:lpstr>
      <vt:lpstr>AvantGarde</vt:lpstr>
      <vt:lpstr>Calibri</vt:lpstr>
      <vt:lpstr>Lucida Sans Unicode</vt:lpstr>
      <vt:lpstr>Times New Roman</vt:lpstr>
      <vt:lpstr>Times New Roman Regular</vt:lpstr>
      <vt:lpstr>Verdana</vt:lpstr>
      <vt:lpstr>Wingdings</vt:lpstr>
      <vt:lpstr>Wingdings 2</vt:lpstr>
      <vt:lpstr>Wingdings 3</vt:lpstr>
      <vt:lpstr>Concourse</vt:lpstr>
      <vt:lpstr>9_EnergizeConnecticut_PPTemplateGreen</vt:lpstr>
      <vt:lpstr>EnergizeConnecticut_PPTemplateGreen</vt:lpstr>
      <vt:lpstr>Affordable Homeownership NOFA Applicant Information Session Webinar December 14, 2016</vt:lpstr>
      <vt:lpstr>Agenda</vt:lpstr>
      <vt:lpstr> Affordable Homeownership NOFA Key Points </vt:lpstr>
      <vt:lpstr> Affordable Homeownership Proposal Parameters </vt:lpstr>
      <vt:lpstr>Affordable Homeownership  Proposal Parameters-THRESHOLD </vt:lpstr>
      <vt:lpstr>Affordable Homeownership  Proposal Parameters </vt:lpstr>
      <vt:lpstr> Eligible Activities </vt:lpstr>
      <vt:lpstr>Affordable Homeownership  Property Standards </vt:lpstr>
      <vt:lpstr>Affordable Homeownership  Application- SHPO </vt:lpstr>
      <vt:lpstr> DOH Architectural &amp; Technical Services (ATS) Review  </vt:lpstr>
      <vt:lpstr>CEPA  (CT Environmental Policy Act)</vt:lpstr>
      <vt:lpstr>SHPO  (State Historic Preservation Office)</vt:lpstr>
      <vt:lpstr>Floodplain Management and Compliance</vt:lpstr>
      <vt:lpstr>DEEP Floodplain Management and Compliance</vt:lpstr>
      <vt:lpstr>DEEP Floodplain Management and Compliance</vt:lpstr>
      <vt:lpstr>Environmental Building Conditions</vt:lpstr>
      <vt:lpstr>Environmental Site Conditions</vt:lpstr>
      <vt:lpstr>Local Approvals</vt:lpstr>
      <vt:lpstr>Building Assessments (Existing Building)</vt:lpstr>
      <vt:lpstr>Procurement Construction/Prof Services</vt:lpstr>
      <vt:lpstr>Contractor Requirements</vt:lpstr>
      <vt:lpstr>CHRO  Commission of Human Rights &amp; Opportunities</vt:lpstr>
      <vt:lpstr>Dwelling Design Requirements</vt:lpstr>
      <vt:lpstr>Drawings and Specs</vt:lpstr>
      <vt:lpstr>State Funding Utility Company Energy Subsidies Overview</vt:lpstr>
      <vt:lpstr>Who is Eligible?</vt:lpstr>
      <vt:lpstr>RNC Application Overview</vt:lpstr>
      <vt:lpstr>HERS Incentive Structure</vt:lpstr>
      <vt:lpstr>HERS Requirements Checklist</vt:lpstr>
      <vt:lpstr>HERS Path:  Required Measures &amp; Value</vt:lpstr>
      <vt:lpstr>RNC HERS Path Third-Party Verification</vt:lpstr>
      <vt:lpstr>List of HERS rating companies</vt:lpstr>
      <vt:lpstr>Residential New Construction Program</vt:lpstr>
      <vt:lpstr>Questions?</vt:lpstr>
      <vt:lpstr>PowerPoint Presentation</vt:lpstr>
      <vt:lpstr>Contents</vt:lpstr>
      <vt:lpstr>Electronic Submissions</vt:lpstr>
      <vt:lpstr>SharePoint</vt:lpstr>
      <vt:lpstr>SharePoint</vt:lpstr>
      <vt:lpstr>SharePoint</vt:lpstr>
      <vt:lpstr>Latest version of the ConApp Required </vt:lpstr>
      <vt:lpstr> ConApp Changes</vt:lpstr>
      <vt:lpstr>Now Fillable PDF Documents</vt:lpstr>
      <vt:lpstr>             Macro Buttons</vt:lpstr>
      <vt:lpstr>PowerPoint Presentation</vt:lpstr>
      <vt:lpstr> ConApp Exhibit Checklist Tab </vt:lpstr>
      <vt:lpstr>ConApp Review Narrative Sections</vt:lpstr>
      <vt:lpstr>ConApp Review Development Budget Form</vt:lpstr>
      <vt:lpstr>ConApp Review Fair Housing Impacts</vt:lpstr>
      <vt:lpstr> ConApp Section VII. Homeownership Developments</vt:lpstr>
      <vt:lpstr> ConApp Exhibit 7.1- Homeownership Unit Descriptions (PROJECTS) </vt:lpstr>
      <vt:lpstr> ConApp Exhibit 7.2- Homeownership Sales Proceeds (PROJECTS) </vt:lpstr>
      <vt:lpstr> ConApp Exhibit 7.2- Homeownership Sales Proceeds </vt:lpstr>
      <vt:lpstr>PowerPoint Presentation</vt:lpstr>
      <vt:lpstr> ConApp Exhibit 7.2- Homeownership Sales Proceeds </vt:lpstr>
      <vt:lpstr> ConApp Exhibit 7.3.a- Homeownership Subsidy Worksheet </vt:lpstr>
      <vt:lpstr> ConApp Exhibit 7.3.a - Homeownership Subsidy Worksheet </vt:lpstr>
      <vt:lpstr>PowerPoint Presentation</vt:lpstr>
      <vt:lpstr> Resale/ Recapture Exhibit 7.3.C -Application Tab   </vt:lpstr>
      <vt:lpstr> Resale  </vt:lpstr>
      <vt:lpstr> Recapture  </vt:lpstr>
      <vt:lpstr> ConApp  Exhibit 7.3.b- Development Cash Flow Analysis </vt:lpstr>
      <vt:lpstr> Affordable Homeownership Rating and Ranking </vt:lpstr>
      <vt:lpstr>Rating and Ranking</vt:lpstr>
      <vt:lpstr> Affordable Homeownership Rating and Ranking </vt:lpstr>
      <vt:lpstr> Affordable Homeownership Rating and Ranking </vt:lpstr>
      <vt:lpstr>Questions and Answers</vt:lpstr>
    </vt:vector>
  </TitlesOfParts>
  <Company>DECD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Housing</dc:title>
  <dc:creator>SloverC</dc:creator>
  <cp:lastModifiedBy>Lungren, William</cp:lastModifiedBy>
  <cp:revision>308</cp:revision>
  <cp:lastPrinted>2016-12-13T20:41:58Z</cp:lastPrinted>
  <dcterms:created xsi:type="dcterms:W3CDTF">2015-01-08T21:29:02Z</dcterms:created>
  <dcterms:modified xsi:type="dcterms:W3CDTF">2017-12-28T20:03:06Z</dcterms:modified>
</cp:coreProperties>
</file>