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4" r:id="rId4"/>
    <p:sldId id="259" r:id="rId5"/>
    <p:sldId id="261" r:id="rId6"/>
  </p:sldIdLst>
  <p:sldSz cx="9144000" cy="6858000" type="screen4x3"/>
  <p:notesSz cx="6953250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1428" y="28"/>
      </p:cViewPr>
      <p:guideLst>
        <p:guide orient="horz" pos="2910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Clients Served by Region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'Overall Charts'!$B$2:$B$7</c:f>
              <c:numCache>
                <c:formatCode>General</c:formatCode>
                <c:ptCount val="6"/>
                <c:pt idx="0">
                  <c:v>27</c:v>
                </c:pt>
                <c:pt idx="1">
                  <c:v>18</c:v>
                </c:pt>
                <c:pt idx="2">
                  <c:v>26</c:v>
                </c:pt>
                <c:pt idx="3">
                  <c:v>35</c:v>
                </c:pt>
                <c:pt idx="4">
                  <c:v>60</c:v>
                </c:pt>
                <c:pt idx="5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B0-4EE7-86D6-85D2F6F91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0581728"/>
        <c:axId val="130582112"/>
      </c:barChart>
      <c:catAx>
        <c:axId val="13058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130582112"/>
        <c:crosses val="autoZero"/>
        <c:auto val="1"/>
        <c:lblAlgn val="ctr"/>
        <c:lblOffset val="100"/>
        <c:noMultiLvlLbl val="0"/>
      </c:catAx>
      <c:valAx>
        <c:axId val="130582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581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Gender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'Overall Charts'!$A$16:$A$18</c:f>
              <c:strCache>
                <c:ptCount val="3"/>
                <c:pt idx="0">
                  <c:v>Female</c:v>
                </c:pt>
                <c:pt idx="1">
                  <c:v>Male</c:v>
                </c:pt>
                <c:pt idx="2">
                  <c:v>Transgendered</c:v>
                </c:pt>
              </c:strCache>
            </c:strRef>
          </c:cat>
          <c:val>
            <c:numRef>
              <c:f>'Overall Charts'!$B$16:$B$18</c:f>
              <c:numCache>
                <c:formatCode>General</c:formatCode>
                <c:ptCount val="3"/>
                <c:pt idx="0">
                  <c:v>183</c:v>
                </c:pt>
                <c:pt idx="1">
                  <c:v>27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0C-411C-86AB-7D97774217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751848"/>
        <c:axId val="130632520"/>
      </c:barChart>
      <c:catAx>
        <c:axId val="130751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0632520"/>
        <c:crosses val="autoZero"/>
        <c:auto val="1"/>
        <c:lblAlgn val="ctr"/>
        <c:lblOffset val="100"/>
        <c:noMultiLvlLbl val="0"/>
      </c:catAx>
      <c:valAx>
        <c:axId val="130632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751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Race/Ethnicity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'Overall Charts'!$B$28</c:f>
              <c:strCache>
                <c:ptCount val="1"/>
              </c:strCache>
            </c:strRef>
          </c:tx>
          <c:dLbls>
            <c:dLbl>
              <c:idx val="5"/>
              <c:layout>
                <c:manualLayout>
                  <c:x val="2.3696970764560416E-2"/>
                  <c:y val="0.1013538423976072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D47-4C11-917C-2575D9DDC27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%;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Charts'!$A$29:$A$35</c:f>
              <c:strCache>
                <c:ptCount val="7"/>
                <c:pt idx="0">
                  <c:v>African American/Black</c:v>
                </c:pt>
                <c:pt idx="1">
                  <c:v>Asian</c:v>
                </c:pt>
                <c:pt idx="2">
                  <c:v>Caucasian</c:v>
                </c:pt>
                <c:pt idx="3">
                  <c:v>Hispanic</c:v>
                </c:pt>
                <c:pt idx="4">
                  <c:v>Multi-racial</c:v>
                </c:pt>
                <c:pt idx="5">
                  <c:v>Other</c:v>
                </c:pt>
                <c:pt idx="6">
                  <c:v>Unknown</c:v>
                </c:pt>
              </c:strCache>
            </c:strRef>
          </c:cat>
          <c:val>
            <c:numRef>
              <c:f>'Overall Charts'!$B$29:$B$35</c:f>
              <c:numCache>
                <c:formatCode>General</c:formatCode>
                <c:ptCount val="7"/>
                <c:pt idx="0">
                  <c:v>39</c:v>
                </c:pt>
                <c:pt idx="1">
                  <c:v>0</c:v>
                </c:pt>
                <c:pt idx="2">
                  <c:v>55</c:v>
                </c:pt>
                <c:pt idx="3">
                  <c:v>96</c:v>
                </c:pt>
                <c:pt idx="4">
                  <c:v>18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47-4C11-917C-2575D9DDC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Residence at Time</a:t>
            </a:r>
            <a:r>
              <a:rPr lang="en-US" baseline="0"/>
              <a:t> of Exploitation</a:t>
            </a:r>
            <a:endParaRPr lang="en-US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numFmt formatCode="0%;\-0%;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'Overall Charts'!$L$30:$L$37</c:f>
              <c:strCache>
                <c:ptCount val="8"/>
                <c:pt idx="0">
                  <c:v>AWOL/Runaway</c:v>
                </c:pt>
                <c:pt idx="1">
                  <c:v>Congregate care</c:v>
                </c:pt>
                <c:pt idx="2">
                  <c:v>Detention</c:v>
                </c:pt>
                <c:pt idx="3">
                  <c:v>Foster home</c:v>
                </c:pt>
                <c:pt idx="4">
                  <c:v>Parent/Guardian Home</c:v>
                </c:pt>
                <c:pt idx="5">
                  <c:v>Relative/Other Home</c:v>
                </c:pt>
                <c:pt idx="6">
                  <c:v>Shelter</c:v>
                </c:pt>
                <c:pt idx="7">
                  <c:v>Missing/Unknown</c:v>
                </c:pt>
              </c:strCache>
            </c:strRef>
          </c:cat>
          <c:val>
            <c:numRef>
              <c:f>'Overall Charts'!$M$30:$M$37</c:f>
              <c:numCache>
                <c:formatCode>General</c:formatCode>
                <c:ptCount val="8"/>
                <c:pt idx="0">
                  <c:v>7</c:v>
                </c:pt>
                <c:pt idx="1">
                  <c:v>20</c:v>
                </c:pt>
                <c:pt idx="2">
                  <c:v>1</c:v>
                </c:pt>
                <c:pt idx="3">
                  <c:v>38</c:v>
                </c:pt>
                <c:pt idx="4">
                  <c:v>133</c:v>
                </c:pt>
                <c:pt idx="5">
                  <c:v>4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EE-409B-AAC4-7DC2963D57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 sz="900" kern="1200" baseline="0"/>
            </a:pPr>
            <a:endParaRPr lang="en-US"/>
          </a:p>
        </c:txPr>
      </c:legendEntry>
      <c:layout>
        <c:manualLayout>
          <c:xMode val="edge"/>
          <c:yMode val="edge"/>
          <c:x val="0.67603968786413071"/>
          <c:y val="0.12753556155130971"/>
          <c:w val="0.30729352777091207"/>
          <c:h val="0.8240662224914197"/>
        </c:manualLayout>
      </c:layout>
      <c:overlay val="0"/>
      <c:txPr>
        <a:bodyPr/>
        <a:lstStyle/>
        <a:p>
          <a:pPr>
            <a:defRPr sz="900" kern="1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689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66" y="0"/>
            <a:ext cx="3013075" cy="463567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409AB5C3-A04A-4C39-A2F3-62C10212CEA9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925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6389"/>
            <a:ext cx="5562600" cy="3637955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66" y="8775684"/>
            <a:ext cx="3013075" cy="463566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3C139A7D-1338-4CCD-AB26-65C942F1A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22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39A7D-1338-4CCD-AB26-65C942F1A6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9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F8C9-D290-4C68-BED1-73A769580D4E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0E7C6-8C47-42C2-8C8E-53603E655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Monotype Corsiva" pitchFamily="66" charset="0"/>
              </a:rPr>
              <a:t>HART 2018 Data</a:t>
            </a:r>
            <a:endParaRPr lang="en-US" dirty="0"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Monotype Corsiva" pitchFamily="66" charset="0"/>
              </a:rPr>
              <a:t>January – December 2018</a:t>
            </a:r>
            <a:endParaRPr lang="en-US" sz="4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Clients Served by Region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Total =210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260869"/>
              </p:ext>
            </p:extLst>
          </p:nvPr>
        </p:nvGraphicFramePr>
        <p:xfrm>
          <a:off x="457200" y="1600200"/>
          <a:ext cx="79247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Gender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723651"/>
              </p:ext>
            </p:extLst>
          </p:nvPr>
        </p:nvGraphicFramePr>
        <p:xfrm>
          <a:off x="685800" y="1219200"/>
          <a:ext cx="7543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Race/Ethnicity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Race/Ethnicity</a:t>
            </a:r>
            <a:r>
              <a:rPr lang="en-US" dirty="0" smtClean="0"/>
              <a:t> </a:t>
            </a:r>
          </a:p>
          <a:p>
            <a:r>
              <a:rPr lang="en-US" sz="2400" dirty="0" smtClean="0"/>
              <a:t>African </a:t>
            </a:r>
            <a:r>
              <a:rPr lang="en-US" sz="2400" dirty="0"/>
              <a:t>American/Black</a:t>
            </a:r>
            <a:r>
              <a:rPr lang="en-US" sz="2400" dirty="0" smtClean="0"/>
              <a:t> - 39 </a:t>
            </a:r>
          </a:p>
          <a:p>
            <a:r>
              <a:rPr lang="en-US" sz="2400" dirty="0" smtClean="0"/>
              <a:t>Caucasian - 55</a:t>
            </a:r>
          </a:p>
          <a:p>
            <a:r>
              <a:rPr lang="en-US" sz="2400" dirty="0" smtClean="0"/>
              <a:t>Hispanic  - 96</a:t>
            </a:r>
          </a:p>
          <a:p>
            <a:r>
              <a:rPr lang="en-US" sz="2400" dirty="0" smtClean="0"/>
              <a:t>Asian – 0</a:t>
            </a:r>
          </a:p>
          <a:p>
            <a:r>
              <a:rPr lang="en-US" sz="2400" dirty="0" smtClean="0"/>
              <a:t>Multi-racial – 18</a:t>
            </a:r>
          </a:p>
          <a:p>
            <a:r>
              <a:rPr lang="en-US" sz="2400" dirty="0" smtClean="0"/>
              <a:t>Other - 1</a:t>
            </a:r>
          </a:p>
          <a:p>
            <a:r>
              <a:rPr lang="en-US" sz="2400" dirty="0" smtClean="0"/>
              <a:t>Unknown - 0</a:t>
            </a:r>
            <a:endParaRPr lang="en-U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389089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Residence at Time of Exploitation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Residence at Time of Exploitation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AWOL/Runaway - </a:t>
            </a:r>
            <a:r>
              <a:rPr lang="en-US" sz="2400" dirty="0"/>
              <a:t>7</a:t>
            </a:r>
            <a:endParaRPr lang="en-US" sz="2400" dirty="0" smtClean="0"/>
          </a:p>
          <a:p>
            <a:r>
              <a:rPr lang="en-US" sz="2400" dirty="0" smtClean="0"/>
              <a:t>Congregate </a:t>
            </a:r>
            <a:r>
              <a:rPr lang="en-US" sz="2400" dirty="0"/>
              <a:t>care</a:t>
            </a:r>
            <a:r>
              <a:rPr lang="en-US" sz="2400" dirty="0" smtClean="0"/>
              <a:t> - 20</a:t>
            </a:r>
          </a:p>
          <a:p>
            <a:r>
              <a:rPr lang="en-US" sz="2400" dirty="0" smtClean="0"/>
              <a:t>Detention - 1</a:t>
            </a:r>
          </a:p>
          <a:p>
            <a:r>
              <a:rPr lang="en-US" sz="2400" dirty="0" smtClean="0"/>
              <a:t>Foster </a:t>
            </a:r>
            <a:r>
              <a:rPr lang="en-US" sz="2400" dirty="0"/>
              <a:t>home</a:t>
            </a:r>
            <a:r>
              <a:rPr lang="en-US" sz="2400" dirty="0" smtClean="0"/>
              <a:t> - 38</a:t>
            </a:r>
          </a:p>
          <a:p>
            <a:r>
              <a:rPr lang="en-US" sz="2400" dirty="0" smtClean="0"/>
              <a:t>Parent/Guardian Home -133</a:t>
            </a:r>
          </a:p>
          <a:p>
            <a:r>
              <a:rPr lang="en-US" sz="2400" dirty="0" smtClean="0"/>
              <a:t>Relative/Other Home - 4</a:t>
            </a:r>
          </a:p>
          <a:p>
            <a:r>
              <a:rPr lang="en-US" sz="2400" dirty="0" smtClean="0"/>
              <a:t> Shelter - 0</a:t>
            </a:r>
          </a:p>
          <a:p>
            <a:r>
              <a:rPr lang="en-US" sz="2400" dirty="0" smtClean="0"/>
              <a:t>Missing/Unknown - </a:t>
            </a:r>
            <a:r>
              <a:rPr lang="en-US" sz="2400" dirty="0"/>
              <a:t>7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90980183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88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Monotype Corsiva</vt:lpstr>
      <vt:lpstr>Times New Roman</vt:lpstr>
      <vt:lpstr>Office Theme</vt:lpstr>
      <vt:lpstr>HART 2018 Data</vt:lpstr>
      <vt:lpstr>Clients Served by Region  Total =210</vt:lpstr>
      <vt:lpstr>Gender </vt:lpstr>
      <vt:lpstr>Race/Ethnicity </vt:lpstr>
      <vt:lpstr>Residence at Time of Exploitation </vt:lpstr>
    </vt:vector>
  </TitlesOfParts>
  <Company>The Village for Families &amp; Children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HART Quarter 3 Data</dc:title>
  <dc:creator>yyoung</dc:creator>
  <cp:lastModifiedBy>SNEED, TAMMY</cp:lastModifiedBy>
  <cp:revision>16</cp:revision>
  <cp:lastPrinted>2017-11-08T17:17:42Z</cp:lastPrinted>
  <dcterms:created xsi:type="dcterms:W3CDTF">2015-10-22T17:26:09Z</dcterms:created>
  <dcterms:modified xsi:type="dcterms:W3CDTF">2019-06-03T17:38:47Z</dcterms:modified>
</cp:coreProperties>
</file>