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DF397B-6361-42CB-9551-400CA8A55C7C}" type="doc">
      <dgm:prSet loTypeId="urn:microsoft.com/office/officeart/2008/layout/RadialCluster" loCatId="relationship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A6C58F2D-7279-4792-BFC7-01DEEAD41074}">
      <dgm:prSet phldrT="[Text]"/>
      <dgm:spPr/>
      <dgm:t>
        <a:bodyPr/>
        <a:lstStyle/>
        <a:p>
          <a:r>
            <a:rPr lang="en-US" dirty="0" smtClean="0"/>
            <a:t>MOE</a:t>
          </a:r>
          <a:endParaRPr lang="en-US" dirty="0"/>
        </a:p>
      </dgm:t>
    </dgm:pt>
    <dgm:pt modelId="{EA990EA1-4BAE-4B4A-BECB-430E37ED1A5F}" type="parTrans" cxnId="{BB5CF86D-A801-46B6-A31B-0D432487B6A1}">
      <dgm:prSet/>
      <dgm:spPr/>
      <dgm:t>
        <a:bodyPr/>
        <a:lstStyle/>
        <a:p>
          <a:endParaRPr lang="en-US"/>
        </a:p>
      </dgm:t>
    </dgm:pt>
    <dgm:pt modelId="{DF04E727-249C-4858-8F2B-F19B2DD0CA89}" type="sibTrans" cxnId="{BB5CF86D-A801-46B6-A31B-0D432487B6A1}">
      <dgm:prSet/>
      <dgm:spPr/>
      <dgm:t>
        <a:bodyPr/>
        <a:lstStyle/>
        <a:p>
          <a:endParaRPr lang="en-US"/>
        </a:p>
      </dgm:t>
    </dgm:pt>
    <dgm:pt modelId="{4DCDC8E9-AB0F-4B73-B70A-EDD19397D357}">
      <dgm:prSet phldrT="[Text]" custT="1"/>
      <dgm:spPr/>
      <dgm:t>
        <a:bodyPr/>
        <a:lstStyle/>
        <a:p>
          <a:r>
            <a:rPr lang="en-US" sz="1000" dirty="0" smtClean="0"/>
            <a:t>TANF Expenditures</a:t>
          </a:r>
          <a:endParaRPr lang="en-US" sz="1000" dirty="0"/>
        </a:p>
      </dgm:t>
    </dgm:pt>
    <dgm:pt modelId="{8EB3288D-F3AB-4EFD-A418-5B6744044D38}" type="parTrans" cxnId="{C5D999C0-AD9B-4688-927A-F83DFA22BF09}">
      <dgm:prSet/>
      <dgm:spPr/>
      <dgm:t>
        <a:bodyPr/>
        <a:lstStyle/>
        <a:p>
          <a:endParaRPr lang="en-US"/>
        </a:p>
      </dgm:t>
    </dgm:pt>
    <dgm:pt modelId="{55EEAF00-9AFD-4E7A-8688-F91C2D3F8D5D}" type="sibTrans" cxnId="{C5D999C0-AD9B-4688-927A-F83DFA22BF09}">
      <dgm:prSet/>
      <dgm:spPr/>
      <dgm:t>
        <a:bodyPr/>
        <a:lstStyle/>
        <a:p>
          <a:endParaRPr lang="en-US"/>
        </a:p>
      </dgm:t>
    </dgm:pt>
    <dgm:pt modelId="{6C074228-F281-4332-9B25-E33FA6CEFFA6}">
      <dgm:prSet phldrT="[Text]" custT="1"/>
      <dgm:spPr/>
      <dgm:t>
        <a:bodyPr/>
        <a:lstStyle/>
        <a:p>
          <a:r>
            <a:rPr lang="en-US" sz="1000" dirty="0" smtClean="0"/>
            <a:t>SSBG Expenditures</a:t>
          </a:r>
          <a:endParaRPr lang="en-US" sz="1000" dirty="0"/>
        </a:p>
      </dgm:t>
    </dgm:pt>
    <dgm:pt modelId="{8BA64448-BE8A-4B26-957F-F20613BB43B6}" type="parTrans" cxnId="{93987AB2-710E-49CE-A757-06BBF7AB2096}">
      <dgm:prSet/>
      <dgm:spPr/>
      <dgm:t>
        <a:bodyPr/>
        <a:lstStyle/>
        <a:p>
          <a:endParaRPr lang="en-US"/>
        </a:p>
      </dgm:t>
    </dgm:pt>
    <dgm:pt modelId="{A8E77086-3478-40B3-8367-B1B07576D829}" type="sibTrans" cxnId="{93987AB2-710E-49CE-A757-06BBF7AB2096}">
      <dgm:prSet/>
      <dgm:spPr/>
      <dgm:t>
        <a:bodyPr/>
        <a:lstStyle/>
        <a:p>
          <a:endParaRPr lang="en-US"/>
        </a:p>
      </dgm:t>
    </dgm:pt>
    <dgm:pt modelId="{B6CFD508-2B02-408E-9968-A38810966E31}">
      <dgm:prSet phldrT="[Text]" custT="1"/>
      <dgm:spPr/>
      <dgm:t>
        <a:bodyPr/>
        <a:lstStyle/>
        <a:p>
          <a:r>
            <a:rPr lang="en-US" sz="1000" dirty="0" smtClean="0"/>
            <a:t>Expenditures FCP services and activities under any other state program.</a:t>
          </a:r>
          <a:endParaRPr lang="en-US" sz="1000" dirty="0"/>
        </a:p>
      </dgm:t>
    </dgm:pt>
    <dgm:pt modelId="{998186D1-813C-4D18-9ABA-6B3FF5A21BFA}" type="parTrans" cxnId="{F9392040-E236-4FF9-A602-87EE3DF45A5A}">
      <dgm:prSet/>
      <dgm:spPr/>
      <dgm:t>
        <a:bodyPr/>
        <a:lstStyle/>
        <a:p>
          <a:endParaRPr lang="en-US"/>
        </a:p>
      </dgm:t>
    </dgm:pt>
    <dgm:pt modelId="{3711D978-151D-47B2-8308-36EE004E871F}" type="sibTrans" cxnId="{F9392040-E236-4FF9-A602-87EE3DF45A5A}">
      <dgm:prSet/>
      <dgm:spPr/>
      <dgm:t>
        <a:bodyPr/>
        <a:lstStyle/>
        <a:p>
          <a:endParaRPr lang="en-US"/>
        </a:p>
      </dgm:t>
    </dgm:pt>
    <dgm:pt modelId="{48288A90-1A84-4589-9F52-4FFF93A1D285}" type="pres">
      <dgm:prSet presAssocID="{95DF397B-6361-42CB-9551-400CA8A55C7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FD00C72-415F-4351-8641-61D9A9789762}" type="pres">
      <dgm:prSet presAssocID="{A6C58F2D-7279-4792-BFC7-01DEEAD41074}" presName="singleCycle" presStyleCnt="0"/>
      <dgm:spPr/>
      <dgm:t>
        <a:bodyPr/>
        <a:lstStyle/>
        <a:p>
          <a:endParaRPr lang="en-US"/>
        </a:p>
      </dgm:t>
    </dgm:pt>
    <dgm:pt modelId="{BF80DD1A-6D86-450A-84BA-059B31B905AE}" type="pres">
      <dgm:prSet presAssocID="{A6C58F2D-7279-4792-BFC7-01DEEAD41074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3D5FF4D9-CF1C-43DA-BD8F-62399F0041A9}" type="pres">
      <dgm:prSet presAssocID="{8EB3288D-F3AB-4EFD-A418-5B6744044D38}" presName="Name56" presStyleLbl="parChTrans1D2" presStyleIdx="0" presStyleCnt="3"/>
      <dgm:spPr/>
      <dgm:t>
        <a:bodyPr/>
        <a:lstStyle/>
        <a:p>
          <a:endParaRPr lang="en-US"/>
        </a:p>
      </dgm:t>
    </dgm:pt>
    <dgm:pt modelId="{7D8039EA-1718-470C-BDFD-F9E59E6E7287}" type="pres">
      <dgm:prSet presAssocID="{4DCDC8E9-AB0F-4B73-B70A-EDD19397D357}" presName="text0" presStyleLbl="node1" presStyleIdx="1" presStyleCnt="4" custScaleX="1253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A426E-8519-4CC7-8167-C3A18491F232}" type="pres">
      <dgm:prSet presAssocID="{8BA64448-BE8A-4B26-957F-F20613BB43B6}" presName="Name56" presStyleLbl="parChTrans1D2" presStyleIdx="1" presStyleCnt="3"/>
      <dgm:spPr/>
      <dgm:t>
        <a:bodyPr/>
        <a:lstStyle/>
        <a:p>
          <a:endParaRPr lang="en-US"/>
        </a:p>
      </dgm:t>
    </dgm:pt>
    <dgm:pt modelId="{9E6D1912-721C-4372-A856-72CCF5DAD217}" type="pres">
      <dgm:prSet presAssocID="{6C074228-F281-4332-9B25-E33FA6CEFFA6}" presName="text0" presStyleLbl="node1" presStyleIdx="2" presStyleCnt="4" custScaleX="131549" custScaleY="1013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26A062-E93A-4CFF-9201-8B667ECE42EB}" type="pres">
      <dgm:prSet presAssocID="{998186D1-813C-4D18-9ABA-6B3FF5A21BFA}" presName="Name56" presStyleLbl="parChTrans1D2" presStyleIdx="2" presStyleCnt="3"/>
      <dgm:spPr/>
      <dgm:t>
        <a:bodyPr/>
        <a:lstStyle/>
        <a:p>
          <a:endParaRPr lang="en-US"/>
        </a:p>
      </dgm:t>
    </dgm:pt>
    <dgm:pt modelId="{D9C43460-3DCB-46E5-AA2E-69D0C5D4FF75}" type="pres">
      <dgm:prSet presAssocID="{B6CFD508-2B02-408E-9968-A38810966E31}" presName="text0" presStyleLbl="node1" presStyleIdx="3" presStyleCnt="4" custScaleX="160844" custScaleY="1059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75EB79-B129-4D8B-B23A-B1CE898A554F}" type="presOf" srcId="{8BA64448-BE8A-4B26-957F-F20613BB43B6}" destId="{396A426E-8519-4CC7-8167-C3A18491F232}" srcOrd="0" destOrd="0" presId="urn:microsoft.com/office/officeart/2008/layout/RadialCluster"/>
    <dgm:cxn modelId="{94831634-5F4F-4B93-8ED1-B71F59162069}" type="presOf" srcId="{B6CFD508-2B02-408E-9968-A38810966E31}" destId="{D9C43460-3DCB-46E5-AA2E-69D0C5D4FF75}" srcOrd="0" destOrd="0" presId="urn:microsoft.com/office/officeart/2008/layout/RadialCluster"/>
    <dgm:cxn modelId="{C5D999C0-AD9B-4688-927A-F83DFA22BF09}" srcId="{A6C58F2D-7279-4792-BFC7-01DEEAD41074}" destId="{4DCDC8E9-AB0F-4B73-B70A-EDD19397D357}" srcOrd="0" destOrd="0" parTransId="{8EB3288D-F3AB-4EFD-A418-5B6744044D38}" sibTransId="{55EEAF00-9AFD-4E7A-8688-F91C2D3F8D5D}"/>
    <dgm:cxn modelId="{8678A673-2479-42A9-8FF3-191A11E09128}" type="presOf" srcId="{4DCDC8E9-AB0F-4B73-B70A-EDD19397D357}" destId="{7D8039EA-1718-470C-BDFD-F9E59E6E7287}" srcOrd="0" destOrd="0" presId="urn:microsoft.com/office/officeart/2008/layout/RadialCluster"/>
    <dgm:cxn modelId="{BB5CF86D-A801-46B6-A31B-0D432487B6A1}" srcId="{95DF397B-6361-42CB-9551-400CA8A55C7C}" destId="{A6C58F2D-7279-4792-BFC7-01DEEAD41074}" srcOrd="0" destOrd="0" parTransId="{EA990EA1-4BAE-4B4A-BECB-430E37ED1A5F}" sibTransId="{DF04E727-249C-4858-8F2B-F19B2DD0CA89}"/>
    <dgm:cxn modelId="{12C33847-9CCA-48A0-85DD-E8DA343358CE}" type="presOf" srcId="{A6C58F2D-7279-4792-BFC7-01DEEAD41074}" destId="{BF80DD1A-6D86-450A-84BA-059B31B905AE}" srcOrd="0" destOrd="0" presId="urn:microsoft.com/office/officeart/2008/layout/RadialCluster"/>
    <dgm:cxn modelId="{24616CDF-9FC9-4CAD-B3A4-3554A6B2F964}" type="presOf" srcId="{6C074228-F281-4332-9B25-E33FA6CEFFA6}" destId="{9E6D1912-721C-4372-A856-72CCF5DAD217}" srcOrd="0" destOrd="0" presId="urn:microsoft.com/office/officeart/2008/layout/RadialCluster"/>
    <dgm:cxn modelId="{93987AB2-710E-49CE-A757-06BBF7AB2096}" srcId="{A6C58F2D-7279-4792-BFC7-01DEEAD41074}" destId="{6C074228-F281-4332-9B25-E33FA6CEFFA6}" srcOrd="1" destOrd="0" parTransId="{8BA64448-BE8A-4B26-957F-F20613BB43B6}" sibTransId="{A8E77086-3478-40B3-8367-B1B07576D829}"/>
    <dgm:cxn modelId="{F9392040-E236-4FF9-A602-87EE3DF45A5A}" srcId="{A6C58F2D-7279-4792-BFC7-01DEEAD41074}" destId="{B6CFD508-2B02-408E-9968-A38810966E31}" srcOrd="2" destOrd="0" parTransId="{998186D1-813C-4D18-9ABA-6B3FF5A21BFA}" sibTransId="{3711D978-151D-47B2-8308-36EE004E871F}"/>
    <dgm:cxn modelId="{A8A9B149-E476-449B-ACBB-60B17F7ED1BA}" type="presOf" srcId="{8EB3288D-F3AB-4EFD-A418-5B6744044D38}" destId="{3D5FF4D9-CF1C-43DA-BD8F-62399F0041A9}" srcOrd="0" destOrd="0" presId="urn:microsoft.com/office/officeart/2008/layout/RadialCluster"/>
    <dgm:cxn modelId="{CA82D0B3-3E22-4884-837B-CADC5E0C12F0}" type="presOf" srcId="{95DF397B-6361-42CB-9551-400CA8A55C7C}" destId="{48288A90-1A84-4589-9F52-4FFF93A1D285}" srcOrd="0" destOrd="0" presId="urn:microsoft.com/office/officeart/2008/layout/RadialCluster"/>
    <dgm:cxn modelId="{A8F1B396-7A33-429C-8CBB-7A2DCC063608}" type="presOf" srcId="{998186D1-813C-4D18-9ABA-6B3FF5A21BFA}" destId="{1726A062-E93A-4CFF-9201-8B667ECE42EB}" srcOrd="0" destOrd="0" presId="urn:microsoft.com/office/officeart/2008/layout/RadialCluster"/>
    <dgm:cxn modelId="{D629D92F-0196-46C7-9F90-78F3BE9A2D20}" type="presParOf" srcId="{48288A90-1A84-4589-9F52-4FFF93A1D285}" destId="{1FD00C72-415F-4351-8641-61D9A9789762}" srcOrd="0" destOrd="0" presId="urn:microsoft.com/office/officeart/2008/layout/RadialCluster"/>
    <dgm:cxn modelId="{C9BBDBCE-7C7E-44E8-B135-D61270B772FD}" type="presParOf" srcId="{1FD00C72-415F-4351-8641-61D9A9789762}" destId="{BF80DD1A-6D86-450A-84BA-059B31B905AE}" srcOrd="0" destOrd="0" presId="urn:microsoft.com/office/officeart/2008/layout/RadialCluster"/>
    <dgm:cxn modelId="{26F56663-0CB9-4B41-8145-16FBFF4A0908}" type="presParOf" srcId="{1FD00C72-415F-4351-8641-61D9A9789762}" destId="{3D5FF4D9-CF1C-43DA-BD8F-62399F0041A9}" srcOrd="1" destOrd="0" presId="urn:microsoft.com/office/officeart/2008/layout/RadialCluster"/>
    <dgm:cxn modelId="{F66831BB-A362-44F9-94B9-1100C58D5AEB}" type="presParOf" srcId="{1FD00C72-415F-4351-8641-61D9A9789762}" destId="{7D8039EA-1718-470C-BDFD-F9E59E6E7287}" srcOrd="2" destOrd="0" presId="urn:microsoft.com/office/officeart/2008/layout/RadialCluster"/>
    <dgm:cxn modelId="{5BCBF184-F84D-4D9C-9746-D50A72E4F334}" type="presParOf" srcId="{1FD00C72-415F-4351-8641-61D9A9789762}" destId="{396A426E-8519-4CC7-8167-C3A18491F232}" srcOrd="3" destOrd="0" presId="urn:microsoft.com/office/officeart/2008/layout/RadialCluster"/>
    <dgm:cxn modelId="{158B5E78-8147-4DB7-942E-FC93DC690B0E}" type="presParOf" srcId="{1FD00C72-415F-4351-8641-61D9A9789762}" destId="{9E6D1912-721C-4372-A856-72CCF5DAD217}" srcOrd="4" destOrd="0" presId="urn:microsoft.com/office/officeart/2008/layout/RadialCluster"/>
    <dgm:cxn modelId="{794A6D88-BB82-4260-A9A3-15192650455C}" type="presParOf" srcId="{1FD00C72-415F-4351-8641-61D9A9789762}" destId="{1726A062-E93A-4CFF-9201-8B667ECE42EB}" srcOrd="5" destOrd="0" presId="urn:microsoft.com/office/officeart/2008/layout/RadialCluster"/>
    <dgm:cxn modelId="{F8CC70B9-571C-4D00-B5BA-F6D2EA42BCF0}" type="presParOf" srcId="{1FD00C72-415F-4351-8641-61D9A9789762}" destId="{D9C43460-3DCB-46E5-AA2E-69D0C5D4FF75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Family First Prevention Services Act - Fiscal and Revenue Enhancement Workgroup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8, 2020</a:t>
            </a:r>
          </a:p>
          <a:p>
            <a:r>
              <a:rPr lang="en-US" dirty="0" smtClean="0"/>
              <a:t>Conference Call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99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Deliverables/Key </a:t>
            </a:r>
            <a:r>
              <a:rPr lang="en-US" b="1" dirty="0" smtClean="0"/>
              <a:t>Tasks-  continued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 sz="2800" dirty="0"/>
              <a:t>Determine a financing plan to implement the program expansion/shift for both short and long term conversion.</a:t>
            </a:r>
          </a:p>
          <a:p>
            <a:pPr lvl="0"/>
            <a:r>
              <a:rPr lang="en-US" sz="2800" dirty="0"/>
              <a:t>Work with stakeholders to determine the revenue enhancement impact and options for new revenue streams.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40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/ New Items </a:t>
            </a:r>
            <a:br>
              <a:rPr lang="en-US" dirty="0" smtClean="0"/>
            </a:br>
            <a:r>
              <a:rPr lang="en-US" dirty="0" smtClean="0"/>
              <a:t>Preparation for the next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Preparation - Determining MOE </a:t>
            </a:r>
          </a:p>
          <a:p>
            <a:r>
              <a:rPr lang="en-US" sz="2800" dirty="0" smtClean="0"/>
              <a:t>Other items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805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Maintenance of Effort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079" y="3361670"/>
            <a:ext cx="3855720" cy="3011056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State us use Title IV-E prevention services to supplement, and not supplant, FY 2014 state foster care prevention expenditures as defined in 471(e) (7) of FFPSA</a:t>
            </a: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40779" y="67086"/>
            <a:ext cx="6270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PREVENTION OF FOSTER CARE PLACEMENT</a:t>
            </a:r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6128827" y="2684671"/>
          <a:ext cx="4586124" cy="3688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80284" y="56668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16697" y="1030315"/>
            <a:ext cx="56514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rgbClr val="6953B7">
                    <a:lumMod val="50000"/>
                  </a:srgbClr>
                </a:solidFill>
              </a:rPr>
              <a:t>Base </a:t>
            </a:r>
            <a:r>
              <a:rPr lang="en-US" sz="1600" b="1" dirty="0" smtClean="0">
                <a:solidFill>
                  <a:srgbClr val="6953B7">
                    <a:lumMod val="50000"/>
                  </a:srgbClr>
                </a:solidFill>
              </a:rPr>
              <a:t>year</a:t>
            </a:r>
            <a:r>
              <a:rPr lang="en-US" sz="1600" dirty="0" smtClean="0">
                <a:solidFill>
                  <a:srgbClr val="6953B7">
                    <a:lumMod val="50000"/>
                  </a:srgbClr>
                </a:solidFill>
              </a:rPr>
              <a:t>:  </a:t>
            </a:r>
            <a:r>
              <a:rPr lang="en-US" sz="1600" dirty="0">
                <a:solidFill>
                  <a:srgbClr val="6953B7">
                    <a:lumMod val="50000"/>
                  </a:srgbClr>
                </a:solidFill>
              </a:rPr>
              <a:t>FFY 2014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rgbClr val="6953B7">
                    <a:lumMod val="50000"/>
                  </a:srgbClr>
                </a:solidFill>
              </a:rPr>
              <a:t>Prevention service Expenditures</a:t>
            </a:r>
            <a:r>
              <a:rPr lang="en-US" sz="1600" dirty="0">
                <a:solidFill>
                  <a:srgbClr val="6953B7">
                    <a:lumMod val="50000"/>
                  </a:srgbClr>
                </a:solidFill>
              </a:rPr>
              <a:t>: defined as state </a:t>
            </a:r>
            <a:r>
              <a:rPr lang="en-US" sz="1600" dirty="0" smtClean="0">
                <a:solidFill>
                  <a:srgbClr val="6953B7">
                    <a:lumMod val="50000"/>
                  </a:srgbClr>
                </a:solidFill>
              </a:rPr>
              <a:t>expenditures </a:t>
            </a:r>
            <a:r>
              <a:rPr lang="en-US" sz="1600" dirty="0">
                <a:solidFill>
                  <a:srgbClr val="6953B7">
                    <a:lumMod val="50000"/>
                  </a:srgbClr>
                </a:solidFill>
              </a:rPr>
              <a:t>and federal matching funds proved to the state for title IV-B, </a:t>
            </a:r>
            <a:r>
              <a:rPr lang="en-US" sz="1600" dirty="0" smtClean="0">
                <a:solidFill>
                  <a:srgbClr val="6953B7">
                    <a:lumMod val="50000"/>
                  </a:srgbClr>
                </a:solidFill>
              </a:rPr>
              <a:t>Temporary </a:t>
            </a:r>
            <a:r>
              <a:rPr lang="en-US" sz="1600" dirty="0">
                <a:solidFill>
                  <a:srgbClr val="6953B7">
                    <a:lumMod val="50000"/>
                  </a:srgbClr>
                </a:solidFill>
              </a:rPr>
              <a:t>Assistance for Needy Families (</a:t>
            </a:r>
            <a:r>
              <a:rPr lang="en-US" sz="1600" dirty="0" smtClean="0">
                <a:solidFill>
                  <a:srgbClr val="6953B7">
                    <a:lumMod val="50000"/>
                  </a:srgbClr>
                </a:solidFill>
              </a:rPr>
              <a:t>TANF) and Social Services Block Grant (SSBG), and state expenditures for foster care prevention and activities under any other state program.</a:t>
            </a:r>
            <a:endParaRPr lang="en-US" sz="1600" dirty="0">
              <a:solidFill>
                <a:srgbClr val="6953B7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8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2004628"/>
            <a:ext cx="10363826" cy="3424107"/>
          </a:xfrm>
        </p:spPr>
        <p:txBody>
          <a:bodyPr/>
          <a:lstStyle/>
          <a:p>
            <a:pPr lvl="0"/>
            <a:r>
              <a:rPr lang="en-US" dirty="0"/>
              <a:t>Welcome </a:t>
            </a:r>
          </a:p>
          <a:p>
            <a:pPr lvl="0"/>
            <a:r>
              <a:rPr lang="en-US" dirty="0"/>
              <a:t>Timelines</a:t>
            </a:r>
          </a:p>
          <a:p>
            <a:pPr lvl="0"/>
            <a:r>
              <a:rPr lang="en-US" dirty="0"/>
              <a:t>Scope of the Plan </a:t>
            </a:r>
          </a:p>
          <a:p>
            <a:pPr lvl="0"/>
            <a:r>
              <a:rPr lang="en-US" dirty="0"/>
              <a:t>Candidacy Workgroup Update</a:t>
            </a:r>
          </a:p>
          <a:p>
            <a:pPr lvl="0"/>
            <a:r>
              <a:rPr lang="en-US" dirty="0"/>
              <a:t>Program Workgroup Update</a:t>
            </a:r>
          </a:p>
          <a:p>
            <a:pPr lvl="0"/>
            <a:r>
              <a:rPr lang="en-US" dirty="0"/>
              <a:t>Crafting of the Fiscal and Revenue </a:t>
            </a:r>
            <a:r>
              <a:rPr lang="en-US" dirty="0" smtClean="0"/>
              <a:t>enhancement Workgroup </a:t>
            </a:r>
            <a:r>
              <a:rPr lang="en-US" dirty="0"/>
              <a:t>Charter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8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724" y="432487"/>
            <a:ext cx="10364451" cy="60548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Timeline For October 2020 Target Start Date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60637" y="1260389"/>
            <a:ext cx="11936627" cy="544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76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773678"/>
          </a:xfrm>
        </p:spPr>
        <p:txBody>
          <a:bodyPr/>
          <a:lstStyle/>
          <a:p>
            <a:r>
              <a:rPr lang="en-US" dirty="0" smtClean="0"/>
              <a:t>Candidacy workgroup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925471"/>
            <a:ext cx="10363826" cy="2699177"/>
          </a:xfrm>
        </p:spPr>
        <p:txBody>
          <a:bodyPr>
            <a:normAutofit/>
          </a:bodyPr>
          <a:lstStyle/>
          <a:p>
            <a:r>
              <a:rPr lang="en-US" sz="1800" dirty="0"/>
              <a:t>As an engagement tool; during the presentations, workgroup members actively engaged in an exercise where they placed categories of youth in one of three buckets:</a:t>
            </a:r>
          </a:p>
          <a:p>
            <a:pPr lvl="1"/>
            <a:r>
              <a:rPr lang="en-US" sz="1600" dirty="0"/>
              <a:t>Definite Candidate for Family First</a:t>
            </a:r>
          </a:p>
          <a:p>
            <a:pPr lvl="1"/>
            <a:r>
              <a:rPr lang="en-US" sz="1600" dirty="0"/>
              <a:t>Possible Candidate for Family First</a:t>
            </a:r>
          </a:p>
          <a:p>
            <a:pPr lvl="1"/>
            <a:r>
              <a:rPr lang="en-US" sz="1600" dirty="0"/>
              <a:t>Candidate for Broader Prevention Plan</a:t>
            </a:r>
          </a:p>
          <a:p>
            <a:r>
              <a:rPr lang="en-US" sz="1800" dirty="0" smtClean="0"/>
              <a:t>A </a:t>
            </a:r>
            <a:r>
              <a:rPr lang="en-US" sz="1800" dirty="0"/>
              <a:t>summary of the activity (</a:t>
            </a:r>
            <a:r>
              <a:rPr lang="en-US" sz="1800" i="1" dirty="0"/>
              <a:t>as compiled immediately following</a:t>
            </a:r>
            <a:r>
              <a:rPr lang="en-US" sz="1800" dirty="0"/>
              <a:t>) is captured here: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997925"/>
              </p:ext>
            </p:extLst>
          </p:nvPr>
        </p:nvGraphicFramePr>
        <p:xfrm>
          <a:off x="1731533" y="3385751"/>
          <a:ext cx="5483225" cy="2633218"/>
        </p:xfrm>
        <a:graphic>
          <a:graphicData uri="http://schemas.openxmlformats.org/drawingml/2006/table">
            <a:tbl>
              <a:tblPr firstRow="1" firstCol="1" bandRow="1"/>
              <a:tblGrid>
                <a:gridCol w="5483225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Definite Family First Candidate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Children w/ substantiated maltreatment report</a:t>
                      </a:r>
                    </a:p>
                    <a:p>
                      <a:pPr marL="342900" marR="0" lvl="0" indent="-34290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Parents with mental health/substance use issues</a:t>
                      </a:r>
                    </a:p>
                    <a:p>
                      <a:pPr marL="342900" marR="0" lvl="0" indent="-34290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Youth exiting foster care (to varying degrees—all, within 30 days, 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FAR cases (with varying risk levels, or FAR with subsequent report)</a:t>
                      </a:r>
                    </a:p>
                    <a:p>
                      <a:pPr marL="342900" marR="0" lvl="0" indent="-34290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Pregnant/parenting youth in foster care</a:t>
                      </a:r>
                    </a:p>
                    <a:p>
                      <a:pPr marL="342900" marR="0" lvl="0" indent="-34290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Each of these got one post-it each: juvenile justice-involved youth, families with unstable housing, and non-accepted calls to DCF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Possible Family First Candidate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Substance-exposed youth/caregivers</a:t>
                      </a:r>
                    </a:p>
                    <a:p>
                      <a:pPr marL="342900" marR="0" lvl="0" indent="-34290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Accepted/non-accepted Careline calls</a:t>
                      </a:r>
                    </a:p>
                    <a:p>
                      <a:pPr marL="342900" marR="0" lvl="0" indent="-34290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Upstream, community-involved, non-DCF youth</a:t>
                      </a:r>
                    </a:p>
                    <a:p>
                      <a:pPr marL="342900" marR="0" lvl="0" indent="-34290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 within the school system (special ed, school refusal)</a:t>
                      </a:r>
                    </a:p>
                    <a:p>
                      <a:pPr marL="342900" marR="0" lvl="0" indent="-34290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Each of these 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received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 post-it each: juvenile justice-involved youth, homeless families, informal kin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29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Workgroup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Program Workgroup is awaiting the defined Candidacy pool</a:t>
            </a:r>
          </a:p>
          <a:p>
            <a:r>
              <a:rPr lang="en-US" dirty="0" smtClean="0"/>
              <a:t>Evaluating</a:t>
            </a:r>
            <a:r>
              <a:rPr lang="en-US" dirty="0"/>
              <a:t> the current service array with a focus on EBP</a:t>
            </a:r>
          </a:p>
          <a:p>
            <a:r>
              <a:rPr lang="en-US" dirty="0"/>
              <a:t>Preparing their Charter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45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Workgroup Charter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200" dirty="0" smtClean="0"/>
              <a:t>Scope </a:t>
            </a:r>
          </a:p>
          <a:p>
            <a:r>
              <a:rPr lang="en-US" sz="3200" dirty="0" smtClean="0"/>
              <a:t>The workgroup should focus on production of the plan only</a:t>
            </a:r>
          </a:p>
          <a:p>
            <a:r>
              <a:rPr lang="en-US" sz="3200" dirty="0" smtClean="0"/>
              <a:t>Try to avoid scope creep</a:t>
            </a:r>
          </a:p>
          <a:p>
            <a:r>
              <a:rPr lang="en-US" sz="3200" dirty="0" smtClean="0"/>
              <a:t>Plan acceptance is the primary overall goal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75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and Revenue Enhancement Charter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65870"/>
            <a:ext cx="10363826" cy="4275438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Development of workgroup recommendations for planning and implementing CT Prevention Plan</a:t>
            </a:r>
          </a:p>
          <a:p>
            <a:pPr lvl="0"/>
            <a:r>
              <a:rPr lang="en-US" sz="2400" dirty="0"/>
              <a:t>Identification of opportunities and barriers within Family First implementation so that they be acted on in support of increased family support</a:t>
            </a:r>
          </a:p>
          <a:p>
            <a:r>
              <a:rPr lang="en-US" sz="2400" dirty="0"/>
              <a:t>Collaboration with other Family First working groups and Governance committee towards creation of an integrated plan for implementation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28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309598"/>
            <a:ext cx="10364451" cy="1596177"/>
          </a:xfrm>
        </p:spPr>
        <p:txBody>
          <a:bodyPr/>
          <a:lstStyle/>
          <a:p>
            <a:r>
              <a:rPr lang="en-US" dirty="0" smtClean="0"/>
              <a:t>F &amp; RE Workgroup Charter – goals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81666"/>
            <a:ext cx="10363826" cy="4559642"/>
          </a:xfrm>
        </p:spPr>
        <p:txBody>
          <a:bodyPr/>
          <a:lstStyle/>
          <a:p>
            <a:pPr lvl="0"/>
            <a:r>
              <a:rPr lang="en-US" sz="3200" dirty="0"/>
              <a:t>To determine the State’s Maintenance of Effort budget from the FFY2014 designated point in time. </a:t>
            </a:r>
          </a:p>
          <a:p>
            <a:pPr lvl="0"/>
            <a:r>
              <a:rPr lang="en-US" sz="3200" dirty="0"/>
              <a:t>Create financial models based the Candidacy workgroup’s proposals.  </a:t>
            </a:r>
          </a:p>
          <a:p>
            <a:pPr lvl="0"/>
            <a:r>
              <a:rPr lang="en-US" sz="3200" dirty="0"/>
              <a:t>Pair the Candidacy workgroup’s proposals with the Program workgroup’s proposals to develop a scope and budget.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018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Deliverables/Key Tasks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54659"/>
            <a:ext cx="10363826" cy="4448433"/>
          </a:xfrm>
        </p:spPr>
        <p:txBody>
          <a:bodyPr/>
          <a:lstStyle/>
          <a:p>
            <a:pPr lvl="0"/>
            <a:r>
              <a:rPr lang="en-US" sz="2800" dirty="0"/>
              <a:t>Determine the MOE from 2014 spent on prevention activities.</a:t>
            </a:r>
          </a:p>
          <a:p>
            <a:pPr lvl="0"/>
            <a:r>
              <a:rPr lang="en-US" sz="2800" dirty="0"/>
              <a:t>Develop financial models based on the proposed candidacy population to assist the Governance Team to determine the scope of this work.  </a:t>
            </a:r>
          </a:p>
          <a:p>
            <a:pPr lvl="0"/>
            <a:r>
              <a:rPr lang="en-US" sz="2800" dirty="0"/>
              <a:t>Apply the outcomes from the Program Workgroup to the proposed candidacy pool to size the scope of what is being </a:t>
            </a:r>
            <a:r>
              <a:rPr lang="en-US" sz="2800" dirty="0" smtClean="0"/>
              <a:t>proposed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08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579</Words>
  <Application>Microsoft Office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Tw Cen MT</vt:lpstr>
      <vt:lpstr>Wingdings</vt:lpstr>
      <vt:lpstr>Droplet</vt:lpstr>
      <vt:lpstr>Family First Prevention Services Act - Fiscal and Revenue Enhancement Workgroup</vt:lpstr>
      <vt:lpstr>Agenda</vt:lpstr>
      <vt:lpstr>Timeline For October 2020 Target Start Date </vt:lpstr>
      <vt:lpstr>Candidacy workgroup update</vt:lpstr>
      <vt:lpstr>Program Workgroup Update</vt:lpstr>
      <vt:lpstr>Workgroup Charter </vt:lpstr>
      <vt:lpstr>Fiscal and Revenue Enhancement Charter - Goals</vt:lpstr>
      <vt:lpstr>F &amp; RE Workgroup Charter – goals Continued</vt:lpstr>
      <vt:lpstr>Deliverables/Key Tasks </vt:lpstr>
      <vt:lpstr>Deliverables/Key Tasks-  continued </vt:lpstr>
      <vt:lpstr>Questions / New Items  Preparation for the next meeting</vt:lpstr>
      <vt:lpstr>Maintenance of Effort</vt:lpstr>
    </vt:vector>
  </TitlesOfParts>
  <Company>Department of Children and Families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First Prevention Services Act - Fiscal and Revenue Enhancement Workgroup</dc:title>
  <dc:creator>BUTTERFIELD, CINDY</dc:creator>
  <cp:lastModifiedBy>BUTTERFIELD, CINDY</cp:lastModifiedBy>
  <cp:revision>18</cp:revision>
  <cp:lastPrinted>2020-01-07T18:49:33Z</cp:lastPrinted>
  <dcterms:created xsi:type="dcterms:W3CDTF">2020-01-06T19:52:24Z</dcterms:created>
  <dcterms:modified xsi:type="dcterms:W3CDTF">2020-01-07T21:03:02Z</dcterms:modified>
</cp:coreProperties>
</file>