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9"/>
  </p:notesMasterIdLst>
  <p:sldIdLst>
    <p:sldId id="256" r:id="rId2"/>
    <p:sldId id="308" r:id="rId3"/>
    <p:sldId id="307" r:id="rId4"/>
    <p:sldId id="296" r:id="rId5"/>
    <p:sldId id="297" r:id="rId6"/>
    <p:sldId id="298" r:id="rId7"/>
    <p:sldId id="299" r:id="rId8"/>
    <p:sldId id="300" r:id="rId9"/>
    <p:sldId id="301" r:id="rId10"/>
    <p:sldId id="270" r:id="rId11"/>
    <p:sldId id="271" r:id="rId12"/>
    <p:sldId id="273" r:id="rId13"/>
    <p:sldId id="274" r:id="rId14"/>
    <p:sldId id="278" r:id="rId15"/>
    <p:sldId id="279" r:id="rId16"/>
    <p:sldId id="280" r:id="rId17"/>
    <p:sldId id="281" r:id="rId18"/>
    <p:sldId id="294" r:id="rId19"/>
    <p:sldId id="259" r:id="rId20"/>
    <p:sldId id="302" r:id="rId21"/>
    <p:sldId id="260" r:id="rId22"/>
    <p:sldId id="268" r:id="rId23"/>
    <p:sldId id="257" r:id="rId24"/>
    <p:sldId id="295" r:id="rId25"/>
    <p:sldId id="267" r:id="rId26"/>
    <p:sldId id="264" r:id="rId27"/>
    <p:sldId id="265" r:id="rId28"/>
    <p:sldId id="312" r:id="rId29"/>
    <p:sldId id="313" r:id="rId30"/>
    <p:sldId id="258" r:id="rId31"/>
    <p:sldId id="261" r:id="rId32"/>
    <p:sldId id="306" r:id="rId33"/>
    <p:sldId id="304" r:id="rId34"/>
    <p:sldId id="309" r:id="rId35"/>
    <p:sldId id="311" r:id="rId36"/>
    <p:sldId id="303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89425" autoAdjust="0"/>
  </p:normalViewPr>
  <p:slideViewPr>
    <p:cSldViewPr snapToGrid="0">
      <p:cViewPr varScale="1">
        <p:scale>
          <a:sx n="58" d="100"/>
          <a:sy n="58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4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Mother's Age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 &amp; Older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1.2</c:v>
                </c:pt>
                <c:pt idx="1">
                  <c:v>30.1</c:v>
                </c:pt>
                <c:pt idx="2">
                  <c:v>31.3</c:v>
                </c:pt>
                <c:pt idx="3">
                  <c:v>24.3</c:v>
                </c:pt>
                <c:pt idx="4">
                  <c:v>10.8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A-4035-A64E-F2E9988F5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521992"/>
        <c:axId val="277522384"/>
      </c:barChart>
      <c:catAx>
        <c:axId val="277521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22384"/>
        <c:crosses val="autoZero"/>
        <c:auto val="1"/>
        <c:lblAlgn val="ctr"/>
        <c:lblOffset val="100"/>
        <c:noMultiLvlLbl val="0"/>
      </c:catAx>
      <c:valAx>
        <c:axId val="277522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2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Mother's Race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Undisclosed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54.2</c:v>
                </c:pt>
                <c:pt idx="1">
                  <c:v>23.9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1-4C10-999D-9609E69D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22776"/>
        <c:axId val="277523168"/>
      </c:barChart>
      <c:catAx>
        <c:axId val="27752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23168"/>
        <c:crosses val="autoZero"/>
        <c:auto val="1"/>
        <c:lblAlgn val="ctr"/>
        <c:lblOffset val="100"/>
        <c:noMultiLvlLbl val="0"/>
      </c:catAx>
      <c:valAx>
        <c:axId val="277523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2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Hispanic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78.900000000000006</c:v>
                </c:pt>
                <c:pt idx="1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8-45F6-BB42-EAE0DD647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48399344"/>
        <c:axId val="348399736"/>
      </c:barChart>
      <c:catAx>
        <c:axId val="34839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399736"/>
        <c:crosses val="autoZero"/>
        <c:auto val="1"/>
        <c:lblAlgn val="ctr"/>
        <c:lblOffset val="100"/>
        <c:noMultiLvlLbl val="0"/>
      </c:catAx>
      <c:valAx>
        <c:axId val="348399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39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15020232714877"/>
          <c:y val="7.0702724061841526E-2"/>
          <c:w val="0.44363626772124792"/>
          <c:h val="0.88652742079063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Careline Report Triggered by Notification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F-4668-8FBE-9523B12C58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F-4668-8FBE-9523B12C586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F-4668-8FBE-9523B12C5863}"/>
              </c:ext>
            </c:extLst>
          </c:dPt>
          <c:dLbls>
            <c:dLbl>
              <c:idx val="0"/>
              <c:layout>
                <c:manualLayout>
                  <c:x val="0.16889130630825988"/>
                  <c:y val="-0.1061403444120929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80922671722251"/>
                      <c:h val="0.14446256897374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2F-4668-8FBE-9523B12C5863}"/>
                </c:ext>
              </c:extLst>
            </c:dLbl>
            <c:dLbl>
              <c:idx val="1"/>
              <c:layout>
                <c:manualLayout>
                  <c:x val="-0.15377256822182342"/>
                  <c:y val="6.471047906988695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31379250762909"/>
                      <c:h val="0.145107960687676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2F-4668-8FBE-9523B12C5863}"/>
                </c:ext>
              </c:extLst>
            </c:dLbl>
            <c:dLbl>
              <c:idx val="2"/>
              <c:layout>
                <c:manualLayout>
                  <c:x val="-0.16678748026883264"/>
                  <c:y val="-0.1207087675866752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42463124315478"/>
                      <c:h val="0.16687558899463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2F-4668-8FBE-9523B12C5863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Plan of Safe Care</c:v>
                </c:pt>
                <c:pt idx="1">
                  <c:v>Yes - Verified by Hospital</c:v>
                </c:pt>
                <c:pt idx="2">
                  <c:v>Yes - Developed by Hospital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67.3</c:v>
                </c:pt>
                <c:pt idx="1">
                  <c:v>19.5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F-4668-8FBE-9523B12C58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15020232714877"/>
          <c:y val="7.0702724061841526E-2"/>
          <c:w val="0.44363626772124792"/>
          <c:h val="0.88652742079063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of Safe Care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F5-4480-A9E8-FD7143F7E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F5-4480-A9E8-FD7143F7ECA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F5-4480-A9E8-FD7143F7ECAE}"/>
              </c:ext>
            </c:extLst>
          </c:dPt>
          <c:dLbls>
            <c:dLbl>
              <c:idx val="0"/>
              <c:layout>
                <c:manualLayout>
                  <c:x val="0.16889130630825988"/>
                  <c:y val="-0.1061403444120929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80922671722251"/>
                      <c:h val="0.14446256897374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F5-4480-A9E8-FD7143F7ECAE}"/>
                </c:ext>
              </c:extLst>
            </c:dLbl>
            <c:dLbl>
              <c:idx val="1"/>
              <c:layout>
                <c:manualLayout>
                  <c:x val="-0.15377253271214908"/>
                  <c:y val="9.1111206216426786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31386352697777"/>
                      <c:h val="0.15038810611698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F5-4480-A9E8-FD7143F7ECAE}"/>
                </c:ext>
              </c:extLst>
            </c:dLbl>
            <c:dLbl>
              <c:idx val="2"/>
              <c:layout>
                <c:manualLayout>
                  <c:x val="-0.16678748026883264"/>
                  <c:y val="-0.1207087675866752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42463124315478"/>
                      <c:h val="0.16687558899463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F5-4480-A9E8-FD7143F7ECAE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Plan of Safe Care</c:v>
                </c:pt>
                <c:pt idx="1">
                  <c:v>Yes - Verified by Hospital</c:v>
                </c:pt>
                <c:pt idx="2">
                  <c:v>Yes - Developed by Hospital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30.7</c:v>
                </c:pt>
                <c:pt idx="1">
                  <c:v>41.6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F5-4480-A9E8-FD7143F7EC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orbel" panose="020B0503020204020204" pitchFamily="34" charset="0"/>
              </a:rPr>
              <a:t>Percent of Notifications Involving each Substance</a:t>
            </a:r>
          </a:p>
        </c:rich>
      </c:tx>
      <c:layout>
        <c:manualLayout>
          <c:xMode val="edge"/>
          <c:yMode val="edge"/>
          <c:x val="0.22357920533708503"/>
          <c:y val="3.5061358297265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Notifications Involving each Substance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Alcohol</c:v>
                </c:pt>
                <c:pt idx="1">
                  <c:v>Non-Rx Opiate</c:v>
                </c:pt>
                <c:pt idx="2">
                  <c:v>Buprenorphine</c:v>
                </c:pt>
                <c:pt idx="3">
                  <c:v>Cocaine</c:v>
                </c:pt>
                <c:pt idx="4">
                  <c:v>Methadone</c:v>
                </c:pt>
                <c:pt idx="5">
                  <c:v>Marijuana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3.4</c:v>
                </c:pt>
                <c:pt idx="1">
                  <c:v>5.0999999999999996</c:v>
                </c:pt>
                <c:pt idx="2">
                  <c:v>5.3</c:v>
                </c:pt>
                <c:pt idx="3">
                  <c:v>8.1</c:v>
                </c:pt>
                <c:pt idx="4">
                  <c:v>10.1</c:v>
                </c:pt>
                <c:pt idx="5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7-4D65-8C94-82391287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595120"/>
        <c:axId val="278595512"/>
      </c:barChart>
      <c:catAx>
        <c:axId val="27859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5512"/>
        <c:crosses val="autoZero"/>
        <c:auto val="1"/>
        <c:lblAlgn val="ctr"/>
        <c:lblOffset val="100"/>
        <c:noMultiLvlLbl val="0"/>
      </c:catAx>
      <c:valAx>
        <c:axId val="278595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orbel" panose="020B0503020204020204" pitchFamily="34" charset="0"/>
              </a:rPr>
              <a:t>Percent of Notifications </a:t>
            </a:r>
            <a:r>
              <a:rPr lang="en-US" dirty="0" smtClean="0">
                <a:latin typeface="Corbel" panose="020B0503020204020204" pitchFamily="34" charset="0"/>
              </a:rPr>
              <a:t>by Birth</a:t>
            </a:r>
            <a:r>
              <a:rPr lang="en-US" baseline="0" dirty="0" smtClean="0">
                <a:latin typeface="Corbel" panose="020B0503020204020204" pitchFamily="34" charset="0"/>
              </a:rPr>
              <a:t> Mother’s </a:t>
            </a:r>
            <a:r>
              <a:rPr lang="en-US" dirty="0" smtClean="0">
                <a:latin typeface="Corbel" panose="020B0503020204020204" pitchFamily="34" charset="0"/>
              </a:rPr>
              <a:t>Community </a:t>
            </a:r>
            <a:r>
              <a:rPr lang="en-US" dirty="0">
                <a:latin typeface="Corbel" panose="020B0503020204020204" pitchFamily="34" charset="0"/>
              </a:rPr>
              <a:t>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Notifications from each Community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Wealthy</c:v>
                </c:pt>
                <c:pt idx="1">
                  <c:v>Suburban</c:v>
                </c:pt>
                <c:pt idx="2">
                  <c:v>Rural</c:v>
                </c:pt>
                <c:pt idx="3">
                  <c:v>Urban Core</c:v>
                </c:pt>
                <c:pt idx="4">
                  <c:v>Urban Periphery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</c:v>
                </c:pt>
                <c:pt idx="1">
                  <c:v>10.3</c:v>
                </c:pt>
                <c:pt idx="2">
                  <c:v>13.5</c:v>
                </c:pt>
                <c:pt idx="3">
                  <c:v>36.6</c:v>
                </c:pt>
                <c:pt idx="4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7-4D65-8C94-82391287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595904"/>
        <c:axId val="278596688"/>
      </c:barChart>
      <c:catAx>
        <c:axId val="27859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6688"/>
        <c:crosses val="autoZero"/>
        <c:auto val="1"/>
        <c:lblAlgn val="ctr"/>
        <c:lblOffset val="100"/>
        <c:noMultiLvlLbl val="0"/>
      </c:catAx>
      <c:valAx>
        <c:axId val="27859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Referral Rates for Most Common Services*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Referred for Service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Safe Sleep Plan</c:v>
                </c:pt>
                <c:pt idx="1">
                  <c:v>WIC</c:v>
                </c:pt>
                <c:pt idx="2">
                  <c:v>Depression</c:v>
                </c:pt>
                <c:pt idx="3">
                  <c:v>Breastfeeding</c:v>
                </c:pt>
                <c:pt idx="4">
                  <c:v>Pediatrician</c:v>
                </c:pt>
                <c:pt idx="5">
                  <c:v>Parental MH</c:v>
                </c:pt>
                <c:pt idx="6">
                  <c:v>SU Counseling</c:v>
                </c:pt>
                <c:pt idx="7">
                  <c:v>Car Seat Safety</c:v>
                </c:pt>
                <c:pt idx="8">
                  <c:v>Birth to Three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41.1</c:v>
                </c:pt>
                <c:pt idx="1">
                  <c:v>37.1</c:v>
                </c:pt>
                <c:pt idx="2">
                  <c:v>35.700000000000003</c:v>
                </c:pt>
                <c:pt idx="3">
                  <c:v>25.2</c:v>
                </c:pt>
                <c:pt idx="4">
                  <c:v>22.6</c:v>
                </c:pt>
                <c:pt idx="5">
                  <c:v>19.899999999999999</c:v>
                </c:pt>
                <c:pt idx="6">
                  <c:v>18.8</c:v>
                </c:pt>
                <c:pt idx="7">
                  <c:v>18.7</c:v>
                </c:pt>
                <c:pt idx="8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D-4C9A-A857-43F7BEA84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597472"/>
        <c:axId val="349402232"/>
      </c:barChart>
      <c:catAx>
        <c:axId val="2785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49402232"/>
        <c:crosses val="autoZero"/>
        <c:auto val="1"/>
        <c:lblAlgn val="ctr"/>
        <c:lblOffset val="100"/>
        <c:noMultiLvlLbl val="0"/>
      </c:catAx>
      <c:valAx>
        <c:axId val="34940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89D4-74EC-45D3-9586-F67BAE36BDF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1D421-384B-4BF8-B5A6-94C8D890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Disparity Index trends show consistent</a:t>
            </a:r>
            <a:r>
              <a:rPr lang="en-US" baseline="0" dirty="0" smtClean="0"/>
              <a:t> increases for Children Reported with both FAR and Investigation responses since SFY14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Disparity Index trends show previously mixed/decreasing trends,</a:t>
            </a:r>
            <a:r>
              <a:rPr lang="en-US" baseline="0" dirty="0" smtClean="0"/>
              <a:t> but with an increase in SFY18 compared to SFY17, for Entries, In-Care and In Congregate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BAF306-8C29-4604-A975-761425D59CFB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3825-78D6-4163-A8EC-DC3762727D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3825-78D6-4163-A8EC-DC3762727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252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248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634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3825-78D6-4163-A8EC-DC3762727D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Largest</a:t>
            </a:r>
            <a:r>
              <a:rPr lang="en-US" baseline="0" dirty="0" smtClean="0"/>
              <a:t> difference in Race/Ethnicity between child population and DCF is with Children Reported (front door)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Largest single group of Reporters are School personnel (about 34% of all reports; next largest are Healthcare and Law Enforcement each about 22%)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Volume of School reports are increasing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Outreach &amp; collaboration with schools to help reduce disproportionality and disparity</a:t>
            </a:r>
            <a:endParaRPr lang="en-US" dirty="0" smtClean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Total number of calls to </a:t>
            </a:r>
            <a:r>
              <a:rPr lang="en-US" dirty="0" err="1"/>
              <a:t>Careline</a:t>
            </a:r>
            <a:r>
              <a:rPr lang="en-US" dirty="0"/>
              <a:t> steadily increasing since CY13; in CY18 about 104k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Total number of CPS Reports received by </a:t>
            </a:r>
            <a:r>
              <a:rPr lang="en-US" dirty="0" err="1"/>
              <a:t>Careline</a:t>
            </a:r>
            <a:r>
              <a:rPr lang="en-US" dirty="0"/>
              <a:t> has been steadily increasing (up 51% from CY06 – CY18), with relatively large increase in 2018 compared to prior annual increases – partly due to high profile cases of failure to report, and changes to Mandated Reporting statute effective 2017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Small but consistent decreases in our Acceptance Rate from 2011 to 2017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Strengthening statute re: mandated reporting, Enhanced </a:t>
            </a:r>
            <a:r>
              <a:rPr lang="en-US" dirty="0" err="1"/>
              <a:t>Careline</a:t>
            </a:r>
            <a:r>
              <a:rPr lang="en-US" dirty="0"/>
              <a:t> QA and revised SDM Screening instrument significantly impacted acceptance rates from Fall ‘17 forward 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Volume of CPS Reports Accepted increased by 19% from CY06 – CY18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Percentage of reports accepted with a Substance Abuse indicator steady about 33% </a:t>
            </a:r>
            <a:r>
              <a:rPr lang="en-US" dirty="0" smtClean="0"/>
              <a:t>SFY15 – SFY19; IPV </a:t>
            </a:r>
            <a:r>
              <a:rPr lang="en-US" dirty="0" err="1" smtClean="0"/>
              <a:t>indic</a:t>
            </a:r>
            <a:r>
              <a:rPr lang="en-US" baseline="0" dirty="0" smtClean="0"/>
              <a:t> steady around 18% SFY17-19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FRED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 smtClean="0"/>
              <a:t>Slow</a:t>
            </a:r>
            <a:r>
              <a:rPr lang="en-US" baseline="0" dirty="0" smtClean="0"/>
              <a:t>/modest but consistent increases in total caseload (about 6% increase) from CY13 to CY18 may be leveling off</a:t>
            </a:r>
          </a:p>
          <a:p>
            <a:pPr marL="165261" lvl="0" indent="-165261">
              <a:buFont typeface="Arial" panose="020B0604020202020204" pitchFamily="34" charset="0"/>
              <a:buChar char="•"/>
              <a:defRPr/>
            </a:pPr>
            <a:r>
              <a:rPr lang="en-US" dirty="0"/>
              <a:t>Physical/Sexual Abuse Reports down from 31.5% of all accepted reports in CY11 to 25.7% in CY18;  Very little change in Substantiated Abuse Reports (16.9% to 15.6%)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While DRS responses have been increasing, and the Substantiation rate has showed increase of 5.5% points from CY14 to CY18, the Transfer Rate has held very steady across the same time period, especially the last 3 years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In-Home Monitoring increasingly important to effectively manage caseloads and improve engagement of and service provision and delivery to families and children\; specific focus on:</a:t>
            </a:r>
          </a:p>
          <a:p>
            <a:pPr marL="622461" lvl="1" indent="-165261">
              <a:buFont typeface="Arial" panose="020B0604020202020204" pitchFamily="34" charset="0"/>
              <a:buChar char="•"/>
              <a:defRPr/>
            </a:pPr>
            <a:r>
              <a:rPr lang="en-US" dirty="0"/>
              <a:t>Quality Supervision</a:t>
            </a:r>
          </a:p>
          <a:p>
            <a:pPr marL="622461" lvl="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Quality Visitation (also important for PIP and Juan F)</a:t>
            </a:r>
          </a:p>
          <a:p>
            <a:pPr marL="622461" lvl="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Risk and Safety Assessment/Management </a:t>
            </a:r>
          </a:p>
          <a:p>
            <a:pPr marL="622461" lvl="1" indent="-165261">
              <a:buFont typeface="Arial" panose="020B0604020202020204" pitchFamily="34" charset="0"/>
              <a:buChar char="•"/>
            </a:pPr>
            <a:r>
              <a:rPr lang="en-US" baseline="0" dirty="0" smtClean="0"/>
              <a:t>Child and Family involvement in case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1D421-384B-4BF8-B5A6-94C8D890B7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990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2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37A6-2CA3-46F1-9CF3-AC2C3ACEE198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CF75-B856-4BAE-8006-2411BC67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datahaven.org/data-resources/changing-demographics-connecticut-%E2%80%94%C2%A01900-2000-part-2-five-connecticu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First Prevention and Services Act: </a:t>
            </a:r>
            <a:br>
              <a:rPr lang="en-US" dirty="0" smtClean="0"/>
            </a:br>
            <a:r>
              <a:rPr lang="en-US" dirty="0" smtClean="0"/>
              <a:t>CT Candidacy </a:t>
            </a:r>
            <a:r>
              <a:rPr lang="en-US" dirty="0"/>
              <a:t>Sub-Committee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29436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DCF Presentation </a:t>
            </a:r>
          </a:p>
          <a:p>
            <a:r>
              <a:rPr lang="en-US" sz="3200" dirty="0" smtClean="0"/>
              <a:t>January 2,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8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rbel" panose="020B0503020204020204" pitchFamily="34" charset="0"/>
              </a:rPr>
              <a:t>CAPTA Portal Data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orbel" panose="020B0503020204020204" pitchFamily="34" charset="0"/>
              </a:rPr>
              <a:t>Launch through 11.30.2019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2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892796" y="2267066"/>
            <a:ext cx="4348065" cy="4348065"/>
          </a:xfrm>
        </p:spPr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Number of total blind CAPTA notifications made since portal launch thru 11.30.2019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1206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836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5614759" y="3956288"/>
            <a:ext cx="1980000" cy="7200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orbel" panose="020B0503020204020204" pitchFamily="34" charset="0"/>
              </a:rPr>
              <a:t>69.3% of mothers had a Plan of Safe Care developed by or verified at the hospital</a:t>
            </a:r>
            <a:endParaRPr lang="en-US" sz="1800" dirty="0">
              <a:latin typeface="Corbel" panose="020B05030202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550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8609167" y="3868175"/>
            <a:ext cx="1980000" cy="896226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orbel" panose="020B0503020204020204" pitchFamily="34" charset="0"/>
              </a:rPr>
              <a:t>45.6% </a:t>
            </a:r>
            <a:r>
              <a:rPr lang="en-US" sz="1800" dirty="0">
                <a:latin typeface="Corbel" panose="020B0503020204020204" pitchFamily="34" charset="0"/>
              </a:rPr>
              <a:t>of blind notifications resulted in a </a:t>
            </a:r>
            <a:r>
              <a:rPr lang="en-US" sz="1800" dirty="0" err="1">
                <a:latin typeface="Corbel" panose="020B0503020204020204" pitchFamily="34" charset="0"/>
              </a:rPr>
              <a:t>Careline</a:t>
            </a:r>
            <a:r>
              <a:rPr lang="en-US" sz="1800" dirty="0">
                <a:latin typeface="Corbel" panose="020B0503020204020204" pitchFamily="34" charset="0"/>
              </a:rPr>
              <a:t> Report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2000" y="1026700"/>
            <a:ext cx="11329200" cy="252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orbel" panose="020B0503020204020204" pitchFamily="34" charset="0"/>
              </a:rPr>
              <a:t>Blind notification allows families without CPS risk factors to remain unknown to DCF while accessing community services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2000" y="316517"/>
            <a:ext cx="11329200" cy="43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CT’s CAPTA system of notification triages and diverts CPS involvement.</a:t>
            </a:r>
            <a:endParaRPr lang="en-US" sz="3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4"/>
            <p:extLst/>
          </p:nvPr>
        </p:nvGraphicFramePr>
        <p:xfrm>
          <a:off x="431800" y="2447925"/>
          <a:ext cx="32400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idx="15"/>
            <p:extLst/>
          </p:nvPr>
        </p:nvGraphicFramePr>
        <p:xfrm>
          <a:off x="4476750" y="2447925"/>
          <a:ext cx="32400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25"/>
          <p:cNvGraphicFramePr>
            <a:graphicFrameLocks noGrp="1"/>
          </p:cNvGraphicFramePr>
          <p:nvPr>
            <p:ph idx="16"/>
            <p:extLst/>
          </p:nvPr>
        </p:nvGraphicFramePr>
        <p:xfrm>
          <a:off x="8521700" y="2447925"/>
          <a:ext cx="32400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799" y="327497"/>
            <a:ext cx="11329200" cy="80897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Most CAPTA notifications involve young, white, non-Hispanic mothers.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18" name="TextBox 17"/>
          <p:cNvSpPr txBox="1"/>
          <p:nvPr/>
        </p:nvSpPr>
        <p:spPr>
          <a:xfrm>
            <a:off x="554911" y="1530887"/>
            <a:ext cx="334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Mother’s mean age is 27.8 years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4485" y="1530887"/>
            <a:ext cx="263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More than half are white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8504" y="1530887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Just over 1 in 5 are Hispanic</a:t>
            </a:r>
            <a:endParaRPr lang="en-US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3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514" y="185529"/>
            <a:ext cx="5717840" cy="12350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Among the notifications-turned-</a:t>
            </a:r>
            <a:r>
              <a:rPr lang="en-US" sz="2400" b="1" dirty="0" err="1" smtClean="0">
                <a:latin typeface="Corbel" panose="020B0503020204020204" pitchFamily="34" charset="0"/>
              </a:rPr>
              <a:t>Careline</a:t>
            </a:r>
            <a:r>
              <a:rPr lang="en-US" sz="2400" b="1" dirty="0" smtClean="0">
                <a:latin typeface="Corbel" panose="020B0503020204020204" pitchFamily="34" charset="0"/>
              </a:rPr>
              <a:t>-report 33% had a Plan of Safe Care.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175514" y="1734850"/>
          <a:ext cx="5717839" cy="481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/>
          </p:nvPr>
        </p:nvGraphicFramePr>
        <p:xfrm>
          <a:off x="209668" y="1734850"/>
          <a:ext cx="5568280" cy="481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9668" y="185529"/>
            <a:ext cx="5568280" cy="123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Corbel" panose="020B0503020204020204" pitchFamily="34" charset="0"/>
              </a:rPr>
              <a:t>Among all CAPTA notifications 69% had a Plan of Safe Care.</a:t>
            </a:r>
            <a:endParaRPr lang="en-US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0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471075" cy="43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Marijuana is the most common substance identified in notifications.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31800" y="1152525"/>
          <a:ext cx="5508625" cy="543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Placeholder 20" descr="Teacher">
            <a:extLst>
              <a:ext uri="{FF2B5EF4-FFF2-40B4-BE49-F238E27FC236}">
                <a16:creationId xmlns:a16="http://schemas.microsoft.com/office/drawing/2014/main" id="{29F61CCC-B375-46FD-AC69-F11C1EB575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830513"/>
            <a:ext cx="622300" cy="622300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0427C7-A041-4B55-8D81-9FEBA952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3075" y="6384925"/>
            <a:ext cx="288925" cy="288925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7110413" y="1895475"/>
            <a:ext cx="5081587" cy="448945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84.3% of notifications involved only one substance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Marijuana was identified in 77.2% of notifications – with or without other substances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185 newborns (15.4%) were identified as having exposure to any MAT (buprenorphine +/or Methadone)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1.7% of newborns were reportedly born with cocaine and any MAT exposure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3" name="Picture Placeholder 22" descr="Group">
            <a:extLst>
              <a:ext uri="{FF2B5EF4-FFF2-40B4-BE49-F238E27FC236}">
                <a16:creationId xmlns:a16="http://schemas.microsoft.com/office/drawing/2014/main" id="{E25DFC4C-7C37-49B1-B6A5-9145D825125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30513"/>
            <a:ext cx="622300" cy="622300"/>
          </a:xfrm>
        </p:spPr>
      </p:pic>
    </p:spTree>
    <p:extLst>
      <p:ext uri="{BB962C8B-B14F-4D97-AF65-F5344CB8AC3E}">
        <p14:creationId xmlns:p14="http://schemas.microsoft.com/office/powerpoint/2010/main" val="10988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28" y="183615"/>
            <a:ext cx="11531401" cy="8946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rbel" panose="020B0503020204020204" pitchFamily="34" charset="0"/>
              </a:rPr>
              <a:t>“5 </a:t>
            </a:r>
            <a:r>
              <a:rPr lang="en-US" sz="3200" b="1" dirty="0" err="1" smtClean="0">
                <a:latin typeface="Corbel" panose="020B0503020204020204" pitchFamily="34" charset="0"/>
              </a:rPr>
              <a:t>Connecticuts</a:t>
            </a:r>
            <a:r>
              <a:rPr lang="en-US" sz="3200" b="1" dirty="0" smtClean="0">
                <a:latin typeface="Corbel" panose="020B0503020204020204" pitchFamily="34" charset="0"/>
              </a:rPr>
              <a:t>” is a methodology to group similar communities 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F02D4E5-96A4-43A6-915C-A5DC22FEA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2000" y="1295399"/>
            <a:ext cx="11181931" cy="4383752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ndividual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towns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are classified into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one of five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categories:</a:t>
            </a:r>
          </a:p>
          <a:p>
            <a:pPr>
              <a:spcAft>
                <a:spcPts val="600"/>
              </a:spcAft>
            </a:pPr>
            <a:endParaRPr lang="en-US" sz="3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endParaRPr lang="en-US" sz="3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Wealthy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Suburban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Rural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 Periphery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 Core </a:t>
            </a:r>
            <a:endParaRPr lang="en-US" sz="3300" i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endParaRPr lang="en-US" sz="33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Designations are based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on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the median household income, population density, and poverty rate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of each town, based on census data. </a:t>
            </a:r>
            <a:endParaRPr lang="en-US" sz="33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endParaRPr lang="en-US" sz="33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The original classification system 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was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developed 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by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CT State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Data 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Center to disaggregate Connecticut’s census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data in a meaningful way.  </a:t>
            </a: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This analysis used birth mother’s home town as the basis for assignment to one of the five categories.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001" y="5738648"/>
            <a:ext cx="1118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These designations were described in in: </a:t>
            </a:r>
            <a:r>
              <a:rPr lang="en-US" sz="1600" i="1" dirty="0">
                <a:hlinkClick r:id="rId3"/>
              </a:rPr>
              <a:t>Levy, Don, Orlando Rodriguez, and Wayne </a:t>
            </a:r>
            <a:r>
              <a:rPr lang="en-US" sz="1600" i="1" dirty="0" err="1">
                <a:hlinkClick r:id="rId3"/>
              </a:rPr>
              <a:t>Villemez</a:t>
            </a:r>
            <a:r>
              <a:rPr lang="en-US" sz="1600" i="1" dirty="0">
                <a:hlinkClick r:id="rId3"/>
              </a:rPr>
              <a:t>. 2004. The Changing Demographics of Connecticut - 1990 to 2000. Part 2: The Five </a:t>
            </a:r>
            <a:r>
              <a:rPr lang="en-US" sz="1600" i="1" dirty="0" err="1">
                <a:hlinkClick r:id="rId3"/>
              </a:rPr>
              <a:t>Connecticuts</a:t>
            </a:r>
            <a:r>
              <a:rPr lang="en-US" sz="1600" i="1" dirty="0">
                <a:hlinkClick r:id="rId3"/>
              </a:rPr>
              <a:t>. Storrs, Connecticut: University of Connecticut, The Connecticut State Data Center, Series, no. OP 2004-01</a:t>
            </a:r>
            <a:r>
              <a:rPr lang="en-US" sz="1600" i="1" dirty="0"/>
              <a:t>. 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99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471075" cy="43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Early data suggest an uneven practice of notification by hospitals based on mother’s community type.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31999" y="1490662"/>
          <a:ext cx="550862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Placeholder 20" descr="Teacher">
            <a:extLst>
              <a:ext uri="{FF2B5EF4-FFF2-40B4-BE49-F238E27FC236}">
                <a16:creationId xmlns:a16="http://schemas.microsoft.com/office/drawing/2014/main" id="{29F61CCC-B375-46FD-AC69-F11C1EB575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830513"/>
            <a:ext cx="622300" cy="622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16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684963" y="1317625"/>
            <a:ext cx="5507037" cy="5181600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899 (74.5%) of the 1206 CAPTA notifications involved a birth mother residing in an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 Core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Urban Periphery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community</a:t>
            </a:r>
          </a:p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 report in 1206 involved a birth mother residing in 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Wealthy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community</a:t>
            </a:r>
          </a:p>
          <a:p>
            <a:endParaRPr lang="en-US" dirty="0" smtClean="0"/>
          </a:p>
        </p:txBody>
      </p:sp>
      <p:pic>
        <p:nvPicPr>
          <p:cNvPr id="23" name="Picture Placeholder 22" descr="Group">
            <a:extLst>
              <a:ext uri="{FF2B5EF4-FFF2-40B4-BE49-F238E27FC236}">
                <a16:creationId xmlns:a16="http://schemas.microsoft.com/office/drawing/2014/main" id="{E25DFC4C-7C37-49B1-B6A5-9145D825125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30513"/>
            <a:ext cx="622300" cy="622300"/>
          </a:xfrm>
        </p:spPr>
      </p:pic>
    </p:spTree>
    <p:extLst>
      <p:ext uri="{BB962C8B-B14F-4D97-AF65-F5344CB8AC3E}">
        <p14:creationId xmlns:p14="http://schemas.microsoft.com/office/powerpoint/2010/main" val="32329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Mothers were referred to a variety of services (up to 18) at different frequencies. 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413698"/>
            <a:ext cx="9818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*Birth to Three was not among the most commonly referred services, but it is included since it is a priority service for this population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917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DCF Child Protective Services Reports Data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0"/>
            <a:ext cx="9949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8948" y="157897"/>
            <a:ext cx="2805830" cy="102047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There are </a:t>
            </a:r>
            <a:r>
              <a:rPr lang="en-US" sz="2200" b="1" dirty="0" smtClean="0"/>
              <a:t>817,015</a:t>
            </a:r>
            <a:r>
              <a:rPr lang="en-US" sz="2200" dirty="0" smtClean="0"/>
              <a:t> children residing in the state of CT…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8002" r="2921" b="8436"/>
          <a:stretch/>
        </p:blipFill>
        <p:spPr>
          <a:xfrm>
            <a:off x="104907" y="263049"/>
            <a:ext cx="9014041" cy="618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2728" y="4997885"/>
            <a:ext cx="210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= </a:t>
            </a:r>
            <a:r>
              <a:rPr lang="en-US" i="1" dirty="0" smtClean="0"/>
              <a:t>10,000 </a:t>
            </a:r>
            <a:r>
              <a:rPr lang="en-US" i="1" dirty="0" smtClean="0"/>
              <a:t>Children</a:t>
            </a:r>
            <a:endParaRPr lang="en-US" i="1" dirty="0"/>
          </a:p>
        </p:txBody>
      </p:sp>
      <p:pic>
        <p:nvPicPr>
          <p:cNvPr id="1030" name="Picture 6" descr="C:\Users\fnorth\AppData\Local\Temp\SNAGHTML42cdec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06" y="4982526"/>
            <a:ext cx="3905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north\AppData\Local\Temp\SNAGHTML42cb9cc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00" y="761826"/>
            <a:ext cx="7211321" cy="46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fnorth\AppData\Local\Temp\SNAGHTML4666d5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95" y="1081778"/>
            <a:ext cx="2675581" cy="5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fnorth\AppData\Local\Temp\SNAGHTML4666d5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1" y="801666"/>
            <a:ext cx="2753892" cy="4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085" y="5559308"/>
            <a:ext cx="5194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Happened to Children Reported to DCF in SFY2019?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43341" y="4851422"/>
            <a:ext cx="29313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1,412 (</a:t>
            </a:r>
            <a:r>
              <a:rPr lang="en-US" sz="2200" b="1" dirty="0" smtClean="0"/>
              <a:t>0.2%</a:t>
            </a:r>
            <a:r>
              <a:rPr lang="en-US" sz="2200" dirty="0" smtClean="0"/>
              <a:t>) Substantiated Victims Entered DCF Placement 40% likely to go home</a:t>
            </a:r>
          </a:p>
          <a:p>
            <a:pPr algn="ctr"/>
            <a:r>
              <a:rPr lang="en-US" sz="2200" dirty="0" smtClean="0"/>
              <a:t>16% like to go to kin</a:t>
            </a:r>
            <a:endParaRPr lang="en-US" sz="2200" dirty="0"/>
          </a:p>
        </p:txBody>
      </p:sp>
      <p:pic>
        <p:nvPicPr>
          <p:cNvPr id="11" name="Picture 10" descr="C:\Users\fnorth\AppData\Local\Temp\SNAGHTML42bf4bd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2" b="71502"/>
          <a:stretch/>
        </p:blipFill>
        <p:spPr bwMode="auto">
          <a:xfrm>
            <a:off x="10174532" y="4443801"/>
            <a:ext cx="413359" cy="160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43339" y="3035540"/>
            <a:ext cx="2931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8,177 (</a:t>
            </a:r>
            <a:r>
              <a:rPr lang="en-US" sz="2200" b="1" dirty="0" smtClean="0"/>
              <a:t>1%</a:t>
            </a:r>
            <a:r>
              <a:rPr lang="en-US" sz="2200" dirty="0" smtClean="0"/>
              <a:t>) Substantiated Victims </a:t>
            </a:r>
            <a:r>
              <a:rPr lang="en-US" sz="2200" b="1" u="sng" dirty="0" smtClean="0"/>
              <a:t>not</a:t>
            </a:r>
            <a:r>
              <a:rPr lang="en-US" sz="2200" dirty="0" smtClean="0"/>
              <a:t> already in DCF placement</a:t>
            </a:r>
          </a:p>
        </p:txBody>
      </p:sp>
      <p:pic>
        <p:nvPicPr>
          <p:cNvPr id="19" name="Picture 18" descr="C:\Users\fnorth\AppData\Local\Temp\SNAGHTML42ba2106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50" b="16576"/>
          <a:stretch/>
        </p:blipFill>
        <p:spPr bwMode="auto">
          <a:xfrm>
            <a:off x="10217114" y="2597612"/>
            <a:ext cx="483993" cy="41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93445" y="1512252"/>
            <a:ext cx="293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34,613 (</a:t>
            </a:r>
            <a:r>
              <a:rPr lang="en-US" sz="2200" b="1" dirty="0" smtClean="0"/>
              <a:t>4.2%</a:t>
            </a:r>
            <a:r>
              <a:rPr lang="en-US" sz="2200" dirty="0" smtClean="0"/>
              <a:t>) Alleged Victims </a:t>
            </a:r>
            <a:r>
              <a:rPr lang="en-US" sz="2200" b="1" u="sng" dirty="0" smtClean="0"/>
              <a:t>not</a:t>
            </a:r>
            <a:r>
              <a:rPr lang="en-US" sz="2200" dirty="0" smtClean="0"/>
              <a:t> already in DCF placement</a:t>
            </a:r>
          </a:p>
        </p:txBody>
      </p:sp>
      <p:pic>
        <p:nvPicPr>
          <p:cNvPr id="21" name="Picture 20" descr="C:\Users\fnorth\AppData\Local\Temp\SNAGHTML42ba2106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50" b="16576"/>
          <a:stretch/>
        </p:blipFill>
        <p:spPr bwMode="auto">
          <a:xfrm>
            <a:off x="1417272" y="801667"/>
            <a:ext cx="499210" cy="376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fnorth\AppData\Local\Temp\SNAGHTML42bf4bd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2" b="71502"/>
          <a:stretch/>
        </p:blipFill>
        <p:spPr bwMode="auto">
          <a:xfrm>
            <a:off x="1417273" y="789140"/>
            <a:ext cx="399002" cy="124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4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Accepted vs. Screened-Out Reports Received During SFY19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3556000"/>
            <a:ext cx="5181600" cy="2984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Accepted Reports</a:t>
            </a:r>
          </a:p>
          <a:p>
            <a:pPr lvl="1"/>
            <a:r>
              <a:rPr lang="en-US" dirty="0" smtClean="0"/>
              <a:t>Reporters</a:t>
            </a:r>
          </a:p>
          <a:p>
            <a:pPr lvl="2"/>
            <a:r>
              <a:rPr lang="en-US" dirty="0" smtClean="0"/>
              <a:t>36% School/Daycare</a:t>
            </a:r>
          </a:p>
          <a:p>
            <a:pPr lvl="2"/>
            <a:r>
              <a:rPr lang="en-US" dirty="0" smtClean="0"/>
              <a:t>23% Legal/Law Enforcement</a:t>
            </a:r>
          </a:p>
          <a:p>
            <a:pPr lvl="2"/>
            <a:r>
              <a:rPr lang="en-US" dirty="0" smtClean="0"/>
              <a:t>22% Health/Behavioral Health</a:t>
            </a:r>
          </a:p>
          <a:p>
            <a:r>
              <a:rPr lang="en-US" dirty="0" smtClean="0"/>
              <a:t>Alleged Victims</a:t>
            </a:r>
          </a:p>
          <a:p>
            <a:pPr lvl="1"/>
            <a:r>
              <a:rPr lang="en-US" dirty="0" smtClean="0"/>
              <a:t>Higher % of Children Ages &lt;=5</a:t>
            </a:r>
          </a:p>
          <a:p>
            <a:pPr lvl="1"/>
            <a:r>
              <a:rPr lang="en-US" dirty="0" smtClean="0"/>
              <a:t>Higher % of Black and Hispanic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556000"/>
            <a:ext cx="5181600" cy="2984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Screened </a:t>
            </a:r>
            <a:r>
              <a:rPr lang="en-US" dirty="0"/>
              <a:t>Out Reports</a:t>
            </a:r>
          </a:p>
          <a:p>
            <a:pPr lvl="1"/>
            <a:r>
              <a:rPr lang="en-US" dirty="0" smtClean="0"/>
              <a:t>Reporters</a:t>
            </a:r>
            <a:endParaRPr lang="en-US" dirty="0"/>
          </a:p>
          <a:p>
            <a:pPr lvl="2"/>
            <a:r>
              <a:rPr lang="en-US" dirty="0" smtClean="0"/>
              <a:t>41% </a:t>
            </a:r>
            <a:r>
              <a:rPr lang="en-US" dirty="0"/>
              <a:t>School/Daycare</a:t>
            </a:r>
          </a:p>
          <a:p>
            <a:pPr lvl="2"/>
            <a:r>
              <a:rPr lang="en-US" dirty="0" smtClean="0"/>
              <a:t>13% </a:t>
            </a:r>
            <a:r>
              <a:rPr lang="en-US" dirty="0"/>
              <a:t>Legal/Law Enforcement</a:t>
            </a:r>
          </a:p>
          <a:p>
            <a:pPr lvl="2"/>
            <a:r>
              <a:rPr lang="en-US" dirty="0" smtClean="0"/>
              <a:t>23% Health/Behavioral Health</a:t>
            </a:r>
            <a:endParaRPr lang="en-US" dirty="0"/>
          </a:p>
          <a:p>
            <a:r>
              <a:rPr lang="en-US" dirty="0"/>
              <a:t>Alleged Victims</a:t>
            </a:r>
          </a:p>
          <a:p>
            <a:pPr lvl="1"/>
            <a:r>
              <a:rPr lang="en-US" dirty="0"/>
              <a:t>Higher % of Children </a:t>
            </a:r>
            <a:r>
              <a:rPr lang="en-US" dirty="0" smtClean="0"/>
              <a:t>Ages 13 – 17</a:t>
            </a:r>
          </a:p>
          <a:p>
            <a:pPr lvl="1"/>
            <a:r>
              <a:rPr lang="en-US" dirty="0"/>
              <a:t>Higher % </a:t>
            </a:r>
            <a:r>
              <a:rPr lang="en-US" dirty="0" smtClean="0"/>
              <a:t>of Other Race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Screen-out Rate = 54.7%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DCF Regional variation &lt;</a:t>
            </a:r>
            <a:r>
              <a:rPr lang="en-US" sz="2800" dirty="0"/>
              <a:t>2</a:t>
            </a:r>
            <a:r>
              <a:rPr lang="en-US" sz="2800" dirty="0" smtClean="0"/>
              <a:t>%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5CT Regions vary from 51% in Urban Core to 60% in Wealthy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800" dirty="0" smtClean="0"/>
              <a:t>72% Not Abuse/Neglect, 11% Ongoing Issues, 10% Duplicate Info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62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9779000" cy="67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9" y="0"/>
            <a:ext cx="10824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0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Maltreatment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546"/>
            <a:ext cx="10515600" cy="956212"/>
          </a:xfrm>
        </p:spPr>
        <p:txBody>
          <a:bodyPr/>
          <a:lstStyle/>
          <a:p>
            <a:r>
              <a:rPr lang="en-US" dirty="0" smtClean="0"/>
              <a:t>Based on logistic regression of children with initial substantiated reports between 1/1/11 and 12/31/16 (conducted March 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50626"/>
            <a:ext cx="520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Increased Odds: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with physical/developmental disability +22%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Child/youth with delinquency history +46%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Caregiver with alcohol misuse +30%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Caregiver with drug misuse +16%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Caregiver with mental health issues +25%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 lacking support +23%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 neglect investigation in the family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or two +63%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or more +100%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under age 2 in the family +11%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Region 4 (largest volume)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1 +19%; Region 6 +23%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2, 3 &amp; 5 +50% to 55%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5999" y="2650626"/>
            <a:ext cx="5406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Decreased Odds: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13 – 17 years old -20%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Allegations of physical/sexual abuse –20% to –24%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 with unsafe housing -54%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9" y="5610900"/>
            <a:ext cx="540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No significant difference for variation by: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Race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59293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DCF Children Entering DCF Care Data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894-C96C-4CD8-AF10-BE4D58CB91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7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8" y="285727"/>
            <a:ext cx="11777324" cy="6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3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0" y="299258"/>
            <a:ext cx="11673101" cy="62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" y="282634"/>
            <a:ext cx="11732399" cy="6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377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 of Removal For Children with Allegations by Race/Ethnicity and Region</a:t>
            </a:r>
            <a:br>
              <a:rPr lang="en-US" dirty="0" smtClean="0"/>
            </a:br>
            <a:r>
              <a:rPr lang="en-US" sz="2900" dirty="0" smtClean="0"/>
              <a:t>(for children with &gt;=1 allegation between 4/1/15 and 3/31/17)</a:t>
            </a:r>
            <a:endParaRPr lang="en-US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844041"/>
            <a:ext cx="10274300" cy="47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-1350"/>
            <a:ext cx="10081817" cy="68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6" y="138571"/>
            <a:ext cx="8688234" cy="65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6" y="273256"/>
            <a:ext cx="11480184" cy="62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8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8" y="520700"/>
            <a:ext cx="11550983" cy="58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for Entries to DCF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Highest Entry Rates in Region 3, especially New London County</a:t>
            </a:r>
          </a:p>
          <a:p>
            <a:r>
              <a:rPr lang="en-US" dirty="0" smtClean="0"/>
              <a:t>Lowest Entry Rates in Region 1, especially Fairfield County</a:t>
            </a:r>
          </a:p>
          <a:p>
            <a:r>
              <a:rPr lang="en-US" dirty="0" smtClean="0"/>
              <a:t>Age </a:t>
            </a:r>
            <a:r>
              <a:rPr lang="en-US" dirty="0"/>
              <a:t>– infants/toddlers enter DCF care at much higher rates than older children</a:t>
            </a:r>
          </a:p>
          <a:p>
            <a:r>
              <a:rPr lang="en-US" dirty="0" smtClean="0"/>
              <a:t>Race/ethnicity – children of color enter DCF care at much higher rates than white children</a:t>
            </a:r>
          </a:p>
          <a:p>
            <a:r>
              <a:rPr lang="en-US" dirty="0" smtClean="0"/>
              <a:t>Substance use/abuse issues both increasing, and largest single reason for entry to DCF care</a:t>
            </a:r>
          </a:p>
          <a:p>
            <a:r>
              <a:rPr lang="en-US" dirty="0" smtClean="0"/>
              <a:t>Neglect and Inadequate Housing also important reasons for entry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20999"/>
            <a:ext cx="5181600" cy="325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Future Consideration</a:t>
            </a:r>
          </a:p>
          <a:p>
            <a:pPr lvl="1"/>
            <a:r>
              <a:rPr lang="en-US" dirty="0" smtClean="0"/>
              <a:t>Plan to conduct more robust statistical analysis to better inform characteristics of Entry populations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6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dirty="0" smtClean="0"/>
              <a:t>Predictors of Permanency in </a:t>
            </a:r>
            <a:r>
              <a:rPr lang="en-US" b="1" dirty="0" smtClean="0"/>
              <a:t>12</a:t>
            </a:r>
            <a:r>
              <a:rPr lang="en-US" dirty="0" smtClean="0"/>
              <a:t>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889000"/>
          </a:xfrm>
        </p:spPr>
        <p:txBody>
          <a:bodyPr/>
          <a:lstStyle/>
          <a:p>
            <a:r>
              <a:rPr lang="en-US" dirty="0" smtClean="0"/>
              <a:t>Based on logistic regression of children that entered DCF care between 4/1/15 and 3/31/17 (conducted March 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82800"/>
            <a:ext cx="52019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Increased</a:t>
            </a:r>
            <a:r>
              <a:rPr lang="en-US" dirty="0" smtClean="0"/>
              <a:t> Odds: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6 – 12 years old +31%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13 </a:t>
            </a:r>
            <a:r>
              <a:rPr lang="en-US" dirty="0"/>
              <a:t>– 17 years old </a:t>
            </a:r>
            <a:r>
              <a:rPr lang="en-US" dirty="0" smtClean="0"/>
              <a:t>+55</a:t>
            </a:r>
            <a:r>
              <a:rPr lang="en-US" dirty="0" smtClean="0"/>
              <a:t>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Reason: Physical Abuse +59%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Siblings in DCF Care +27%</a:t>
            </a:r>
            <a:endParaRPr lang="en-US" dirty="0" smtClean="0"/>
          </a:p>
          <a:p>
            <a:pPr marL="0" lvl="2"/>
            <a:r>
              <a:rPr lang="en-US" b="1" dirty="0" smtClean="0"/>
              <a:t>Decreased</a:t>
            </a:r>
            <a:r>
              <a:rPr lang="en-US" dirty="0" smtClean="0"/>
              <a:t> Odds: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Region 3 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</a:t>
            </a:r>
            <a:r>
              <a:rPr lang="en-US" dirty="0" smtClean="0"/>
              <a:t>1 -18%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2 -29%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4 -58%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5 -26%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</a:t>
            </a:r>
            <a:r>
              <a:rPr lang="en-US" dirty="0"/>
              <a:t>6 -</a:t>
            </a:r>
            <a:r>
              <a:rPr lang="en-US" dirty="0" smtClean="0"/>
              <a:t>41%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13 – 17 years old -20%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Non-Hispanic, Other Race -40</a:t>
            </a:r>
            <a:r>
              <a:rPr lang="en-US" dirty="0" smtClean="0"/>
              <a:t>% (all others NS)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057400"/>
            <a:ext cx="54068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Decreased</a:t>
            </a:r>
            <a:r>
              <a:rPr lang="en-US" dirty="0" smtClean="0"/>
              <a:t> Odds (continued):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Eligible for Special Education -73%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Increasing Number of Social Workers -30%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dirty="0"/>
              <a:t>% Average Utilization -4%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Predominant </a:t>
            </a:r>
            <a:r>
              <a:rPr lang="en-US" dirty="0"/>
              <a:t>Placement with Kin -40%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Placements -31%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Prior Episodes -24%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Reasons included: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Housing Issue – 53%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Abandonment – 38%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Parental Incapacity -26%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Parental Drug Use – 19%</a:t>
            </a:r>
          </a:p>
          <a:p>
            <a:pPr marL="0" lvl="2"/>
            <a:r>
              <a:rPr lang="en-US" dirty="0" smtClean="0"/>
              <a:t>**34.2% of all children entering had parents with both substance abuse and mental health issues – 12 month permanency -34% compared to those whose parents had only one, or neither issue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6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dirty="0" smtClean="0"/>
              <a:t>Predictors of Permanency in </a:t>
            </a:r>
            <a:r>
              <a:rPr lang="en-US" b="1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889000"/>
          </a:xfrm>
        </p:spPr>
        <p:txBody>
          <a:bodyPr/>
          <a:lstStyle/>
          <a:p>
            <a:r>
              <a:rPr lang="en-US" dirty="0" smtClean="0"/>
              <a:t>Based on logistic regression of children that entered DCF care between 4/1/15 and 3/31/17 (conducted March 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82800"/>
            <a:ext cx="520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Increased</a:t>
            </a:r>
            <a:r>
              <a:rPr lang="en-US" dirty="0" smtClean="0"/>
              <a:t> Odds: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Ages 6 – 12 +29%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Ages 13 – 17 +47%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Reason: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Abuse </a:t>
            </a:r>
            <a:r>
              <a:rPr lang="en-US" dirty="0" smtClean="0"/>
              <a:t>+109%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Parent in Jail +89%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Siblings in DCF Care </a:t>
            </a:r>
            <a:r>
              <a:rPr lang="en-US" dirty="0" smtClean="0"/>
              <a:t>+45%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Region 3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Region 2, 4 &amp; 6 no significant differences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Region 1 +162%</a:t>
            </a:r>
          </a:p>
          <a:p>
            <a:pPr marL="0" lvl="2"/>
            <a:r>
              <a:rPr lang="en-US" b="1" dirty="0" smtClean="0"/>
              <a:t>Decreased</a:t>
            </a:r>
            <a:r>
              <a:rPr lang="en-US" dirty="0" smtClean="0"/>
              <a:t> </a:t>
            </a:r>
            <a:r>
              <a:rPr lang="en-US" dirty="0" smtClean="0"/>
              <a:t>Odds: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Region 3 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</a:t>
            </a:r>
            <a:r>
              <a:rPr lang="en-US" dirty="0" smtClean="0"/>
              <a:t>5 </a:t>
            </a:r>
            <a:r>
              <a:rPr lang="en-US" dirty="0" smtClean="0"/>
              <a:t>-61%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082800"/>
            <a:ext cx="54068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Decreased</a:t>
            </a:r>
            <a:r>
              <a:rPr lang="en-US" dirty="0" smtClean="0"/>
              <a:t> Odds (continued):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White Children: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differences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</a:t>
            </a:r>
            <a:r>
              <a:rPr lang="en-US" dirty="0" smtClean="0"/>
              <a:t>Eligible for Special Education -73%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Increasing Number of Social Workers </a:t>
            </a:r>
            <a:r>
              <a:rPr lang="en-US" dirty="0" smtClean="0"/>
              <a:t>-22%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dirty="0"/>
              <a:t>% Average Utilization </a:t>
            </a:r>
            <a:r>
              <a:rPr lang="en-US" dirty="0" smtClean="0"/>
              <a:t>-3% 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Predominant </a:t>
            </a:r>
            <a:r>
              <a:rPr lang="en-US" dirty="0"/>
              <a:t>Placement with Kin </a:t>
            </a:r>
            <a:r>
              <a:rPr lang="en-US" dirty="0" smtClean="0"/>
              <a:t>– no significant diff.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Placements </a:t>
            </a:r>
            <a:r>
              <a:rPr lang="en-US" dirty="0" smtClean="0"/>
              <a:t>-28%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Prior Episodes </a:t>
            </a:r>
            <a:r>
              <a:rPr lang="en-US" dirty="0" smtClean="0"/>
              <a:t>-33%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Reasons included: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Housing Issue – </a:t>
            </a:r>
            <a:r>
              <a:rPr lang="en-US" dirty="0" smtClean="0"/>
              <a:t>63%</a:t>
            </a:r>
            <a:endParaRPr lang="en-US" dirty="0" smtClean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Abandonment – </a:t>
            </a:r>
            <a:r>
              <a:rPr lang="en-US" dirty="0"/>
              <a:t>no significant differences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Parental </a:t>
            </a:r>
            <a:r>
              <a:rPr lang="en-US" dirty="0"/>
              <a:t>Incapacity </a:t>
            </a:r>
            <a:r>
              <a:rPr lang="en-US" dirty="0"/>
              <a:t>- no significant differences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Parental Drug Use – </a:t>
            </a:r>
            <a:r>
              <a:rPr lang="en-US" dirty="0"/>
              <a:t>no significant differences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60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dirty="0" smtClean="0"/>
              <a:t>Predictors of Permanency in </a:t>
            </a:r>
            <a:r>
              <a:rPr lang="en-US" b="1" dirty="0" smtClean="0"/>
              <a:t>24</a:t>
            </a:r>
            <a:r>
              <a:rPr lang="en-US" dirty="0" smtClean="0"/>
              <a:t> </a:t>
            </a:r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889000"/>
          </a:xfrm>
        </p:spPr>
        <p:txBody>
          <a:bodyPr/>
          <a:lstStyle/>
          <a:p>
            <a:r>
              <a:rPr lang="en-US" dirty="0" smtClean="0"/>
              <a:t>Based on logistic regression of children that entered DCF care between 4/1/15 and 3/31/17 (conducted March 2018)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82800"/>
            <a:ext cx="520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Increased</a:t>
            </a:r>
            <a:r>
              <a:rPr lang="en-US" dirty="0" smtClean="0"/>
              <a:t> Odds: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differences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Reason: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Abuse </a:t>
            </a:r>
            <a:r>
              <a:rPr lang="en-US" dirty="0" smtClean="0"/>
              <a:t>+109%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Parent in Jail +89%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Siblings in DCF Care </a:t>
            </a:r>
            <a:r>
              <a:rPr lang="en-US" dirty="0" smtClean="0"/>
              <a:t>+45%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Compared to Region 3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Region 2, 4 &amp; 6 no significant differences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Region 1 +162%</a:t>
            </a:r>
          </a:p>
          <a:p>
            <a:pPr marL="0" lvl="2"/>
            <a:r>
              <a:rPr lang="en-US" b="1" dirty="0" smtClean="0"/>
              <a:t>Decreased</a:t>
            </a:r>
            <a:r>
              <a:rPr lang="en-US" dirty="0" smtClean="0"/>
              <a:t> </a:t>
            </a:r>
            <a:r>
              <a:rPr lang="en-US" dirty="0" smtClean="0"/>
              <a:t>Odds: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Region 3 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 </a:t>
            </a:r>
            <a:r>
              <a:rPr lang="en-US" dirty="0" smtClean="0"/>
              <a:t>5 </a:t>
            </a:r>
            <a:r>
              <a:rPr lang="en-US" dirty="0" smtClean="0"/>
              <a:t>-61%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</a:t>
            </a:r>
            <a:r>
              <a:rPr lang="en-US" dirty="0"/>
              <a:t>to Children Age &lt;= 5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differences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082800"/>
            <a:ext cx="540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Decreased</a:t>
            </a:r>
            <a:r>
              <a:rPr lang="en-US" dirty="0" smtClean="0"/>
              <a:t> Odds (continued):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to White Children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Non-Hispanic, Black Race -11%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Non-Hispanic</a:t>
            </a:r>
            <a:r>
              <a:rPr lang="en-US" dirty="0"/>
              <a:t>, Other Race -64%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</a:t>
            </a:r>
            <a:r>
              <a:rPr lang="en-US" dirty="0" smtClean="0"/>
              <a:t>Eligible for Special Education -</a:t>
            </a:r>
            <a:r>
              <a:rPr lang="en-US" dirty="0" smtClean="0"/>
              <a:t>75%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Increasing Number of Social Workers </a:t>
            </a:r>
            <a:r>
              <a:rPr lang="en-US" dirty="0" smtClean="0"/>
              <a:t>-29%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dirty="0"/>
              <a:t>% Average Utilization </a:t>
            </a:r>
            <a:r>
              <a:rPr lang="en-US" dirty="0" smtClean="0"/>
              <a:t>-3% 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Predominant </a:t>
            </a:r>
            <a:r>
              <a:rPr lang="en-US" dirty="0"/>
              <a:t>Placement with Kin </a:t>
            </a:r>
            <a:r>
              <a:rPr lang="en-US" dirty="0" smtClean="0"/>
              <a:t>– no significant diff.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Placements </a:t>
            </a:r>
            <a:r>
              <a:rPr lang="en-US" dirty="0" smtClean="0"/>
              <a:t>-35%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Number of Prior Episodes </a:t>
            </a:r>
            <a:r>
              <a:rPr lang="en-US" dirty="0" smtClean="0"/>
              <a:t>-33%</a:t>
            </a: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Reasons included: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Housing Issue – </a:t>
            </a:r>
            <a:r>
              <a:rPr lang="en-US" dirty="0" smtClean="0"/>
              <a:t>no significant differences</a:t>
            </a:r>
            <a:endParaRPr lang="en-US" dirty="0" smtClean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Abandonment – </a:t>
            </a:r>
            <a:r>
              <a:rPr lang="en-US" dirty="0"/>
              <a:t>no significant differences</a:t>
            </a:r>
            <a:endParaRPr lang="en-US" dirty="0" smtClean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/>
              <a:t>Parental Incapacity </a:t>
            </a:r>
            <a:r>
              <a:rPr lang="en-US" dirty="0"/>
              <a:t>- no significant differences</a:t>
            </a:r>
            <a:endParaRPr lang="en-US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Parental Drug Use – </a:t>
            </a:r>
            <a:r>
              <a:rPr lang="en-US" dirty="0"/>
              <a:t>no significant differences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58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1282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In/Discharging From DCF Care</a:t>
            </a:r>
            <a:br>
              <a:rPr lang="en-US" dirty="0" smtClean="0"/>
            </a:br>
            <a:r>
              <a:rPr lang="en-US" sz="2900" dirty="0" smtClean="0"/>
              <a:t>31</a:t>
            </a:r>
            <a:r>
              <a:rPr lang="en-US" sz="2900" dirty="0"/>
              <a:t>% of youth in foster care in the US are parenting by age 21, vs 22% in CT </a:t>
            </a:r>
            <a:r>
              <a:rPr lang="en-US" sz="2200" dirty="0" smtClean="0"/>
              <a:t>(Casey Family Programs: figures based </a:t>
            </a:r>
            <a:r>
              <a:rPr lang="en-US" sz="2200" dirty="0"/>
              <a:t>on 2015 NYTD and 2016 AFCARS)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05000"/>
            <a:ext cx="5346700" cy="4271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SFY19: DCF served </a:t>
            </a:r>
            <a:r>
              <a:rPr lang="en-US" b="1" dirty="0" smtClean="0"/>
              <a:t>61</a:t>
            </a:r>
            <a:r>
              <a:rPr lang="en-US" dirty="0" smtClean="0"/>
              <a:t> expectant or parenting </a:t>
            </a:r>
            <a:r>
              <a:rPr lang="en-US" dirty="0"/>
              <a:t>y</a:t>
            </a:r>
            <a:r>
              <a:rPr lang="en-US" dirty="0" smtClean="0"/>
              <a:t>outh in care</a:t>
            </a:r>
          </a:p>
          <a:p>
            <a:pPr lvl="1"/>
            <a:r>
              <a:rPr lang="en-US" dirty="0" smtClean="0"/>
              <a:t>26 in CHAP/CHEER settings</a:t>
            </a:r>
          </a:p>
          <a:p>
            <a:pPr lvl="1"/>
            <a:r>
              <a:rPr lang="en-US" dirty="0" smtClean="0"/>
              <a:t>23 in Therapeutic Foster Care</a:t>
            </a:r>
          </a:p>
          <a:p>
            <a:pPr lvl="1"/>
            <a:r>
              <a:rPr lang="en-US" dirty="0" smtClean="0"/>
              <a:t>12 in Core Foster Care</a:t>
            </a:r>
          </a:p>
          <a:p>
            <a:r>
              <a:rPr lang="en-US" dirty="0"/>
              <a:t>SFY19: Received </a:t>
            </a:r>
            <a:r>
              <a:rPr lang="en-US" b="1" dirty="0"/>
              <a:t>44</a:t>
            </a:r>
            <a:r>
              <a:rPr lang="en-US" dirty="0"/>
              <a:t> requests for Re-Entry services (from </a:t>
            </a:r>
            <a:r>
              <a:rPr lang="en-US" b="1" dirty="0"/>
              <a:t>41</a:t>
            </a:r>
            <a:r>
              <a:rPr lang="en-US" dirty="0"/>
              <a:t> youth)</a:t>
            </a:r>
          </a:p>
          <a:p>
            <a:pPr lvl="1"/>
            <a:r>
              <a:rPr lang="en-US" b="1" dirty="0"/>
              <a:t>9</a:t>
            </a:r>
            <a:r>
              <a:rPr lang="en-US" dirty="0"/>
              <a:t> (22%) of youth were expectant or parenting at time of request</a:t>
            </a:r>
          </a:p>
          <a:p>
            <a:pPr lvl="1"/>
            <a:r>
              <a:rPr lang="en-US" dirty="0"/>
              <a:t>7 of these were female, and 2 male</a:t>
            </a:r>
          </a:p>
          <a:p>
            <a:pPr lvl="1"/>
            <a:r>
              <a:rPr lang="en-US" dirty="0"/>
              <a:t>4 were accepted into Re-entry and began services (2 female, 2 male)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308600" cy="4271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SFY19: Discharged </a:t>
            </a:r>
            <a:r>
              <a:rPr lang="en-US" b="1" dirty="0"/>
              <a:t>270</a:t>
            </a:r>
            <a:r>
              <a:rPr lang="en-US" dirty="0"/>
              <a:t> Youth Ages 18 and Older from Care</a:t>
            </a:r>
          </a:p>
          <a:p>
            <a:pPr lvl="1"/>
            <a:r>
              <a:rPr lang="en-US" b="1" dirty="0"/>
              <a:t>29</a:t>
            </a:r>
            <a:r>
              <a:rPr lang="en-US" dirty="0"/>
              <a:t> (11%) were Parenting at time of discharge</a:t>
            </a:r>
          </a:p>
          <a:p>
            <a:pPr lvl="1"/>
            <a:r>
              <a:rPr lang="en-US" dirty="0"/>
              <a:t>72% were Secondary Education Graduates</a:t>
            </a:r>
          </a:p>
          <a:p>
            <a:pPr lvl="1"/>
            <a:r>
              <a:rPr lang="en-US" dirty="0"/>
              <a:t>43% of graduates received a Vocational Certificate or </a:t>
            </a:r>
            <a:r>
              <a:rPr lang="en-US" dirty="0" smtClean="0"/>
              <a:t>License</a:t>
            </a:r>
          </a:p>
          <a:p>
            <a:pPr lvl="1"/>
            <a:r>
              <a:rPr lang="en-US" dirty="0"/>
              <a:t>79% were Female, 21% Male</a:t>
            </a:r>
          </a:p>
          <a:p>
            <a:pPr lvl="1"/>
            <a:r>
              <a:rPr lang="en-US" dirty="0"/>
              <a:t>Females: 39% Black, 30% Hispanic, 13% White, 5% Other</a:t>
            </a:r>
          </a:p>
          <a:p>
            <a:pPr lvl="1"/>
            <a:r>
              <a:rPr lang="en-US" dirty="0"/>
              <a:t>Males: 100% </a:t>
            </a:r>
            <a:r>
              <a:rPr lang="en-US" dirty="0" smtClean="0"/>
              <a:t>Hispanic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5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00"/>
            <a:ext cx="10515600" cy="58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In/Discharging From DCF </a:t>
            </a:r>
            <a:r>
              <a:rPr lang="en-US" dirty="0" smtClean="0"/>
              <a:t>Care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/>
              <a:t>SFY19: Discharged </a:t>
            </a:r>
            <a:r>
              <a:rPr lang="en-US" sz="2900" b="1" dirty="0"/>
              <a:t>270</a:t>
            </a:r>
            <a:r>
              <a:rPr lang="en-US" sz="2900" dirty="0"/>
              <a:t> Youth Ages 18 and Older from </a:t>
            </a:r>
            <a:r>
              <a:rPr lang="en-US" sz="2900" dirty="0" smtClean="0"/>
              <a:t>Care (continued)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05000"/>
            <a:ext cx="5346700" cy="4271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Reason for Discharge</a:t>
            </a:r>
          </a:p>
          <a:p>
            <a:pPr lvl="1"/>
            <a:r>
              <a:rPr lang="en-US" dirty="0" smtClean="0"/>
              <a:t>52 (19%) Refused services at age 18</a:t>
            </a:r>
          </a:p>
          <a:p>
            <a:pPr lvl="1"/>
            <a:r>
              <a:rPr lang="en-US" dirty="0" smtClean="0"/>
              <a:t>99 (37%) Later refused services or </a:t>
            </a:r>
            <a:r>
              <a:rPr lang="en-US" dirty="0" smtClean="0"/>
              <a:t>n</a:t>
            </a:r>
            <a:r>
              <a:rPr lang="en-US" dirty="0" smtClean="0"/>
              <a:t>on-compliant with program requirements</a:t>
            </a:r>
          </a:p>
          <a:p>
            <a:pPr lvl="1"/>
            <a:r>
              <a:rPr lang="en-US" dirty="0" smtClean="0"/>
              <a:t>67 (25%) Case goals achieved</a:t>
            </a:r>
          </a:p>
          <a:p>
            <a:pPr lvl="1"/>
            <a:r>
              <a:rPr lang="en-US" dirty="0" smtClean="0"/>
              <a:t>47 (17%) Transitioned to DDS/DMHAS</a:t>
            </a:r>
          </a:p>
          <a:p>
            <a:pPr lvl="1"/>
            <a:r>
              <a:rPr lang="en-US" dirty="0" smtClean="0"/>
              <a:t>7 (3%) Incarcerated</a:t>
            </a:r>
            <a:endParaRPr lang="en-US" dirty="0" smtClean="0"/>
          </a:p>
          <a:p>
            <a:r>
              <a:rPr lang="en-US" dirty="0" smtClean="0"/>
              <a:t>Living Situation</a:t>
            </a:r>
            <a:endParaRPr lang="en-US" dirty="0" smtClean="0"/>
          </a:p>
          <a:p>
            <a:pPr lvl="1"/>
            <a:r>
              <a:rPr lang="en-US" dirty="0" smtClean="0"/>
              <a:t>100 (37%) Living with Family</a:t>
            </a:r>
          </a:p>
          <a:p>
            <a:pPr lvl="1"/>
            <a:r>
              <a:rPr lang="en-US" dirty="0" smtClean="0"/>
              <a:t>70 (26%) Living Independently</a:t>
            </a:r>
          </a:p>
          <a:p>
            <a:pPr lvl="1"/>
            <a:r>
              <a:rPr lang="en-US" dirty="0" smtClean="0"/>
              <a:t>44 (16%) in DDS/DMHAS Placement</a:t>
            </a:r>
          </a:p>
          <a:p>
            <a:pPr lvl="1"/>
            <a:r>
              <a:rPr lang="en-US" dirty="0" smtClean="0"/>
              <a:t>25 (9%) Living in Unstable Housing</a:t>
            </a:r>
          </a:p>
          <a:p>
            <a:pPr lvl="1"/>
            <a:r>
              <a:rPr lang="en-US" dirty="0" smtClean="0"/>
              <a:t>5 (3%) Incarcerated</a:t>
            </a:r>
          </a:p>
          <a:p>
            <a:pPr lvl="1"/>
            <a:r>
              <a:rPr lang="en-US" dirty="0" smtClean="0"/>
              <a:t>4 (2%) Military/Job Corps</a:t>
            </a:r>
          </a:p>
          <a:p>
            <a:pPr lvl="1"/>
            <a:r>
              <a:rPr lang="en-US" dirty="0" smtClean="0"/>
              <a:t>20 (7%) Unknown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308600" cy="4271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Employment Situation</a:t>
            </a:r>
          </a:p>
          <a:p>
            <a:pPr lvl="1"/>
            <a:r>
              <a:rPr lang="en-US" dirty="0"/>
              <a:t>45 (17%) Full-Time Employed</a:t>
            </a:r>
          </a:p>
          <a:p>
            <a:pPr lvl="1"/>
            <a:r>
              <a:rPr lang="en-US" dirty="0"/>
              <a:t>37 (14%) Part-Time Employed</a:t>
            </a:r>
          </a:p>
          <a:p>
            <a:pPr lvl="1"/>
            <a:r>
              <a:rPr lang="en-US" dirty="0"/>
              <a:t>179 (66%) Not Employed</a:t>
            </a:r>
          </a:p>
          <a:p>
            <a:pPr lvl="1"/>
            <a:r>
              <a:rPr lang="en-US" dirty="0"/>
              <a:t>9 (3%) Unknown</a:t>
            </a:r>
          </a:p>
          <a:p>
            <a:r>
              <a:rPr lang="en-US" dirty="0" smtClean="0"/>
              <a:t>Other Characteristics</a:t>
            </a:r>
            <a:endParaRPr lang="en-US" dirty="0"/>
          </a:p>
          <a:p>
            <a:pPr lvl="1"/>
            <a:r>
              <a:rPr lang="en-US" dirty="0" smtClean="0"/>
              <a:t>189 (70) with Mental Health Diagnoses </a:t>
            </a:r>
          </a:p>
          <a:p>
            <a:pPr lvl="1"/>
            <a:r>
              <a:rPr lang="en-US" dirty="0" smtClean="0"/>
              <a:t>112 (42%) with Substance Abuse Issue</a:t>
            </a:r>
          </a:p>
          <a:p>
            <a:pPr lvl="1"/>
            <a:r>
              <a:rPr lang="en-US" dirty="0" smtClean="0"/>
              <a:t>86 (32%) with Arrest(s) and/or Dual Commitment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93700"/>
            <a:ext cx="10045700" cy="6027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17752" y="1827127"/>
            <a:ext cx="2489934" cy="3135531"/>
            <a:chOff x="7409817" y="1765917"/>
            <a:chExt cx="2489934" cy="3135531"/>
          </a:xfrm>
        </p:grpSpPr>
        <p:pic>
          <p:nvPicPr>
            <p:cNvPr id="2052" name="Picture 4" descr="C:\Users\FNORTH\AppData\Local\Temp\SNAGHTMLbcb7ed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201" y="1769126"/>
              <a:ext cx="590550" cy="311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FNORTH\AppData\Local\Temp\SNAGHTMLbcb7ed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696" y="1786772"/>
              <a:ext cx="590550" cy="311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FNORTH\AppData\Local\Temp\SNAGHTMLbcb7ed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817" y="1765917"/>
              <a:ext cx="590550" cy="311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6876" y="3506852"/>
            <a:ext cx="2119895" cy="16004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Note: Lesser levels of disproportionality in FAR vs. Investigations is likely </a:t>
            </a:r>
            <a:r>
              <a:rPr lang="en-US" sz="1400" u="sng" dirty="0" smtClean="0">
                <a:latin typeface="Arial Narrow" panose="020B0606020202030204" pitchFamily="34" charset="0"/>
              </a:rPr>
              <a:t>i</a:t>
            </a:r>
            <a:r>
              <a:rPr lang="en-US" sz="1400" dirty="0" smtClean="0">
                <a:latin typeface="Arial Narrow" panose="020B0606020202030204" pitchFamily="34" charset="0"/>
              </a:rPr>
              <a:t>ndicative  of disparity in case practice given the population served in FAR; hence </a:t>
            </a:r>
            <a:r>
              <a:rPr lang="en-US" sz="1400" u="sng" dirty="0" smtClean="0">
                <a:latin typeface="Arial Narrow" panose="020B0606020202030204" pitchFamily="34" charset="0"/>
              </a:rPr>
              <a:t>not</a:t>
            </a:r>
            <a:r>
              <a:rPr lang="en-US" sz="1400" dirty="0" smtClean="0">
                <a:latin typeface="Arial Narrow" panose="020B0606020202030204" pitchFamily="34" charset="0"/>
              </a:rPr>
              <a:t> a desirable outcome.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40779" y="1815311"/>
            <a:ext cx="1575707" cy="3144612"/>
            <a:chOff x="3614184" y="1756392"/>
            <a:chExt cx="1575707" cy="3144612"/>
          </a:xfrm>
        </p:grpSpPr>
        <p:pic>
          <p:nvPicPr>
            <p:cNvPr id="1028" name="Picture 4" descr="C:\Users\FNORTH\AppData\Local\Temp\SNAGHTML10304b1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184" y="1756392"/>
              <a:ext cx="628650" cy="313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FNORTH\AppData\Local\Temp\SNAGHTML10304b1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241" y="1767278"/>
              <a:ext cx="628650" cy="313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9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04" y="875683"/>
            <a:ext cx="5964196" cy="5371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683"/>
            <a:ext cx="6227804" cy="53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96" y="906163"/>
            <a:ext cx="6227805" cy="5371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163"/>
            <a:ext cx="5964196" cy="5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952329"/>
            <a:ext cx="6114818" cy="5404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6" y="952329"/>
            <a:ext cx="6096528" cy="5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906161"/>
            <a:ext cx="6084335" cy="5395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" y="906161"/>
            <a:ext cx="6066046" cy="53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914303"/>
            <a:ext cx="6114818" cy="5395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" y="914303"/>
            <a:ext cx="6072142" cy="53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980</TotalTime>
  <Words>2221</Words>
  <Application>Microsoft Office PowerPoint</Application>
  <PresentationFormat>Widescreen</PresentationFormat>
  <Paragraphs>306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Corbel</vt:lpstr>
      <vt:lpstr>Office Theme</vt:lpstr>
      <vt:lpstr>Family First Prevention and Services Act:  CT Candidacy Sub-Committee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CAPTA Portal Data</vt:lpstr>
      <vt:lpstr>CT’s CAPTA system of notification triages and diverts CPS involvement.</vt:lpstr>
      <vt:lpstr>Most CAPTA notifications involve young, white, non-Hispanic mothers.</vt:lpstr>
      <vt:lpstr>Among the notifications-turned-Careline-report 33% had a Plan of Safe Care.</vt:lpstr>
      <vt:lpstr>Marijuana is the most common substance identified in notifications.</vt:lpstr>
      <vt:lpstr>“5 Connecticuts” is a methodology to group similar communities </vt:lpstr>
      <vt:lpstr>Early data suggest an uneven practice of notification by hospitals based on mother’s community type.</vt:lpstr>
      <vt:lpstr>Mothers were referred to a variety of services (up to 18) at different frequencies. </vt:lpstr>
      <vt:lpstr>DCF Child Protective Services Reports Data</vt:lpstr>
      <vt:lpstr>PowerPoint Presentation</vt:lpstr>
      <vt:lpstr>Comparison of Accepted vs. Screened-Out Reports Received During SFY19</vt:lpstr>
      <vt:lpstr>PowerPoint Presentation</vt:lpstr>
      <vt:lpstr>PowerPoint Presentation</vt:lpstr>
      <vt:lpstr>Predictors of Maltreatment Recurrence</vt:lpstr>
      <vt:lpstr>DCF Children Entering DCF Care Data</vt:lpstr>
      <vt:lpstr>PowerPoint Presentation</vt:lpstr>
      <vt:lpstr>PowerPoint Presentation</vt:lpstr>
      <vt:lpstr>PowerPoint Presentation</vt:lpstr>
      <vt:lpstr>Percent of Removal For Children with Allegations by Race/Ethnicity and Region (for children with &gt;=1 allegation between 4/1/15 and 3/31/17)</vt:lpstr>
      <vt:lpstr>PowerPoint Presentation</vt:lpstr>
      <vt:lpstr>PowerPoint Presentation</vt:lpstr>
      <vt:lpstr>PowerPoint Presentation</vt:lpstr>
      <vt:lpstr>Key Results for Entries to DCF Care</vt:lpstr>
      <vt:lpstr>Predictors of Permanency in 12 Months</vt:lpstr>
      <vt:lpstr>Predictors of Permanency in 18 Months</vt:lpstr>
      <vt:lpstr>Predictors of Permanency in 24 Months</vt:lpstr>
      <vt:lpstr>Youth In/Discharging From DCF Care 31% of youth in foster care in the US are parenting by age 21, vs 22% in CT (Casey Family Programs: figures based on 2015 NYTD and 2016 AFCARS) </vt:lpstr>
      <vt:lpstr>Youth In/Discharging From DCF Care SFY19: Discharged 270 Youth Ages 18 and Older from Care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NORTH, FRED</dc:creator>
  <cp:lastModifiedBy>NORTH, FRED</cp:lastModifiedBy>
  <cp:revision>51</cp:revision>
  <dcterms:created xsi:type="dcterms:W3CDTF">2019-12-24T16:31:07Z</dcterms:created>
  <dcterms:modified xsi:type="dcterms:W3CDTF">2019-12-31T21:02:46Z</dcterms:modified>
</cp:coreProperties>
</file>