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4" r:id="rId8"/>
    <p:sldId id="270" r:id="rId9"/>
    <p:sldId id="271" r:id="rId10"/>
    <p:sldId id="287" r:id="rId11"/>
    <p:sldId id="288" r:id="rId12"/>
    <p:sldId id="298" r:id="rId13"/>
    <p:sldId id="295" r:id="rId14"/>
    <p:sldId id="269" r:id="rId15"/>
    <p:sldId id="282" r:id="rId16"/>
    <p:sldId id="296" r:id="rId17"/>
    <p:sldId id="286" r:id="rId18"/>
    <p:sldId id="291" r:id="rId19"/>
    <p:sldId id="279" r:id="rId20"/>
    <p:sldId id="280" r:id="rId21"/>
    <p:sldId id="289" r:id="rId22"/>
    <p:sldId id="292" r:id="rId23"/>
    <p:sldId id="297" r:id="rId24"/>
    <p:sldId id="299" r:id="rId25"/>
    <p:sldId id="29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LSON, KIMBERLY" initials="NK" lastIdx="7" clrIdx="0">
    <p:extLst>
      <p:ext uri="{19B8F6BF-5375-455C-9EA6-DF929625EA0E}">
        <p15:presenceInfo xmlns:p15="http://schemas.microsoft.com/office/powerpoint/2012/main" userId="S-1-5-21-746137067-854245398-682003330-64470" providerId="AD"/>
      </p:ext>
    </p:extLst>
  </p:cmAuthor>
  <p:cmAuthor id="2" name="Carlson, Patricia" initials="PC" lastIdx="2" clrIdx="1">
    <p:extLst>
      <p:ext uri="{19B8F6BF-5375-455C-9EA6-DF929625EA0E}">
        <p15:presenceInfo xmlns:p15="http://schemas.microsoft.com/office/powerpoint/2012/main" userId="Carlson, Patric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598CD6-82D6-4CE2-BBC9-1D1241AD61FA}" v="27" dt="2019-12-31T19:49:34.522"/>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9" autoAdjust="0"/>
    <p:restoredTop sz="94717" autoAdjust="0"/>
  </p:normalViewPr>
  <p:slideViewPr>
    <p:cSldViewPr snapToGrid="0">
      <p:cViewPr varScale="1">
        <p:scale>
          <a:sx n="65" d="100"/>
          <a:sy n="65" d="100"/>
        </p:scale>
        <p:origin x="72" y="590"/>
      </p:cViewPr>
      <p:guideLst/>
    </p:cSldViewPr>
  </p:slideViewPr>
  <p:notesTextViewPr>
    <p:cViewPr>
      <p:scale>
        <a:sx n="1" d="1"/>
        <a:sy n="1" d="1"/>
      </p:scale>
      <p:origin x="0" y="0"/>
    </p:cViewPr>
  </p:notesTextViewPr>
  <p:notesViewPr>
    <p:cSldViewPr snapToGrid="0">
      <p:cViewPr varScale="1">
        <p:scale>
          <a:sx n="80" d="100"/>
          <a:sy n="80" d="100"/>
        </p:scale>
        <p:origin x="39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'select for post FARimp'!$R$19</c:f>
              <c:strCache>
                <c:ptCount val="1"/>
                <c:pt idx="0">
                  <c:v>INV (exp)</c:v>
                </c:pt>
              </c:strCache>
            </c:strRef>
          </c:tx>
          <c:spPr>
            <a:ln w="28575" cap="rnd">
              <a:solidFill>
                <a:schemeClr val="accent1"/>
              </a:solidFill>
              <a:prstDash val="sysDot"/>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'select for post FARimp'!$Q$20:$Q$27</c:f>
              <c:numCache>
                <c:formatCode>General</c:formatCode>
                <c:ptCount val="5"/>
                <c:pt idx="0">
                  <c:v>2015</c:v>
                </c:pt>
                <c:pt idx="1">
                  <c:v>2016</c:v>
                </c:pt>
                <c:pt idx="2">
                  <c:v>2017</c:v>
                </c:pt>
                <c:pt idx="3">
                  <c:v>2018</c:v>
                </c:pt>
                <c:pt idx="4">
                  <c:v>2019</c:v>
                </c:pt>
              </c:numCache>
            </c:numRef>
          </c:cat>
          <c:val>
            <c:numRef>
              <c:f>'select for post FARimp'!$R$20:$R$27</c:f>
              <c:numCache>
                <c:formatCode>General</c:formatCode>
                <c:ptCount val="5"/>
                <c:pt idx="0" formatCode="###0.0%">
                  <c:v>0.58671989627051557</c:v>
                </c:pt>
              </c:numCache>
            </c:numRef>
          </c:val>
          <c:smooth val="0"/>
          <c:extLst xmlns:c16r2="http://schemas.microsoft.com/office/drawing/2015/06/chart">
            <c:ext xmlns:c16="http://schemas.microsoft.com/office/drawing/2014/chart" uri="{C3380CC4-5D6E-409C-BE32-E72D297353CC}">
              <c16:uniqueId val="{00000000-BD32-40E5-8061-4D2901918408}"/>
            </c:ext>
          </c:extLst>
        </c:ser>
        <c:ser>
          <c:idx val="1"/>
          <c:order val="1"/>
          <c:tx>
            <c:strRef>
              <c:f>'select for post FARimp'!$S$19</c:f>
              <c:strCache>
                <c:ptCount val="1"/>
                <c:pt idx="0">
                  <c:v>FAR (exp)</c:v>
                </c:pt>
              </c:strCache>
            </c:strRef>
          </c:tx>
          <c:spPr>
            <a:ln w="28575" cap="rnd">
              <a:solidFill>
                <a:schemeClr val="accent2"/>
              </a:solidFill>
              <a:prstDash val="sysDot"/>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'select for post FARimp'!$Q$20:$Q$27</c:f>
              <c:numCache>
                <c:formatCode>General</c:formatCode>
                <c:ptCount val="5"/>
                <c:pt idx="0">
                  <c:v>2015</c:v>
                </c:pt>
                <c:pt idx="1">
                  <c:v>2016</c:v>
                </c:pt>
                <c:pt idx="2">
                  <c:v>2017</c:v>
                </c:pt>
                <c:pt idx="3">
                  <c:v>2018</c:v>
                </c:pt>
                <c:pt idx="4">
                  <c:v>2019</c:v>
                </c:pt>
              </c:numCache>
            </c:numRef>
          </c:cat>
          <c:val>
            <c:numRef>
              <c:f>'select for post FARimp'!$S$20:$S$27</c:f>
              <c:numCache>
                <c:formatCode>General</c:formatCode>
                <c:ptCount val="5"/>
                <c:pt idx="0" formatCode="###0.0%">
                  <c:v>0.41328010372948443</c:v>
                </c:pt>
              </c:numCache>
            </c:numRef>
          </c:val>
          <c:smooth val="0"/>
          <c:extLst xmlns:c16r2="http://schemas.microsoft.com/office/drawing/2015/06/chart">
            <c:ext xmlns:c16="http://schemas.microsoft.com/office/drawing/2014/chart" uri="{C3380CC4-5D6E-409C-BE32-E72D297353CC}">
              <c16:uniqueId val="{00000001-BD32-40E5-8061-4D2901918408}"/>
            </c:ext>
          </c:extLst>
        </c:ser>
        <c:ser>
          <c:idx val="2"/>
          <c:order val="2"/>
          <c:tx>
            <c:strRef>
              <c:f>'select for post FARimp'!$T$19</c:f>
              <c:strCache>
                <c:ptCount val="1"/>
                <c:pt idx="0">
                  <c:v>INV</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'select for post FARimp'!$Q$20:$Q$27</c:f>
              <c:numCache>
                <c:formatCode>General</c:formatCode>
                <c:ptCount val="5"/>
                <c:pt idx="0">
                  <c:v>2015</c:v>
                </c:pt>
                <c:pt idx="1">
                  <c:v>2016</c:v>
                </c:pt>
                <c:pt idx="2">
                  <c:v>2017</c:v>
                </c:pt>
                <c:pt idx="3">
                  <c:v>2018</c:v>
                </c:pt>
                <c:pt idx="4">
                  <c:v>2019</c:v>
                </c:pt>
              </c:numCache>
            </c:numRef>
          </c:cat>
          <c:val>
            <c:numRef>
              <c:f>'select for post FARimp'!$T$20:$T$27</c:f>
              <c:numCache>
                <c:formatCode>###0.0%</c:formatCode>
                <c:ptCount val="5"/>
                <c:pt idx="0">
                  <c:v>0.58671989627051557</c:v>
                </c:pt>
                <c:pt idx="1">
                  <c:v>0.62321383005868847</c:v>
                </c:pt>
                <c:pt idx="2">
                  <c:v>0.62604199310560948</c:v>
                </c:pt>
                <c:pt idx="3">
                  <c:v>0.58195675640312716</c:v>
                </c:pt>
                <c:pt idx="4">
                  <c:v>0.54634774359669336</c:v>
                </c:pt>
              </c:numCache>
            </c:numRef>
          </c:val>
          <c:smooth val="0"/>
          <c:extLst xmlns:c16r2="http://schemas.microsoft.com/office/drawing/2015/06/chart">
            <c:ext xmlns:c16="http://schemas.microsoft.com/office/drawing/2014/chart" uri="{C3380CC4-5D6E-409C-BE32-E72D297353CC}">
              <c16:uniqueId val="{00000002-BD32-40E5-8061-4D2901918408}"/>
            </c:ext>
          </c:extLst>
        </c:ser>
        <c:ser>
          <c:idx val="3"/>
          <c:order val="3"/>
          <c:tx>
            <c:strRef>
              <c:f>'select for post FARimp'!$U$19</c:f>
              <c:strCache>
                <c:ptCount val="1"/>
                <c:pt idx="0">
                  <c:v>FAR</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'select for post FARimp'!$Q$20:$Q$27</c:f>
              <c:numCache>
                <c:formatCode>General</c:formatCode>
                <c:ptCount val="5"/>
                <c:pt idx="0">
                  <c:v>2015</c:v>
                </c:pt>
                <c:pt idx="1">
                  <c:v>2016</c:v>
                </c:pt>
                <c:pt idx="2">
                  <c:v>2017</c:v>
                </c:pt>
                <c:pt idx="3">
                  <c:v>2018</c:v>
                </c:pt>
                <c:pt idx="4">
                  <c:v>2019</c:v>
                </c:pt>
              </c:numCache>
            </c:numRef>
          </c:cat>
          <c:val>
            <c:numRef>
              <c:f>'select for post FARimp'!$U$20:$U$27</c:f>
              <c:numCache>
                <c:formatCode>###0.0%</c:formatCode>
                <c:ptCount val="5"/>
                <c:pt idx="0">
                  <c:v>0.41328010372948443</c:v>
                </c:pt>
                <c:pt idx="1">
                  <c:v>0.37678616994131153</c:v>
                </c:pt>
                <c:pt idx="2">
                  <c:v>0.37395800689439052</c:v>
                </c:pt>
                <c:pt idx="3">
                  <c:v>0.41804324359687284</c:v>
                </c:pt>
                <c:pt idx="4">
                  <c:v>0.4536522564033067</c:v>
                </c:pt>
              </c:numCache>
            </c:numRef>
          </c:val>
          <c:smooth val="0"/>
          <c:extLst xmlns:c16r2="http://schemas.microsoft.com/office/drawing/2015/06/chart">
            <c:ext xmlns:c16="http://schemas.microsoft.com/office/drawing/2014/chart" uri="{C3380CC4-5D6E-409C-BE32-E72D297353CC}">
              <c16:uniqueId val="{00000003-BD32-40E5-8061-4D2901918408}"/>
            </c:ext>
          </c:extLst>
        </c:ser>
        <c:dLbls>
          <c:showLegendKey val="0"/>
          <c:showVal val="0"/>
          <c:showCatName val="0"/>
          <c:showSerName val="0"/>
          <c:showPercent val="0"/>
          <c:showBubbleSize val="0"/>
        </c:dLbls>
        <c:smooth val="0"/>
        <c:axId val="84979832"/>
        <c:axId val="84980224"/>
      </c:lineChart>
      <c:catAx>
        <c:axId val="8497983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SFY of Report</a:t>
                </a:r>
                <a:r>
                  <a:rPr lang="en-US" baseline="0"/>
                  <a:t>'s Accept Date</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980224"/>
        <c:crosses val="autoZero"/>
        <c:auto val="1"/>
        <c:lblAlgn val="ctr"/>
        <c:lblOffset val="100"/>
        <c:noMultiLvlLbl val="0"/>
      </c:catAx>
      <c:valAx>
        <c:axId val="8498022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979832"/>
        <c:crosses val="autoZero"/>
        <c:crossBetween val="between"/>
      </c:valAx>
      <c:spPr>
        <a:noFill/>
        <a:ln>
          <a:noFill/>
        </a:ln>
        <a:effectLst/>
      </c:spPr>
    </c:plotArea>
    <c:legend>
      <c:legendPos val="b"/>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CA697C-8B7C-4643-BB9D-E7D5DFA154D4}"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US"/>
        </a:p>
      </dgm:t>
    </dgm:pt>
    <dgm:pt modelId="{A5AC3E30-CA91-4259-8F6D-1E54265BF857}">
      <dgm:prSet phldrT="[Text]" custT="1"/>
      <dgm:spPr/>
      <dgm:t>
        <a:bodyPr/>
        <a:lstStyle/>
        <a:p>
          <a:r>
            <a:rPr lang="en-US" sz="2400" b="1" dirty="0"/>
            <a:t>Intake</a:t>
          </a:r>
        </a:p>
      </dgm:t>
    </dgm:pt>
    <dgm:pt modelId="{17C5B3B8-614C-4D3C-880E-7EA49B2DB3EE}" type="parTrans" cxnId="{25764CA3-325D-42D9-BE84-7150AD5807E2}">
      <dgm:prSet/>
      <dgm:spPr/>
      <dgm:t>
        <a:bodyPr/>
        <a:lstStyle/>
        <a:p>
          <a:endParaRPr lang="en-US"/>
        </a:p>
      </dgm:t>
    </dgm:pt>
    <dgm:pt modelId="{200CFC30-37BD-4D7A-ADB0-334547354CC8}" type="sibTrans" cxnId="{25764CA3-325D-42D9-BE84-7150AD5807E2}">
      <dgm:prSet/>
      <dgm:spPr/>
      <dgm:t>
        <a:bodyPr/>
        <a:lstStyle/>
        <a:p>
          <a:endParaRPr lang="en-US"/>
        </a:p>
      </dgm:t>
    </dgm:pt>
    <dgm:pt modelId="{C3689B64-B9AA-4616-9B8C-ACF9BAA69F25}">
      <dgm:prSet phldrT="[Text]" custT="1"/>
      <dgm:spPr/>
      <dgm:t>
        <a:bodyPr/>
        <a:lstStyle/>
        <a:p>
          <a:r>
            <a:rPr lang="en-US" sz="2400" b="1" dirty="0"/>
            <a:t>Family Assessment Response</a:t>
          </a:r>
        </a:p>
      </dgm:t>
    </dgm:pt>
    <dgm:pt modelId="{7CFC18EB-2A15-4F0B-B4AD-B33633DDCD1C}" type="parTrans" cxnId="{626151A4-0810-492C-95E1-0CD03A5C7F66}">
      <dgm:prSet/>
      <dgm:spPr>
        <a:solidFill>
          <a:schemeClr val="tx1"/>
        </a:solidFill>
        <a:ln>
          <a:solidFill>
            <a:schemeClr val="tx2"/>
          </a:solidFill>
        </a:ln>
      </dgm:spPr>
      <dgm:t>
        <a:bodyPr/>
        <a:lstStyle/>
        <a:p>
          <a:endParaRPr lang="en-US"/>
        </a:p>
      </dgm:t>
    </dgm:pt>
    <dgm:pt modelId="{10A25E9E-C167-4EF7-ABB4-958184C8A4C0}" type="sibTrans" cxnId="{626151A4-0810-492C-95E1-0CD03A5C7F66}">
      <dgm:prSet/>
      <dgm:spPr/>
      <dgm:t>
        <a:bodyPr/>
        <a:lstStyle/>
        <a:p>
          <a:endParaRPr lang="en-US"/>
        </a:p>
      </dgm:t>
    </dgm:pt>
    <dgm:pt modelId="{1A0C0B61-5F99-4BF6-BB68-FDE60D0EBE41}">
      <dgm:prSet phldrT="[Text]" custT="1"/>
      <dgm:spPr>
        <a:solidFill>
          <a:schemeClr val="accent3"/>
        </a:solidFill>
      </dgm:spPr>
      <dgm:t>
        <a:bodyPr/>
        <a:lstStyle/>
        <a:p>
          <a:r>
            <a:rPr lang="en-US" sz="2400" b="1" dirty="0"/>
            <a:t>Investigations</a:t>
          </a:r>
        </a:p>
      </dgm:t>
    </dgm:pt>
    <dgm:pt modelId="{005EADA2-F394-474D-AB55-E7E09450CFA8}" type="parTrans" cxnId="{9F3E422A-5280-4F7B-9B53-7CA0788313DD}">
      <dgm:prSet/>
      <dgm:spPr>
        <a:ln>
          <a:solidFill>
            <a:schemeClr val="tx2"/>
          </a:solidFill>
        </a:ln>
      </dgm:spPr>
      <dgm:t>
        <a:bodyPr/>
        <a:lstStyle/>
        <a:p>
          <a:endParaRPr lang="en-US"/>
        </a:p>
      </dgm:t>
    </dgm:pt>
    <dgm:pt modelId="{21D50BBB-E168-408F-954C-C000D71FCD43}" type="sibTrans" cxnId="{9F3E422A-5280-4F7B-9B53-7CA0788313DD}">
      <dgm:prSet/>
      <dgm:spPr/>
      <dgm:t>
        <a:bodyPr/>
        <a:lstStyle/>
        <a:p>
          <a:endParaRPr lang="en-US"/>
        </a:p>
      </dgm:t>
    </dgm:pt>
    <dgm:pt modelId="{FCB5C6FB-5F22-4109-85B1-EB0C06F47A97}" type="pres">
      <dgm:prSet presAssocID="{0FCA697C-8B7C-4643-BB9D-E7D5DFA154D4}" presName="hierChild1" presStyleCnt="0">
        <dgm:presLayoutVars>
          <dgm:orgChart val="1"/>
          <dgm:chPref val="1"/>
          <dgm:dir/>
          <dgm:animOne val="branch"/>
          <dgm:animLvl val="lvl"/>
          <dgm:resizeHandles/>
        </dgm:presLayoutVars>
      </dgm:prSet>
      <dgm:spPr/>
      <dgm:t>
        <a:bodyPr/>
        <a:lstStyle/>
        <a:p>
          <a:endParaRPr lang="en-US"/>
        </a:p>
      </dgm:t>
    </dgm:pt>
    <dgm:pt modelId="{378F4204-8D53-4821-A16F-1D2F93FD621C}" type="pres">
      <dgm:prSet presAssocID="{A5AC3E30-CA91-4259-8F6D-1E54265BF857}" presName="hierRoot1" presStyleCnt="0">
        <dgm:presLayoutVars>
          <dgm:hierBranch val="init"/>
        </dgm:presLayoutVars>
      </dgm:prSet>
      <dgm:spPr/>
    </dgm:pt>
    <dgm:pt modelId="{95B62ECF-5B72-4858-BBC5-337C45AB7F61}" type="pres">
      <dgm:prSet presAssocID="{A5AC3E30-CA91-4259-8F6D-1E54265BF857}" presName="rootComposite1" presStyleCnt="0"/>
      <dgm:spPr/>
    </dgm:pt>
    <dgm:pt modelId="{1E7D0A0F-FCCB-4737-BDF0-D604FA75C427}" type="pres">
      <dgm:prSet presAssocID="{A5AC3E30-CA91-4259-8F6D-1E54265BF857}" presName="rootText1" presStyleLbl="node0" presStyleIdx="0" presStyleCnt="1" custScaleY="72405">
        <dgm:presLayoutVars>
          <dgm:chPref val="3"/>
        </dgm:presLayoutVars>
      </dgm:prSet>
      <dgm:spPr/>
      <dgm:t>
        <a:bodyPr/>
        <a:lstStyle/>
        <a:p>
          <a:endParaRPr lang="en-US"/>
        </a:p>
      </dgm:t>
    </dgm:pt>
    <dgm:pt modelId="{D1BED79A-F955-4402-B683-CAD423A2DFBE}" type="pres">
      <dgm:prSet presAssocID="{A5AC3E30-CA91-4259-8F6D-1E54265BF857}" presName="rootConnector1" presStyleLbl="node1" presStyleIdx="0" presStyleCnt="0"/>
      <dgm:spPr/>
      <dgm:t>
        <a:bodyPr/>
        <a:lstStyle/>
        <a:p>
          <a:endParaRPr lang="en-US"/>
        </a:p>
      </dgm:t>
    </dgm:pt>
    <dgm:pt modelId="{A0A7BAAF-F4C0-4C3F-88E3-52F9DBFC979E}" type="pres">
      <dgm:prSet presAssocID="{A5AC3E30-CA91-4259-8F6D-1E54265BF857}" presName="hierChild2" presStyleCnt="0"/>
      <dgm:spPr/>
    </dgm:pt>
    <dgm:pt modelId="{E5364594-A7C8-4B80-885B-9E2E32CC3C4A}" type="pres">
      <dgm:prSet presAssocID="{7CFC18EB-2A15-4F0B-B4AD-B33633DDCD1C}" presName="Name37" presStyleLbl="parChTrans1D2" presStyleIdx="0" presStyleCnt="2"/>
      <dgm:spPr/>
      <dgm:t>
        <a:bodyPr/>
        <a:lstStyle/>
        <a:p>
          <a:endParaRPr lang="en-US"/>
        </a:p>
      </dgm:t>
    </dgm:pt>
    <dgm:pt modelId="{C1EE2BB4-2C00-47D1-A81B-3EA3E9B8EF4E}" type="pres">
      <dgm:prSet presAssocID="{C3689B64-B9AA-4616-9B8C-ACF9BAA69F25}" presName="hierRoot2" presStyleCnt="0">
        <dgm:presLayoutVars>
          <dgm:hierBranch val="init"/>
        </dgm:presLayoutVars>
      </dgm:prSet>
      <dgm:spPr/>
    </dgm:pt>
    <dgm:pt modelId="{CB0368F8-FD19-4539-A873-C2AA85A2F9AF}" type="pres">
      <dgm:prSet presAssocID="{C3689B64-B9AA-4616-9B8C-ACF9BAA69F25}" presName="rootComposite" presStyleCnt="0"/>
      <dgm:spPr/>
    </dgm:pt>
    <dgm:pt modelId="{312D1863-408C-44DC-AA9D-B4EAA27C8D66}" type="pres">
      <dgm:prSet presAssocID="{C3689B64-B9AA-4616-9B8C-ACF9BAA69F25}" presName="rootText" presStyleLbl="node2" presStyleIdx="0" presStyleCnt="2" custLinFactNeighborX="558" custLinFactNeighborY="1264">
        <dgm:presLayoutVars>
          <dgm:chPref val="3"/>
        </dgm:presLayoutVars>
      </dgm:prSet>
      <dgm:spPr/>
      <dgm:t>
        <a:bodyPr/>
        <a:lstStyle/>
        <a:p>
          <a:endParaRPr lang="en-US"/>
        </a:p>
      </dgm:t>
    </dgm:pt>
    <dgm:pt modelId="{7761F3EF-2ED7-476C-B329-873FB1BA9D6D}" type="pres">
      <dgm:prSet presAssocID="{C3689B64-B9AA-4616-9B8C-ACF9BAA69F25}" presName="rootConnector" presStyleLbl="node2" presStyleIdx="0" presStyleCnt="2"/>
      <dgm:spPr/>
      <dgm:t>
        <a:bodyPr/>
        <a:lstStyle/>
        <a:p>
          <a:endParaRPr lang="en-US"/>
        </a:p>
      </dgm:t>
    </dgm:pt>
    <dgm:pt modelId="{783AC399-5BB9-4271-915E-07E0C19240EC}" type="pres">
      <dgm:prSet presAssocID="{C3689B64-B9AA-4616-9B8C-ACF9BAA69F25}" presName="hierChild4" presStyleCnt="0"/>
      <dgm:spPr/>
    </dgm:pt>
    <dgm:pt modelId="{C2BDA75F-5004-4D41-A4B1-DEE7F309CAAA}" type="pres">
      <dgm:prSet presAssocID="{C3689B64-B9AA-4616-9B8C-ACF9BAA69F25}" presName="hierChild5" presStyleCnt="0"/>
      <dgm:spPr/>
    </dgm:pt>
    <dgm:pt modelId="{F8E9C5F0-02C8-40CD-9C48-815478124691}" type="pres">
      <dgm:prSet presAssocID="{005EADA2-F394-474D-AB55-E7E09450CFA8}" presName="Name37" presStyleLbl="parChTrans1D2" presStyleIdx="1" presStyleCnt="2"/>
      <dgm:spPr/>
      <dgm:t>
        <a:bodyPr/>
        <a:lstStyle/>
        <a:p>
          <a:endParaRPr lang="en-US"/>
        </a:p>
      </dgm:t>
    </dgm:pt>
    <dgm:pt modelId="{F6D3823D-FF04-4EE2-91A9-9C4A8CF90D70}" type="pres">
      <dgm:prSet presAssocID="{1A0C0B61-5F99-4BF6-BB68-FDE60D0EBE41}" presName="hierRoot2" presStyleCnt="0">
        <dgm:presLayoutVars>
          <dgm:hierBranch val="init"/>
        </dgm:presLayoutVars>
      </dgm:prSet>
      <dgm:spPr/>
    </dgm:pt>
    <dgm:pt modelId="{D02DC27C-7909-42E2-AEB9-65ADD7D451C6}" type="pres">
      <dgm:prSet presAssocID="{1A0C0B61-5F99-4BF6-BB68-FDE60D0EBE41}" presName="rootComposite" presStyleCnt="0"/>
      <dgm:spPr/>
    </dgm:pt>
    <dgm:pt modelId="{C520A5F2-531E-4041-A8CD-D567B7A17249}" type="pres">
      <dgm:prSet presAssocID="{1A0C0B61-5F99-4BF6-BB68-FDE60D0EBE41}" presName="rootText" presStyleLbl="node2" presStyleIdx="1" presStyleCnt="2">
        <dgm:presLayoutVars>
          <dgm:chPref val="3"/>
        </dgm:presLayoutVars>
      </dgm:prSet>
      <dgm:spPr/>
      <dgm:t>
        <a:bodyPr/>
        <a:lstStyle/>
        <a:p>
          <a:endParaRPr lang="en-US"/>
        </a:p>
      </dgm:t>
    </dgm:pt>
    <dgm:pt modelId="{8E4ABFB2-C4D4-4905-8E30-CC6DD0FBC27A}" type="pres">
      <dgm:prSet presAssocID="{1A0C0B61-5F99-4BF6-BB68-FDE60D0EBE41}" presName="rootConnector" presStyleLbl="node2" presStyleIdx="1" presStyleCnt="2"/>
      <dgm:spPr/>
      <dgm:t>
        <a:bodyPr/>
        <a:lstStyle/>
        <a:p>
          <a:endParaRPr lang="en-US"/>
        </a:p>
      </dgm:t>
    </dgm:pt>
    <dgm:pt modelId="{46B8EBB4-910C-4B07-95EF-D838CABB1C71}" type="pres">
      <dgm:prSet presAssocID="{1A0C0B61-5F99-4BF6-BB68-FDE60D0EBE41}" presName="hierChild4" presStyleCnt="0"/>
      <dgm:spPr/>
    </dgm:pt>
    <dgm:pt modelId="{6FD6A044-18B6-4BA0-94AB-59A1675241E2}" type="pres">
      <dgm:prSet presAssocID="{1A0C0B61-5F99-4BF6-BB68-FDE60D0EBE41}" presName="hierChild5" presStyleCnt="0"/>
      <dgm:spPr/>
    </dgm:pt>
    <dgm:pt modelId="{2637B285-E23F-4ED8-8D4F-6DCB0F383B93}" type="pres">
      <dgm:prSet presAssocID="{A5AC3E30-CA91-4259-8F6D-1E54265BF857}" presName="hierChild3" presStyleCnt="0"/>
      <dgm:spPr/>
    </dgm:pt>
  </dgm:ptLst>
  <dgm:cxnLst>
    <dgm:cxn modelId="{0F2A3B73-2D2C-4EF4-BC21-8F55CEA60FB2}" type="presOf" srcId="{005EADA2-F394-474D-AB55-E7E09450CFA8}" destId="{F8E9C5F0-02C8-40CD-9C48-815478124691}" srcOrd="0" destOrd="0" presId="urn:microsoft.com/office/officeart/2005/8/layout/orgChart1"/>
    <dgm:cxn modelId="{9F3E422A-5280-4F7B-9B53-7CA0788313DD}" srcId="{A5AC3E30-CA91-4259-8F6D-1E54265BF857}" destId="{1A0C0B61-5F99-4BF6-BB68-FDE60D0EBE41}" srcOrd="1" destOrd="0" parTransId="{005EADA2-F394-474D-AB55-E7E09450CFA8}" sibTransId="{21D50BBB-E168-408F-954C-C000D71FCD43}"/>
    <dgm:cxn modelId="{6384B49D-0815-4372-BD6C-7CD36B6572F0}" type="presOf" srcId="{A5AC3E30-CA91-4259-8F6D-1E54265BF857}" destId="{1E7D0A0F-FCCB-4737-BDF0-D604FA75C427}" srcOrd="0" destOrd="0" presId="urn:microsoft.com/office/officeart/2005/8/layout/orgChart1"/>
    <dgm:cxn modelId="{25764CA3-325D-42D9-BE84-7150AD5807E2}" srcId="{0FCA697C-8B7C-4643-BB9D-E7D5DFA154D4}" destId="{A5AC3E30-CA91-4259-8F6D-1E54265BF857}" srcOrd="0" destOrd="0" parTransId="{17C5B3B8-614C-4D3C-880E-7EA49B2DB3EE}" sibTransId="{200CFC30-37BD-4D7A-ADB0-334547354CC8}"/>
    <dgm:cxn modelId="{2D646129-3700-4E98-874F-4C59ACF878BA}" type="presOf" srcId="{0FCA697C-8B7C-4643-BB9D-E7D5DFA154D4}" destId="{FCB5C6FB-5F22-4109-85B1-EB0C06F47A97}" srcOrd="0" destOrd="0" presId="urn:microsoft.com/office/officeart/2005/8/layout/orgChart1"/>
    <dgm:cxn modelId="{B4D19AF5-80D9-465A-BD96-C0F898637595}" type="presOf" srcId="{1A0C0B61-5F99-4BF6-BB68-FDE60D0EBE41}" destId="{8E4ABFB2-C4D4-4905-8E30-CC6DD0FBC27A}" srcOrd="1" destOrd="0" presId="urn:microsoft.com/office/officeart/2005/8/layout/orgChart1"/>
    <dgm:cxn modelId="{7A6A3551-273C-46C5-A19A-D8A797CAD3BE}" type="presOf" srcId="{A5AC3E30-CA91-4259-8F6D-1E54265BF857}" destId="{D1BED79A-F955-4402-B683-CAD423A2DFBE}" srcOrd="1" destOrd="0" presId="urn:microsoft.com/office/officeart/2005/8/layout/orgChart1"/>
    <dgm:cxn modelId="{FF0D3594-A3E2-4D7E-9AB4-3A73223A1D9D}" type="presOf" srcId="{C3689B64-B9AA-4616-9B8C-ACF9BAA69F25}" destId="{7761F3EF-2ED7-476C-B329-873FB1BA9D6D}" srcOrd="1" destOrd="0" presId="urn:microsoft.com/office/officeart/2005/8/layout/orgChart1"/>
    <dgm:cxn modelId="{B1215E01-E22F-4EA3-A4CF-8096E47327BD}" type="presOf" srcId="{C3689B64-B9AA-4616-9B8C-ACF9BAA69F25}" destId="{312D1863-408C-44DC-AA9D-B4EAA27C8D66}" srcOrd="0" destOrd="0" presId="urn:microsoft.com/office/officeart/2005/8/layout/orgChart1"/>
    <dgm:cxn modelId="{626151A4-0810-492C-95E1-0CD03A5C7F66}" srcId="{A5AC3E30-CA91-4259-8F6D-1E54265BF857}" destId="{C3689B64-B9AA-4616-9B8C-ACF9BAA69F25}" srcOrd="0" destOrd="0" parTransId="{7CFC18EB-2A15-4F0B-B4AD-B33633DDCD1C}" sibTransId="{10A25E9E-C167-4EF7-ABB4-958184C8A4C0}"/>
    <dgm:cxn modelId="{663D0468-BADF-4B02-9F20-2C963E5D7E0F}" type="presOf" srcId="{7CFC18EB-2A15-4F0B-B4AD-B33633DDCD1C}" destId="{E5364594-A7C8-4B80-885B-9E2E32CC3C4A}" srcOrd="0" destOrd="0" presId="urn:microsoft.com/office/officeart/2005/8/layout/orgChart1"/>
    <dgm:cxn modelId="{5AB91A9F-CD80-4259-895A-FF18B7ED2A33}" type="presOf" srcId="{1A0C0B61-5F99-4BF6-BB68-FDE60D0EBE41}" destId="{C520A5F2-531E-4041-A8CD-D567B7A17249}" srcOrd="0" destOrd="0" presId="urn:microsoft.com/office/officeart/2005/8/layout/orgChart1"/>
    <dgm:cxn modelId="{CB7C65AB-1041-44B8-AB7E-957F00FACAFF}" type="presParOf" srcId="{FCB5C6FB-5F22-4109-85B1-EB0C06F47A97}" destId="{378F4204-8D53-4821-A16F-1D2F93FD621C}" srcOrd="0" destOrd="0" presId="urn:microsoft.com/office/officeart/2005/8/layout/orgChart1"/>
    <dgm:cxn modelId="{B488828B-2C63-4C9D-B612-2FE3D650FAAE}" type="presParOf" srcId="{378F4204-8D53-4821-A16F-1D2F93FD621C}" destId="{95B62ECF-5B72-4858-BBC5-337C45AB7F61}" srcOrd="0" destOrd="0" presId="urn:microsoft.com/office/officeart/2005/8/layout/orgChart1"/>
    <dgm:cxn modelId="{34971CEB-E43D-4E1F-8A90-42BE75E3AFBB}" type="presParOf" srcId="{95B62ECF-5B72-4858-BBC5-337C45AB7F61}" destId="{1E7D0A0F-FCCB-4737-BDF0-D604FA75C427}" srcOrd="0" destOrd="0" presId="urn:microsoft.com/office/officeart/2005/8/layout/orgChart1"/>
    <dgm:cxn modelId="{869C7E2F-0DA7-40D9-836D-95DD7420EC85}" type="presParOf" srcId="{95B62ECF-5B72-4858-BBC5-337C45AB7F61}" destId="{D1BED79A-F955-4402-B683-CAD423A2DFBE}" srcOrd="1" destOrd="0" presId="urn:microsoft.com/office/officeart/2005/8/layout/orgChart1"/>
    <dgm:cxn modelId="{CF352CBA-0580-457A-8E21-F2BC306B205C}" type="presParOf" srcId="{378F4204-8D53-4821-A16F-1D2F93FD621C}" destId="{A0A7BAAF-F4C0-4C3F-88E3-52F9DBFC979E}" srcOrd="1" destOrd="0" presId="urn:microsoft.com/office/officeart/2005/8/layout/orgChart1"/>
    <dgm:cxn modelId="{23BBBA16-99AE-42C6-95BD-946B47007229}" type="presParOf" srcId="{A0A7BAAF-F4C0-4C3F-88E3-52F9DBFC979E}" destId="{E5364594-A7C8-4B80-885B-9E2E32CC3C4A}" srcOrd="0" destOrd="0" presId="urn:microsoft.com/office/officeart/2005/8/layout/orgChart1"/>
    <dgm:cxn modelId="{5D15BFDD-5F97-4769-BD24-263FC0C47C1B}" type="presParOf" srcId="{A0A7BAAF-F4C0-4C3F-88E3-52F9DBFC979E}" destId="{C1EE2BB4-2C00-47D1-A81B-3EA3E9B8EF4E}" srcOrd="1" destOrd="0" presId="urn:microsoft.com/office/officeart/2005/8/layout/orgChart1"/>
    <dgm:cxn modelId="{36ADBC93-C7FD-46E6-B9A8-6C9630F0BB0E}" type="presParOf" srcId="{C1EE2BB4-2C00-47D1-A81B-3EA3E9B8EF4E}" destId="{CB0368F8-FD19-4539-A873-C2AA85A2F9AF}" srcOrd="0" destOrd="0" presId="urn:microsoft.com/office/officeart/2005/8/layout/orgChart1"/>
    <dgm:cxn modelId="{8C2FDD5C-5245-409D-86AD-EB414739AD19}" type="presParOf" srcId="{CB0368F8-FD19-4539-A873-C2AA85A2F9AF}" destId="{312D1863-408C-44DC-AA9D-B4EAA27C8D66}" srcOrd="0" destOrd="0" presId="urn:microsoft.com/office/officeart/2005/8/layout/orgChart1"/>
    <dgm:cxn modelId="{EFA89B77-492D-4140-B325-CB87102E66D1}" type="presParOf" srcId="{CB0368F8-FD19-4539-A873-C2AA85A2F9AF}" destId="{7761F3EF-2ED7-476C-B329-873FB1BA9D6D}" srcOrd="1" destOrd="0" presId="urn:microsoft.com/office/officeart/2005/8/layout/orgChart1"/>
    <dgm:cxn modelId="{CF4E55D1-DB5C-4157-80F2-AE4F356FDF45}" type="presParOf" srcId="{C1EE2BB4-2C00-47D1-A81B-3EA3E9B8EF4E}" destId="{783AC399-5BB9-4271-915E-07E0C19240EC}" srcOrd="1" destOrd="0" presId="urn:microsoft.com/office/officeart/2005/8/layout/orgChart1"/>
    <dgm:cxn modelId="{867B574F-1880-440F-8036-7F68B5F8BCF4}" type="presParOf" srcId="{C1EE2BB4-2C00-47D1-A81B-3EA3E9B8EF4E}" destId="{C2BDA75F-5004-4D41-A4B1-DEE7F309CAAA}" srcOrd="2" destOrd="0" presId="urn:microsoft.com/office/officeart/2005/8/layout/orgChart1"/>
    <dgm:cxn modelId="{365D3CA4-54D0-490F-80F5-E27237BE1ECC}" type="presParOf" srcId="{A0A7BAAF-F4C0-4C3F-88E3-52F9DBFC979E}" destId="{F8E9C5F0-02C8-40CD-9C48-815478124691}" srcOrd="2" destOrd="0" presId="urn:microsoft.com/office/officeart/2005/8/layout/orgChart1"/>
    <dgm:cxn modelId="{C07B217E-CDB0-4BF3-ADDF-A17596177778}" type="presParOf" srcId="{A0A7BAAF-F4C0-4C3F-88E3-52F9DBFC979E}" destId="{F6D3823D-FF04-4EE2-91A9-9C4A8CF90D70}" srcOrd="3" destOrd="0" presId="urn:microsoft.com/office/officeart/2005/8/layout/orgChart1"/>
    <dgm:cxn modelId="{93171318-D986-4F4D-9E38-EBCE7A950598}" type="presParOf" srcId="{F6D3823D-FF04-4EE2-91A9-9C4A8CF90D70}" destId="{D02DC27C-7909-42E2-AEB9-65ADD7D451C6}" srcOrd="0" destOrd="0" presId="urn:microsoft.com/office/officeart/2005/8/layout/orgChart1"/>
    <dgm:cxn modelId="{6DCEDB47-9ADF-4771-9CC8-0B9E15FDAAC8}" type="presParOf" srcId="{D02DC27C-7909-42E2-AEB9-65ADD7D451C6}" destId="{C520A5F2-531E-4041-A8CD-D567B7A17249}" srcOrd="0" destOrd="0" presId="urn:microsoft.com/office/officeart/2005/8/layout/orgChart1"/>
    <dgm:cxn modelId="{F2C98988-B28E-447B-91E5-605B35A337CD}" type="presParOf" srcId="{D02DC27C-7909-42E2-AEB9-65ADD7D451C6}" destId="{8E4ABFB2-C4D4-4905-8E30-CC6DD0FBC27A}" srcOrd="1" destOrd="0" presId="urn:microsoft.com/office/officeart/2005/8/layout/orgChart1"/>
    <dgm:cxn modelId="{87D05CEC-5B37-4BFA-B134-FC97E0E79571}" type="presParOf" srcId="{F6D3823D-FF04-4EE2-91A9-9C4A8CF90D70}" destId="{46B8EBB4-910C-4B07-95EF-D838CABB1C71}" srcOrd="1" destOrd="0" presId="urn:microsoft.com/office/officeart/2005/8/layout/orgChart1"/>
    <dgm:cxn modelId="{0077E572-F5CE-4ECB-B77D-37E6B0B296C9}" type="presParOf" srcId="{F6D3823D-FF04-4EE2-91A9-9C4A8CF90D70}" destId="{6FD6A044-18B6-4BA0-94AB-59A1675241E2}" srcOrd="2" destOrd="0" presId="urn:microsoft.com/office/officeart/2005/8/layout/orgChart1"/>
    <dgm:cxn modelId="{72CB91DF-B04C-4F3D-BE7C-4319941899F3}" type="presParOf" srcId="{378F4204-8D53-4821-A16F-1D2F93FD621C}" destId="{2637B285-E23F-4ED8-8D4F-6DCB0F383B9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079BC96-C5F8-4089-B899-304AFD4377BB}" type="datetimeFigureOut">
              <a:rPr lang="en-US" smtClean="0"/>
              <a:t>12/31/2019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DRAFT</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D3ED6E-4929-4BE7-92F2-5D46D4AB6F75}" type="slidenum">
              <a:rPr lang="en-US" smtClean="0"/>
              <a:t>‹#›</a:t>
            </a:fld>
            <a:endParaRPr lang="en-US"/>
          </a:p>
        </p:txBody>
      </p:sp>
      <p:sp>
        <p:nvSpPr>
          <p:cNvPr id="6" name="Header Placeholder 5"/>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33580944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599844-DC88-483F-B82B-264B519B4AA3}" type="datetimeFigureOut">
              <a:rPr lang="en-US" smtClean="0"/>
              <a:t>12/31/2019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DRAFT</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B56BC8-5C07-47A4-B054-FEFB9CCE6092}" type="slidenum">
              <a:rPr lang="en-US" smtClean="0"/>
              <a:t>‹#›</a:t>
            </a:fld>
            <a:endParaRPr lang="en-US"/>
          </a:p>
        </p:txBody>
      </p:sp>
    </p:spTree>
    <p:extLst>
      <p:ext uri="{BB962C8B-B14F-4D97-AF65-F5344CB8AC3E}">
        <p14:creationId xmlns:p14="http://schemas.microsoft.com/office/powerpoint/2010/main" val="29502590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6BC8-5C07-47A4-B054-FEFB9CCE6092}" type="slidenum">
              <a:rPr lang="en-US" smtClean="0"/>
              <a:t>1</a:t>
            </a:fld>
            <a:endParaRPr lang="en-US"/>
          </a:p>
        </p:txBody>
      </p:sp>
    </p:spTree>
    <p:extLst>
      <p:ext uri="{BB962C8B-B14F-4D97-AF65-F5344CB8AC3E}">
        <p14:creationId xmlns:p14="http://schemas.microsoft.com/office/powerpoint/2010/main" val="3651267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Arial" panose="020B0604020202020204" pitchFamily="34" charset="0"/>
              <a:buChar char="•"/>
            </a:pPr>
            <a:r>
              <a:rPr lang="en-US" dirty="0"/>
              <a:t>Consistent with prior years’ data, for FY19 most (74.3%) of FAR families were scored as low or very low risk.  </a:t>
            </a:r>
          </a:p>
          <a:p>
            <a:pPr marL="174982" indent="-174982">
              <a:buFont typeface="Arial" panose="020B0604020202020204" pitchFamily="34" charset="0"/>
              <a:buChar char="•"/>
            </a:pPr>
            <a:r>
              <a:rPr lang="en-US" dirty="0"/>
              <a:t>As expected, 99.9% of FAR families had a safety assessment that was scored as safe or conditionally safe.</a:t>
            </a:r>
          </a:p>
        </p:txBody>
      </p:sp>
      <p:sp>
        <p:nvSpPr>
          <p:cNvPr id="4" name="Slide Number Placeholder 3"/>
          <p:cNvSpPr>
            <a:spLocks noGrp="1"/>
          </p:cNvSpPr>
          <p:nvPr>
            <p:ph type="sldNum" sz="quarter" idx="10"/>
          </p:nvPr>
        </p:nvSpPr>
        <p:spPr/>
        <p:txBody>
          <a:bodyPr/>
          <a:lstStyle/>
          <a:p>
            <a:fld id="{D773151E-AF63-4029-9A1C-01758F581748}" type="slidenum">
              <a:rPr lang="en-US" smtClean="0"/>
              <a:t>10</a:t>
            </a:fld>
            <a:endParaRPr lang="en-US"/>
          </a:p>
        </p:txBody>
      </p:sp>
    </p:spTree>
    <p:extLst>
      <p:ext uri="{BB962C8B-B14F-4D97-AF65-F5344CB8AC3E}">
        <p14:creationId xmlns:p14="http://schemas.microsoft.com/office/powerpoint/2010/main" val="741458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6BC8-5C07-47A4-B054-FEFB9CCE6092}" type="slidenum">
              <a:rPr lang="en-US" smtClean="0"/>
              <a:t>11</a:t>
            </a:fld>
            <a:endParaRPr lang="en-US"/>
          </a:p>
        </p:txBody>
      </p:sp>
    </p:spTree>
    <p:extLst>
      <p:ext uri="{BB962C8B-B14F-4D97-AF65-F5344CB8AC3E}">
        <p14:creationId xmlns:p14="http://schemas.microsoft.com/office/powerpoint/2010/main" val="2307686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6BC8-5C07-47A4-B054-FEFB9CCE6092}" type="slidenum">
              <a:rPr lang="en-US" smtClean="0"/>
              <a:t>12</a:t>
            </a:fld>
            <a:endParaRPr lang="en-US"/>
          </a:p>
        </p:txBody>
      </p:sp>
    </p:spTree>
    <p:extLst>
      <p:ext uri="{BB962C8B-B14F-4D97-AF65-F5344CB8AC3E}">
        <p14:creationId xmlns:p14="http://schemas.microsoft.com/office/powerpoint/2010/main" val="151992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6BC8-5C07-47A4-B054-FEFB9CCE6092}" type="slidenum">
              <a:rPr lang="en-US" smtClean="0"/>
              <a:t>13</a:t>
            </a:fld>
            <a:endParaRPr lang="en-US"/>
          </a:p>
        </p:txBody>
      </p:sp>
    </p:spTree>
    <p:extLst>
      <p:ext uri="{BB962C8B-B14F-4D97-AF65-F5344CB8AC3E}">
        <p14:creationId xmlns:p14="http://schemas.microsoft.com/office/powerpoint/2010/main" val="3831622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6BC8-5C07-47A4-B054-FEFB9CCE6092}" type="slidenum">
              <a:rPr lang="en-US" smtClean="0"/>
              <a:t>14</a:t>
            </a:fld>
            <a:endParaRPr lang="en-US"/>
          </a:p>
        </p:txBody>
      </p:sp>
    </p:spTree>
    <p:extLst>
      <p:ext uri="{BB962C8B-B14F-4D97-AF65-F5344CB8AC3E}">
        <p14:creationId xmlns:p14="http://schemas.microsoft.com/office/powerpoint/2010/main" val="3819261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07588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75223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75% of the families referred fully engage with the program</a:t>
            </a:r>
          </a:p>
        </p:txBody>
      </p:sp>
      <p:sp>
        <p:nvSpPr>
          <p:cNvPr id="4" name="Slide Number Placeholder 3"/>
          <p:cNvSpPr>
            <a:spLocks noGrp="1"/>
          </p:cNvSpPr>
          <p:nvPr>
            <p:ph type="sldNum" sz="quarter" idx="10"/>
          </p:nvPr>
        </p:nvSpPr>
        <p:spPr/>
        <p:txBody>
          <a:bodyPr/>
          <a:lstStyle/>
          <a:p>
            <a:fld id="{DAB56BC8-5C07-47A4-B054-FEFB9CCE6092}" type="slidenum">
              <a:rPr lang="en-US" smtClean="0"/>
              <a:t>18</a:t>
            </a:fld>
            <a:endParaRPr lang="en-US"/>
          </a:p>
        </p:txBody>
      </p:sp>
    </p:spTree>
    <p:extLst>
      <p:ext uri="{BB962C8B-B14F-4D97-AF65-F5344CB8AC3E}">
        <p14:creationId xmlns:p14="http://schemas.microsoft.com/office/powerpoint/2010/main" val="2432220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Arial" panose="020B0604020202020204" pitchFamily="34" charset="0"/>
              <a:buChar char="•"/>
            </a:pPr>
            <a:r>
              <a:rPr lang="en-US" dirty="0"/>
              <a:t>The largest number of families were admitted to FAR in FY 19 since program implementation</a:t>
            </a:r>
          </a:p>
        </p:txBody>
      </p:sp>
      <p:sp>
        <p:nvSpPr>
          <p:cNvPr id="4" name="Slide Number Placeholder 3"/>
          <p:cNvSpPr>
            <a:spLocks noGrp="1"/>
          </p:cNvSpPr>
          <p:nvPr>
            <p:ph type="sldNum" sz="quarter" idx="10"/>
          </p:nvPr>
        </p:nvSpPr>
        <p:spPr/>
        <p:txBody>
          <a:bodyPr/>
          <a:lstStyle/>
          <a:p>
            <a:fld id="{D773151E-AF63-4029-9A1C-01758F581748}" type="slidenum">
              <a:rPr lang="en-US" smtClean="0"/>
              <a:t>19</a:t>
            </a:fld>
            <a:endParaRPr lang="en-US"/>
          </a:p>
        </p:txBody>
      </p:sp>
    </p:spTree>
    <p:extLst>
      <p:ext uri="{BB962C8B-B14F-4D97-AF65-F5344CB8AC3E}">
        <p14:creationId xmlns:p14="http://schemas.microsoft.com/office/powerpoint/2010/main" val="502783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u="sng" dirty="0"/>
              <a:t>Race Ethnicity</a:t>
            </a:r>
            <a:endParaRPr lang="en-US" sz="1600" dirty="0"/>
          </a:p>
          <a:p>
            <a:pPr marL="174982" indent="-174982">
              <a:buFont typeface="Arial" panose="020B0604020202020204" pitchFamily="34" charset="0"/>
              <a:buChar char="•"/>
            </a:pPr>
            <a:r>
              <a:rPr lang="en-US" sz="1600" dirty="0"/>
              <a:t>The overall racial breakdown of the race/ethnicity of the primary caregiver of CSF families is 28.2% White, 22.8% Black, 41.2% Hispanic, and 4.4% other.  </a:t>
            </a:r>
          </a:p>
          <a:p>
            <a:pPr marL="174982" indent="-174982">
              <a:buFont typeface="Arial" panose="020B0604020202020204" pitchFamily="34" charset="0"/>
              <a:buChar char="•"/>
            </a:pPr>
            <a:r>
              <a:rPr lang="en-US" sz="1600" dirty="0"/>
              <a:t>This breakdown differs from the adult population of Connecticut, the population of FAR families, and also varies by region.</a:t>
            </a: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73151E-AF63-4029-9A1C-01758F5817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7434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6BC8-5C07-47A4-B054-FEFB9CCE6092}" type="slidenum">
              <a:rPr lang="en-US" smtClean="0"/>
              <a:t>2</a:t>
            </a:fld>
            <a:endParaRPr lang="en-US"/>
          </a:p>
        </p:txBody>
      </p:sp>
    </p:spTree>
    <p:extLst>
      <p:ext uri="{BB962C8B-B14F-4D97-AF65-F5344CB8AC3E}">
        <p14:creationId xmlns:p14="http://schemas.microsoft.com/office/powerpoint/2010/main" val="321707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Arial" panose="020B0604020202020204" pitchFamily="34" charset="0"/>
              <a:buChar char="•"/>
            </a:pPr>
            <a:r>
              <a:rPr lang="en-US" sz="1600" dirty="0"/>
              <a:t>In general, CSF families had slightly higher risk assessment scores than FAR Families.  </a:t>
            </a:r>
          </a:p>
          <a:p>
            <a:pPr marL="174982" indent="-174982">
              <a:buFont typeface="Arial" panose="020B0604020202020204" pitchFamily="34" charset="0"/>
              <a:buChar char="•"/>
            </a:pPr>
            <a:r>
              <a:rPr lang="en-US" sz="1600" dirty="0"/>
              <a:t>Fewer CSF families were scored as low or very low risk.  </a:t>
            </a:r>
          </a:p>
          <a:p>
            <a:pPr marL="174982" indent="-174982">
              <a:buFont typeface="Arial" panose="020B0604020202020204" pitchFamily="34" charset="0"/>
              <a:buChar char="•"/>
            </a:pPr>
            <a:r>
              <a:rPr lang="en-US" sz="1600" dirty="0"/>
              <a:t>For FY19, 27.9% of CSF families were scored as moderate or high risk compared with 25.7% of FAR families.  </a:t>
            </a:r>
          </a:p>
          <a:p>
            <a:pPr marL="174982" indent="-174982">
              <a:buFont typeface="Arial" panose="020B0604020202020204" pitchFamily="34" charset="0"/>
              <a:buChar char="•"/>
            </a:pPr>
            <a:r>
              <a:rPr lang="en-US" sz="1600" dirty="0"/>
              <a:t>Statewide, 94.9% had a safety assessment that was scored as safe or conditionally safe.</a:t>
            </a:r>
          </a:p>
        </p:txBody>
      </p:sp>
      <p:sp>
        <p:nvSpPr>
          <p:cNvPr id="4" name="Slide Number Placeholder 3"/>
          <p:cNvSpPr>
            <a:spLocks noGrp="1"/>
          </p:cNvSpPr>
          <p:nvPr>
            <p:ph type="sldNum" sz="quarter" idx="10"/>
          </p:nvPr>
        </p:nvSpPr>
        <p:spPr/>
        <p:txBody>
          <a:bodyPr/>
          <a:lstStyle/>
          <a:p>
            <a:fld id="{D773151E-AF63-4029-9A1C-01758F581748}" type="slidenum">
              <a:rPr lang="en-US" smtClean="0"/>
              <a:t>21</a:t>
            </a:fld>
            <a:endParaRPr lang="en-US"/>
          </a:p>
        </p:txBody>
      </p:sp>
    </p:spTree>
    <p:extLst>
      <p:ext uri="{BB962C8B-B14F-4D97-AF65-F5344CB8AC3E}">
        <p14:creationId xmlns:p14="http://schemas.microsoft.com/office/powerpoint/2010/main" val="6257836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73151E-AF63-4029-9A1C-01758F581748}" type="slidenum">
              <a:rPr lang="en-US" smtClean="0"/>
              <a:t>22</a:t>
            </a:fld>
            <a:endParaRPr lang="en-US"/>
          </a:p>
        </p:txBody>
      </p:sp>
    </p:spTree>
    <p:extLst>
      <p:ext uri="{BB962C8B-B14F-4D97-AF65-F5344CB8AC3E}">
        <p14:creationId xmlns:p14="http://schemas.microsoft.com/office/powerpoint/2010/main" val="3244888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6BC8-5C07-47A4-B054-FEFB9CCE6092}" type="slidenum">
              <a:rPr lang="en-US" smtClean="0"/>
              <a:t>24</a:t>
            </a:fld>
            <a:endParaRPr lang="en-US"/>
          </a:p>
        </p:txBody>
      </p:sp>
    </p:spTree>
    <p:extLst>
      <p:ext uri="{BB962C8B-B14F-4D97-AF65-F5344CB8AC3E}">
        <p14:creationId xmlns:p14="http://schemas.microsoft.com/office/powerpoint/2010/main" val="21234655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6BC8-5C07-47A4-B054-FEFB9CCE6092}" type="slidenum">
              <a:rPr lang="en-US" smtClean="0"/>
              <a:t>25</a:t>
            </a:fld>
            <a:endParaRPr lang="en-US"/>
          </a:p>
        </p:txBody>
      </p:sp>
    </p:spTree>
    <p:extLst>
      <p:ext uri="{BB962C8B-B14F-4D97-AF65-F5344CB8AC3E}">
        <p14:creationId xmlns:p14="http://schemas.microsoft.com/office/powerpoint/2010/main" val="3948011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B56BC8-5C07-47A4-B054-FEFB9CCE6092}" type="slidenum">
              <a:rPr lang="en-US" smtClean="0"/>
              <a:t>26</a:t>
            </a:fld>
            <a:endParaRPr lang="en-US"/>
          </a:p>
        </p:txBody>
      </p:sp>
    </p:spTree>
    <p:extLst>
      <p:ext uri="{BB962C8B-B14F-4D97-AF65-F5344CB8AC3E}">
        <p14:creationId xmlns:p14="http://schemas.microsoft.com/office/powerpoint/2010/main" val="2069884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Arial" panose="020B0604020202020204" pitchFamily="34" charset="0"/>
              </a:rPr>
              <a:t>Connecticut’s Differential </a:t>
            </a:r>
            <a:r>
              <a:rPr lang="en-US" altLang="en-US"/>
              <a:t>Response System, Family Assessment Response (FAR), connects low to moderate risk families with no safety factors to community supports and services.  FAR is strength‐based, family‐centered approach to partnering with families and their supports to protect children and </a:t>
            </a:r>
            <a:r>
              <a:rPr lang="en-US" altLang="en-US">
                <a:cs typeface="Arial" panose="020B0604020202020204" pitchFamily="34" charset="0"/>
              </a:rPr>
              <a:t>enhance</a:t>
            </a:r>
            <a:r>
              <a:rPr lang="en-US" altLang="en-US"/>
              <a:t> parental capacity. </a:t>
            </a:r>
          </a:p>
          <a:p>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255" indent="-291636">
              <a:defRPr>
                <a:solidFill>
                  <a:schemeClr val="tx1"/>
                </a:solidFill>
                <a:latin typeface="Calibri" panose="020F0502020204030204" pitchFamily="34" charset="0"/>
              </a:defRPr>
            </a:lvl2pPr>
            <a:lvl3pPr marL="1166546" indent="-233309">
              <a:defRPr>
                <a:solidFill>
                  <a:schemeClr val="tx1"/>
                </a:solidFill>
                <a:latin typeface="Calibri" panose="020F0502020204030204" pitchFamily="34" charset="0"/>
              </a:defRPr>
            </a:lvl3pPr>
            <a:lvl4pPr marL="1634785" indent="-233309">
              <a:defRPr>
                <a:solidFill>
                  <a:schemeClr val="tx1"/>
                </a:solidFill>
                <a:latin typeface="Calibri" panose="020F0502020204030204" pitchFamily="34" charset="0"/>
              </a:defRPr>
            </a:lvl4pPr>
            <a:lvl5pPr marL="2101403" indent="-233309">
              <a:defRPr>
                <a:solidFill>
                  <a:schemeClr val="tx1"/>
                </a:solidFill>
                <a:latin typeface="Calibri" panose="020F0502020204030204" pitchFamily="34" charset="0"/>
              </a:defRPr>
            </a:lvl5pPr>
            <a:lvl6pPr marL="2568021" indent="-233309" defTabSz="466618" eaLnBrk="0" fontAlgn="base" hangingPunct="0">
              <a:spcBef>
                <a:spcPct val="0"/>
              </a:spcBef>
              <a:spcAft>
                <a:spcPct val="0"/>
              </a:spcAft>
              <a:defRPr>
                <a:solidFill>
                  <a:schemeClr val="tx1"/>
                </a:solidFill>
                <a:latin typeface="Calibri" panose="020F0502020204030204" pitchFamily="34" charset="0"/>
              </a:defRPr>
            </a:lvl6pPr>
            <a:lvl7pPr marL="3034640" indent="-233309" defTabSz="466618" eaLnBrk="0" fontAlgn="base" hangingPunct="0">
              <a:spcBef>
                <a:spcPct val="0"/>
              </a:spcBef>
              <a:spcAft>
                <a:spcPct val="0"/>
              </a:spcAft>
              <a:defRPr>
                <a:solidFill>
                  <a:schemeClr val="tx1"/>
                </a:solidFill>
                <a:latin typeface="Calibri" panose="020F0502020204030204" pitchFamily="34" charset="0"/>
              </a:defRPr>
            </a:lvl7pPr>
            <a:lvl8pPr marL="3501258" indent="-233309" defTabSz="466618" eaLnBrk="0" fontAlgn="base" hangingPunct="0">
              <a:spcBef>
                <a:spcPct val="0"/>
              </a:spcBef>
              <a:spcAft>
                <a:spcPct val="0"/>
              </a:spcAft>
              <a:defRPr>
                <a:solidFill>
                  <a:schemeClr val="tx1"/>
                </a:solidFill>
                <a:latin typeface="Calibri" panose="020F0502020204030204" pitchFamily="34" charset="0"/>
              </a:defRPr>
            </a:lvl8pPr>
            <a:lvl9pPr marL="3967876" indent="-233309" defTabSz="466618"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2719E57-68AC-4919-8B87-DBED9715E36E}" type="slidenum">
              <a:rPr lang="en-US" altLang="en-US" smtClean="0"/>
              <a:pPr fontAlgn="base">
                <a:spcBef>
                  <a:spcPct val="0"/>
                </a:spcBef>
                <a:spcAft>
                  <a:spcPct val="0"/>
                </a:spcAft>
              </a:pPr>
              <a:t>3</a:t>
            </a:fld>
            <a:endParaRPr lang="en-US" altLang="en-US"/>
          </a:p>
        </p:txBody>
      </p:sp>
    </p:spTree>
    <p:extLst>
      <p:ext uri="{BB962C8B-B14F-4D97-AF65-F5344CB8AC3E}">
        <p14:creationId xmlns:p14="http://schemas.microsoft.com/office/powerpoint/2010/main" val="2505991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9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255" indent="-291636">
              <a:defRPr>
                <a:solidFill>
                  <a:schemeClr val="tx1"/>
                </a:solidFill>
                <a:latin typeface="Calibri" panose="020F0502020204030204" pitchFamily="34" charset="0"/>
              </a:defRPr>
            </a:lvl2pPr>
            <a:lvl3pPr marL="1166546" indent="-233309">
              <a:defRPr>
                <a:solidFill>
                  <a:schemeClr val="tx1"/>
                </a:solidFill>
                <a:latin typeface="Calibri" panose="020F0502020204030204" pitchFamily="34" charset="0"/>
              </a:defRPr>
            </a:lvl3pPr>
            <a:lvl4pPr marL="1634785" indent="-233309">
              <a:defRPr>
                <a:solidFill>
                  <a:schemeClr val="tx1"/>
                </a:solidFill>
                <a:latin typeface="Calibri" panose="020F0502020204030204" pitchFamily="34" charset="0"/>
              </a:defRPr>
            </a:lvl4pPr>
            <a:lvl5pPr marL="2101403" indent="-233309">
              <a:defRPr>
                <a:solidFill>
                  <a:schemeClr val="tx1"/>
                </a:solidFill>
                <a:latin typeface="Calibri" panose="020F0502020204030204" pitchFamily="34" charset="0"/>
              </a:defRPr>
            </a:lvl5pPr>
            <a:lvl6pPr marL="2568021" indent="-233309" defTabSz="466618" eaLnBrk="0" fontAlgn="base" hangingPunct="0">
              <a:spcBef>
                <a:spcPct val="0"/>
              </a:spcBef>
              <a:spcAft>
                <a:spcPct val="0"/>
              </a:spcAft>
              <a:defRPr>
                <a:solidFill>
                  <a:schemeClr val="tx1"/>
                </a:solidFill>
                <a:latin typeface="Calibri" panose="020F0502020204030204" pitchFamily="34" charset="0"/>
              </a:defRPr>
            </a:lvl6pPr>
            <a:lvl7pPr marL="3034640" indent="-233309" defTabSz="466618" eaLnBrk="0" fontAlgn="base" hangingPunct="0">
              <a:spcBef>
                <a:spcPct val="0"/>
              </a:spcBef>
              <a:spcAft>
                <a:spcPct val="0"/>
              </a:spcAft>
              <a:defRPr>
                <a:solidFill>
                  <a:schemeClr val="tx1"/>
                </a:solidFill>
                <a:latin typeface="Calibri" panose="020F0502020204030204" pitchFamily="34" charset="0"/>
              </a:defRPr>
            </a:lvl7pPr>
            <a:lvl8pPr marL="3501258" indent="-233309" defTabSz="466618" eaLnBrk="0" fontAlgn="base" hangingPunct="0">
              <a:spcBef>
                <a:spcPct val="0"/>
              </a:spcBef>
              <a:spcAft>
                <a:spcPct val="0"/>
              </a:spcAft>
              <a:defRPr>
                <a:solidFill>
                  <a:schemeClr val="tx1"/>
                </a:solidFill>
                <a:latin typeface="Calibri" panose="020F0502020204030204" pitchFamily="34" charset="0"/>
              </a:defRPr>
            </a:lvl8pPr>
            <a:lvl9pPr marL="3967876" indent="-233309" defTabSz="466618"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879FF30-C7A8-4FF8-9BE2-B0C9C47D51D7}" type="slidenum">
              <a:rPr lang="en-US" altLang="en-US" smtClean="0"/>
              <a:pPr fontAlgn="base">
                <a:spcBef>
                  <a:spcPct val="0"/>
                </a:spcBef>
                <a:spcAft>
                  <a:spcPct val="0"/>
                </a:spcAft>
              </a:pPr>
              <a:t>4</a:t>
            </a:fld>
            <a:endParaRPr lang="en-US" altLang="en-US"/>
          </a:p>
        </p:txBody>
      </p:sp>
    </p:spTree>
    <p:extLst>
      <p:ext uri="{BB962C8B-B14F-4D97-AF65-F5344CB8AC3E}">
        <p14:creationId xmlns:p14="http://schemas.microsoft.com/office/powerpoint/2010/main" val="1980025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40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255" indent="-291636">
              <a:defRPr>
                <a:solidFill>
                  <a:schemeClr val="tx1"/>
                </a:solidFill>
                <a:latin typeface="Calibri" panose="020F0502020204030204" pitchFamily="34" charset="0"/>
              </a:defRPr>
            </a:lvl2pPr>
            <a:lvl3pPr marL="1166546" indent="-233309">
              <a:defRPr>
                <a:solidFill>
                  <a:schemeClr val="tx1"/>
                </a:solidFill>
                <a:latin typeface="Calibri" panose="020F0502020204030204" pitchFamily="34" charset="0"/>
              </a:defRPr>
            </a:lvl3pPr>
            <a:lvl4pPr marL="1634785" indent="-233309">
              <a:defRPr>
                <a:solidFill>
                  <a:schemeClr val="tx1"/>
                </a:solidFill>
                <a:latin typeface="Calibri" panose="020F0502020204030204" pitchFamily="34" charset="0"/>
              </a:defRPr>
            </a:lvl4pPr>
            <a:lvl5pPr marL="2101403" indent="-233309">
              <a:defRPr>
                <a:solidFill>
                  <a:schemeClr val="tx1"/>
                </a:solidFill>
                <a:latin typeface="Calibri" panose="020F0502020204030204" pitchFamily="34" charset="0"/>
              </a:defRPr>
            </a:lvl5pPr>
            <a:lvl6pPr marL="2568021" indent="-233309" defTabSz="466618" eaLnBrk="0" fontAlgn="base" hangingPunct="0">
              <a:spcBef>
                <a:spcPct val="0"/>
              </a:spcBef>
              <a:spcAft>
                <a:spcPct val="0"/>
              </a:spcAft>
              <a:defRPr>
                <a:solidFill>
                  <a:schemeClr val="tx1"/>
                </a:solidFill>
                <a:latin typeface="Calibri" panose="020F0502020204030204" pitchFamily="34" charset="0"/>
              </a:defRPr>
            </a:lvl6pPr>
            <a:lvl7pPr marL="3034640" indent="-233309" defTabSz="466618" eaLnBrk="0" fontAlgn="base" hangingPunct="0">
              <a:spcBef>
                <a:spcPct val="0"/>
              </a:spcBef>
              <a:spcAft>
                <a:spcPct val="0"/>
              </a:spcAft>
              <a:defRPr>
                <a:solidFill>
                  <a:schemeClr val="tx1"/>
                </a:solidFill>
                <a:latin typeface="Calibri" panose="020F0502020204030204" pitchFamily="34" charset="0"/>
              </a:defRPr>
            </a:lvl7pPr>
            <a:lvl8pPr marL="3501258" indent="-233309" defTabSz="466618" eaLnBrk="0" fontAlgn="base" hangingPunct="0">
              <a:spcBef>
                <a:spcPct val="0"/>
              </a:spcBef>
              <a:spcAft>
                <a:spcPct val="0"/>
              </a:spcAft>
              <a:defRPr>
                <a:solidFill>
                  <a:schemeClr val="tx1"/>
                </a:solidFill>
                <a:latin typeface="Calibri" panose="020F0502020204030204" pitchFamily="34" charset="0"/>
              </a:defRPr>
            </a:lvl8pPr>
            <a:lvl9pPr marL="3967876" indent="-233309" defTabSz="466618"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1AB79D5-2807-4428-8162-946B53203950}" type="slidenum">
              <a:rPr lang="en-US" altLang="en-US" smtClean="0"/>
              <a:pPr fontAlgn="base">
                <a:spcBef>
                  <a:spcPct val="0"/>
                </a:spcBef>
                <a:spcAft>
                  <a:spcPct val="0"/>
                </a:spcAft>
              </a:pPr>
              <a:t>5</a:t>
            </a:fld>
            <a:endParaRPr lang="en-US" altLang="en-US"/>
          </a:p>
        </p:txBody>
      </p:sp>
    </p:spTree>
    <p:extLst>
      <p:ext uri="{BB962C8B-B14F-4D97-AF65-F5344CB8AC3E}">
        <p14:creationId xmlns:p14="http://schemas.microsoft.com/office/powerpoint/2010/main" val="2046646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255" indent="-291636">
              <a:defRPr>
                <a:solidFill>
                  <a:schemeClr val="tx1"/>
                </a:solidFill>
                <a:latin typeface="Calibri" panose="020F0502020204030204" pitchFamily="34" charset="0"/>
              </a:defRPr>
            </a:lvl2pPr>
            <a:lvl3pPr marL="1166546" indent="-233309">
              <a:defRPr>
                <a:solidFill>
                  <a:schemeClr val="tx1"/>
                </a:solidFill>
                <a:latin typeface="Calibri" panose="020F0502020204030204" pitchFamily="34" charset="0"/>
              </a:defRPr>
            </a:lvl3pPr>
            <a:lvl4pPr marL="1634785" indent="-233309">
              <a:defRPr>
                <a:solidFill>
                  <a:schemeClr val="tx1"/>
                </a:solidFill>
                <a:latin typeface="Calibri" panose="020F0502020204030204" pitchFamily="34" charset="0"/>
              </a:defRPr>
            </a:lvl4pPr>
            <a:lvl5pPr marL="2101403" indent="-233309">
              <a:defRPr>
                <a:solidFill>
                  <a:schemeClr val="tx1"/>
                </a:solidFill>
                <a:latin typeface="Calibri" panose="020F0502020204030204" pitchFamily="34" charset="0"/>
              </a:defRPr>
            </a:lvl5pPr>
            <a:lvl6pPr marL="2568021" indent="-233309" defTabSz="466618" eaLnBrk="0" fontAlgn="base" hangingPunct="0">
              <a:spcBef>
                <a:spcPct val="0"/>
              </a:spcBef>
              <a:spcAft>
                <a:spcPct val="0"/>
              </a:spcAft>
              <a:defRPr>
                <a:solidFill>
                  <a:schemeClr val="tx1"/>
                </a:solidFill>
                <a:latin typeface="Calibri" panose="020F0502020204030204" pitchFamily="34" charset="0"/>
              </a:defRPr>
            </a:lvl6pPr>
            <a:lvl7pPr marL="3034640" indent="-233309" defTabSz="466618" eaLnBrk="0" fontAlgn="base" hangingPunct="0">
              <a:spcBef>
                <a:spcPct val="0"/>
              </a:spcBef>
              <a:spcAft>
                <a:spcPct val="0"/>
              </a:spcAft>
              <a:defRPr>
                <a:solidFill>
                  <a:schemeClr val="tx1"/>
                </a:solidFill>
                <a:latin typeface="Calibri" panose="020F0502020204030204" pitchFamily="34" charset="0"/>
              </a:defRPr>
            </a:lvl7pPr>
            <a:lvl8pPr marL="3501258" indent="-233309" defTabSz="466618" eaLnBrk="0" fontAlgn="base" hangingPunct="0">
              <a:spcBef>
                <a:spcPct val="0"/>
              </a:spcBef>
              <a:spcAft>
                <a:spcPct val="0"/>
              </a:spcAft>
              <a:defRPr>
                <a:solidFill>
                  <a:schemeClr val="tx1"/>
                </a:solidFill>
                <a:latin typeface="Calibri" panose="020F0502020204030204" pitchFamily="34" charset="0"/>
              </a:defRPr>
            </a:lvl8pPr>
            <a:lvl9pPr marL="3967876" indent="-233309" defTabSz="466618"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D730E70-0C89-4275-AEF5-9F7F744C7D59}" type="slidenum">
              <a:rPr lang="en-US" altLang="en-US" smtClean="0"/>
              <a:pPr fontAlgn="base">
                <a:spcBef>
                  <a:spcPct val="0"/>
                </a:spcBef>
                <a:spcAft>
                  <a:spcPct val="0"/>
                </a:spcAft>
              </a:pPr>
              <a:t>6</a:t>
            </a:fld>
            <a:endParaRPr lang="en-US" altLang="en-US"/>
          </a:p>
        </p:txBody>
      </p:sp>
    </p:spTree>
    <p:extLst>
      <p:ext uri="{BB962C8B-B14F-4D97-AF65-F5344CB8AC3E}">
        <p14:creationId xmlns:p14="http://schemas.microsoft.com/office/powerpoint/2010/main" val="2030967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B56BC8-5C07-47A4-B054-FEFB9CCE6092}" type="slidenum">
              <a:rPr lang="en-US" smtClean="0"/>
              <a:t>7</a:t>
            </a:fld>
            <a:endParaRPr lang="en-US"/>
          </a:p>
        </p:txBody>
      </p:sp>
    </p:spTree>
    <p:extLst>
      <p:ext uri="{BB962C8B-B14F-4D97-AF65-F5344CB8AC3E}">
        <p14:creationId xmlns:p14="http://schemas.microsoft.com/office/powerpoint/2010/main" val="3037762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Arial" panose="020B0604020202020204" pitchFamily="34" charset="0"/>
              <a:buChar char="•"/>
            </a:pPr>
            <a:r>
              <a:rPr lang="en-US" dirty="0"/>
              <a:t>The largest number of families were admitted to FAR in FY 19 since program implementation</a:t>
            </a:r>
          </a:p>
        </p:txBody>
      </p:sp>
      <p:sp>
        <p:nvSpPr>
          <p:cNvPr id="4" name="Slide Number Placeholder 3"/>
          <p:cNvSpPr>
            <a:spLocks noGrp="1"/>
          </p:cNvSpPr>
          <p:nvPr>
            <p:ph type="sldNum" sz="quarter" idx="10"/>
          </p:nvPr>
        </p:nvSpPr>
        <p:spPr/>
        <p:txBody>
          <a:bodyPr/>
          <a:lstStyle/>
          <a:p>
            <a:fld id="{D773151E-AF63-4029-9A1C-01758F581748}" type="slidenum">
              <a:rPr lang="en-US" smtClean="0"/>
              <a:t>8</a:t>
            </a:fld>
            <a:endParaRPr lang="en-US"/>
          </a:p>
        </p:txBody>
      </p:sp>
    </p:spTree>
    <p:extLst>
      <p:ext uri="{BB962C8B-B14F-4D97-AF65-F5344CB8AC3E}">
        <p14:creationId xmlns:p14="http://schemas.microsoft.com/office/powerpoint/2010/main" val="2147020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Race Ethnicity</a:t>
            </a:r>
            <a:endParaRPr lang="en-US" dirty="0"/>
          </a:p>
          <a:p>
            <a:pPr marL="174982" indent="-174982">
              <a:buFont typeface="Arial" panose="020B0604020202020204" pitchFamily="34" charset="0"/>
              <a:buChar char="•"/>
            </a:pPr>
            <a:r>
              <a:rPr lang="en-US" dirty="0"/>
              <a:t>The overall racial breakdown of the race/ethnicity of the primary caregiver of FAR families is 38.8% White, 18.5% Black, 26.6% Hispanic, and 7.0% other.  </a:t>
            </a:r>
          </a:p>
          <a:p>
            <a:pPr marL="174982" indent="-174982">
              <a:buFont typeface="Arial" panose="020B0604020202020204" pitchFamily="34" charset="0"/>
              <a:buChar char="•"/>
            </a:pPr>
            <a:r>
              <a:rPr lang="en-US" dirty="0"/>
              <a:t>It is important to note that there is a large proportion of cases (9%) that do not have race data for the primary caregiver.  </a:t>
            </a:r>
          </a:p>
          <a:p>
            <a:r>
              <a:rPr lang="en-US" dirty="0"/>
              <a:t> </a:t>
            </a:r>
          </a:p>
          <a:p>
            <a:r>
              <a:rPr lang="en-US" dirty="0"/>
              <a:t>This breakdown differs from the adult population of Connecticut. A larger proportion of families with caregivers of color are admitted to FAR in FY19 than are present in the general adult population of Connecticut.  </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73151E-AF63-4029-9A1C-01758F5817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4589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4000" b="1">
                <a:solidFill>
                  <a:schemeClr val="tx2">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392381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1998015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95443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00" b="1">
                <a:solidFill>
                  <a:schemeClr val="tx2">
                    <a:lumMod val="75000"/>
                  </a:schemeClr>
                </a:solidFill>
              </a:defRPr>
            </a:lvl1pPr>
          </a:lstStyle>
          <a:p>
            <a:r>
              <a:rPr lang="en-US" dirty="0"/>
              <a:t>Click to edit Master title style</a:t>
            </a:r>
          </a:p>
        </p:txBody>
      </p:sp>
      <p:sp>
        <p:nvSpPr>
          <p:cNvPr id="3" name="Content Placeholder 2"/>
          <p:cNvSpPr>
            <a:spLocks noGrp="1"/>
          </p:cNvSpPr>
          <p:nvPr>
            <p:ph idx="1"/>
          </p:nvPr>
        </p:nvSpPr>
        <p:spPr>
          <a:xfrm>
            <a:off x="1511928" y="1825625"/>
            <a:ext cx="984187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3548511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2527988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172184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1781837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3795423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211453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284947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45F8B59-AAD3-49CC-82FB-CFCA08C24B1F}" type="slidenum">
              <a:rPr lang="en-US" smtClean="0"/>
              <a:t>‹#›</a:t>
            </a:fld>
            <a:endParaRPr lang="en-US"/>
          </a:p>
        </p:txBody>
      </p:sp>
    </p:spTree>
    <p:extLst>
      <p:ext uri="{BB962C8B-B14F-4D97-AF65-F5344CB8AC3E}">
        <p14:creationId xmlns:p14="http://schemas.microsoft.com/office/powerpoint/2010/main" val="104621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F8B59-AAD3-49CC-82FB-CFCA08C24B1F}" type="slidenum">
              <a:rPr lang="en-US" smtClean="0"/>
              <a:t>‹#›</a:t>
            </a:fld>
            <a:endParaRPr lang="en-US"/>
          </a:p>
        </p:txBody>
      </p:sp>
      <p:cxnSp>
        <p:nvCxnSpPr>
          <p:cNvPr id="8" name="Straight Connector 7"/>
          <p:cNvCxnSpPr/>
          <p:nvPr userDrawn="1"/>
        </p:nvCxnSpPr>
        <p:spPr>
          <a:xfrm flipV="1">
            <a:off x="838200" y="6250485"/>
            <a:ext cx="10515600" cy="1"/>
          </a:xfrm>
          <a:prstGeom prst="line">
            <a:avLst/>
          </a:prstGeom>
          <a:ln w="107950">
            <a:solidFill>
              <a:schemeClr val="tx2">
                <a:lumMod val="50000"/>
              </a:schemeClr>
            </a:solidFill>
          </a:ln>
        </p:spPr>
        <p:style>
          <a:lnRef idx="3">
            <a:schemeClr val="accent1"/>
          </a:lnRef>
          <a:fillRef idx="0">
            <a:schemeClr val="accent1"/>
          </a:fillRef>
          <a:effectRef idx="2">
            <a:schemeClr val="accent1"/>
          </a:effectRef>
          <a:fontRef idx="minor">
            <a:schemeClr val="tx1"/>
          </a:fontRef>
        </p:style>
      </p:cxnSp>
      <p:pic>
        <p:nvPicPr>
          <p:cNvPr id="10" name="Picture 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8200" y="5979814"/>
            <a:ext cx="1215045" cy="554585"/>
          </a:xfrm>
          <a:prstGeom prst="rect">
            <a:avLst/>
          </a:prstGeom>
        </p:spPr>
      </p:pic>
    </p:spTree>
    <p:extLst>
      <p:ext uri="{BB962C8B-B14F-4D97-AF65-F5344CB8AC3E}">
        <p14:creationId xmlns:p14="http://schemas.microsoft.com/office/powerpoint/2010/main" val="33879867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3500" b="1" kern="1200">
          <a:solidFill>
            <a:schemeClr val="tx2">
              <a:lumMod val="75000"/>
            </a:schemeClr>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bg1">
            <a:lumMod val="50000"/>
          </a:schemeClr>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bg1">
            <a:lumMod val="50000"/>
          </a:schemeClr>
        </a:buClr>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bg1">
            <a:lumMod val="50000"/>
          </a:schemeClr>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bg1">
            <a:lumMod val="50000"/>
          </a:schemeClr>
        </a:buClr>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Family Assessment Response and </a:t>
            </a:r>
            <a:br>
              <a:rPr lang="en-US" dirty="0"/>
            </a:br>
            <a:r>
              <a:rPr lang="en-US" dirty="0"/>
              <a:t>Community Supports for Families:</a:t>
            </a:r>
            <a:br>
              <a:rPr lang="en-US" dirty="0"/>
            </a:br>
            <a:r>
              <a:rPr lang="en-US" i="1" dirty="0"/>
              <a:t>Overview and Outcomes</a:t>
            </a:r>
            <a:endParaRPr lang="en-US" dirty="0"/>
          </a:p>
        </p:txBody>
      </p:sp>
      <p:sp>
        <p:nvSpPr>
          <p:cNvPr id="3" name="Subtitle 2"/>
          <p:cNvSpPr>
            <a:spLocks noGrp="1"/>
          </p:cNvSpPr>
          <p:nvPr>
            <p:ph type="subTitle" idx="1"/>
          </p:nvPr>
        </p:nvSpPr>
        <p:spPr>
          <a:xfrm>
            <a:off x="1704975" y="4314825"/>
            <a:ext cx="9144000" cy="1743075"/>
          </a:xfrm>
        </p:spPr>
        <p:txBody>
          <a:bodyPr>
            <a:normAutofit fontScale="62500" lnSpcReduction="20000"/>
          </a:bodyPr>
          <a:lstStyle/>
          <a:p>
            <a:pPr>
              <a:spcBef>
                <a:spcPts val="0"/>
              </a:spcBef>
              <a:spcAft>
                <a:spcPts val="1200"/>
              </a:spcAft>
            </a:pPr>
            <a:r>
              <a:rPr lang="en-US" sz="2900" b="1" dirty="0"/>
              <a:t>January 2, 2020</a:t>
            </a:r>
          </a:p>
          <a:p>
            <a:r>
              <a:rPr lang="en-US" sz="2900" b="1" i="1" dirty="0"/>
              <a:t>Presented By:</a:t>
            </a:r>
          </a:p>
          <a:p>
            <a:r>
              <a:rPr lang="en-US" sz="2900" b="1" i="1" dirty="0"/>
              <a:t>Patricia Carlson, PhD, Meg Feely, PhD, and Brenda Kurz, PhD</a:t>
            </a:r>
          </a:p>
          <a:p>
            <a:r>
              <a:rPr lang="en-US" sz="2900" b="1" i="1" dirty="0"/>
              <a:t>UConn School of Social Work, </a:t>
            </a:r>
          </a:p>
          <a:p>
            <a:r>
              <a:rPr lang="en-US" sz="2900" b="1" i="1" dirty="0"/>
              <a:t>Performance Improvement Center</a:t>
            </a:r>
          </a:p>
          <a:p>
            <a:endParaRPr lang="en-US" dirty="0"/>
          </a:p>
        </p:txBody>
      </p:sp>
    </p:spTree>
    <p:extLst>
      <p:ext uri="{BB962C8B-B14F-4D97-AF65-F5344CB8AC3E}">
        <p14:creationId xmlns:p14="http://schemas.microsoft.com/office/powerpoint/2010/main" val="1225477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Risk &amp; Safety – FAR FY19</a:t>
            </a:r>
          </a:p>
        </p:txBody>
      </p:sp>
      <p:pic>
        <p:nvPicPr>
          <p:cNvPr id="2" name="Content Placeholder 1"/>
          <p:cNvPicPr>
            <a:picLocks noGrp="1" noChangeAspect="1"/>
          </p:cNvPicPr>
          <p:nvPr>
            <p:ph idx="1"/>
          </p:nvPr>
        </p:nvPicPr>
        <p:blipFill>
          <a:blip r:embed="rId3"/>
          <a:stretch>
            <a:fillRect/>
          </a:stretch>
        </p:blipFill>
        <p:spPr>
          <a:xfrm>
            <a:off x="1038226" y="1690688"/>
            <a:ext cx="6486524" cy="3806092"/>
          </a:xfrm>
          <a:prstGeom prst="rect">
            <a:avLst/>
          </a:prstGeom>
        </p:spPr>
      </p:pic>
      <p:sp>
        <p:nvSpPr>
          <p:cNvPr id="3" name="TextBox 2"/>
          <p:cNvSpPr txBox="1"/>
          <p:nvPr/>
        </p:nvSpPr>
        <p:spPr>
          <a:xfrm>
            <a:off x="7796102" y="1871031"/>
            <a:ext cx="3413051"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t>For FY19 most (74.3%) of FAR families were scored as low or very low risk.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99.9% of FAR families had a safety assessment that was scored as safe or conditionally safe.</a:t>
            </a:r>
          </a:p>
        </p:txBody>
      </p:sp>
      <p:sp>
        <p:nvSpPr>
          <p:cNvPr id="4" name="Slide Number Placeholder 3"/>
          <p:cNvSpPr>
            <a:spLocks noGrp="1"/>
          </p:cNvSpPr>
          <p:nvPr>
            <p:ph type="sldNum" sz="quarter" idx="12"/>
          </p:nvPr>
        </p:nvSpPr>
        <p:spPr/>
        <p:txBody>
          <a:bodyPr/>
          <a:lstStyle/>
          <a:p>
            <a:fld id="{A45F8B59-AAD3-49CC-82FB-CFCA08C24B1F}" type="slidenum">
              <a:rPr lang="en-US" smtClean="0"/>
              <a:t>10</a:t>
            </a:fld>
            <a:endParaRPr lang="en-US"/>
          </a:p>
        </p:txBody>
      </p:sp>
    </p:spTree>
    <p:extLst>
      <p:ext uri="{BB962C8B-B14F-4D97-AF65-F5344CB8AC3E}">
        <p14:creationId xmlns:p14="http://schemas.microsoft.com/office/powerpoint/2010/main" val="226989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FAR 12-Month Subsequent &amp; Substantiated Report Rates</a:t>
            </a:r>
          </a:p>
        </p:txBody>
      </p:sp>
      <p:cxnSp>
        <p:nvCxnSpPr>
          <p:cNvPr id="12" name="Straight Connector 11"/>
          <p:cNvCxnSpPr/>
          <p:nvPr/>
        </p:nvCxnSpPr>
        <p:spPr>
          <a:xfrm>
            <a:off x="5881638" y="2343279"/>
            <a:ext cx="9525" cy="2952489"/>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A45F8B59-AAD3-49CC-82FB-CFCA08C24B1F}" type="slidenum">
              <a:rPr lang="en-US" smtClean="0"/>
              <a:t>11</a:t>
            </a:fld>
            <a:endParaRPr lang="en-US"/>
          </a:p>
        </p:txBody>
      </p:sp>
      <p:pic>
        <p:nvPicPr>
          <p:cNvPr id="8" name="Content Placeholder 7">
            <a:extLst>
              <a:ext uri="{FF2B5EF4-FFF2-40B4-BE49-F238E27FC236}">
                <a16:creationId xmlns:a16="http://schemas.microsoft.com/office/drawing/2014/main" xmlns="" id="{7EA4D7FB-7550-4449-B18A-780B10B34AA2}"/>
              </a:ext>
            </a:extLst>
          </p:cNvPr>
          <p:cNvPicPr>
            <a:picLocks noGrp="1" noChangeAspect="1"/>
          </p:cNvPicPr>
          <p:nvPr>
            <p:ph sz="half" idx="1"/>
          </p:nvPr>
        </p:nvPicPr>
        <p:blipFill>
          <a:blip r:embed="rId3"/>
          <a:stretch>
            <a:fillRect/>
          </a:stretch>
        </p:blipFill>
        <p:spPr>
          <a:xfrm>
            <a:off x="621977" y="1960150"/>
            <a:ext cx="5093221" cy="3783899"/>
          </a:xfrm>
          <a:prstGeom prst="rect">
            <a:avLst/>
          </a:prstGeom>
        </p:spPr>
      </p:pic>
      <p:pic>
        <p:nvPicPr>
          <p:cNvPr id="11" name="Content Placeholder 10">
            <a:extLst>
              <a:ext uri="{FF2B5EF4-FFF2-40B4-BE49-F238E27FC236}">
                <a16:creationId xmlns:a16="http://schemas.microsoft.com/office/drawing/2014/main" xmlns="" id="{964C892F-ADE0-4975-AB15-2FC1B9803DD8}"/>
              </a:ext>
            </a:extLst>
          </p:cNvPr>
          <p:cNvPicPr>
            <a:picLocks noGrp="1" noChangeAspect="1"/>
          </p:cNvPicPr>
          <p:nvPr>
            <p:ph sz="half" idx="2"/>
          </p:nvPr>
        </p:nvPicPr>
        <p:blipFill>
          <a:blip r:embed="rId4"/>
          <a:stretch>
            <a:fillRect/>
          </a:stretch>
        </p:blipFill>
        <p:spPr>
          <a:xfrm>
            <a:off x="6300839" y="1909631"/>
            <a:ext cx="5033910" cy="3627289"/>
          </a:xfrm>
          <a:prstGeom prst="rect">
            <a:avLst/>
          </a:prstGeom>
        </p:spPr>
      </p:pic>
    </p:spTree>
    <p:extLst>
      <p:ext uri="{BB962C8B-B14F-4D97-AF65-F5344CB8AC3E}">
        <p14:creationId xmlns:p14="http://schemas.microsoft.com/office/powerpoint/2010/main" val="3170812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FAR 12-Month Subsequent &amp; Substantiated Report Rates by Risk Assessment Score</a:t>
            </a:r>
          </a:p>
        </p:txBody>
      </p:sp>
      <p:cxnSp>
        <p:nvCxnSpPr>
          <p:cNvPr id="12" name="Straight Connector 11"/>
          <p:cNvCxnSpPr/>
          <p:nvPr/>
        </p:nvCxnSpPr>
        <p:spPr>
          <a:xfrm>
            <a:off x="5881638" y="2343279"/>
            <a:ext cx="9525" cy="2952489"/>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A45F8B59-AAD3-49CC-82FB-CFCA08C24B1F}" type="slidenum">
              <a:rPr lang="en-US" smtClean="0"/>
              <a:t>12</a:t>
            </a:fld>
            <a:endParaRPr lang="en-US"/>
          </a:p>
        </p:txBody>
      </p:sp>
      <p:pic>
        <p:nvPicPr>
          <p:cNvPr id="13" name="Content Placeholder 12">
            <a:extLst>
              <a:ext uri="{FF2B5EF4-FFF2-40B4-BE49-F238E27FC236}">
                <a16:creationId xmlns:a16="http://schemas.microsoft.com/office/drawing/2014/main" xmlns="" id="{88D6FE66-CB45-4A73-97A3-78270C0F5BFB}"/>
              </a:ext>
            </a:extLst>
          </p:cNvPr>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527132" y="1931068"/>
            <a:ext cx="4391526" cy="3645569"/>
          </a:xfrm>
          <a:prstGeom prst="rect">
            <a:avLst/>
          </a:prstGeom>
          <a:noFill/>
        </p:spPr>
      </p:pic>
      <p:pic>
        <p:nvPicPr>
          <p:cNvPr id="15" name="Content Placeholder 14">
            <a:extLst>
              <a:ext uri="{FF2B5EF4-FFF2-40B4-BE49-F238E27FC236}">
                <a16:creationId xmlns:a16="http://schemas.microsoft.com/office/drawing/2014/main" xmlns="" id="{624D68DA-7475-42BC-AA50-9DDE43012B57}"/>
              </a:ext>
            </a:extLst>
          </p:cNvPr>
          <p:cNvPicPr>
            <a:picLocks noGrp="1" noChangeAspect="1"/>
          </p:cNvPicPr>
          <p:nvPr>
            <p:ph sz="half" idx="1"/>
          </p:nvPr>
        </p:nvPicPr>
        <p:blipFill>
          <a:blip r:embed="rId4"/>
          <a:stretch>
            <a:fillRect/>
          </a:stretch>
        </p:blipFill>
        <p:spPr>
          <a:xfrm>
            <a:off x="824137" y="1931068"/>
            <a:ext cx="4646722" cy="3729790"/>
          </a:xfrm>
          <a:prstGeom prst="rect">
            <a:avLst/>
          </a:prstGeom>
        </p:spPr>
      </p:pic>
    </p:spTree>
    <p:extLst>
      <p:ext uri="{BB962C8B-B14F-4D97-AF65-F5344CB8AC3E}">
        <p14:creationId xmlns:p14="http://schemas.microsoft.com/office/powerpoint/2010/main" val="1901097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FAR &amp; INV Key Differences</a:t>
            </a:r>
          </a:p>
        </p:txBody>
      </p:sp>
      <p:graphicFrame>
        <p:nvGraphicFramePr>
          <p:cNvPr id="7" name="Content Placeholder 7"/>
          <p:cNvGraphicFramePr>
            <a:graphicFrameLocks/>
          </p:cNvGraphicFramePr>
          <p:nvPr>
            <p:extLst>
              <p:ext uri="{D42A27DB-BD31-4B8C-83A1-F6EECF244321}">
                <p14:modId xmlns:p14="http://schemas.microsoft.com/office/powerpoint/2010/main" val="609230834"/>
              </p:ext>
            </p:extLst>
          </p:nvPr>
        </p:nvGraphicFramePr>
        <p:xfrm>
          <a:off x="2505075" y="1485900"/>
          <a:ext cx="8343900" cy="4129918"/>
        </p:xfrm>
        <a:graphic>
          <a:graphicData uri="http://schemas.openxmlformats.org/drawingml/2006/table">
            <a:tbl>
              <a:tblPr firstRow="1" bandRow="1">
                <a:tableStyleId>{F5AB1C69-6EDB-4FF4-983F-18BD219EF322}</a:tableStyleId>
              </a:tblPr>
              <a:tblGrid>
                <a:gridCol w="4635500">
                  <a:extLst>
                    <a:ext uri="{9D8B030D-6E8A-4147-A177-3AD203B41FA5}">
                      <a16:colId xmlns:a16="http://schemas.microsoft.com/office/drawing/2014/main" xmlns="" val="1513168998"/>
                    </a:ext>
                  </a:extLst>
                </a:gridCol>
                <a:gridCol w="1854200">
                  <a:extLst>
                    <a:ext uri="{9D8B030D-6E8A-4147-A177-3AD203B41FA5}">
                      <a16:colId xmlns:a16="http://schemas.microsoft.com/office/drawing/2014/main" xmlns="" val="3757012548"/>
                    </a:ext>
                  </a:extLst>
                </a:gridCol>
                <a:gridCol w="1854200">
                  <a:extLst>
                    <a:ext uri="{9D8B030D-6E8A-4147-A177-3AD203B41FA5}">
                      <a16:colId xmlns:a16="http://schemas.microsoft.com/office/drawing/2014/main" xmlns="" val="2981555170"/>
                    </a:ext>
                  </a:extLst>
                </a:gridCol>
              </a:tblGrid>
              <a:tr h="421638">
                <a:tc>
                  <a:txBody>
                    <a:bodyPr/>
                    <a:lstStyle/>
                    <a:p>
                      <a:endParaRPr lang="en-US" sz="1800" dirty="0"/>
                    </a:p>
                  </a:txBody>
                  <a:tcPr marL="105315" marR="105315" marT="45719" marB="45719"/>
                </a:tc>
                <a:tc>
                  <a:txBody>
                    <a:bodyPr/>
                    <a:lstStyle/>
                    <a:p>
                      <a:pPr algn="ctr"/>
                      <a:r>
                        <a:rPr lang="en-US" sz="2000" dirty="0"/>
                        <a:t>FAR</a:t>
                      </a:r>
                      <a:endParaRPr lang="en-US" sz="2000" b="1" dirty="0"/>
                    </a:p>
                  </a:txBody>
                  <a:tcPr marL="105315" marR="105315" marT="45719" marB="45719"/>
                </a:tc>
                <a:tc>
                  <a:txBody>
                    <a:bodyPr/>
                    <a:lstStyle/>
                    <a:p>
                      <a:pPr algn="ctr"/>
                      <a:r>
                        <a:rPr lang="en-US" sz="2000" dirty="0"/>
                        <a:t>INV</a:t>
                      </a:r>
                      <a:endParaRPr lang="en-US" sz="2000" b="1" dirty="0"/>
                    </a:p>
                  </a:txBody>
                  <a:tcPr marL="105315" marR="105315" marT="45719" marB="45719"/>
                </a:tc>
                <a:extLst>
                  <a:ext uri="{0D108BD9-81ED-4DB2-BD59-A6C34878D82A}">
                    <a16:rowId xmlns:a16="http://schemas.microsoft.com/office/drawing/2014/main" xmlns="" val="894162506"/>
                  </a:ext>
                </a:extLst>
              </a:tr>
              <a:tr h="370828">
                <a:tc>
                  <a:txBody>
                    <a:bodyPr/>
                    <a:lstStyle/>
                    <a:p>
                      <a:r>
                        <a:rPr lang="en-US" sz="1800" dirty="0"/>
                        <a:t>CPS History</a:t>
                      </a:r>
                    </a:p>
                  </a:txBody>
                  <a:tcPr marL="105315" marR="105315" marT="45719" marB="45719"/>
                </a:tc>
                <a:tc gridSpan="2">
                  <a:txBody>
                    <a:bodyPr/>
                    <a:lstStyle/>
                    <a:p>
                      <a:pPr algn="ctr"/>
                      <a:endParaRPr lang="en-US" sz="1800" dirty="0"/>
                    </a:p>
                  </a:txBody>
                  <a:tcPr marL="105315" marR="105315" marT="45719" marB="45719"/>
                </a:tc>
                <a:tc hMerge="1">
                  <a:txBody>
                    <a:bodyPr/>
                    <a:lstStyle/>
                    <a:p>
                      <a:pPr algn="ctr"/>
                      <a:endParaRPr lang="en-US" sz="1800" dirty="0"/>
                    </a:p>
                  </a:txBody>
                  <a:tcPr marL="72141" marR="72141" marT="45719" marB="45719"/>
                </a:tc>
                <a:extLst>
                  <a:ext uri="{0D108BD9-81ED-4DB2-BD59-A6C34878D82A}">
                    <a16:rowId xmlns:a16="http://schemas.microsoft.com/office/drawing/2014/main" xmlns="" val="1411625213"/>
                  </a:ext>
                </a:extLst>
              </a:tr>
              <a:tr h="370828">
                <a:tc>
                  <a:txBody>
                    <a:bodyPr/>
                    <a:lstStyle/>
                    <a:p>
                      <a:pPr marL="742950" lvl="1" indent="-285750" algn="l" defTabSz="914400" rtl="0" eaLnBrk="1" latinLnBrk="0" hangingPunct="1">
                        <a:buFont typeface="Calibri" panose="020F0502020204030204" pitchFamily="34" charset="0"/>
                        <a:buChar char="₋"/>
                      </a:pPr>
                      <a:r>
                        <a:rPr lang="en-US" sz="1800" kern="1200" dirty="0"/>
                        <a:t>Prior Reports</a:t>
                      </a:r>
                      <a:endParaRPr lang="en-US" sz="1800" kern="1200" dirty="0">
                        <a:solidFill>
                          <a:schemeClr val="dk1"/>
                        </a:solidFill>
                        <a:latin typeface="+mn-lt"/>
                        <a:ea typeface="+mn-ea"/>
                        <a:cs typeface="+mn-cs"/>
                      </a:endParaRPr>
                    </a:p>
                  </a:txBody>
                  <a:tcPr marL="105315" marR="105315" marT="45719" marB="45719"/>
                </a:tc>
                <a:tc>
                  <a:txBody>
                    <a:bodyPr/>
                    <a:lstStyle/>
                    <a:p>
                      <a:pPr algn="ctr"/>
                      <a:r>
                        <a:rPr lang="en-US" sz="1800" dirty="0"/>
                        <a:t>15.7%</a:t>
                      </a:r>
                    </a:p>
                  </a:txBody>
                  <a:tcPr marL="105315" marR="105315" marT="45719" marB="45719"/>
                </a:tc>
                <a:tc>
                  <a:txBody>
                    <a:bodyPr/>
                    <a:lstStyle/>
                    <a:p>
                      <a:pPr algn="ctr"/>
                      <a:r>
                        <a:rPr lang="en-US" sz="1800" dirty="0"/>
                        <a:t>23.6%</a:t>
                      </a:r>
                    </a:p>
                  </a:txBody>
                  <a:tcPr marL="105315" marR="105315" marT="45719" marB="45719"/>
                </a:tc>
                <a:extLst>
                  <a:ext uri="{0D108BD9-81ED-4DB2-BD59-A6C34878D82A}">
                    <a16:rowId xmlns:a16="http://schemas.microsoft.com/office/drawing/2014/main" xmlns="" val="1342002161"/>
                  </a:ext>
                </a:extLst>
              </a:tr>
              <a:tr h="370828">
                <a:tc>
                  <a:txBody>
                    <a:bodyPr/>
                    <a:lstStyle/>
                    <a:p>
                      <a:pPr marL="742950" lvl="1" indent="-285750" algn="l" defTabSz="914400" rtl="0" eaLnBrk="1" latinLnBrk="0" hangingPunct="1">
                        <a:buFont typeface="Calibri" panose="020F0502020204030204" pitchFamily="34" charset="0"/>
                        <a:buChar char="₋"/>
                      </a:pPr>
                      <a:r>
                        <a:rPr lang="en-US" sz="1800" kern="1200" dirty="0"/>
                        <a:t>Prior Substantiated Reports</a:t>
                      </a:r>
                      <a:endParaRPr lang="en-US" sz="1800" kern="1200" dirty="0">
                        <a:solidFill>
                          <a:schemeClr val="dk1"/>
                        </a:solidFill>
                        <a:latin typeface="+mn-lt"/>
                        <a:ea typeface="+mn-ea"/>
                        <a:cs typeface="+mn-cs"/>
                      </a:endParaRPr>
                    </a:p>
                  </a:txBody>
                  <a:tcPr marL="105315" marR="105315" marT="45719" marB="45719"/>
                </a:tc>
                <a:tc>
                  <a:txBody>
                    <a:bodyPr/>
                    <a:lstStyle/>
                    <a:p>
                      <a:pPr algn="ctr"/>
                      <a:r>
                        <a:rPr lang="en-US" sz="1800" dirty="0"/>
                        <a:t>2.1%</a:t>
                      </a:r>
                    </a:p>
                  </a:txBody>
                  <a:tcPr marL="105315" marR="105315" marT="45719" marB="45719"/>
                </a:tc>
                <a:tc>
                  <a:txBody>
                    <a:bodyPr/>
                    <a:lstStyle/>
                    <a:p>
                      <a:pPr algn="ctr"/>
                      <a:r>
                        <a:rPr lang="en-US" sz="1800" dirty="0"/>
                        <a:t>4.2%</a:t>
                      </a:r>
                    </a:p>
                  </a:txBody>
                  <a:tcPr marL="105315" marR="105315" marT="45719" marB="45719"/>
                </a:tc>
                <a:extLst>
                  <a:ext uri="{0D108BD9-81ED-4DB2-BD59-A6C34878D82A}">
                    <a16:rowId xmlns:a16="http://schemas.microsoft.com/office/drawing/2014/main" xmlns="" val="756014740"/>
                  </a:ext>
                </a:extLst>
              </a:tr>
              <a:tr h="370828">
                <a:tc>
                  <a:txBody>
                    <a:bodyPr/>
                    <a:lstStyle/>
                    <a:p>
                      <a:r>
                        <a:rPr lang="en-US" sz="1800" dirty="0"/>
                        <a:t>Risk</a:t>
                      </a:r>
                      <a:r>
                        <a:rPr lang="en-US" sz="1800" baseline="0" dirty="0"/>
                        <a:t> Assessment Scores</a:t>
                      </a:r>
                      <a:endParaRPr lang="en-US" sz="1800" dirty="0"/>
                    </a:p>
                  </a:txBody>
                  <a:tcPr marL="105315" marR="105315" marT="45719" marB="45719"/>
                </a:tc>
                <a:tc gridSpan="2">
                  <a:txBody>
                    <a:bodyPr/>
                    <a:lstStyle/>
                    <a:p>
                      <a:pPr algn="ctr"/>
                      <a:endParaRPr lang="en-US" sz="1800" dirty="0"/>
                    </a:p>
                  </a:txBody>
                  <a:tcPr marL="105315" marR="105315" marT="45719" marB="45719"/>
                </a:tc>
                <a:tc hMerge="1">
                  <a:txBody>
                    <a:bodyPr/>
                    <a:lstStyle/>
                    <a:p>
                      <a:pPr algn="ctr"/>
                      <a:endParaRPr lang="en-US" sz="1800" dirty="0"/>
                    </a:p>
                  </a:txBody>
                  <a:tcPr marL="72141" marR="72141" marT="45719" marB="45719"/>
                </a:tc>
                <a:extLst>
                  <a:ext uri="{0D108BD9-81ED-4DB2-BD59-A6C34878D82A}">
                    <a16:rowId xmlns:a16="http://schemas.microsoft.com/office/drawing/2014/main" xmlns="" val="3865926100"/>
                  </a:ext>
                </a:extLst>
              </a:tr>
              <a:tr h="370828">
                <a:tc>
                  <a:txBody>
                    <a:bodyPr/>
                    <a:lstStyle/>
                    <a:p>
                      <a:pPr marL="742950" lvl="1" indent="-285750">
                        <a:buFont typeface="Calibri" panose="020F0502020204030204" pitchFamily="34" charset="0"/>
                        <a:buChar char="₋"/>
                      </a:pPr>
                      <a:r>
                        <a:rPr lang="en-US" sz="1800" dirty="0"/>
                        <a:t>Very</a:t>
                      </a:r>
                      <a:r>
                        <a:rPr lang="en-US" sz="1800" baseline="0" dirty="0"/>
                        <a:t> Low Risk</a:t>
                      </a:r>
                      <a:endParaRPr lang="en-US" sz="1800" dirty="0"/>
                    </a:p>
                  </a:txBody>
                  <a:tcPr marL="105315" marR="105315" marT="45719" marB="45719"/>
                </a:tc>
                <a:tc>
                  <a:txBody>
                    <a:bodyPr/>
                    <a:lstStyle/>
                    <a:p>
                      <a:pPr algn="ctr"/>
                      <a:r>
                        <a:rPr lang="en-US" sz="1800" dirty="0"/>
                        <a:t>21.3%</a:t>
                      </a:r>
                    </a:p>
                  </a:txBody>
                  <a:tcPr marL="105315" marR="105315" marT="45719" marB="45719"/>
                </a:tc>
                <a:tc>
                  <a:txBody>
                    <a:bodyPr/>
                    <a:lstStyle/>
                    <a:p>
                      <a:pPr algn="ctr"/>
                      <a:r>
                        <a:rPr lang="en-US" sz="1800" dirty="0"/>
                        <a:t>10.9%</a:t>
                      </a:r>
                    </a:p>
                  </a:txBody>
                  <a:tcPr marL="105315" marR="105315" marT="45719" marB="45719"/>
                </a:tc>
                <a:extLst>
                  <a:ext uri="{0D108BD9-81ED-4DB2-BD59-A6C34878D82A}">
                    <a16:rowId xmlns:a16="http://schemas.microsoft.com/office/drawing/2014/main" xmlns="" val="33999062"/>
                  </a:ext>
                </a:extLst>
              </a:tr>
              <a:tr h="370828">
                <a:tc>
                  <a:txBody>
                    <a:bodyPr/>
                    <a:lstStyle/>
                    <a:p>
                      <a:pPr marL="742950" lvl="1" indent="-285750">
                        <a:buFont typeface="Calibri" panose="020F0502020204030204" pitchFamily="34" charset="0"/>
                        <a:buChar char="₋"/>
                      </a:pPr>
                      <a:r>
                        <a:rPr lang="en-US" sz="1800" dirty="0"/>
                        <a:t>Low Risk</a:t>
                      </a:r>
                    </a:p>
                  </a:txBody>
                  <a:tcPr marL="105315" marR="105315" marT="45719" marB="45719"/>
                </a:tc>
                <a:tc>
                  <a:txBody>
                    <a:bodyPr/>
                    <a:lstStyle/>
                    <a:p>
                      <a:pPr algn="ctr"/>
                      <a:r>
                        <a:rPr lang="en-US" sz="1800" dirty="0"/>
                        <a:t>53.0%</a:t>
                      </a:r>
                    </a:p>
                  </a:txBody>
                  <a:tcPr marL="105315" marR="105315" marT="45719" marB="45719"/>
                </a:tc>
                <a:tc>
                  <a:txBody>
                    <a:bodyPr/>
                    <a:lstStyle/>
                    <a:p>
                      <a:pPr algn="ctr"/>
                      <a:r>
                        <a:rPr lang="en-US" sz="1800" dirty="0"/>
                        <a:t>36.3%</a:t>
                      </a:r>
                    </a:p>
                  </a:txBody>
                  <a:tcPr marL="105315" marR="105315" marT="45719" marB="45719"/>
                </a:tc>
                <a:extLst>
                  <a:ext uri="{0D108BD9-81ED-4DB2-BD59-A6C34878D82A}">
                    <a16:rowId xmlns:a16="http://schemas.microsoft.com/office/drawing/2014/main" xmlns="" val="1471268378"/>
                  </a:ext>
                </a:extLst>
              </a:tr>
              <a:tr h="370828">
                <a:tc>
                  <a:txBody>
                    <a:bodyPr/>
                    <a:lstStyle/>
                    <a:p>
                      <a:pPr marL="742950" lvl="1" indent="-285750">
                        <a:buFont typeface="Calibri" panose="020F0502020204030204" pitchFamily="34" charset="0"/>
                        <a:buChar char="₋"/>
                      </a:pPr>
                      <a:r>
                        <a:rPr lang="en-US" sz="1800" dirty="0"/>
                        <a:t>Moderate Risk</a:t>
                      </a:r>
                    </a:p>
                  </a:txBody>
                  <a:tcPr marL="105315" marR="105315" marT="45719" marB="45719"/>
                </a:tc>
                <a:tc>
                  <a:txBody>
                    <a:bodyPr/>
                    <a:lstStyle/>
                    <a:p>
                      <a:pPr algn="ctr"/>
                      <a:r>
                        <a:rPr lang="en-US" sz="1800" dirty="0"/>
                        <a:t>24.5%</a:t>
                      </a:r>
                    </a:p>
                  </a:txBody>
                  <a:tcPr marL="105315" marR="105315" marT="45719" marB="45719"/>
                </a:tc>
                <a:tc>
                  <a:txBody>
                    <a:bodyPr/>
                    <a:lstStyle/>
                    <a:p>
                      <a:pPr algn="ctr"/>
                      <a:r>
                        <a:rPr lang="en-US" sz="1800" dirty="0"/>
                        <a:t>43.1%</a:t>
                      </a:r>
                    </a:p>
                  </a:txBody>
                  <a:tcPr marL="105315" marR="105315" marT="45719" marB="45719"/>
                </a:tc>
                <a:extLst>
                  <a:ext uri="{0D108BD9-81ED-4DB2-BD59-A6C34878D82A}">
                    <a16:rowId xmlns:a16="http://schemas.microsoft.com/office/drawing/2014/main" xmlns="" val="1203983623"/>
                  </a:ext>
                </a:extLst>
              </a:tr>
              <a:tr h="370828">
                <a:tc>
                  <a:txBody>
                    <a:bodyPr/>
                    <a:lstStyle/>
                    <a:p>
                      <a:pPr marL="742950" lvl="1" indent="-285750">
                        <a:buFont typeface="Calibri" panose="020F0502020204030204" pitchFamily="34" charset="0"/>
                        <a:buChar char="₋"/>
                      </a:pPr>
                      <a:r>
                        <a:rPr lang="en-US" sz="1800" dirty="0"/>
                        <a:t>High Risk</a:t>
                      </a:r>
                    </a:p>
                  </a:txBody>
                  <a:tcPr marL="105315" marR="105315" marT="45719" marB="45719"/>
                </a:tc>
                <a:tc>
                  <a:txBody>
                    <a:bodyPr/>
                    <a:lstStyle/>
                    <a:p>
                      <a:pPr algn="ctr"/>
                      <a:r>
                        <a:rPr lang="en-US" sz="1800" dirty="0"/>
                        <a:t>1.2%</a:t>
                      </a:r>
                    </a:p>
                  </a:txBody>
                  <a:tcPr marL="105315" marR="105315" marT="45719" marB="45719"/>
                </a:tc>
                <a:tc>
                  <a:txBody>
                    <a:bodyPr/>
                    <a:lstStyle/>
                    <a:p>
                      <a:pPr algn="ctr"/>
                      <a:r>
                        <a:rPr lang="en-US" sz="1800" dirty="0"/>
                        <a:t>9.7%</a:t>
                      </a:r>
                    </a:p>
                  </a:txBody>
                  <a:tcPr marL="105315" marR="105315" marT="45719" marB="45719"/>
                </a:tc>
                <a:extLst>
                  <a:ext uri="{0D108BD9-81ED-4DB2-BD59-A6C34878D82A}">
                    <a16:rowId xmlns:a16="http://schemas.microsoft.com/office/drawing/2014/main" xmlns="" val="3991261049"/>
                  </a:ext>
                </a:extLst>
              </a:tr>
              <a:tr h="370828">
                <a:tc>
                  <a:txBody>
                    <a:bodyPr/>
                    <a:lstStyle/>
                    <a:p>
                      <a:r>
                        <a:rPr lang="en-US" sz="1800" dirty="0"/>
                        <a:t>Subsequent Report Rate</a:t>
                      </a:r>
                    </a:p>
                  </a:txBody>
                  <a:tcPr marL="105315" marR="105315" marT="45719" marB="45719"/>
                </a:tc>
                <a:tc>
                  <a:txBody>
                    <a:bodyPr/>
                    <a:lstStyle/>
                    <a:p>
                      <a:pPr algn="ctr"/>
                      <a:r>
                        <a:rPr lang="en-US" sz="1800" dirty="0"/>
                        <a:t>27.6%</a:t>
                      </a:r>
                    </a:p>
                  </a:txBody>
                  <a:tcPr marL="105315" marR="105315" marT="45719" marB="45719"/>
                </a:tc>
                <a:tc>
                  <a:txBody>
                    <a:bodyPr/>
                    <a:lstStyle/>
                    <a:p>
                      <a:pPr algn="ctr"/>
                      <a:r>
                        <a:rPr lang="en-US" sz="1800" dirty="0"/>
                        <a:t>28.2%</a:t>
                      </a:r>
                    </a:p>
                  </a:txBody>
                  <a:tcPr marL="105315" marR="105315" marT="45719" marB="45719"/>
                </a:tc>
                <a:extLst>
                  <a:ext uri="{0D108BD9-81ED-4DB2-BD59-A6C34878D82A}">
                    <a16:rowId xmlns:a16="http://schemas.microsoft.com/office/drawing/2014/main" xmlns="" val="2219183980"/>
                  </a:ext>
                </a:extLst>
              </a:tr>
              <a:tr h="370828">
                <a:tc>
                  <a:txBody>
                    <a:bodyPr/>
                    <a:lstStyle/>
                    <a:p>
                      <a:r>
                        <a:rPr lang="en-US" sz="1800" dirty="0"/>
                        <a:t>Substantiated Subsequent Report Rate</a:t>
                      </a:r>
                    </a:p>
                  </a:txBody>
                  <a:tcPr marL="105315" marR="105315" marT="45719" marB="45719"/>
                </a:tc>
                <a:tc>
                  <a:txBody>
                    <a:bodyPr/>
                    <a:lstStyle/>
                    <a:p>
                      <a:pPr algn="ctr"/>
                      <a:r>
                        <a:rPr lang="en-US" sz="1800" dirty="0"/>
                        <a:t>6.5%</a:t>
                      </a:r>
                    </a:p>
                  </a:txBody>
                  <a:tcPr marL="105315" marR="105315" marT="45719" marB="45719"/>
                </a:tc>
                <a:tc>
                  <a:txBody>
                    <a:bodyPr/>
                    <a:lstStyle/>
                    <a:p>
                      <a:pPr algn="ctr"/>
                      <a:r>
                        <a:rPr lang="en-US" sz="1800" dirty="0"/>
                        <a:t>9.2%</a:t>
                      </a:r>
                    </a:p>
                  </a:txBody>
                  <a:tcPr marL="105315" marR="105315" marT="45719" marB="45719"/>
                </a:tc>
                <a:extLst>
                  <a:ext uri="{0D108BD9-81ED-4DB2-BD59-A6C34878D82A}">
                    <a16:rowId xmlns:a16="http://schemas.microsoft.com/office/drawing/2014/main" xmlns="" val="1388256065"/>
                  </a:ext>
                </a:extLst>
              </a:tr>
            </a:tbl>
          </a:graphicData>
        </a:graphic>
      </p:graphicFrame>
      <p:sp>
        <p:nvSpPr>
          <p:cNvPr id="3" name="Slide Number Placeholder 2"/>
          <p:cNvSpPr>
            <a:spLocks noGrp="1"/>
          </p:cNvSpPr>
          <p:nvPr>
            <p:ph type="sldNum" sz="quarter" idx="12"/>
          </p:nvPr>
        </p:nvSpPr>
        <p:spPr/>
        <p:txBody>
          <a:bodyPr/>
          <a:lstStyle/>
          <a:p>
            <a:fld id="{A45F8B59-AAD3-49CC-82FB-CFCA08C24B1F}" type="slidenum">
              <a:rPr lang="en-US" smtClean="0"/>
              <a:t>13</a:t>
            </a:fld>
            <a:endParaRPr lang="en-US"/>
          </a:p>
        </p:txBody>
      </p:sp>
    </p:spTree>
    <p:extLst>
      <p:ext uri="{BB962C8B-B14F-4D97-AF65-F5344CB8AC3E}">
        <p14:creationId xmlns:p14="http://schemas.microsoft.com/office/powerpoint/2010/main" val="4210229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Community Supports for Families (CSF)</a:t>
            </a:r>
          </a:p>
        </p:txBody>
      </p:sp>
      <p:sp>
        <p:nvSpPr>
          <p:cNvPr id="3" name="Slide Number Placeholder 2"/>
          <p:cNvSpPr>
            <a:spLocks noGrp="1"/>
          </p:cNvSpPr>
          <p:nvPr>
            <p:ph type="sldNum" sz="quarter" idx="12"/>
          </p:nvPr>
        </p:nvSpPr>
        <p:spPr/>
        <p:txBody>
          <a:bodyPr/>
          <a:lstStyle/>
          <a:p>
            <a:fld id="{A45F8B59-AAD3-49CC-82FB-CFCA08C24B1F}" type="slidenum">
              <a:rPr lang="en-US" smtClean="0"/>
              <a:t>14</a:t>
            </a:fld>
            <a:endParaRPr lang="en-US"/>
          </a:p>
        </p:txBody>
      </p:sp>
    </p:spTree>
    <p:extLst>
      <p:ext uri="{BB962C8B-B14F-4D97-AF65-F5344CB8AC3E}">
        <p14:creationId xmlns:p14="http://schemas.microsoft.com/office/powerpoint/2010/main" val="3068242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CSF</a:t>
            </a:r>
          </a:p>
        </p:txBody>
      </p:sp>
      <p:sp>
        <p:nvSpPr>
          <p:cNvPr id="3" name="Content Placeholder 2"/>
          <p:cNvSpPr>
            <a:spLocks noGrp="1"/>
          </p:cNvSpPr>
          <p:nvPr>
            <p:ph idx="1"/>
          </p:nvPr>
        </p:nvSpPr>
        <p:spPr>
          <a:xfrm>
            <a:off x="1645279" y="1339850"/>
            <a:ext cx="9841871" cy="4351338"/>
          </a:xfrm>
        </p:spPr>
        <p:txBody>
          <a:bodyPr>
            <a:noAutofit/>
          </a:bodyPr>
          <a:lstStyle/>
          <a:p>
            <a:pPr marL="342900" indent="-342900">
              <a:buFont typeface="Arial" panose="020B0604020202020204" pitchFamily="34" charset="0"/>
              <a:buChar char="•"/>
            </a:pPr>
            <a:r>
              <a:rPr lang="en-US" sz="2200" dirty="0"/>
              <a:t>DCF offers a voluntary, family-driven, individualized program, Community Support for Families (CSF) administered by seven community partner agencies throughout the state. </a:t>
            </a:r>
          </a:p>
          <a:p>
            <a:pPr marL="342900" indent="-342900">
              <a:buFont typeface="Arial" panose="020B0604020202020204" pitchFamily="34" charset="0"/>
              <a:buChar char="•"/>
            </a:pPr>
            <a:r>
              <a:rPr lang="en-US" sz="2200" dirty="0"/>
              <a:t>CSF is for families that are discharged from FAR but are still in need of additional support. </a:t>
            </a:r>
          </a:p>
          <a:p>
            <a:pPr marL="342900" indent="-342900">
              <a:buFont typeface="Arial" panose="020B0604020202020204" pitchFamily="34" charset="0"/>
              <a:buChar char="•"/>
            </a:pPr>
            <a:r>
              <a:rPr lang="en-US" sz="2200" dirty="0"/>
              <a:t>CSF utilizes a Wraparound philosophy and approach designed to; </a:t>
            </a:r>
          </a:p>
          <a:p>
            <a:pPr marL="863918" lvl="3" indent="-517525">
              <a:lnSpc>
                <a:spcPct val="100000"/>
              </a:lnSpc>
              <a:spcBef>
                <a:spcPts val="0"/>
              </a:spcBef>
              <a:buFont typeface="Arial" panose="020B0604020202020204" pitchFamily="34" charset="0"/>
              <a:buChar char="•"/>
            </a:pPr>
            <a:r>
              <a:rPr lang="en-US" sz="2200" dirty="0"/>
              <a:t>Promote child and family well-being,</a:t>
            </a:r>
          </a:p>
          <a:p>
            <a:pPr marL="863918" lvl="3" indent="-517525">
              <a:lnSpc>
                <a:spcPct val="100000"/>
              </a:lnSpc>
              <a:spcBef>
                <a:spcPts val="0"/>
              </a:spcBef>
              <a:buFont typeface="Arial" panose="020B0604020202020204" pitchFamily="34" charset="0"/>
              <a:buChar char="•"/>
            </a:pPr>
            <a:r>
              <a:rPr lang="en-US" sz="2200" dirty="0"/>
              <a:t>Build and strengthen natural and community-based supports,</a:t>
            </a:r>
          </a:p>
          <a:p>
            <a:pPr marL="863918" lvl="3" indent="-517525">
              <a:lnSpc>
                <a:spcPct val="100000"/>
              </a:lnSpc>
              <a:spcBef>
                <a:spcPts val="0"/>
              </a:spcBef>
              <a:buFont typeface="Arial" panose="020B0604020202020204" pitchFamily="34" charset="0"/>
              <a:buChar char="•"/>
            </a:pPr>
            <a:r>
              <a:rPr lang="en-US" sz="2200" dirty="0"/>
              <a:t>Connect families to resources and services in their community,</a:t>
            </a:r>
          </a:p>
          <a:p>
            <a:pPr marL="863918" lvl="3" indent="-517525">
              <a:lnSpc>
                <a:spcPct val="100000"/>
              </a:lnSpc>
              <a:spcBef>
                <a:spcPts val="0"/>
              </a:spcBef>
              <a:buFont typeface="Arial" panose="020B0604020202020204" pitchFamily="34" charset="0"/>
              <a:buChar char="•"/>
            </a:pPr>
            <a:r>
              <a:rPr lang="en-US" sz="2200" dirty="0"/>
              <a:t>Place the family in the lead role of its own service delivery.</a:t>
            </a:r>
          </a:p>
          <a:p>
            <a:pPr marL="342900" lvl="2" indent="-342900">
              <a:spcBef>
                <a:spcPts val="1000"/>
              </a:spcBef>
              <a:buFont typeface="Arial" panose="020B0604020202020204" pitchFamily="34" charset="0"/>
              <a:buChar char="•"/>
            </a:pPr>
            <a:r>
              <a:rPr lang="en-US" sz="2200" dirty="0"/>
              <a:t>CSF is a time limited program (3-6 months) with an average length of service of 132 days.</a:t>
            </a:r>
          </a:p>
          <a:p>
            <a:pPr marL="742950" lvl="1" indent="-342900">
              <a:buClr>
                <a:schemeClr val="accent1">
                  <a:lumMod val="50000"/>
                </a:schemeClr>
              </a:buClr>
              <a:buFont typeface="Wingdings" panose="05000000000000000000" pitchFamily="2" charset="2"/>
              <a:buChar char="Ø"/>
            </a:pPr>
            <a:endParaRPr lang="en-US" sz="2200" dirty="0"/>
          </a:p>
          <a:p>
            <a:pPr marL="0" indent="0">
              <a:buNone/>
            </a:pPr>
            <a:r>
              <a:rPr lang="en-US" sz="2800" dirty="0"/>
              <a:t>  </a:t>
            </a:r>
          </a:p>
        </p:txBody>
      </p:sp>
      <p:sp>
        <p:nvSpPr>
          <p:cNvPr id="4" name="Slide Number Placeholder 3"/>
          <p:cNvSpPr>
            <a:spLocks noGrp="1"/>
          </p:cNvSpPr>
          <p:nvPr>
            <p:ph type="sldNum" sz="quarter" idx="12"/>
          </p:nvPr>
        </p:nvSpPr>
        <p:spPr/>
        <p:txBody>
          <a:bodyPr/>
          <a:lstStyle/>
          <a:p>
            <a:fld id="{A45F8B59-AAD3-49CC-82FB-CFCA08C24B1F}" type="slidenum">
              <a:rPr lang="en-US" smtClean="0"/>
              <a:t>15</a:t>
            </a:fld>
            <a:endParaRPr lang="en-US"/>
          </a:p>
        </p:txBody>
      </p:sp>
    </p:spTree>
    <p:extLst>
      <p:ext uri="{BB962C8B-B14F-4D97-AF65-F5344CB8AC3E}">
        <p14:creationId xmlns:p14="http://schemas.microsoft.com/office/powerpoint/2010/main" val="2273132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Support for Families</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Utilizes Evidence-based tools to assess strengths and needs of families to help inform service delivery</a:t>
            </a:r>
          </a:p>
          <a:p>
            <a:pPr marL="1143000" lvl="1" indent="-457200"/>
            <a:r>
              <a:rPr lang="en-US" dirty="0"/>
              <a:t>NCFAS-G (formal assessment)</a:t>
            </a:r>
          </a:p>
          <a:p>
            <a:pPr marL="1143000" lvl="1" indent="-457200"/>
            <a:r>
              <a:rPr lang="en-US" dirty="0"/>
              <a:t>Protective Factors Survey (family perspective)</a:t>
            </a:r>
          </a:p>
          <a:p>
            <a:pPr marL="457200" indent="-457200">
              <a:buFont typeface="Arial" panose="020B0604020202020204" pitchFamily="34" charset="0"/>
              <a:buChar char="•"/>
            </a:pPr>
            <a:r>
              <a:rPr lang="en-US" dirty="0"/>
              <a:t>Family Satisfaction Survey to gather critical feedback</a:t>
            </a:r>
          </a:p>
          <a:p>
            <a:pPr marL="457200" indent="-457200">
              <a:buFont typeface="Arial" panose="020B0604020202020204" pitchFamily="34" charset="0"/>
              <a:buChar char="•"/>
            </a:pPr>
            <a:r>
              <a:rPr lang="en-US" dirty="0"/>
              <a:t>Access to wrap funding to meet basic, concrete needs</a:t>
            </a:r>
          </a:p>
          <a:p>
            <a:pPr marL="1143000" lvl="1" indent="-457200"/>
            <a:r>
              <a:rPr lang="en-US" dirty="0"/>
              <a:t>80% of funding is used to meet basic needs</a:t>
            </a:r>
          </a:p>
        </p:txBody>
      </p:sp>
      <p:sp>
        <p:nvSpPr>
          <p:cNvPr id="4" name="Slide Number Placeholder 3"/>
          <p:cNvSpPr>
            <a:spLocks noGrp="1"/>
          </p:cNvSpPr>
          <p:nvPr>
            <p:ph type="sldNum" sz="quarter" idx="12"/>
          </p:nvPr>
        </p:nvSpPr>
        <p:spPr/>
        <p:txBody>
          <a:bodyPr/>
          <a:lstStyle/>
          <a:p>
            <a:fld id="{A45F8B59-AAD3-49CC-82FB-CFCA08C24B1F}" type="slidenum">
              <a:rPr lang="en-US" smtClean="0"/>
              <a:t>16</a:t>
            </a:fld>
            <a:endParaRPr lang="en-US"/>
          </a:p>
        </p:txBody>
      </p:sp>
    </p:spTree>
    <p:extLst>
      <p:ext uri="{BB962C8B-B14F-4D97-AF65-F5344CB8AC3E}">
        <p14:creationId xmlns:p14="http://schemas.microsoft.com/office/powerpoint/2010/main" val="3596591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CSF Families</a:t>
            </a:r>
          </a:p>
        </p:txBody>
      </p:sp>
      <p:sp>
        <p:nvSpPr>
          <p:cNvPr id="3" name="Content Placeholder 2"/>
          <p:cNvSpPr>
            <a:spLocks noGrp="1"/>
          </p:cNvSpPr>
          <p:nvPr>
            <p:ph idx="1"/>
          </p:nvPr>
        </p:nvSpPr>
        <p:spPr>
          <a:xfrm>
            <a:off x="962026" y="1549400"/>
            <a:ext cx="10391774" cy="4351338"/>
          </a:xfrm>
        </p:spPr>
        <p:txBody>
          <a:bodyPr/>
          <a:lstStyle/>
          <a:p>
            <a:r>
              <a:rPr lang="en-US" sz="2200" dirty="0"/>
              <a:t>CSF families are a subset of the FAR families in Connecticut and differ from this general differential response population in several important ways.</a:t>
            </a:r>
          </a:p>
          <a:p>
            <a:pPr marL="512763" indent="-280988">
              <a:buClr>
                <a:schemeClr val="bg1">
                  <a:lumMod val="50000"/>
                </a:schemeClr>
              </a:buClr>
              <a:buFont typeface="Arial" panose="020B0604020202020204" pitchFamily="34" charset="0"/>
              <a:buChar char="•"/>
            </a:pPr>
            <a:r>
              <a:rPr lang="en-US" sz="2200" dirty="0"/>
              <a:t>More CSF families had at least one prior CPS report </a:t>
            </a:r>
            <a:br>
              <a:rPr lang="en-US" sz="2200" dirty="0"/>
            </a:br>
            <a:r>
              <a:rPr lang="en-US" sz="2200" i="1" dirty="0"/>
              <a:t>(20.5% compared with 15.7% of FAR families) </a:t>
            </a:r>
          </a:p>
          <a:p>
            <a:pPr marL="512763" indent="-280988">
              <a:buClr>
                <a:schemeClr val="bg1">
                  <a:lumMod val="50000"/>
                </a:schemeClr>
              </a:buClr>
              <a:buFont typeface="Arial" panose="020B0604020202020204" pitchFamily="34" charset="0"/>
              <a:buChar char="•"/>
            </a:pPr>
            <a:r>
              <a:rPr lang="en-US" sz="2200" dirty="0"/>
              <a:t>A higher proportion of CSF families were single parent families </a:t>
            </a:r>
            <a:br>
              <a:rPr lang="en-US" sz="2200" dirty="0"/>
            </a:br>
            <a:r>
              <a:rPr lang="en-US" sz="2200" i="1" dirty="0"/>
              <a:t>(60.8% compared with 36.7% of FAR families)</a:t>
            </a:r>
            <a:endParaRPr lang="en-US" sz="2200" dirty="0"/>
          </a:p>
          <a:p>
            <a:pPr marL="512763" lvl="1" indent="-280988">
              <a:spcBef>
                <a:spcPts val="1200"/>
              </a:spcBef>
              <a:spcAft>
                <a:spcPts val="200"/>
              </a:spcAft>
              <a:buSzPct val="100000"/>
              <a:buFont typeface="Arial" panose="020B0604020202020204" pitchFamily="34" charset="0"/>
              <a:buChar char="•"/>
            </a:pPr>
            <a:r>
              <a:rPr lang="en-US" sz="2200" dirty="0"/>
              <a:t>Fewer CSF families were scored as low or very low risk </a:t>
            </a:r>
            <a:br>
              <a:rPr lang="en-US" sz="2200" dirty="0"/>
            </a:br>
            <a:r>
              <a:rPr lang="en-US" sz="2200" i="1" dirty="0"/>
              <a:t>(72.1% compared with 74.3% of FAR families)</a:t>
            </a:r>
            <a:r>
              <a:rPr lang="en-US" sz="2200" dirty="0"/>
              <a:t> </a:t>
            </a:r>
          </a:p>
          <a:p>
            <a:pPr marL="512763" lvl="1" indent="-280988">
              <a:spcBef>
                <a:spcPts val="1200"/>
              </a:spcBef>
              <a:spcAft>
                <a:spcPts val="200"/>
              </a:spcAft>
              <a:buSzPct val="100000"/>
              <a:buFont typeface="Arial" panose="020B0604020202020204" pitchFamily="34" charset="0"/>
              <a:buChar char="•"/>
            </a:pPr>
            <a:r>
              <a:rPr lang="en-US" sz="2200" dirty="0"/>
              <a:t>More CSF families were scored as moderate or high risk </a:t>
            </a:r>
            <a:br>
              <a:rPr lang="en-US" sz="2200" dirty="0"/>
            </a:br>
            <a:r>
              <a:rPr lang="en-US" sz="2200" i="1" dirty="0"/>
              <a:t>(27.9% compared with 25.7% of FAR families)</a:t>
            </a:r>
            <a:endParaRPr lang="en-US" sz="2200" dirty="0"/>
          </a:p>
          <a:p>
            <a:endParaRPr lang="en-US" sz="2200" dirty="0"/>
          </a:p>
          <a:p>
            <a:endParaRPr lang="en-US" sz="2200" dirty="0"/>
          </a:p>
          <a:p>
            <a:endParaRPr lang="en-US" dirty="0"/>
          </a:p>
        </p:txBody>
      </p:sp>
      <p:sp>
        <p:nvSpPr>
          <p:cNvPr id="4" name="Slide Number Placeholder 3"/>
          <p:cNvSpPr>
            <a:spLocks noGrp="1"/>
          </p:cNvSpPr>
          <p:nvPr>
            <p:ph type="sldNum" sz="quarter" idx="12"/>
          </p:nvPr>
        </p:nvSpPr>
        <p:spPr/>
        <p:txBody>
          <a:bodyPr/>
          <a:lstStyle/>
          <a:p>
            <a:fld id="{A45F8B59-AAD3-49CC-82FB-CFCA08C24B1F}" type="slidenum">
              <a:rPr lang="en-US" smtClean="0"/>
              <a:t>17</a:t>
            </a:fld>
            <a:endParaRPr lang="en-US"/>
          </a:p>
        </p:txBody>
      </p:sp>
    </p:spTree>
    <p:extLst>
      <p:ext uri="{BB962C8B-B14F-4D97-AF65-F5344CB8AC3E}">
        <p14:creationId xmlns:p14="http://schemas.microsoft.com/office/powerpoint/2010/main" val="2224191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Engagement</a:t>
            </a:r>
          </a:p>
        </p:txBody>
      </p:sp>
      <p:sp>
        <p:nvSpPr>
          <p:cNvPr id="9" name="Text Placeholder 8"/>
          <p:cNvSpPr>
            <a:spLocks noGrp="1"/>
          </p:cNvSpPr>
          <p:nvPr>
            <p:ph type="body" idx="1"/>
          </p:nvPr>
        </p:nvSpPr>
        <p:spPr>
          <a:xfrm>
            <a:off x="961231" y="1370013"/>
            <a:ext cx="5157787" cy="474662"/>
          </a:xfrm>
        </p:spPr>
        <p:txBody>
          <a:bodyPr/>
          <a:lstStyle/>
          <a:p>
            <a:r>
              <a:rPr lang="en-US" dirty="0"/>
              <a:t>Referral Only</a:t>
            </a:r>
          </a:p>
        </p:txBody>
      </p:sp>
      <p:sp>
        <p:nvSpPr>
          <p:cNvPr id="10" name="Content Placeholder 9"/>
          <p:cNvSpPr>
            <a:spLocks noGrp="1"/>
          </p:cNvSpPr>
          <p:nvPr>
            <p:ph sz="half" idx="2"/>
          </p:nvPr>
        </p:nvSpPr>
        <p:spPr>
          <a:xfrm>
            <a:off x="836612" y="1844675"/>
            <a:ext cx="5036343" cy="3684588"/>
          </a:xfrm>
        </p:spPr>
        <p:txBody>
          <a:bodyPr/>
          <a:lstStyle/>
          <a:p>
            <a:r>
              <a:rPr lang="en-US" sz="1800" dirty="0"/>
              <a:t>Following referral from DCF, if the family decides they no longer wish to participate in the program, the case is categorized as Referral Only. In these cases, no face-to-face contact with the family has been made by CSF.</a:t>
            </a:r>
          </a:p>
          <a:p>
            <a:endParaRPr lang="en-US" dirty="0"/>
          </a:p>
        </p:txBody>
      </p:sp>
      <p:sp>
        <p:nvSpPr>
          <p:cNvPr id="11" name="Text Placeholder 10"/>
          <p:cNvSpPr>
            <a:spLocks noGrp="1"/>
          </p:cNvSpPr>
          <p:nvPr>
            <p:ph type="body" sz="quarter" idx="3"/>
          </p:nvPr>
        </p:nvSpPr>
        <p:spPr>
          <a:xfrm>
            <a:off x="6133306" y="1040323"/>
            <a:ext cx="5183188" cy="823912"/>
          </a:xfrm>
        </p:spPr>
        <p:txBody>
          <a:bodyPr/>
          <a:lstStyle/>
          <a:p>
            <a:r>
              <a:rPr lang="en-US" dirty="0"/>
              <a:t>Evaluation Only</a:t>
            </a:r>
          </a:p>
        </p:txBody>
      </p:sp>
      <p:sp>
        <p:nvSpPr>
          <p:cNvPr id="12" name="Content Placeholder 11"/>
          <p:cNvSpPr>
            <a:spLocks noGrp="1"/>
          </p:cNvSpPr>
          <p:nvPr>
            <p:ph sz="quarter" idx="4"/>
          </p:nvPr>
        </p:nvSpPr>
        <p:spPr>
          <a:xfrm>
            <a:off x="6119018" y="1950369"/>
            <a:ext cx="5183188" cy="3884613"/>
          </a:xfrm>
        </p:spPr>
        <p:txBody>
          <a:bodyPr/>
          <a:lstStyle/>
          <a:p>
            <a:r>
              <a:rPr lang="en-US" sz="1800" dirty="0"/>
              <a:t>If within 45 days of opening, the episode closed and/or there was no Family Team Meeting, and the Plan of Care was not established.</a:t>
            </a:r>
          </a:p>
          <a:p>
            <a:endParaRPr lang="en-US" sz="1800" dirty="0"/>
          </a:p>
        </p:txBody>
      </p:sp>
      <p:pic>
        <p:nvPicPr>
          <p:cNvPr id="7" name="Content Placeholder 8"/>
          <p:cNvPicPr>
            <a:picLocks noGrp="1"/>
          </p:cNvPicPr>
          <p:nvPr>
            <p:ph sz="half" idx="4294967295"/>
          </p:nvPr>
        </p:nvPicPr>
        <p:blipFill>
          <a:blip r:embed="rId3">
            <a:extLst>
              <a:ext uri="{28A0092B-C50C-407E-A947-70E740481C1C}">
                <a14:useLocalDpi xmlns:a14="http://schemas.microsoft.com/office/drawing/2010/main" val="0"/>
              </a:ext>
            </a:extLst>
          </a:blip>
          <a:srcRect/>
          <a:stretch>
            <a:fillRect/>
          </a:stretch>
        </p:blipFill>
        <p:spPr bwMode="auto">
          <a:xfrm>
            <a:off x="836612" y="3113087"/>
            <a:ext cx="4782344" cy="2268538"/>
          </a:xfrm>
          <a:prstGeom prst="rect">
            <a:avLst/>
          </a:prstGeom>
          <a:noFill/>
        </p:spPr>
      </p:pic>
      <p:pic>
        <p:nvPicPr>
          <p:cNvPr id="13" name="Content Placeholder 6"/>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6057900" y="3106757"/>
            <a:ext cx="5105400" cy="2268538"/>
          </a:xfrm>
          <a:prstGeom prst="rect">
            <a:avLst/>
          </a:prstGeom>
          <a:noFill/>
        </p:spPr>
      </p:pic>
      <p:sp>
        <p:nvSpPr>
          <p:cNvPr id="2" name="Slide Number Placeholder 1"/>
          <p:cNvSpPr>
            <a:spLocks noGrp="1"/>
          </p:cNvSpPr>
          <p:nvPr>
            <p:ph type="sldNum" sz="quarter" idx="12"/>
          </p:nvPr>
        </p:nvSpPr>
        <p:spPr/>
        <p:txBody>
          <a:bodyPr/>
          <a:lstStyle/>
          <a:p>
            <a:fld id="{A45F8B59-AAD3-49CC-82FB-CFCA08C24B1F}" type="slidenum">
              <a:rPr lang="en-US" smtClean="0"/>
              <a:t>18</a:t>
            </a:fld>
            <a:endParaRPr lang="en-US"/>
          </a:p>
        </p:txBody>
      </p:sp>
      <p:sp>
        <p:nvSpPr>
          <p:cNvPr id="3" name="TextBox 2">
            <a:extLst>
              <a:ext uri="{FF2B5EF4-FFF2-40B4-BE49-F238E27FC236}">
                <a16:creationId xmlns:a16="http://schemas.microsoft.com/office/drawing/2014/main" xmlns="" id="{B38E6EB9-A36A-4AA5-9729-4EA1AEE62B9F}"/>
              </a:ext>
            </a:extLst>
          </p:cNvPr>
          <p:cNvSpPr txBox="1"/>
          <p:nvPr/>
        </p:nvSpPr>
        <p:spPr>
          <a:xfrm>
            <a:off x="2537504" y="5529263"/>
            <a:ext cx="6931253" cy="553998"/>
          </a:xfrm>
          <a:prstGeom prst="rect">
            <a:avLst/>
          </a:prstGeom>
          <a:solidFill>
            <a:schemeClr val="bg1">
              <a:lumMod val="85000"/>
            </a:schemeClr>
          </a:solidFill>
        </p:spPr>
        <p:txBody>
          <a:bodyPr wrap="square" rtlCol="0">
            <a:spAutoFit/>
          </a:bodyPr>
          <a:lstStyle/>
          <a:p>
            <a:pPr algn="ctr"/>
            <a:r>
              <a:rPr lang="en-US" sz="3000" b="1" dirty="0"/>
              <a:t>75% of families fully engage in services</a:t>
            </a:r>
          </a:p>
        </p:txBody>
      </p:sp>
    </p:spTree>
    <p:extLst>
      <p:ext uri="{BB962C8B-B14F-4D97-AF65-F5344CB8AC3E}">
        <p14:creationId xmlns:p14="http://schemas.microsoft.com/office/powerpoint/2010/main" val="1445148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Families Admitted by CSF</a:t>
            </a:r>
          </a:p>
        </p:txBody>
      </p:sp>
      <p:sp>
        <p:nvSpPr>
          <p:cNvPr id="12" name="TextBox 11"/>
          <p:cNvSpPr txBox="1"/>
          <p:nvPr/>
        </p:nvSpPr>
        <p:spPr>
          <a:xfrm>
            <a:off x="7323238" y="1847334"/>
            <a:ext cx="4042517" cy="3323987"/>
          </a:xfrm>
          <a:prstGeom prst="rect">
            <a:avLst/>
          </a:prstGeom>
          <a:noFill/>
        </p:spPr>
        <p:txBody>
          <a:bodyPr wrap="square" rtlCol="0">
            <a:spAutoFit/>
          </a:bodyPr>
          <a:lstStyle/>
          <a:p>
            <a:pPr marL="285750" indent="-285750">
              <a:buFont typeface="Arial" panose="020B0604020202020204" pitchFamily="34" charset="0"/>
              <a:buChar char="•"/>
            </a:pPr>
            <a:r>
              <a:rPr lang="en-US" sz="2400" dirty="0"/>
              <a:t>There has been a total of 10,432 families served through Community Support for Families (CSF) since its implementation in March 2012.  </a:t>
            </a:r>
          </a:p>
          <a:p>
            <a:pPr marL="285750" indent="-285750">
              <a:buFont typeface="Arial" panose="020B0604020202020204" pitchFamily="34" charset="0"/>
              <a:buChar char="•"/>
            </a:pPr>
            <a:r>
              <a:rPr lang="en-US" sz="2400" dirty="0"/>
              <a:t>A total of 2,628  families were active in FY19.</a:t>
            </a:r>
          </a:p>
          <a:p>
            <a:r>
              <a:rPr lang="en-US" dirty="0"/>
              <a:t> </a:t>
            </a: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839788" y="1513443"/>
            <a:ext cx="6238876" cy="3648591"/>
          </a:xfrm>
          <a:prstGeom prst="rect">
            <a:avLst/>
          </a:prstGeom>
          <a:noFill/>
        </p:spPr>
      </p:pic>
      <p:sp>
        <p:nvSpPr>
          <p:cNvPr id="3" name="Slide Number Placeholder 2"/>
          <p:cNvSpPr>
            <a:spLocks noGrp="1"/>
          </p:cNvSpPr>
          <p:nvPr>
            <p:ph type="sldNum" sz="quarter" idx="12"/>
          </p:nvPr>
        </p:nvSpPr>
        <p:spPr/>
        <p:txBody>
          <a:bodyPr/>
          <a:lstStyle/>
          <a:p>
            <a:fld id="{A45F8B59-AAD3-49CC-82FB-CFCA08C24B1F}" type="slidenum">
              <a:rPr lang="en-US" smtClean="0"/>
              <a:t>19</a:t>
            </a:fld>
            <a:endParaRPr lang="en-US"/>
          </a:p>
        </p:txBody>
      </p:sp>
    </p:spTree>
    <p:extLst>
      <p:ext uri="{BB962C8B-B14F-4D97-AF65-F5344CB8AC3E}">
        <p14:creationId xmlns:p14="http://schemas.microsoft.com/office/powerpoint/2010/main" val="223176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Family Assessment Response (FAR)</a:t>
            </a:r>
          </a:p>
        </p:txBody>
      </p:sp>
      <p:sp>
        <p:nvSpPr>
          <p:cNvPr id="3" name="Slide Number Placeholder 2"/>
          <p:cNvSpPr>
            <a:spLocks noGrp="1"/>
          </p:cNvSpPr>
          <p:nvPr>
            <p:ph type="sldNum" sz="quarter" idx="12"/>
          </p:nvPr>
        </p:nvSpPr>
        <p:spPr/>
        <p:txBody>
          <a:bodyPr/>
          <a:lstStyle/>
          <a:p>
            <a:fld id="{A45F8B59-AAD3-49CC-82FB-CFCA08C24B1F}" type="slidenum">
              <a:rPr lang="en-US" smtClean="0"/>
              <a:t>2</a:t>
            </a:fld>
            <a:endParaRPr lang="en-US"/>
          </a:p>
        </p:txBody>
      </p:sp>
    </p:spTree>
    <p:extLst>
      <p:ext uri="{BB962C8B-B14F-4D97-AF65-F5344CB8AC3E}">
        <p14:creationId xmlns:p14="http://schemas.microsoft.com/office/powerpoint/2010/main" val="1013926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Demographics – CSF FY19</a:t>
            </a:r>
          </a:p>
        </p:txBody>
      </p:sp>
      <p:sp>
        <p:nvSpPr>
          <p:cNvPr id="10" name="Content Placeholder 9"/>
          <p:cNvSpPr>
            <a:spLocks noGrp="1"/>
          </p:cNvSpPr>
          <p:nvPr>
            <p:ph sz="half" idx="2"/>
          </p:nvPr>
        </p:nvSpPr>
        <p:spPr>
          <a:xfrm>
            <a:off x="7251404" y="1845735"/>
            <a:ext cx="3904275" cy="4374312"/>
          </a:xfrm>
        </p:spPr>
        <p:txBody>
          <a:bodyPr>
            <a:normAutofit fontScale="77500" lnSpcReduction="20000"/>
          </a:bodyPr>
          <a:lstStyle/>
          <a:p>
            <a:r>
              <a:rPr lang="en-US" sz="2300" b="1" dirty="0"/>
              <a:t>Family Composition:</a:t>
            </a:r>
          </a:p>
          <a:p>
            <a:pPr marL="404813" indent="-171450">
              <a:spcBef>
                <a:spcPts val="600"/>
              </a:spcBef>
              <a:spcAft>
                <a:spcPts val="600"/>
              </a:spcAft>
              <a:buFont typeface="Arial" panose="020B0604020202020204" pitchFamily="34" charset="0"/>
              <a:buChar char="•"/>
            </a:pPr>
            <a:r>
              <a:rPr lang="en-US" sz="2300" dirty="0"/>
              <a:t>Single parent families – 60.8% </a:t>
            </a:r>
          </a:p>
          <a:p>
            <a:pPr marL="404813" indent="-171450">
              <a:spcBef>
                <a:spcPts val="600"/>
              </a:spcBef>
              <a:spcAft>
                <a:spcPts val="600"/>
              </a:spcAft>
              <a:buFont typeface="Arial" panose="020B0604020202020204" pitchFamily="34" charset="0"/>
              <a:buChar char="•"/>
            </a:pPr>
            <a:r>
              <a:rPr lang="en-US" sz="2300" dirty="0"/>
              <a:t>Two parent families – 24.8% </a:t>
            </a:r>
          </a:p>
          <a:p>
            <a:pPr>
              <a:lnSpc>
                <a:spcPct val="100000"/>
              </a:lnSpc>
            </a:pPr>
            <a:r>
              <a:rPr lang="en-US" sz="2300" b="1" dirty="0"/>
              <a:t>Age of children:</a:t>
            </a:r>
          </a:p>
          <a:p>
            <a:pPr marL="404813" indent="-171450">
              <a:spcBef>
                <a:spcPts val="600"/>
              </a:spcBef>
              <a:spcAft>
                <a:spcPts val="600"/>
              </a:spcAft>
              <a:buFont typeface="Arial" panose="020B0604020202020204" pitchFamily="34" charset="0"/>
              <a:buChar char="•"/>
            </a:pPr>
            <a:r>
              <a:rPr lang="en-US" sz="2300" dirty="0"/>
              <a:t>Children under five  -  31.6% </a:t>
            </a:r>
          </a:p>
          <a:p>
            <a:pPr>
              <a:lnSpc>
                <a:spcPct val="100000"/>
              </a:lnSpc>
            </a:pPr>
            <a:r>
              <a:rPr lang="en-US" sz="2300" b="1" dirty="0"/>
              <a:t>CPS History</a:t>
            </a:r>
          </a:p>
          <a:p>
            <a:pPr marL="404813" indent="-171450">
              <a:spcBef>
                <a:spcPts val="600"/>
              </a:spcBef>
              <a:spcAft>
                <a:spcPts val="600"/>
              </a:spcAft>
              <a:buFont typeface="Arial" panose="020B0604020202020204" pitchFamily="34" charset="0"/>
              <a:buChar char="•"/>
            </a:pPr>
            <a:r>
              <a:rPr lang="en-US" sz="2300" dirty="0"/>
              <a:t>Prior reports – 20.5%</a:t>
            </a:r>
          </a:p>
          <a:p>
            <a:pPr marL="404813" indent="-171450">
              <a:spcBef>
                <a:spcPts val="600"/>
              </a:spcBef>
              <a:spcAft>
                <a:spcPts val="600"/>
              </a:spcAft>
              <a:buFont typeface="Arial" panose="020B0604020202020204" pitchFamily="34" charset="0"/>
              <a:buChar char="•"/>
            </a:pPr>
            <a:r>
              <a:rPr lang="en-US" sz="2300" dirty="0"/>
              <a:t>Prior substantiated reports – 2.05%</a:t>
            </a:r>
          </a:p>
          <a:p>
            <a:pPr>
              <a:lnSpc>
                <a:spcPct val="100000"/>
              </a:lnSpc>
            </a:pPr>
            <a:r>
              <a:rPr lang="en-US" sz="2300" b="1" dirty="0"/>
              <a:t>Reporter:</a:t>
            </a:r>
          </a:p>
          <a:p>
            <a:pPr marL="404813" indent="-171450">
              <a:spcBef>
                <a:spcPts val="600"/>
              </a:spcBef>
              <a:spcAft>
                <a:spcPts val="600"/>
              </a:spcAft>
              <a:buFont typeface="Arial" panose="020B0604020202020204" pitchFamily="34" charset="0"/>
              <a:buChar char="•"/>
            </a:pPr>
            <a:r>
              <a:rPr lang="en-US" sz="2300" dirty="0"/>
              <a:t>School personnel – 39.1%</a:t>
            </a:r>
          </a:p>
          <a:p>
            <a:pPr marL="404813" indent="-171450">
              <a:spcBef>
                <a:spcPts val="600"/>
              </a:spcBef>
              <a:spcAft>
                <a:spcPts val="600"/>
              </a:spcAft>
              <a:buFont typeface="Arial" panose="020B0604020202020204" pitchFamily="34" charset="0"/>
              <a:buChar char="•"/>
            </a:pPr>
            <a:r>
              <a:rPr lang="en-US" sz="2300" dirty="0"/>
              <a:t>Police – 15.4% </a:t>
            </a:r>
          </a:p>
          <a:p>
            <a:pPr marL="404813" indent="-171450">
              <a:spcBef>
                <a:spcPts val="600"/>
              </a:spcBef>
              <a:spcAft>
                <a:spcPts val="600"/>
              </a:spcAft>
              <a:buFont typeface="Arial" panose="020B0604020202020204" pitchFamily="34" charset="0"/>
              <a:buChar char="•"/>
            </a:pPr>
            <a:r>
              <a:rPr lang="en-US" sz="2300" dirty="0"/>
              <a:t>Mandated reporters: 85.9%</a:t>
            </a:r>
          </a:p>
          <a:p>
            <a:endParaRPr lang="en-US" dirty="0"/>
          </a:p>
        </p:txBody>
      </p:sp>
      <p:sp>
        <p:nvSpPr>
          <p:cNvPr id="12" name="TextBox 11"/>
          <p:cNvSpPr txBox="1"/>
          <p:nvPr/>
        </p:nvSpPr>
        <p:spPr>
          <a:xfrm>
            <a:off x="1049655" y="1506022"/>
            <a:ext cx="313447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Race/Ethnicity by Region</a:t>
            </a:r>
          </a:p>
        </p:txBody>
      </p:sp>
      <p:pic>
        <p:nvPicPr>
          <p:cNvPr id="3" name="Picture 2"/>
          <p:cNvPicPr>
            <a:picLocks noChangeAspect="1"/>
          </p:cNvPicPr>
          <p:nvPr/>
        </p:nvPicPr>
        <p:blipFill>
          <a:blip r:embed="rId3"/>
          <a:stretch>
            <a:fillRect/>
          </a:stretch>
        </p:blipFill>
        <p:spPr>
          <a:xfrm>
            <a:off x="1049655" y="1981715"/>
            <a:ext cx="5492972" cy="3749365"/>
          </a:xfrm>
          <a:prstGeom prst="rect">
            <a:avLst/>
          </a:prstGeom>
        </p:spPr>
      </p:pic>
      <p:sp>
        <p:nvSpPr>
          <p:cNvPr id="2" name="Slide Number Placeholder 1"/>
          <p:cNvSpPr>
            <a:spLocks noGrp="1"/>
          </p:cNvSpPr>
          <p:nvPr>
            <p:ph type="sldNum" sz="quarter" idx="12"/>
          </p:nvPr>
        </p:nvSpPr>
        <p:spPr/>
        <p:txBody>
          <a:bodyPr/>
          <a:lstStyle/>
          <a:p>
            <a:fld id="{A45F8B59-AAD3-49CC-82FB-CFCA08C24B1F}" type="slidenum">
              <a:rPr lang="en-US" smtClean="0"/>
              <a:t>20</a:t>
            </a:fld>
            <a:endParaRPr lang="en-US"/>
          </a:p>
        </p:txBody>
      </p:sp>
    </p:spTree>
    <p:extLst>
      <p:ext uri="{BB962C8B-B14F-4D97-AF65-F5344CB8AC3E}">
        <p14:creationId xmlns:p14="http://schemas.microsoft.com/office/powerpoint/2010/main" val="173433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Risk &amp; Safety – CSF FY19</a:t>
            </a:r>
          </a:p>
        </p:txBody>
      </p:sp>
      <p:sp>
        <p:nvSpPr>
          <p:cNvPr id="3" name="TextBox 2"/>
          <p:cNvSpPr txBox="1"/>
          <p:nvPr/>
        </p:nvSpPr>
        <p:spPr>
          <a:xfrm>
            <a:off x="7283524" y="1690688"/>
            <a:ext cx="3784526" cy="3970318"/>
          </a:xfrm>
          <a:prstGeom prst="rect">
            <a:avLst/>
          </a:prstGeom>
          <a:noFill/>
        </p:spPr>
        <p:txBody>
          <a:bodyPr wrap="square" rtlCol="0">
            <a:spAutoFit/>
          </a:bodyPr>
          <a:lstStyle/>
          <a:p>
            <a:pPr marL="285750" indent="-285750">
              <a:buFont typeface="Arial" panose="020B0604020202020204" pitchFamily="34" charset="0"/>
              <a:buChar char="•"/>
            </a:pPr>
            <a:r>
              <a:rPr lang="en-US" dirty="0"/>
              <a:t>CSF families had a slightly higher risk assessment scores than FAR Families.  </a:t>
            </a:r>
          </a:p>
          <a:p>
            <a:pPr marL="742950" lvl="1" indent="-285750">
              <a:buFont typeface="Calibri" panose="020F0502020204030204" pitchFamily="34" charset="0"/>
              <a:buChar char="₋"/>
            </a:pPr>
            <a:r>
              <a:rPr lang="en-US" dirty="0"/>
              <a:t>Fewer CSF families (72.1% compared with 74.3% of FAR families) were scored as low or very low risk.  </a:t>
            </a:r>
          </a:p>
          <a:p>
            <a:pPr marL="742950" lvl="1" indent="-285750">
              <a:buFont typeface="Calibri" panose="020F0502020204030204" pitchFamily="34" charset="0"/>
              <a:buChar char="₋"/>
            </a:pPr>
            <a:r>
              <a:rPr lang="en-US" dirty="0"/>
              <a:t>27.9% of CSF families were scored as moderate or high risk compared with 25.7% of FAR families.  </a:t>
            </a:r>
          </a:p>
          <a:p>
            <a:pPr marL="285750" indent="-285750">
              <a:buFont typeface="Calibri" panose="020F0502020204030204" pitchFamily="34" charset="0"/>
              <a:buChar char="₋"/>
            </a:pPr>
            <a:r>
              <a:rPr lang="en-US" dirty="0"/>
              <a:t>Statewide, 99.8% had a safety assessment that was scored as safe or conditionally safe.</a:t>
            </a:r>
          </a:p>
        </p:txBody>
      </p:sp>
      <p:pic>
        <p:nvPicPr>
          <p:cNvPr id="5" name="Content Placeholder 4"/>
          <p:cNvPicPr>
            <a:picLocks noGrp="1" noChangeAspect="1"/>
          </p:cNvPicPr>
          <p:nvPr>
            <p:ph idx="1"/>
          </p:nvPr>
        </p:nvPicPr>
        <p:blipFill>
          <a:blip r:embed="rId3"/>
          <a:stretch>
            <a:fillRect/>
          </a:stretch>
        </p:blipFill>
        <p:spPr>
          <a:xfrm>
            <a:off x="1000125" y="1690687"/>
            <a:ext cx="6200775" cy="4071937"/>
          </a:xfrm>
          <a:prstGeom prst="rect">
            <a:avLst/>
          </a:prstGeom>
        </p:spPr>
      </p:pic>
      <p:sp>
        <p:nvSpPr>
          <p:cNvPr id="2" name="Slide Number Placeholder 1"/>
          <p:cNvSpPr>
            <a:spLocks noGrp="1"/>
          </p:cNvSpPr>
          <p:nvPr>
            <p:ph type="sldNum" sz="quarter" idx="12"/>
          </p:nvPr>
        </p:nvSpPr>
        <p:spPr/>
        <p:txBody>
          <a:bodyPr/>
          <a:lstStyle/>
          <a:p>
            <a:fld id="{A45F8B59-AAD3-49CC-82FB-CFCA08C24B1F}" type="slidenum">
              <a:rPr lang="en-US" smtClean="0"/>
              <a:t>21</a:t>
            </a:fld>
            <a:endParaRPr lang="en-US"/>
          </a:p>
        </p:txBody>
      </p:sp>
    </p:spTree>
    <p:extLst>
      <p:ext uri="{BB962C8B-B14F-4D97-AF65-F5344CB8AC3E}">
        <p14:creationId xmlns:p14="http://schemas.microsoft.com/office/powerpoint/2010/main" val="3379987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719FEC-C776-4C11-A0A8-85C6CB8E23C9}"/>
              </a:ext>
            </a:extLst>
          </p:cNvPr>
          <p:cNvSpPr>
            <a:spLocks noGrp="1"/>
          </p:cNvSpPr>
          <p:nvPr>
            <p:ph type="title"/>
          </p:nvPr>
        </p:nvSpPr>
        <p:spPr/>
        <p:txBody>
          <a:bodyPr/>
          <a:lstStyle/>
          <a:p>
            <a:r>
              <a:rPr lang="en-US" dirty="0"/>
              <a:t>Needs Assessed/Needs Addressed</a:t>
            </a:r>
          </a:p>
        </p:txBody>
      </p:sp>
      <p:pic>
        <p:nvPicPr>
          <p:cNvPr id="7" name="Content Placeholder 6"/>
          <p:cNvPicPr>
            <a:picLocks noGrp="1" noChangeAspect="1"/>
          </p:cNvPicPr>
          <p:nvPr>
            <p:ph sz="half" idx="2"/>
          </p:nvPr>
        </p:nvPicPr>
        <p:blipFill>
          <a:blip r:embed="rId3"/>
          <a:stretch>
            <a:fillRect/>
          </a:stretch>
        </p:blipFill>
        <p:spPr>
          <a:xfrm>
            <a:off x="222584" y="1622218"/>
            <a:ext cx="7174575" cy="4255208"/>
          </a:xfrm>
          <a:prstGeom prst="rect">
            <a:avLst/>
          </a:prstGeom>
        </p:spPr>
      </p:pic>
      <p:sp>
        <p:nvSpPr>
          <p:cNvPr id="9" name="Rectangle 8"/>
          <p:cNvSpPr/>
          <p:nvPr/>
        </p:nvSpPr>
        <p:spPr>
          <a:xfrm>
            <a:off x="7555832" y="1429567"/>
            <a:ext cx="4235115" cy="4708981"/>
          </a:xfrm>
          <a:prstGeom prst="rect">
            <a:avLst/>
          </a:prstGeom>
        </p:spPr>
        <p:txBody>
          <a:bodyPr wrap="square">
            <a:spAutoFit/>
          </a:bodyPr>
          <a:lstStyle/>
          <a:p>
            <a:r>
              <a:rPr lang="en-US" sz="2000" b="1" dirty="0"/>
              <a:t>Top three needs assessed: </a:t>
            </a:r>
          </a:p>
          <a:p>
            <a:pPr marL="285750" indent="-285750">
              <a:buFont typeface="Arial" panose="020B0604020202020204" pitchFamily="34" charset="0"/>
              <a:buChar char="•"/>
            </a:pPr>
            <a:r>
              <a:rPr lang="en-US" sz="2000" dirty="0"/>
              <a:t>Basic needs</a:t>
            </a:r>
          </a:p>
          <a:p>
            <a:pPr marL="285750" indent="-285750">
              <a:buFont typeface="Arial" panose="020B0604020202020204" pitchFamily="34" charset="0"/>
              <a:buChar char="•"/>
            </a:pPr>
            <a:r>
              <a:rPr lang="en-US" sz="2000" dirty="0"/>
              <a:t>Social supports</a:t>
            </a:r>
          </a:p>
          <a:p>
            <a:pPr marL="285750" indent="-285750">
              <a:buFont typeface="Arial" panose="020B0604020202020204" pitchFamily="34" charset="0"/>
              <a:buChar char="•"/>
            </a:pPr>
            <a:r>
              <a:rPr lang="en-US" sz="2000" dirty="0"/>
              <a:t>Parenting skills</a:t>
            </a:r>
          </a:p>
          <a:p>
            <a:pPr marL="285750" indent="-285750">
              <a:buFont typeface="Arial" panose="020B0604020202020204" pitchFamily="34" charset="0"/>
              <a:buChar char="•"/>
            </a:pPr>
            <a:endParaRPr lang="en-US" sz="2000" b="1" dirty="0"/>
          </a:p>
          <a:p>
            <a:r>
              <a:rPr lang="en-US" sz="2000" b="1" dirty="0"/>
              <a:t>Top three needs addressed/received:</a:t>
            </a:r>
          </a:p>
          <a:p>
            <a:pPr marL="285750" indent="-285750">
              <a:buFont typeface="Arial" panose="020B0604020202020204" pitchFamily="34" charset="0"/>
              <a:buChar char="•"/>
            </a:pPr>
            <a:r>
              <a:rPr lang="en-US" sz="2000" dirty="0"/>
              <a:t>Basic needs</a:t>
            </a:r>
          </a:p>
          <a:p>
            <a:pPr marL="285750" indent="-285750">
              <a:buFont typeface="Arial" panose="020B0604020202020204" pitchFamily="34" charset="0"/>
              <a:buChar char="•"/>
            </a:pPr>
            <a:r>
              <a:rPr lang="en-US" sz="2000" dirty="0"/>
              <a:t>Social supports</a:t>
            </a:r>
          </a:p>
          <a:p>
            <a:pPr marL="285750" indent="-285750">
              <a:buFont typeface="Arial" panose="020B0604020202020204" pitchFamily="34" charset="0"/>
              <a:buChar char="•"/>
            </a:pPr>
            <a:r>
              <a:rPr lang="en-US" sz="2000" dirty="0"/>
              <a:t>Household relationships</a:t>
            </a:r>
          </a:p>
          <a:p>
            <a:pPr marL="285750" indent="-285750">
              <a:buFont typeface="Arial" panose="020B0604020202020204" pitchFamily="34" charset="0"/>
              <a:buChar char="•"/>
            </a:pPr>
            <a:endParaRPr lang="en-US" sz="2000" dirty="0"/>
          </a:p>
          <a:p>
            <a:r>
              <a:rPr lang="en-US" sz="2000" b="1" dirty="0"/>
              <a:t>Top three needs unavailable:</a:t>
            </a:r>
          </a:p>
          <a:p>
            <a:pPr marL="342900" indent="-342900">
              <a:buFont typeface="Arial" panose="020B0604020202020204" pitchFamily="34" charset="0"/>
              <a:buChar char="•"/>
            </a:pPr>
            <a:r>
              <a:rPr lang="en-US" sz="2000" dirty="0"/>
              <a:t>Housing</a:t>
            </a:r>
          </a:p>
          <a:p>
            <a:pPr marL="342900" indent="-342900">
              <a:buFont typeface="Arial" panose="020B0604020202020204" pitchFamily="34" charset="0"/>
              <a:buChar char="•"/>
            </a:pPr>
            <a:r>
              <a:rPr lang="en-US" sz="2000" dirty="0"/>
              <a:t>Employment</a:t>
            </a:r>
          </a:p>
          <a:p>
            <a:pPr marL="342900" indent="-342900">
              <a:buFont typeface="Arial" panose="020B0604020202020204" pitchFamily="34" charset="0"/>
              <a:buChar char="•"/>
            </a:pPr>
            <a:r>
              <a:rPr lang="en-US" sz="2000" dirty="0"/>
              <a:t>Mental Health Child</a:t>
            </a:r>
          </a:p>
          <a:p>
            <a:pPr marL="285750" indent="-285750">
              <a:buFont typeface="Arial" panose="020B0604020202020204" pitchFamily="34" charset="0"/>
              <a:buChar char="•"/>
            </a:pPr>
            <a:endParaRPr lang="en-US" sz="2000" dirty="0"/>
          </a:p>
        </p:txBody>
      </p:sp>
      <p:sp>
        <p:nvSpPr>
          <p:cNvPr id="3" name="Slide Number Placeholder 2"/>
          <p:cNvSpPr>
            <a:spLocks noGrp="1"/>
          </p:cNvSpPr>
          <p:nvPr>
            <p:ph type="sldNum" sz="quarter" idx="12"/>
          </p:nvPr>
        </p:nvSpPr>
        <p:spPr/>
        <p:txBody>
          <a:bodyPr/>
          <a:lstStyle/>
          <a:p>
            <a:fld id="{A45F8B59-AAD3-49CC-82FB-CFCA08C24B1F}" type="slidenum">
              <a:rPr lang="en-US" smtClean="0"/>
              <a:t>22</a:t>
            </a:fld>
            <a:endParaRPr lang="en-US"/>
          </a:p>
        </p:txBody>
      </p:sp>
    </p:spTree>
    <p:extLst>
      <p:ext uri="{BB962C8B-B14F-4D97-AF65-F5344CB8AC3E}">
        <p14:creationId xmlns:p14="http://schemas.microsoft.com/office/powerpoint/2010/main" val="459641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Performance Indicators</a:t>
            </a:r>
          </a:p>
        </p:txBody>
      </p:sp>
      <p:sp>
        <p:nvSpPr>
          <p:cNvPr id="6" name="Content Placeholder 5"/>
          <p:cNvSpPr>
            <a:spLocks noGrp="1"/>
          </p:cNvSpPr>
          <p:nvPr>
            <p:ph idx="1"/>
          </p:nvPr>
        </p:nvSpPr>
        <p:spPr>
          <a:xfrm>
            <a:off x="1654803" y="1492250"/>
            <a:ext cx="9841871" cy="4351338"/>
          </a:xfrm>
        </p:spPr>
        <p:txBody>
          <a:bodyPr>
            <a:normAutofit/>
          </a:bodyPr>
          <a:lstStyle/>
          <a:p>
            <a:r>
              <a:rPr lang="en-US" sz="2000" b="1" u="sng" dirty="0"/>
              <a:t>NCFAS-G</a:t>
            </a:r>
          </a:p>
          <a:p>
            <a:pPr marL="285750" indent="-285750" defTabSz="457200">
              <a:lnSpc>
                <a:spcPct val="100000"/>
              </a:lnSpc>
              <a:spcBef>
                <a:spcPts val="0"/>
              </a:spcBef>
              <a:buFont typeface="Arial" panose="020B0604020202020204" pitchFamily="34" charset="0"/>
              <a:buChar char="•"/>
              <a:defRPr/>
            </a:pPr>
            <a:r>
              <a:rPr lang="en-US" sz="2000" dirty="0">
                <a:solidFill>
                  <a:srgbClr val="000000"/>
                </a:solidFill>
              </a:rPr>
              <a:t>There is a statistically significant improvement in the overall subscale rating at intake when compared to closure on all domains </a:t>
            </a:r>
            <a:r>
              <a:rPr lang="en-US" sz="2000" dirty="0"/>
              <a:t>(environment, parental capabilities, family interactions, family safety, child well-being, social/community life, self-sufficiency, and family health)</a:t>
            </a:r>
            <a:r>
              <a:rPr lang="en-US" sz="2000" dirty="0">
                <a:solidFill>
                  <a:srgbClr val="000000"/>
                </a:solidFill>
              </a:rPr>
              <a:t>.  </a:t>
            </a:r>
          </a:p>
          <a:p>
            <a:pPr marL="285750" lvl="0" indent="-285750" defTabSz="457200">
              <a:lnSpc>
                <a:spcPct val="100000"/>
              </a:lnSpc>
              <a:spcBef>
                <a:spcPts val="0"/>
              </a:spcBef>
              <a:buFont typeface="Arial" panose="020B0604020202020204" pitchFamily="34" charset="0"/>
              <a:buChar char="•"/>
              <a:defRPr/>
            </a:pPr>
            <a:r>
              <a:rPr lang="en-US" sz="2000" dirty="0">
                <a:solidFill>
                  <a:srgbClr val="000000"/>
                </a:solidFill>
              </a:rPr>
              <a:t>The largest proportion of families experiencing positive change occurred in the following three domains: Self-Sufficiency (38.0%); Child Well-Being (33.7%); and Family Interactions (34.6%).</a:t>
            </a:r>
          </a:p>
          <a:p>
            <a:r>
              <a:rPr lang="en-US" sz="2000" b="1" u="sng" dirty="0"/>
              <a:t>Protective Factors Survey </a:t>
            </a:r>
          </a:p>
          <a:p>
            <a:pPr marL="285750" indent="-285750" defTabSz="457200">
              <a:lnSpc>
                <a:spcPct val="110000"/>
              </a:lnSpc>
              <a:spcBef>
                <a:spcPts val="0"/>
              </a:spcBef>
              <a:buFont typeface="Arial" panose="020B0604020202020204" pitchFamily="34" charset="0"/>
              <a:buChar char="•"/>
              <a:defRPr/>
            </a:pPr>
            <a:r>
              <a:rPr lang="en-US" sz="2000" dirty="0">
                <a:solidFill>
                  <a:srgbClr val="000000"/>
                </a:solidFill>
              </a:rPr>
              <a:t>Overall, domains show statistically significant improvement from intake to discharge on all domains (social emotional support, concrete support, nurturing and attachment, family functioning/resiliency, and knowledge of parent and child development). </a:t>
            </a:r>
          </a:p>
          <a:p>
            <a:pPr marL="285750" indent="-285750" defTabSz="457200">
              <a:lnSpc>
                <a:spcPct val="110000"/>
              </a:lnSpc>
              <a:spcBef>
                <a:spcPts val="0"/>
              </a:spcBef>
              <a:buFont typeface="Arial" panose="020B0604020202020204" pitchFamily="34" charset="0"/>
              <a:buChar char="•"/>
              <a:defRPr/>
            </a:pPr>
            <a:r>
              <a:rPr lang="en-US" sz="2000" dirty="0">
                <a:solidFill>
                  <a:srgbClr val="000000"/>
                </a:solidFill>
              </a:rPr>
              <a:t>The PFS domain “concrete services” has the highest rate of improvement.</a:t>
            </a:r>
          </a:p>
          <a:p>
            <a:endParaRPr lang="en-US" sz="2000" dirty="0"/>
          </a:p>
        </p:txBody>
      </p:sp>
      <p:sp>
        <p:nvSpPr>
          <p:cNvPr id="9" name="Slide Number Placeholder 8"/>
          <p:cNvSpPr>
            <a:spLocks noGrp="1"/>
          </p:cNvSpPr>
          <p:nvPr>
            <p:ph type="sldNum" sz="quarter" idx="12"/>
          </p:nvPr>
        </p:nvSpPr>
        <p:spPr/>
        <p:txBody>
          <a:bodyPr/>
          <a:lstStyle/>
          <a:p>
            <a:fld id="{A45F8B59-AAD3-49CC-82FB-CFCA08C24B1F}" type="slidenum">
              <a:rPr lang="en-US" smtClean="0"/>
              <a:t>23</a:t>
            </a:fld>
            <a:endParaRPr lang="en-US"/>
          </a:p>
        </p:txBody>
      </p:sp>
    </p:spTree>
    <p:extLst>
      <p:ext uri="{BB962C8B-B14F-4D97-AF65-F5344CB8AC3E}">
        <p14:creationId xmlns:p14="http://schemas.microsoft.com/office/powerpoint/2010/main" val="2730414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CSF 12-Month Subsequent &amp; Substantiated Report Rates</a:t>
            </a:r>
          </a:p>
        </p:txBody>
      </p:sp>
      <p:cxnSp>
        <p:nvCxnSpPr>
          <p:cNvPr id="12" name="Straight Connector 11"/>
          <p:cNvCxnSpPr/>
          <p:nvPr/>
        </p:nvCxnSpPr>
        <p:spPr>
          <a:xfrm>
            <a:off x="6096000" y="2309941"/>
            <a:ext cx="9525" cy="2952489"/>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A45F8B59-AAD3-49CC-82FB-CFCA08C24B1F}" type="slidenum">
              <a:rPr lang="en-US" smtClean="0"/>
              <a:t>24</a:t>
            </a:fld>
            <a:endParaRPr lang="en-US"/>
          </a:p>
        </p:txBody>
      </p:sp>
      <p:pic>
        <p:nvPicPr>
          <p:cNvPr id="10" name="Content Placeholder 9">
            <a:extLst>
              <a:ext uri="{FF2B5EF4-FFF2-40B4-BE49-F238E27FC236}">
                <a16:creationId xmlns:a16="http://schemas.microsoft.com/office/drawing/2014/main" xmlns="" id="{E94DA661-F2F7-4C26-A82A-2C0556E2E54C}"/>
              </a:ext>
            </a:extLst>
          </p:cNvPr>
          <p:cNvPicPr>
            <a:picLocks noGrp="1" noChangeAspect="1"/>
          </p:cNvPicPr>
          <p:nvPr>
            <p:ph sz="half" idx="1"/>
          </p:nvPr>
        </p:nvPicPr>
        <p:blipFill>
          <a:blip r:embed="rId3"/>
          <a:stretch>
            <a:fillRect/>
          </a:stretch>
        </p:blipFill>
        <p:spPr>
          <a:xfrm>
            <a:off x="1142802" y="1825624"/>
            <a:ext cx="4572396" cy="3842645"/>
          </a:xfrm>
          <a:prstGeom prst="rect">
            <a:avLst/>
          </a:prstGeom>
        </p:spPr>
      </p:pic>
      <p:pic>
        <p:nvPicPr>
          <p:cNvPr id="13" name="Content Placeholder 12">
            <a:extLst>
              <a:ext uri="{FF2B5EF4-FFF2-40B4-BE49-F238E27FC236}">
                <a16:creationId xmlns:a16="http://schemas.microsoft.com/office/drawing/2014/main" xmlns="" id="{4E83DD5B-A7A3-43B2-864F-B41CCAC61878}"/>
              </a:ext>
            </a:extLst>
          </p:cNvPr>
          <p:cNvPicPr>
            <a:picLocks noGrp="1" noChangeAspect="1"/>
          </p:cNvPicPr>
          <p:nvPr>
            <p:ph sz="half" idx="2"/>
          </p:nvPr>
        </p:nvPicPr>
        <p:blipFill>
          <a:blip r:embed="rId4"/>
          <a:stretch>
            <a:fillRect/>
          </a:stretch>
        </p:blipFill>
        <p:spPr>
          <a:xfrm>
            <a:off x="6476802" y="1825624"/>
            <a:ext cx="4572396" cy="3726451"/>
          </a:xfrm>
          <a:prstGeom prst="rect">
            <a:avLst/>
          </a:prstGeom>
        </p:spPr>
      </p:pic>
    </p:spTree>
    <p:extLst>
      <p:ext uri="{BB962C8B-B14F-4D97-AF65-F5344CB8AC3E}">
        <p14:creationId xmlns:p14="http://schemas.microsoft.com/office/powerpoint/2010/main" val="4168628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CSF 12-Month Subsequent &amp; Substantiated Report Rates By Risk Assessment Scores</a:t>
            </a:r>
          </a:p>
        </p:txBody>
      </p:sp>
      <p:cxnSp>
        <p:nvCxnSpPr>
          <p:cNvPr id="12" name="Straight Connector 11"/>
          <p:cNvCxnSpPr/>
          <p:nvPr/>
        </p:nvCxnSpPr>
        <p:spPr>
          <a:xfrm>
            <a:off x="6096000" y="2309941"/>
            <a:ext cx="9525" cy="2952489"/>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8514347" y="6410492"/>
            <a:ext cx="2743200" cy="365125"/>
          </a:xfrm>
        </p:spPr>
        <p:txBody>
          <a:bodyPr/>
          <a:lstStyle/>
          <a:p>
            <a:fld id="{A45F8B59-AAD3-49CC-82FB-CFCA08C24B1F}" type="slidenum">
              <a:rPr lang="en-US" smtClean="0"/>
              <a:t>25</a:t>
            </a:fld>
            <a:endParaRPr lang="en-US"/>
          </a:p>
        </p:txBody>
      </p:sp>
      <p:pic>
        <p:nvPicPr>
          <p:cNvPr id="8" name="Content Placeholder 7">
            <a:extLst>
              <a:ext uri="{FF2B5EF4-FFF2-40B4-BE49-F238E27FC236}">
                <a16:creationId xmlns:a16="http://schemas.microsoft.com/office/drawing/2014/main" xmlns="" id="{BF098BE6-8A08-4C56-B360-10B6DDAE5018}"/>
              </a:ext>
            </a:extLst>
          </p:cNvPr>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701341" y="1825625"/>
            <a:ext cx="5118433" cy="3961564"/>
          </a:xfrm>
          <a:prstGeom prst="rect">
            <a:avLst/>
          </a:prstGeom>
          <a:noFill/>
        </p:spPr>
      </p:pic>
      <p:pic>
        <p:nvPicPr>
          <p:cNvPr id="10" name="Content Placeholder 9">
            <a:extLst>
              <a:ext uri="{FF2B5EF4-FFF2-40B4-BE49-F238E27FC236}">
                <a16:creationId xmlns:a16="http://schemas.microsoft.com/office/drawing/2014/main" xmlns="" id="{48E48807-CD9B-4CD8-AAA2-90DEE6A9873F}"/>
              </a:ext>
            </a:extLst>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328611" y="1825626"/>
            <a:ext cx="4975057" cy="3853280"/>
          </a:xfrm>
          <a:prstGeom prst="rect">
            <a:avLst/>
          </a:prstGeom>
          <a:noFill/>
        </p:spPr>
      </p:pic>
    </p:spTree>
    <p:extLst>
      <p:ext uri="{BB962C8B-B14F-4D97-AF65-F5344CB8AC3E}">
        <p14:creationId xmlns:p14="http://schemas.microsoft.com/office/powerpoint/2010/main" val="1112977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Takeaways</a:t>
            </a:r>
          </a:p>
        </p:txBody>
      </p:sp>
      <p:sp>
        <p:nvSpPr>
          <p:cNvPr id="3" name="Content Placeholder 2"/>
          <p:cNvSpPr>
            <a:spLocks noGrp="1"/>
          </p:cNvSpPr>
          <p:nvPr>
            <p:ph idx="1"/>
          </p:nvPr>
        </p:nvSpPr>
        <p:spPr/>
        <p:txBody>
          <a:bodyPr/>
          <a:lstStyle/>
          <a:p>
            <a:pPr>
              <a:buClr>
                <a:schemeClr val="bg1">
                  <a:lumMod val="50000"/>
                </a:schemeClr>
              </a:buClr>
            </a:pPr>
            <a:r>
              <a:rPr lang="en-US" dirty="0"/>
              <a:t>Since 2012, FAR and CSF have grown and evolved while always keeping the safety of children as its main focus and evaluation results have been positive.</a:t>
            </a:r>
          </a:p>
          <a:p>
            <a:pPr marL="457200" indent="-457200">
              <a:buClr>
                <a:schemeClr val="bg1">
                  <a:lumMod val="50000"/>
                </a:schemeClr>
              </a:buClr>
              <a:buFont typeface="Arial" panose="020B0604020202020204" pitchFamily="34" charset="0"/>
              <a:buChar char="•"/>
            </a:pPr>
            <a:r>
              <a:rPr lang="en-US" dirty="0"/>
              <a:t>Both programs are serving appropriate families.</a:t>
            </a:r>
          </a:p>
          <a:p>
            <a:pPr marL="457200" indent="-457200">
              <a:buClr>
                <a:schemeClr val="bg1">
                  <a:lumMod val="50000"/>
                </a:schemeClr>
              </a:buClr>
              <a:buFont typeface="Arial" panose="020B0604020202020204" pitchFamily="34" charset="0"/>
              <a:buChar char="•"/>
            </a:pPr>
            <a:r>
              <a:rPr lang="en-US" dirty="0"/>
              <a:t>Of the FAR/CSF families that have subsequent reports, </a:t>
            </a:r>
            <a:br>
              <a:rPr lang="en-US" dirty="0"/>
            </a:br>
            <a:r>
              <a:rPr lang="en-US" dirty="0"/>
              <a:t>most are not substantiated.</a:t>
            </a:r>
          </a:p>
          <a:p>
            <a:pPr marL="457200" indent="-457200">
              <a:buClr>
                <a:schemeClr val="bg1">
                  <a:lumMod val="50000"/>
                </a:schemeClr>
              </a:buClr>
              <a:buFont typeface="Arial" panose="020B0604020202020204" pitchFamily="34" charset="0"/>
              <a:buChar char="•"/>
            </a:pPr>
            <a:r>
              <a:rPr lang="en-US" dirty="0"/>
              <a:t>Substantiated subsequent report rates are lower than the national standard for recurrence of maltreatment.</a:t>
            </a:r>
          </a:p>
        </p:txBody>
      </p:sp>
      <p:sp>
        <p:nvSpPr>
          <p:cNvPr id="4" name="Slide Number Placeholder 3"/>
          <p:cNvSpPr>
            <a:spLocks noGrp="1"/>
          </p:cNvSpPr>
          <p:nvPr>
            <p:ph type="sldNum" sz="quarter" idx="12"/>
          </p:nvPr>
        </p:nvSpPr>
        <p:spPr/>
        <p:txBody>
          <a:bodyPr/>
          <a:lstStyle/>
          <a:p>
            <a:fld id="{A45F8B59-AAD3-49CC-82FB-CFCA08C24B1F}" type="slidenum">
              <a:rPr lang="en-US" smtClean="0"/>
              <a:t>26</a:t>
            </a:fld>
            <a:endParaRPr lang="en-US"/>
          </a:p>
        </p:txBody>
      </p:sp>
    </p:spTree>
    <p:extLst>
      <p:ext uri="{BB962C8B-B14F-4D97-AF65-F5344CB8AC3E}">
        <p14:creationId xmlns:p14="http://schemas.microsoft.com/office/powerpoint/2010/main" val="38420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defRPr/>
            </a:pPr>
            <a:r>
              <a:rPr lang="en-US" b="1" dirty="0">
                <a:solidFill>
                  <a:schemeClr val="tx2">
                    <a:lumMod val="75000"/>
                  </a:schemeClr>
                </a:solidFill>
              </a:rPr>
              <a:t>Differential Response (</a:t>
            </a:r>
            <a:r>
              <a:rPr lang="en-US" b="1" dirty="0" err="1">
                <a:solidFill>
                  <a:schemeClr val="tx2">
                    <a:lumMod val="75000"/>
                  </a:schemeClr>
                </a:solidFill>
              </a:rPr>
              <a:t>DRS</a:t>
            </a:r>
            <a:r>
              <a:rPr lang="en-US" b="1" dirty="0">
                <a:solidFill>
                  <a:schemeClr val="tx2">
                    <a:lumMod val="75000"/>
                  </a:schemeClr>
                </a:solidFill>
              </a:rPr>
              <a:t>) Implementation in CT</a:t>
            </a:r>
          </a:p>
        </p:txBody>
      </p:sp>
      <p:sp>
        <p:nvSpPr>
          <p:cNvPr id="26628" name="Content Placeholder 4"/>
          <p:cNvSpPr>
            <a:spLocks noGrp="1"/>
          </p:cNvSpPr>
          <p:nvPr>
            <p:ph idx="1"/>
          </p:nvPr>
        </p:nvSpPr>
        <p:spPr>
          <a:xfrm>
            <a:off x="1371600" y="1505585"/>
            <a:ext cx="9982200" cy="4117975"/>
          </a:xfrm>
        </p:spPr>
        <p:txBody>
          <a:bodyPr rtlCol="0">
            <a:normAutofit/>
          </a:bodyPr>
          <a:lstStyle/>
          <a:p>
            <a:pPr marL="0" indent="0">
              <a:buNone/>
              <a:defRPr/>
            </a:pPr>
            <a:r>
              <a:rPr lang="en-US" altLang="en-US" sz="2400" b="1" dirty="0" err="1">
                <a:solidFill>
                  <a:schemeClr val="tx1">
                    <a:lumMod val="75000"/>
                    <a:lumOff val="25000"/>
                  </a:schemeClr>
                </a:solidFill>
              </a:rPr>
              <a:t>DRS</a:t>
            </a:r>
            <a:r>
              <a:rPr lang="en-US" altLang="en-US" sz="2400" b="1" dirty="0">
                <a:solidFill>
                  <a:schemeClr val="tx1">
                    <a:lumMod val="75000"/>
                    <a:lumOff val="25000"/>
                  </a:schemeClr>
                </a:solidFill>
              </a:rPr>
              <a:t> is a system reform that enables child protective services (CPS) to differentiate its response to reports of child abuse and neglect</a:t>
            </a:r>
            <a:endParaRPr lang="en-US" sz="2400" b="1" dirty="0"/>
          </a:p>
          <a:p>
            <a:pPr marL="173038" indent="-173038">
              <a:defRPr/>
            </a:pPr>
            <a:r>
              <a:rPr lang="en-US" sz="2400" dirty="0">
                <a:solidFill>
                  <a:schemeClr val="tx1">
                    <a:lumMod val="75000"/>
                    <a:lumOff val="25000"/>
                  </a:schemeClr>
                </a:solidFill>
              </a:rPr>
              <a:t>Allows a customized response that:</a:t>
            </a:r>
          </a:p>
          <a:p>
            <a:pPr marL="635508" lvl="1" indent="-342900">
              <a:buFont typeface="Calibri" panose="020F0502020204030204" pitchFamily="34" charset="0"/>
              <a:buChar char="-"/>
              <a:defRPr/>
            </a:pPr>
            <a:r>
              <a:rPr lang="en-US" dirty="0">
                <a:solidFill>
                  <a:schemeClr val="tx1">
                    <a:lumMod val="75000"/>
                    <a:lumOff val="25000"/>
                  </a:schemeClr>
                </a:solidFill>
              </a:rPr>
              <a:t>Better ensures child safety</a:t>
            </a:r>
          </a:p>
          <a:p>
            <a:pPr marL="635508" lvl="1" indent="-342900">
              <a:buFont typeface="Calibri" panose="020F0502020204030204" pitchFamily="34" charset="0"/>
              <a:buChar char="-"/>
              <a:defRPr/>
            </a:pPr>
            <a:r>
              <a:rPr lang="en-US" dirty="0">
                <a:solidFill>
                  <a:schemeClr val="tx1">
                    <a:lumMod val="75000"/>
                    <a:lumOff val="25000"/>
                  </a:schemeClr>
                </a:solidFill>
              </a:rPr>
              <a:t>Promotes child and family well-being</a:t>
            </a:r>
          </a:p>
          <a:p>
            <a:pPr marL="635508" lvl="1" indent="-342900">
              <a:buFont typeface="Calibri" panose="020F0502020204030204" pitchFamily="34" charset="0"/>
              <a:buChar char="-"/>
              <a:defRPr/>
            </a:pPr>
            <a:r>
              <a:rPr lang="en-US" dirty="0">
                <a:solidFill>
                  <a:schemeClr val="tx1">
                    <a:lumMod val="75000"/>
                    <a:lumOff val="25000"/>
                  </a:schemeClr>
                </a:solidFill>
              </a:rPr>
              <a:t>Better meets the needs of families</a:t>
            </a:r>
            <a:endParaRPr lang="en-US" altLang="en-US" dirty="0">
              <a:solidFill>
                <a:schemeClr val="tx1">
                  <a:lumMod val="75000"/>
                  <a:lumOff val="25000"/>
                </a:schemeClr>
              </a:solidFill>
            </a:endParaRPr>
          </a:p>
          <a:p>
            <a:pPr marL="173038" indent="-173038">
              <a:defRPr/>
            </a:pPr>
            <a:r>
              <a:rPr lang="en-US" sz="2400" dirty="0">
                <a:solidFill>
                  <a:schemeClr val="tx1">
                    <a:lumMod val="75000"/>
                    <a:lumOff val="25000"/>
                  </a:schemeClr>
                </a:solidFill>
              </a:rPr>
              <a:t>Is expected to:</a:t>
            </a:r>
          </a:p>
          <a:p>
            <a:pPr marL="635508" lvl="1" indent="-342900">
              <a:buFont typeface="Calibri" panose="020F0502020204030204" pitchFamily="34" charset="0"/>
              <a:buChar char="-"/>
              <a:defRPr/>
            </a:pPr>
            <a:r>
              <a:rPr lang="en-US" dirty="0">
                <a:solidFill>
                  <a:schemeClr val="tx1">
                    <a:lumMod val="75000"/>
                    <a:lumOff val="25000"/>
                  </a:schemeClr>
                </a:solidFill>
              </a:rPr>
              <a:t>Decrease rate of repeat maltreatment</a:t>
            </a:r>
          </a:p>
          <a:p>
            <a:pPr marL="635508" lvl="1" indent="-342900">
              <a:buFont typeface="Calibri" panose="020F0502020204030204" pitchFamily="34" charset="0"/>
              <a:buChar char="-"/>
              <a:defRPr/>
            </a:pPr>
            <a:r>
              <a:rPr lang="en-US" dirty="0">
                <a:solidFill>
                  <a:schemeClr val="tx1">
                    <a:lumMod val="75000"/>
                    <a:lumOff val="25000"/>
                  </a:schemeClr>
                </a:solidFill>
              </a:rPr>
              <a:t>Reduce likelihood of families becoming re-involved with DCF</a:t>
            </a:r>
          </a:p>
          <a:p>
            <a:pPr marL="635508" lvl="1" indent="-342900">
              <a:buFont typeface="Calibri" panose="020F0502020204030204" pitchFamily="34" charset="0"/>
              <a:buChar char="-"/>
              <a:defRPr/>
            </a:pPr>
            <a:r>
              <a:rPr lang="en-US" dirty="0">
                <a:solidFill>
                  <a:schemeClr val="tx1">
                    <a:lumMod val="75000"/>
                    <a:lumOff val="25000"/>
                  </a:schemeClr>
                </a:solidFill>
              </a:rPr>
              <a:t>Reduce the number of children entering care</a:t>
            </a:r>
          </a:p>
          <a:p>
            <a:pPr marL="0" indent="0">
              <a:buNone/>
              <a:defRPr/>
            </a:pPr>
            <a:endParaRPr lang="en-US" dirty="0">
              <a:solidFill>
                <a:schemeClr val="tx1">
                  <a:lumMod val="75000"/>
                  <a:lumOff val="25000"/>
                </a:schemeClr>
              </a:solidFill>
            </a:endParaRPr>
          </a:p>
          <a:p>
            <a:pPr marL="0" indent="0">
              <a:buNone/>
              <a:defRPr/>
            </a:pPr>
            <a:endParaRPr lang="en-US" altLang="en-US" sz="3000" dirty="0">
              <a:solidFill>
                <a:schemeClr val="tx1">
                  <a:lumMod val="75000"/>
                  <a:lumOff val="25000"/>
                </a:schemeClr>
              </a:solidFill>
            </a:endParaRPr>
          </a:p>
          <a:p>
            <a:pPr marL="0" indent="0">
              <a:buNone/>
              <a:defRPr/>
            </a:pPr>
            <a:endParaRPr lang="en-US" altLang="en-US" sz="3000" dirty="0">
              <a:solidFill>
                <a:schemeClr val="tx1">
                  <a:lumMod val="75000"/>
                  <a:lumOff val="25000"/>
                </a:schemeClr>
              </a:solidFill>
            </a:endParaRPr>
          </a:p>
        </p:txBody>
      </p:sp>
      <p:sp>
        <p:nvSpPr>
          <p:cNvPr id="2" name="Slide Number Placeholder 1"/>
          <p:cNvSpPr>
            <a:spLocks noGrp="1"/>
          </p:cNvSpPr>
          <p:nvPr>
            <p:ph type="sldNum" sz="quarter" idx="12"/>
          </p:nvPr>
        </p:nvSpPr>
        <p:spPr/>
        <p:txBody>
          <a:bodyPr/>
          <a:lstStyle/>
          <a:p>
            <a:fld id="{A45F8B59-AAD3-49CC-82FB-CFCA08C24B1F}" type="slidenum">
              <a:rPr lang="en-US" smtClean="0"/>
              <a:t>3</a:t>
            </a:fld>
            <a:endParaRPr lang="en-US"/>
          </a:p>
        </p:txBody>
      </p:sp>
    </p:spTree>
    <p:extLst>
      <p:ext uri="{BB962C8B-B14F-4D97-AF65-F5344CB8AC3E}">
        <p14:creationId xmlns:p14="http://schemas.microsoft.com/office/powerpoint/2010/main" val="1498980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b="1" dirty="0"/>
              <a:t>CT</a:t>
            </a:r>
            <a:r>
              <a:rPr lang="en-US" b="1" dirty="0">
                <a:solidFill>
                  <a:schemeClr val="tx1">
                    <a:lumMod val="75000"/>
                    <a:lumOff val="25000"/>
                  </a:schemeClr>
                </a:solidFill>
              </a:rPr>
              <a:t> </a:t>
            </a:r>
            <a:r>
              <a:rPr lang="en-US" b="1" dirty="0"/>
              <a:t>DCF’s Two-Track System</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2628086"/>
              </p:ext>
            </p:extLst>
          </p:nvPr>
        </p:nvGraphicFramePr>
        <p:xfrm>
          <a:off x="2020824" y="1847088"/>
          <a:ext cx="7781544" cy="3264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4774692" y="3169603"/>
            <a:ext cx="2255520" cy="23622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Accepted Reports</a:t>
            </a:r>
          </a:p>
        </p:txBody>
      </p:sp>
      <p:sp>
        <p:nvSpPr>
          <p:cNvPr id="3" name="Slide Number Placeholder 2"/>
          <p:cNvSpPr>
            <a:spLocks noGrp="1"/>
          </p:cNvSpPr>
          <p:nvPr>
            <p:ph type="sldNum" sz="quarter" idx="12"/>
          </p:nvPr>
        </p:nvSpPr>
        <p:spPr/>
        <p:txBody>
          <a:bodyPr/>
          <a:lstStyle/>
          <a:p>
            <a:fld id="{A45F8B59-AAD3-49CC-82FB-CFCA08C24B1F}" type="slidenum">
              <a:rPr lang="en-US" smtClean="0"/>
              <a:t>4</a:t>
            </a:fld>
            <a:endParaRPr lang="en-US"/>
          </a:p>
        </p:txBody>
      </p:sp>
    </p:spTree>
    <p:extLst>
      <p:ext uri="{BB962C8B-B14F-4D97-AF65-F5344CB8AC3E}">
        <p14:creationId xmlns:p14="http://schemas.microsoft.com/office/powerpoint/2010/main" val="1989406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b="1" dirty="0"/>
              <a:t>Family Assessment Response (FAR)</a:t>
            </a:r>
          </a:p>
        </p:txBody>
      </p:sp>
      <p:sp>
        <p:nvSpPr>
          <p:cNvPr id="26627" name="Content Placeholder 2"/>
          <p:cNvSpPr>
            <a:spLocks noGrp="1"/>
          </p:cNvSpPr>
          <p:nvPr>
            <p:ph idx="1"/>
          </p:nvPr>
        </p:nvSpPr>
        <p:spPr/>
        <p:txBody>
          <a:bodyPr/>
          <a:lstStyle/>
          <a:p>
            <a:pPr marL="398463" indent="-398463">
              <a:buFont typeface="Wingdings" panose="05000000000000000000" pitchFamily="2" charset="2"/>
              <a:buChar char="ü"/>
              <a:defRPr/>
            </a:pPr>
            <a:r>
              <a:rPr lang="en-US" altLang="en-US" dirty="0"/>
              <a:t>Implemented DRS in March 2012</a:t>
            </a:r>
          </a:p>
          <a:p>
            <a:pPr marL="398463" indent="-398463">
              <a:buFont typeface="Wingdings" panose="05000000000000000000" pitchFamily="2" charset="2"/>
              <a:buChar char="ü"/>
              <a:defRPr/>
            </a:pPr>
            <a:r>
              <a:rPr lang="en-US" altLang="en-US" dirty="0"/>
              <a:t>Accepted CPS Report – meets statutory definition of abuse/neglect</a:t>
            </a:r>
          </a:p>
          <a:p>
            <a:pPr marL="398463" indent="-398463">
              <a:buFont typeface="Wingdings" panose="05000000000000000000" pitchFamily="2" charset="2"/>
              <a:buChar char="ü"/>
              <a:defRPr/>
            </a:pPr>
            <a:r>
              <a:rPr lang="en-US" altLang="en-US" dirty="0"/>
              <a:t>72 hour response  (lowest response time available)</a:t>
            </a:r>
          </a:p>
          <a:p>
            <a:pPr marL="398463" indent="-398463">
              <a:buFont typeface="Wingdings" panose="05000000000000000000" pitchFamily="2" charset="2"/>
              <a:buChar char="ü"/>
              <a:defRPr/>
            </a:pPr>
            <a:r>
              <a:rPr lang="en-US" altLang="en-US" dirty="0"/>
              <a:t>Rule-out criteria established</a:t>
            </a:r>
          </a:p>
          <a:p>
            <a:pPr marL="398463" indent="-398463">
              <a:buFont typeface="Wingdings" panose="05000000000000000000" pitchFamily="2" charset="2"/>
              <a:buChar char="ü"/>
              <a:defRPr/>
            </a:pPr>
            <a:r>
              <a:rPr lang="en-US" altLang="en-US" dirty="0"/>
              <a:t>Track change from FAR to Investigations based on safety and risk concerns</a:t>
            </a:r>
          </a:p>
          <a:p>
            <a:pPr eaLnBrk="1" hangingPunct="1">
              <a:defRPr/>
            </a:pPr>
            <a:endParaRPr lang="en-US" altLang="en-US" sz="2100" dirty="0"/>
          </a:p>
        </p:txBody>
      </p:sp>
      <p:sp>
        <p:nvSpPr>
          <p:cNvPr id="3" name="Slide Number Placeholder 2"/>
          <p:cNvSpPr>
            <a:spLocks noGrp="1"/>
          </p:cNvSpPr>
          <p:nvPr>
            <p:ph type="sldNum" sz="quarter" idx="12"/>
          </p:nvPr>
        </p:nvSpPr>
        <p:spPr/>
        <p:txBody>
          <a:bodyPr/>
          <a:lstStyle/>
          <a:p>
            <a:fld id="{A45F8B59-AAD3-49CC-82FB-CFCA08C24B1F}" type="slidenum">
              <a:rPr lang="en-US" smtClean="0"/>
              <a:t>5</a:t>
            </a:fld>
            <a:endParaRPr lang="en-US"/>
          </a:p>
        </p:txBody>
      </p:sp>
    </p:spTree>
    <p:extLst>
      <p:ext uri="{BB962C8B-B14F-4D97-AF65-F5344CB8AC3E}">
        <p14:creationId xmlns:p14="http://schemas.microsoft.com/office/powerpoint/2010/main" val="2750653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b="1" dirty="0"/>
              <a:t>Family Assessment Response (FAR)</a:t>
            </a:r>
          </a:p>
        </p:txBody>
      </p:sp>
      <p:sp>
        <p:nvSpPr>
          <p:cNvPr id="26627" name="Content Placeholder 2"/>
          <p:cNvSpPr>
            <a:spLocks noGrp="1"/>
          </p:cNvSpPr>
          <p:nvPr>
            <p:ph idx="1"/>
          </p:nvPr>
        </p:nvSpPr>
        <p:spPr/>
        <p:txBody>
          <a:bodyPr/>
          <a:lstStyle/>
          <a:p>
            <a:pPr marL="398463" indent="-398463">
              <a:buFont typeface="Wingdings" panose="05000000000000000000" pitchFamily="2" charset="2"/>
              <a:buChar char="ü"/>
              <a:defRPr/>
            </a:pPr>
            <a:r>
              <a:rPr lang="en-US" altLang="en-US" dirty="0"/>
              <a:t>Use of Structured Decision Making (SDM) to help inform critical decisions</a:t>
            </a:r>
          </a:p>
          <a:p>
            <a:pPr lvl="1" indent="228600">
              <a:buFont typeface="Calibri" panose="020F0502020204030204" pitchFamily="34" charset="0"/>
              <a:buChar char="₋"/>
              <a:defRPr/>
            </a:pPr>
            <a:r>
              <a:rPr lang="en-US" altLang="en-US" sz="2600" dirty="0"/>
              <a:t>Screening and Response Priority Tools at Careline</a:t>
            </a:r>
          </a:p>
          <a:p>
            <a:pPr lvl="1" indent="228600">
              <a:buFont typeface="Calibri" panose="020F0502020204030204" pitchFamily="34" charset="0"/>
              <a:buChar char="₋"/>
              <a:defRPr/>
            </a:pPr>
            <a:r>
              <a:rPr lang="en-US" altLang="en-US" sz="2600" dirty="0"/>
              <a:t>Safety and Risk Assessments at Intake</a:t>
            </a:r>
          </a:p>
          <a:p>
            <a:pPr marL="398463" indent="-398463">
              <a:buFont typeface="Wingdings" panose="05000000000000000000" pitchFamily="2" charset="2"/>
              <a:buChar char="ü"/>
              <a:defRPr/>
            </a:pPr>
            <a:r>
              <a:rPr lang="en-US" altLang="en-US" dirty="0"/>
              <a:t>Assessment of family’s protective factors</a:t>
            </a:r>
          </a:p>
          <a:p>
            <a:pPr marL="398463" indent="-398463">
              <a:buFont typeface="Wingdings" panose="05000000000000000000" pitchFamily="2" charset="2"/>
              <a:buChar char="ü"/>
              <a:defRPr/>
            </a:pPr>
            <a:r>
              <a:rPr lang="en-US" altLang="en-US" dirty="0"/>
              <a:t>No formal determination/finding (i.e. no victim/perpetrator)</a:t>
            </a:r>
          </a:p>
          <a:p>
            <a:pPr marL="398463" indent="-398463">
              <a:buFont typeface="Wingdings" panose="05000000000000000000" pitchFamily="2" charset="2"/>
              <a:buChar char="ü"/>
              <a:defRPr/>
            </a:pPr>
            <a:r>
              <a:rPr lang="en-US" altLang="en-US" dirty="0"/>
              <a:t>Assess level of need and willingness to engage in services</a:t>
            </a:r>
          </a:p>
          <a:p>
            <a:pPr marL="398463" indent="-398463">
              <a:buFont typeface="Wingdings" panose="05000000000000000000" pitchFamily="2" charset="2"/>
              <a:buChar char="ü"/>
              <a:defRPr/>
            </a:pPr>
            <a:endParaRPr lang="en-US" altLang="en-US" dirty="0"/>
          </a:p>
        </p:txBody>
      </p:sp>
      <p:sp>
        <p:nvSpPr>
          <p:cNvPr id="3" name="Slide Number Placeholder 2"/>
          <p:cNvSpPr>
            <a:spLocks noGrp="1"/>
          </p:cNvSpPr>
          <p:nvPr>
            <p:ph type="sldNum" sz="quarter" idx="12"/>
          </p:nvPr>
        </p:nvSpPr>
        <p:spPr/>
        <p:txBody>
          <a:bodyPr/>
          <a:lstStyle/>
          <a:p>
            <a:fld id="{A45F8B59-AAD3-49CC-82FB-CFCA08C24B1F}" type="slidenum">
              <a:rPr lang="en-US" smtClean="0"/>
              <a:t>6</a:t>
            </a:fld>
            <a:endParaRPr lang="en-US"/>
          </a:p>
        </p:txBody>
      </p:sp>
    </p:spTree>
    <p:extLst>
      <p:ext uri="{BB962C8B-B14F-4D97-AF65-F5344CB8AC3E}">
        <p14:creationId xmlns:p14="http://schemas.microsoft.com/office/powerpoint/2010/main" val="1836686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2019, almost half of all accepted maltreatment reports assigned to FAR</a:t>
            </a: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749739666"/>
              </p:ext>
            </p:extLst>
          </p:nvPr>
        </p:nvGraphicFramePr>
        <p:xfrm>
          <a:off x="1511300" y="1825625"/>
          <a:ext cx="98425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A45F8B59-AAD3-49CC-82FB-CFCA08C24B1F}" type="slidenum">
              <a:rPr lang="en-US" smtClean="0"/>
              <a:t>7</a:t>
            </a:fld>
            <a:endParaRPr lang="en-US"/>
          </a:p>
        </p:txBody>
      </p:sp>
    </p:spTree>
    <p:extLst>
      <p:ext uri="{BB962C8B-B14F-4D97-AF65-F5344CB8AC3E}">
        <p14:creationId xmlns:p14="http://schemas.microsoft.com/office/powerpoint/2010/main" val="461919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Families Served by FAR</a:t>
            </a:r>
          </a:p>
        </p:txBody>
      </p:sp>
      <p:sp>
        <p:nvSpPr>
          <p:cNvPr id="12" name="TextBox 11"/>
          <p:cNvSpPr txBox="1"/>
          <p:nvPr/>
        </p:nvSpPr>
        <p:spPr>
          <a:xfrm>
            <a:off x="7323238" y="1847334"/>
            <a:ext cx="4042517" cy="4062651"/>
          </a:xfrm>
          <a:prstGeom prst="rect">
            <a:avLst/>
          </a:prstGeom>
          <a:noFill/>
        </p:spPr>
        <p:txBody>
          <a:bodyPr wrap="square" rtlCol="0">
            <a:spAutoFit/>
          </a:bodyPr>
          <a:lstStyle/>
          <a:p>
            <a:pPr marL="285750" indent="-285750">
              <a:buFont typeface="Arial" panose="020B0604020202020204" pitchFamily="34" charset="0"/>
              <a:buChar char="•"/>
            </a:pPr>
            <a:r>
              <a:rPr lang="en-US" sz="2400" dirty="0"/>
              <a:t>There has been a total of 59,667  unduplicated families admitted to FAR since its implementation in March 2012.  </a:t>
            </a:r>
          </a:p>
          <a:p>
            <a:pPr marL="285750" indent="-285750">
              <a:buFont typeface="Arial" panose="020B0604020202020204" pitchFamily="34" charset="0"/>
              <a:buChar char="•"/>
            </a:pPr>
            <a:r>
              <a:rPr lang="en-US" sz="2400" dirty="0"/>
              <a:t>The number of FAR families with approved report(s) has increased since FY17, with the largest number admitted (12,059) in FY19.</a:t>
            </a:r>
          </a:p>
          <a:p>
            <a:r>
              <a:rPr lang="en-US" dirty="0"/>
              <a:t> </a:t>
            </a: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952499" y="1690689"/>
            <a:ext cx="6238876" cy="3805236"/>
          </a:xfrm>
          <a:prstGeom prst="rect">
            <a:avLst/>
          </a:prstGeom>
          <a:noFill/>
        </p:spPr>
      </p:pic>
      <p:sp>
        <p:nvSpPr>
          <p:cNvPr id="3" name="Slide Number Placeholder 2"/>
          <p:cNvSpPr>
            <a:spLocks noGrp="1"/>
          </p:cNvSpPr>
          <p:nvPr>
            <p:ph type="sldNum" sz="quarter" idx="12"/>
          </p:nvPr>
        </p:nvSpPr>
        <p:spPr/>
        <p:txBody>
          <a:bodyPr/>
          <a:lstStyle/>
          <a:p>
            <a:fld id="{A45F8B59-AAD3-49CC-82FB-CFCA08C24B1F}" type="slidenum">
              <a:rPr lang="en-US" smtClean="0"/>
              <a:t>8</a:t>
            </a:fld>
            <a:endParaRPr lang="en-US"/>
          </a:p>
        </p:txBody>
      </p:sp>
    </p:spTree>
    <p:extLst>
      <p:ext uri="{BB962C8B-B14F-4D97-AF65-F5344CB8AC3E}">
        <p14:creationId xmlns:p14="http://schemas.microsoft.com/office/powerpoint/2010/main" val="1990005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Demographics – FAR FY19</a:t>
            </a:r>
          </a:p>
        </p:txBody>
      </p:sp>
      <p:sp>
        <p:nvSpPr>
          <p:cNvPr id="10" name="Content Placeholder 9"/>
          <p:cNvSpPr>
            <a:spLocks noGrp="1"/>
          </p:cNvSpPr>
          <p:nvPr>
            <p:ph sz="half" idx="2"/>
          </p:nvPr>
        </p:nvSpPr>
        <p:spPr>
          <a:xfrm>
            <a:off x="7251404" y="1845735"/>
            <a:ext cx="3904275" cy="4374312"/>
          </a:xfrm>
        </p:spPr>
        <p:txBody>
          <a:bodyPr>
            <a:normAutofit fontScale="77500" lnSpcReduction="20000"/>
          </a:bodyPr>
          <a:lstStyle/>
          <a:p>
            <a:r>
              <a:rPr lang="en-US" sz="2300" b="1" dirty="0"/>
              <a:t>Family Composition:</a:t>
            </a:r>
          </a:p>
          <a:p>
            <a:pPr marL="404813" indent="-171450">
              <a:spcBef>
                <a:spcPts val="600"/>
              </a:spcBef>
              <a:spcAft>
                <a:spcPts val="600"/>
              </a:spcAft>
              <a:buFont typeface="Arial" panose="020B0604020202020204" pitchFamily="34" charset="0"/>
              <a:buChar char="•"/>
            </a:pPr>
            <a:r>
              <a:rPr lang="en-US" sz="2300" dirty="0"/>
              <a:t>Single parent families - 42.4% </a:t>
            </a:r>
          </a:p>
          <a:p>
            <a:pPr marL="404813" indent="-171450">
              <a:spcBef>
                <a:spcPts val="600"/>
              </a:spcBef>
              <a:spcAft>
                <a:spcPts val="600"/>
              </a:spcAft>
              <a:buFont typeface="Arial" panose="020B0604020202020204" pitchFamily="34" charset="0"/>
              <a:buChar char="•"/>
            </a:pPr>
            <a:r>
              <a:rPr lang="en-US" sz="2300" dirty="0"/>
              <a:t>Two parent families - 33.7% </a:t>
            </a:r>
          </a:p>
          <a:p>
            <a:pPr>
              <a:lnSpc>
                <a:spcPct val="100000"/>
              </a:lnSpc>
            </a:pPr>
            <a:r>
              <a:rPr lang="en-US" sz="2300" b="1" dirty="0"/>
              <a:t>Age of children:</a:t>
            </a:r>
          </a:p>
          <a:p>
            <a:pPr marL="404813" indent="-171450">
              <a:spcBef>
                <a:spcPts val="600"/>
              </a:spcBef>
              <a:spcAft>
                <a:spcPts val="600"/>
              </a:spcAft>
              <a:buFont typeface="Arial" panose="020B0604020202020204" pitchFamily="34" charset="0"/>
              <a:buChar char="•"/>
            </a:pPr>
            <a:r>
              <a:rPr lang="en-US" sz="2300" dirty="0"/>
              <a:t>Children under five  -  30.6% </a:t>
            </a:r>
          </a:p>
          <a:p>
            <a:pPr>
              <a:lnSpc>
                <a:spcPct val="100000"/>
              </a:lnSpc>
            </a:pPr>
            <a:r>
              <a:rPr lang="en-US" sz="2300" b="1" dirty="0"/>
              <a:t>CPS History</a:t>
            </a:r>
          </a:p>
          <a:p>
            <a:pPr marL="404813" indent="-171450">
              <a:spcBef>
                <a:spcPts val="600"/>
              </a:spcBef>
              <a:spcAft>
                <a:spcPts val="600"/>
              </a:spcAft>
              <a:buFont typeface="Arial" panose="020B0604020202020204" pitchFamily="34" charset="0"/>
              <a:buChar char="•"/>
            </a:pPr>
            <a:r>
              <a:rPr lang="en-US" sz="2300" dirty="0"/>
              <a:t>Prior reports – 15.7%</a:t>
            </a:r>
          </a:p>
          <a:p>
            <a:pPr marL="404813" indent="-171450">
              <a:spcBef>
                <a:spcPts val="600"/>
              </a:spcBef>
              <a:spcAft>
                <a:spcPts val="600"/>
              </a:spcAft>
              <a:buFont typeface="Arial" panose="020B0604020202020204" pitchFamily="34" charset="0"/>
              <a:buChar char="•"/>
            </a:pPr>
            <a:r>
              <a:rPr lang="en-US" sz="2300" dirty="0"/>
              <a:t>Prior substantiated reports – 2.1%</a:t>
            </a:r>
          </a:p>
          <a:p>
            <a:pPr>
              <a:lnSpc>
                <a:spcPct val="100000"/>
              </a:lnSpc>
            </a:pPr>
            <a:r>
              <a:rPr lang="en-US" sz="2300" b="1" dirty="0"/>
              <a:t>Reporter:</a:t>
            </a:r>
          </a:p>
          <a:p>
            <a:pPr marL="404813" indent="-171450">
              <a:spcBef>
                <a:spcPts val="600"/>
              </a:spcBef>
              <a:spcAft>
                <a:spcPts val="600"/>
              </a:spcAft>
              <a:buFont typeface="Arial" panose="020B0604020202020204" pitchFamily="34" charset="0"/>
              <a:buChar char="•"/>
            </a:pPr>
            <a:r>
              <a:rPr lang="en-US" sz="2300" dirty="0"/>
              <a:t>School personnel - 40.9%</a:t>
            </a:r>
          </a:p>
          <a:p>
            <a:pPr marL="404813" indent="-171450">
              <a:spcBef>
                <a:spcPts val="600"/>
              </a:spcBef>
              <a:spcAft>
                <a:spcPts val="600"/>
              </a:spcAft>
              <a:buFont typeface="Arial" panose="020B0604020202020204" pitchFamily="34" charset="0"/>
              <a:buChar char="•"/>
            </a:pPr>
            <a:r>
              <a:rPr lang="en-US" sz="2300" dirty="0"/>
              <a:t>Police - 16.3% </a:t>
            </a:r>
          </a:p>
          <a:p>
            <a:pPr marL="404813" indent="-171450">
              <a:spcBef>
                <a:spcPts val="600"/>
              </a:spcBef>
              <a:spcAft>
                <a:spcPts val="600"/>
              </a:spcAft>
              <a:buFont typeface="Arial" panose="020B0604020202020204" pitchFamily="34" charset="0"/>
              <a:buChar char="•"/>
            </a:pPr>
            <a:r>
              <a:rPr lang="en-US" sz="2300" dirty="0"/>
              <a:t>Mandated reporters: 86.5%</a:t>
            </a:r>
          </a:p>
          <a:p>
            <a:endParaRPr lang="en-US" dirty="0"/>
          </a:p>
        </p:txBody>
      </p:sp>
      <p:sp>
        <p:nvSpPr>
          <p:cNvPr id="12" name="TextBox 11"/>
          <p:cNvSpPr txBox="1"/>
          <p:nvPr/>
        </p:nvSpPr>
        <p:spPr>
          <a:xfrm>
            <a:off x="1097280" y="1690688"/>
            <a:ext cx="313447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Race/Ethnicity by Region</a:t>
            </a:r>
          </a:p>
        </p:txBody>
      </p:sp>
      <p:pic>
        <p:nvPicPr>
          <p:cNvPr id="8" name="Picture 7"/>
          <p:cNvPicPr>
            <a:picLocks noChangeAspect="1"/>
          </p:cNvPicPr>
          <p:nvPr/>
        </p:nvPicPr>
        <p:blipFill>
          <a:blip r:embed="rId3"/>
          <a:stretch>
            <a:fillRect/>
          </a:stretch>
        </p:blipFill>
        <p:spPr>
          <a:xfrm>
            <a:off x="1097280" y="2060020"/>
            <a:ext cx="5492972" cy="3749365"/>
          </a:xfrm>
          <a:prstGeom prst="rect">
            <a:avLst/>
          </a:prstGeom>
        </p:spPr>
      </p:pic>
      <p:sp>
        <p:nvSpPr>
          <p:cNvPr id="2" name="Slide Number Placeholder 1"/>
          <p:cNvSpPr>
            <a:spLocks noGrp="1"/>
          </p:cNvSpPr>
          <p:nvPr>
            <p:ph type="sldNum" sz="quarter" idx="12"/>
          </p:nvPr>
        </p:nvSpPr>
        <p:spPr/>
        <p:txBody>
          <a:bodyPr/>
          <a:lstStyle/>
          <a:p>
            <a:fld id="{A45F8B59-AAD3-49CC-82FB-CFCA08C24B1F}" type="slidenum">
              <a:rPr lang="en-US" smtClean="0"/>
              <a:t>9</a:t>
            </a:fld>
            <a:endParaRPr lang="en-US"/>
          </a:p>
        </p:txBody>
      </p:sp>
    </p:spTree>
    <p:extLst>
      <p:ext uri="{BB962C8B-B14F-4D97-AF65-F5344CB8AC3E}">
        <p14:creationId xmlns:p14="http://schemas.microsoft.com/office/powerpoint/2010/main" val="1673629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C" id="{6AADE552-0CF3-4EDE-AD25-70E3E692B57A}" vid="{FC6687FF-2BEC-4FAB-AFE3-358CFBAC9D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PIC</Template>
  <TotalTime>540</TotalTime>
  <Words>1512</Words>
  <Application>Microsoft Office PowerPoint</Application>
  <PresentationFormat>Widescreen</PresentationFormat>
  <Paragraphs>240</Paragraphs>
  <Slides>26</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Courier New</vt:lpstr>
      <vt:lpstr>Wingdings</vt:lpstr>
      <vt:lpstr>Office Theme</vt:lpstr>
      <vt:lpstr>Family Assessment Response and  Community Supports for Families: Overview and Outcomes</vt:lpstr>
      <vt:lpstr>Family Assessment Response (FAR)</vt:lpstr>
      <vt:lpstr>Differential Response (DRS) Implementation in CT</vt:lpstr>
      <vt:lpstr>CT DCF’s Two-Track System</vt:lpstr>
      <vt:lpstr>Family Assessment Response (FAR)</vt:lpstr>
      <vt:lpstr>Family Assessment Response (FAR)</vt:lpstr>
      <vt:lpstr>In 2019, almost half of all accepted maltreatment reports assigned to FAR</vt:lpstr>
      <vt:lpstr>Families Served by FAR</vt:lpstr>
      <vt:lpstr>Demographics – FAR FY19</vt:lpstr>
      <vt:lpstr>Risk &amp; Safety – FAR FY19</vt:lpstr>
      <vt:lpstr>FAR 12-Month Subsequent &amp; Substantiated Report Rates</vt:lpstr>
      <vt:lpstr>FAR 12-Month Subsequent &amp; Substantiated Report Rates by Risk Assessment Score</vt:lpstr>
      <vt:lpstr>FAR &amp; INV Key Differences</vt:lpstr>
      <vt:lpstr>Community Supports for Families (CSF)</vt:lpstr>
      <vt:lpstr>Overview of CSF</vt:lpstr>
      <vt:lpstr>Community Support for Families</vt:lpstr>
      <vt:lpstr>CSF Families</vt:lpstr>
      <vt:lpstr>Engagement</vt:lpstr>
      <vt:lpstr>Families Admitted by CSF</vt:lpstr>
      <vt:lpstr>Demographics – CSF FY19</vt:lpstr>
      <vt:lpstr>Risk &amp; Safety – CSF FY19</vt:lpstr>
      <vt:lpstr>Needs Assessed/Needs Addressed</vt:lpstr>
      <vt:lpstr>Performance Indicators</vt:lpstr>
      <vt:lpstr>CSF 12-Month Subsequent &amp; Substantiated Report Rates</vt:lpstr>
      <vt:lpstr>CSF 12-Month Subsequent &amp; Substantiated Report Rates By Risk Assessment Scores</vt:lpstr>
      <vt:lpstr>Key Takeaways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Assessment Response and  Community Supports for Families Overview and Outcomes</dc:title>
  <dc:creator>Carlson, Patricia</dc:creator>
  <cp:lastModifiedBy>NILSON, KIMBERLY</cp:lastModifiedBy>
  <cp:revision>42</cp:revision>
  <dcterms:created xsi:type="dcterms:W3CDTF">2019-12-18T17:20:54Z</dcterms:created>
  <dcterms:modified xsi:type="dcterms:W3CDTF">2019-12-31T20:07:06Z</dcterms:modified>
</cp:coreProperties>
</file>