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337" r:id="rId2"/>
    <p:sldId id="331" r:id="rId3"/>
    <p:sldId id="367" r:id="rId4"/>
    <p:sldId id="368" r:id="rId5"/>
    <p:sldId id="277" r:id="rId6"/>
    <p:sldId id="372" r:id="rId7"/>
    <p:sldId id="338" r:id="rId8"/>
    <p:sldId id="322" r:id="rId9"/>
    <p:sldId id="339" r:id="rId10"/>
    <p:sldId id="259" r:id="rId11"/>
    <p:sldId id="297" r:id="rId12"/>
    <p:sldId id="373" r:id="rId13"/>
    <p:sldId id="352" r:id="rId14"/>
    <p:sldId id="374" r:id="rId15"/>
    <p:sldId id="340" r:id="rId16"/>
    <p:sldId id="379" r:id="rId17"/>
    <p:sldId id="377" r:id="rId18"/>
    <p:sldId id="375" r:id="rId19"/>
    <p:sldId id="324" r:id="rId20"/>
    <p:sldId id="376" r:id="rId21"/>
    <p:sldId id="326" r:id="rId22"/>
    <p:sldId id="357" r:id="rId23"/>
    <p:sldId id="356" r:id="rId24"/>
    <p:sldId id="327" r:id="rId25"/>
    <p:sldId id="358" r:id="rId26"/>
    <p:sldId id="380" r:id="rId27"/>
    <p:sldId id="366" r:id="rId28"/>
    <p:sldId id="276" r:id="rId2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kowski, Michael" initials="MM" lastIdx="2" clrIdx="0">
    <p:extLst>
      <p:ext uri="{19B8F6BF-5375-455C-9EA6-DF929625EA0E}">
        <p15:presenceInfo xmlns:p15="http://schemas.microsoft.com/office/powerpoint/2012/main" userId="S::Michael.Makowski@ct.gov::80d0e74b-1fd8-4935-a010-fb643ebf4242" providerId="AD"/>
      </p:ext>
    </p:extLst>
  </p:cmAuthor>
  <p:cmAuthor id="2" name="Logan, Susan" initials="LS" lastIdx="53" clrIdx="1">
    <p:extLst>
      <p:ext uri="{19B8F6BF-5375-455C-9EA6-DF929625EA0E}">
        <p15:presenceInfo xmlns:p15="http://schemas.microsoft.com/office/powerpoint/2012/main" userId="S-1-5-21-746137067-854245398-682003330-25195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kowskiM\Desktop\mike\CTSTAB_9_2_20_charts_update_2022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Number of Deaths by Suicide in CT from 2015 to 2021*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'suicide deaths'!$B$1</c:f>
              <c:strCache>
                <c:ptCount val="1"/>
                <c:pt idx="0">
                  <c:v>Number of Deaths by Suicide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6"/>
              <c:tx>
                <c:rich>
                  <a:bodyPr/>
                  <a:lstStyle/>
                  <a:p>
                    <a:r>
                      <a:rPr lang="en-US" dirty="0"/>
                      <a:t>392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631-4C35-B561-55724B9BA23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'suicide deaths'!$A$2:$A$8</c:f>
              <c:numCache>
                <c:formatCode>General</c:formatCode>
                <c:ptCount val="7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</c:numCache>
            </c:numRef>
          </c:cat>
          <c:val>
            <c:numRef>
              <c:f>'suicide deaths'!$B$2:$B$8</c:f>
              <c:numCache>
                <c:formatCode>General</c:formatCode>
                <c:ptCount val="7"/>
                <c:pt idx="0">
                  <c:v>384</c:v>
                </c:pt>
                <c:pt idx="1">
                  <c:v>389</c:v>
                </c:pt>
                <c:pt idx="2">
                  <c:v>403</c:v>
                </c:pt>
                <c:pt idx="3">
                  <c:v>420</c:v>
                </c:pt>
                <c:pt idx="4">
                  <c:v>426</c:v>
                </c:pt>
                <c:pt idx="5">
                  <c:v>359</c:v>
                </c:pt>
                <c:pt idx="6">
                  <c:v>385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31-4C35-B561-55724B9BA23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29585720"/>
        <c:axId val="529588464"/>
      </c:barChart>
      <c:catAx>
        <c:axId val="52958572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9588464"/>
        <c:crosses val="autoZero"/>
        <c:auto val="1"/>
        <c:lblAlgn val="ctr"/>
        <c:lblOffset val="100"/>
        <c:noMultiLvlLbl val="0"/>
      </c:catAx>
      <c:valAx>
        <c:axId val="529588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Number of Suicides  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95857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5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050" b="1" dirty="0"/>
              <a:t>Rate of Homicides by Race</a:t>
            </a:r>
            <a:r>
              <a:rPr lang="en-US" sz="1050" b="1" baseline="0" dirty="0"/>
              <a:t> and Ethnicity per 100,000 Population, CT 2015-2019</a:t>
            </a:r>
            <a:endParaRPr lang="en-US" sz="105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5399644798082849"/>
          <c:y val="0.17438205816846911"/>
          <c:w val="0.5603621524468636"/>
          <c:h val="0.73698162127165789"/>
        </c:manualLayout>
      </c:layout>
      <c:barChart>
        <c:barDir val="bar"/>
        <c:grouping val="clustered"/>
        <c:varyColors val="0"/>
        <c:ser>
          <c:idx val="3"/>
          <c:order val="1"/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32075F22-1015-4B17-9BBC-B02406631B60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.0 (12.3-15.7)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F585-4028-8D65-D4219DE7E02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CB54E58B-F193-431D-B7DC-70987123E25B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(1.2-1.6)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4C07-4F5C-A118-EF2FE50D3ED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A29B7D02-E482-417E-9DB6-6F95C735A627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0 (3.8-5.4)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585-4028-8D65-D4219DE7E02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Sheet1!$B$20:$B$23</c:f>
              <c:strCache>
                <c:ptCount val="4"/>
                <c:pt idx="0">
                  <c:v>Non-Hispanic Black</c:v>
                </c:pt>
                <c:pt idx="1">
                  <c:v>Non-Hispanic White</c:v>
                </c:pt>
                <c:pt idx="2">
                  <c:v>Non-Hispanic, Other*</c:v>
                </c:pt>
                <c:pt idx="3">
                  <c:v>Hispanic</c:v>
                </c:pt>
              </c:strCache>
            </c:strRef>
          </c:cat>
          <c:val>
            <c:numRef>
              <c:f>Sheet1!$F$20:$F$23</c:f>
              <c:numCache>
                <c:formatCode>General</c:formatCode>
                <c:ptCount val="4"/>
                <c:pt idx="0">
                  <c:v>14</c:v>
                </c:pt>
                <c:pt idx="1">
                  <c:v>1.37</c:v>
                </c:pt>
                <c:pt idx="2">
                  <c:v>0.05</c:v>
                </c:pt>
                <c:pt idx="3">
                  <c:v>4.5999999999999996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585-4028-8D65-D4219DE7E02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413528472"/>
        <c:axId val="316483624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Sheet1!$B$20:$B$23</c15:sqref>
                        </c15:formulaRef>
                      </c:ext>
                    </c:extLst>
                    <c:strCache>
                      <c:ptCount val="4"/>
                      <c:pt idx="0">
                        <c:v>Non-Hispanic Black</c:v>
                      </c:pt>
                      <c:pt idx="1">
                        <c:v>Non-Hispanic White</c:v>
                      </c:pt>
                      <c:pt idx="2">
                        <c:v>Non-Hispanic, Other*</c:v>
                      </c:pt>
                      <c:pt idx="3">
                        <c:v>Hispanic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Sheet1!$C$20:$C$23</c15:sqref>
                        </c15:formulaRef>
                      </c:ext>
                    </c:extLst>
                    <c:numCache>
                      <c:formatCode>General</c:formatCode>
                      <c:ptCount val="4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F585-4028-8D65-D4219DE7E024}"/>
                  </c:ext>
                </c:extLst>
              </c15:ser>
            </c15:filteredBarSeries>
          </c:ext>
        </c:extLst>
      </c:barChart>
      <c:catAx>
        <c:axId val="4135284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6483624"/>
        <c:crosses val="autoZero"/>
        <c:auto val="1"/>
        <c:lblAlgn val="ctr"/>
        <c:lblOffset val="100"/>
        <c:noMultiLvlLbl val="0"/>
      </c:catAx>
      <c:valAx>
        <c:axId val="3164836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528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 Substances found in Homicides at the Time of Autopsy by Age Group</a:t>
            </a:r>
          </a:p>
          <a:p>
            <a:pPr algn="ctr" rtl="0">
              <a:defRPr/>
            </a:pP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Sheet1!$B$35</c:f>
              <c:strCache>
                <c:ptCount val="1"/>
                <c:pt idx="0">
                  <c:v>Cocaine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Sheet1!$A$36:$A$42</c:f>
              <c:strCache>
                <c:ptCount val="7"/>
                <c:pt idx="0">
                  <c:v>0-17</c:v>
                </c:pt>
                <c:pt idx="1">
                  <c:v>18-24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55-64</c:v>
                </c:pt>
                <c:pt idx="6">
                  <c:v>65+</c:v>
                </c:pt>
              </c:strCache>
            </c:strRef>
          </c:cat>
          <c:val>
            <c:numRef>
              <c:f>Sheet1!$B$36:$B$42</c:f>
              <c:numCache>
                <c:formatCode>General</c:formatCode>
                <c:ptCount val="7"/>
                <c:pt idx="0">
                  <c:v>1</c:v>
                </c:pt>
                <c:pt idx="1">
                  <c:v>4</c:v>
                </c:pt>
                <c:pt idx="2">
                  <c:v>35</c:v>
                </c:pt>
                <c:pt idx="3">
                  <c:v>21</c:v>
                </c:pt>
                <c:pt idx="4">
                  <c:v>24</c:v>
                </c:pt>
                <c:pt idx="5">
                  <c:v>7</c:v>
                </c:pt>
                <c:pt idx="6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E84-4941-9696-2D866D9B75AB}"/>
            </c:ext>
          </c:extLst>
        </c:ser>
        <c:ser>
          <c:idx val="1"/>
          <c:order val="1"/>
          <c:tx>
            <c:strRef>
              <c:f>Sheet1!$C$35</c:f>
              <c:strCache>
                <c:ptCount val="1"/>
                <c:pt idx="0">
                  <c:v>Marijuana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Sheet1!$A$36:$A$42</c:f>
              <c:strCache>
                <c:ptCount val="7"/>
                <c:pt idx="0">
                  <c:v>0-17</c:v>
                </c:pt>
                <c:pt idx="1">
                  <c:v>18-24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55-64</c:v>
                </c:pt>
                <c:pt idx="6">
                  <c:v>65+</c:v>
                </c:pt>
              </c:strCache>
            </c:strRef>
          </c:cat>
          <c:val>
            <c:numRef>
              <c:f>Sheet1!$C$36:$C$42</c:f>
              <c:numCache>
                <c:formatCode>General</c:formatCode>
                <c:ptCount val="7"/>
                <c:pt idx="0">
                  <c:v>18</c:v>
                </c:pt>
                <c:pt idx="1">
                  <c:v>100</c:v>
                </c:pt>
                <c:pt idx="2">
                  <c:v>126</c:v>
                </c:pt>
                <c:pt idx="3">
                  <c:v>62</c:v>
                </c:pt>
                <c:pt idx="4">
                  <c:v>21</c:v>
                </c:pt>
                <c:pt idx="5">
                  <c:v>8</c:v>
                </c:pt>
                <c:pt idx="6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E84-4941-9696-2D866D9B75AB}"/>
            </c:ext>
          </c:extLst>
        </c:ser>
        <c:ser>
          <c:idx val="2"/>
          <c:order val="2"/>
          <c:tx>
            <c:strRef>
              <c:f>Sheet1!$D$35</c:f>
              <c:strCache>
                <c:ptCount val="1"/>
                <c:pt idx="0">
                  <c:v>BAC≥.80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Sheet1!$A$36:$A$42</c:f>
              <c:strCache>
                <c:ptCount val="7"/>
                <c:pt idx="0">
                  <c:v>0-17</c:v>
                </c:pt>
                <c:pt idx="1">
                  <c:v>18-24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55-64</c:v>
                </c:pt>
                <c:pt idx="6">
                  <c:v>65+</c:v>
                </c:pt>
              </c:strCache>
            </c:strRef>
          </c:cat>
          <c:val>
            <c:numRef>
              <c:f>Sheet1!$D$36:$D$42</c:f>
              <c:numCache>
                <c:formatCode>General</c:formatCode>
                <c:ptCount val="7"/>
                <c:pt idx="0">
                  <c:v>2</c:v>
                </c:pt>
                <c:pt idx="1">
                  <c:v>13</c:v>
                </c:pt>
                <c:pt idx="2">
                  <c:v>49</c:v>
                </c:pt>
                <c:pt idx="3">
                  <c:v>46</c:v>
                </c:pt>
                <c:pt idx="4">
                  <c:v>24</c:v>
                </c:pt>
                <c:pt idx="5">
                  <c:v>13</c:v>
                </c:pt>
                <c:pt idx="6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E84-4941-9696-2D866D9B75AB}"/>
            </c:ext>
          </c:extLst>
        </c:ser>
        <c:ser>
          <c:idx val="3"/>
          <c:order val="3"/>
          <c:tx>
            <c:strRef>
              <c:f>Sheet1!$E$35</c:f>
              <c:strCache>
                <c:ptCount val="1"/>
                <c:pt idx="0">
                  <c:v>Opiates 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Sheet1!$A$36:$A$42</c:f>
              <c:strCache>
                <c:ptCount val="7"/>
                <c:pt idx="0">
                  <c:v>0-17</c:v>
                </c:pt>
                <c:pt idx="1">
                  <c:v>18-24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55-64</c:v>
                </c:pt>
                <c:pt idx="6">
                  <c:v>65+</c:v>
                </c:pt>
              </c:strCache>
            </c:strRef>
          </c:cat>
          <c:val>
            <c:numRef>
              <c:f>Sheet1!$E$36:$E$42</c:f>
              <c:numCache>
                <c:formatCode>General</c:formatCode>
                <c:ptCount val="7"/>
                <c:pt idx="0">
                  <c:v>8</c:v>
                </c:pt>
                <c:pt idx="1">
                  <c:v>19</c:v>
                </c:pt>
                <c:pt idx="2">
                  <c:v>36</c:v>
                </c:pt>
                <c:pt idx="3">
                  <c:v>16</c:v>
                </c:pt>
                <c:pt idx="4">
                  <c:v>18</c:v>
                </c:pt>
                <c:pt idx="5">
                  <c:v>8</c:v>
                </c:pt>
                <c:pt idx="6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E84-4941-9696-2D866D9B75AB}"/>
            </c:ext>
          </c:extLst>
        </c:ser>
        <c:ser>
          <c:idx val="4"/>
          <c:order val="4"/>
          <c:tx>
            <c:strRef>
              <c:f>Sheet1!$F$35</c:f>
              <c:strCache>
                <c:ptCount val="1"/>
                <c:pt idx="0">
                  <c:v>Benzodiazepines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Sheet1!$A$36:$A$42</c:f>
              <c:strCache>
                <c:ptCount val="7"/>
                <c:pt idx="0">
                  <c:v>0-17</c:v>
                </c:pt>
                <c:pt idx="1">
                  <c:v>18-24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55-64</c:v>
                </c:pt>
                <c:pt idx="6">
                  <c:v>65+</c:v>
                </c:pt>
              </c:strCache>
            </c:strRef>
          </c:cat>
          <c:val>
            <c:numRef>
              <c:f>Sheet1!$F$36:$F$42</c:f>
              <c:numCache>
                <c:formatCode>General</c:formatCode>
                <c:ptCount val="7"/>
                <c:pt idx="0">
                  <c:v>4</c:v>
                </c:pt>
                <c:pt idx="1">
                  <c:v>9</c:v>
                </c:pt>
                <c:pt idx="2">
                  <c:v>20</c:v>
                </c:pt>
                <c:pt idx="3">
                  <c:v>4</c:v>
                </c:pt>
                <c:pt idx="4">
                  <c:v>7</c:v>
                </c:pt>
                <c:pt idx="5">
                  <c:v>5</c:v>
                </c:pt>
                <c:pt idx="6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2E84-4941-9696-2D866D9B75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31228464"/>
        <c:axId val="267063136"/>
      </c:lineChart>
      <c:catAx>
        <c:axId val="531228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7063136"/>
        <c:crosses val="autoZero"/>
        <c:auto val="1"/>
        <c:lblAlgn val="ctr"/>
        <c:lblOffset val="100"/>
        <c:noMultiLvlLbl val="0"/>
      </c:catAx>
      <c:valAx>
        <c:axId val="267063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122846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baseline="0" dirty="0">
                <a:effectLst/>
              </a:rPr>
              <a:t>% Unintentional Drug Overdose Deaths with Presence of Marijuana and Alcohol, Connecticut, 2019-2021*</a:t>
            </a:r>
            <a:endParaRPr lang="en-US" sz="1600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'\\63254553\[Final Report-Marijuana and Alcohol Presence in Unintentional Drug Overdose Deaths_2-25-2022_ST.xlsx]Sheet1'!$B$59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25.4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9F0-473D-BEF6-87DA38CEB07D}"/>
                </c:ext>
              </c:extLst>
            </c:dLbl>
            <c:dLbl>
              <c:idx val="2"/>
              <c:layout>
                <c:manualLayout>
                  <c:x val="-2.4052597538491257E-2"/>
                  <c:y val="-6.3297129943722342E-1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33.8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9F0-473D-BEF6-87DA38CEB07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[1]Sheet1!$C$58:$E$58</c:f>
              <c:strCache>
                <c:ptCount val="3"/>
                <c:pt idx="0">
                  <c:v>% Marijuana</c:v>
                </c:pt>
                <c:pt idx="2">
                  <c:v>% Alcohol</c:v>
                </c:pt>
              </c:strCache>
            </c:strRef>
          </c:cat>
          <c:val>
            <c:numRef>
              <c:f>[1]Sheet1!$C$59:$E$59</c:f>
              <c:numCache>
                <c:formatCode>General</c:formatCode>
                <c:ptCount val="3"/>
                <c:pt idx="0">
                  <c:v>25.418060200668897</c:v>
                </c:pt>
                <c:pt idx="2">
                  <c:v>33.779264214046826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9F0-473D-BEF6-87DA38CEB07D}"/>
            </c:ext>
          </c:extLst>
        </c:ser>
        <c:ser>
          <c:idx val="1"/>
          <c:order val="1"/>
          <c:tx>
            <c:strRef>
              <c:f>'\\63254553\[Final Report-Marijuana and Alcohol Presence in Unintentional Drug Overdose Deaths_2-25-2022_ST.xlsx]Sheet1'!$B$60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30.1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9F0-473D-BEF6-87DA38CEB07D}"/>
                </c:ext>
              </c:extLst>
            </c:dLbl>
            <c:dLbl>
              <c:idx val="2"/>
              <c:layout>
                <c:manualLayout>
                  <c:x val="-9.6210390153965916E-3"/>
                  <c:y val="-2.762088486875730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34.6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9F0-473D-BEF6-87DA38CEB07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[1]Sheet1!$C$58:$E$58</c:f>
              <c:strCache>
                <c:ptCount val="3"/>
                <c:pt idx="0">
                  <c:v>% Marijuana</c:v>
                </c:pt>
                <c:pt idx="2">
                  <c:v>% Alcohol</c:v>
                </c:pt>
              </c:strCache>
            </c:strRef>
          </c:cat>
          <c:val>
            <c:numRef>
              <c:f>[1]Sheet1!$C$60:$E$60</c:f>
              <c:numCache>
                <c:formatCode>General</c:formatCode>
                <c:ptCount val="3"/>
                <c:pt idx="0">
                  <c:v>30.094959824689553</c:v>
                </c:pt>
                <c:pt idx="2">
                  <c:v>34.623813002191376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9F0-473D-BEF6-87DA38CEB07D}"/>
            </c:ext>
          </c:extLst>
        </c:ser>
        <c:ser>
          <c:idx val="2"/>
          <c:order val="2"/>
          <c:tx>
            <c:strRef>
              <c:f>'\\63254553\[Final Report-Marijuana and Alcohol Presence in Unintentional Drug Overdose Deaths_2-25-2022_ST.xlsx]Sheet1'!$B$61</c:f>
              <c:strCache>
                <c:ptCount val="1"/>
                <c:pt idx="0">
                  <c:v>2021**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1795222921549439E-2"/>
                  <c:y val="-4.722551534990710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28.6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9F0-473D-BEF6-87DA38CEB07D}"/>
                </c:ext>
              </c:extLst>
            </c:dLbl>
            <c:dLbl>
              <c:idx val="2"/>
              <c:layout>
                <c:manualLayout>
                  <c:x val="2.0066889632107024E-2"/>
                  <c:y val="-2.247191011235955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38.6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9F0-473D-BEF6-87DA38CEB07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[1]Sheet1!$C$58:$E$58</c:f>
              <c:strCache>
                <c:ptCount val="3"/>
                <c:pt idx="0">
                  <c:v>% Marijuana</c:v>
                </c:pt>
                <c:pt idx="2">
                  <c:v>% Alcohol</c:v>
                </c:pt>
              </c:strCache>
            </c:strRef>
          </c:cat>
          <c:val>
            <c:numRef>
              <c:f>[1]Sheet1!$C$61:$E$61</c:f>
              <c:numCache>
                <c:formatCode>General</c:formatCode>
                <c:ptCount val="3"/>
                <c:pt idx="0">
                  <c:v>28.609625668449198</c:v>
                </c:pt>
                <c:pt idx="2">
                  <c:v>38.63636363636364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9F0-473D-BEF6-87DA38CEB07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67060392"/>
        <c:axId val="267063920"/>
        <c:axId val="0"/>
      </c:bar3DChart>
      <c:catAx>
        <c:axId val="267060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7063920"/>
        <c:crosses val="autoZero"/>
        <c:auto val="1"/>
        <c:lblAlgn val="ctr"/>
        <c:lblOffset val="100"/>
        <c:noMultiLvlLbl val="0"/>
      </c:catAx>
      <c:valAx>
        <c:axId val="2670639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 dirty="0"/>
                  <a:t>Percentage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7060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u="none" strike="noStrike" baseline="0" dirty="0">
                <a:effectLst/>
              </a:rPr>
              <a:t>Number of Unintentional Drug Overdose Deaths with Presence of Marijuana and Alcohol, Connecticut, 2019-2021*</a:t>
            </a:r>
            <a:endParaRPr lang="en-US" sz="16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'\\63254553\[Final Report-Marijuana and Alcohol Presence in Unintentional Drug Overdose Deaths_2-25-2022_ST.xlsx]Sheet1'!$K$46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[1]Sheet1!$L$45:$N$45</c:f>
              <c:strCache>
                <c:ptCount val="3"/>
                <c:pt idx="0">
                  <c:v>Total Deaths</c:v>
                </c:pt>
                <c:pt idx="1">
                  <c:v>Marijuana</c:v>
                </c:pt>
                <c:pt idx="2">
                  <c:v>Alcohol</c:v>
                </c:pt>
              </c:strCache>
            </c:strRef>
          </c:cat>
          <c:val>
            <c:numRef>
              <c:f>[1]Sheet1!$L$46:$N$46</c:f>
              <c:numCache>
                <c:formatCode>General</c:formatCode>
                <c:ptCount val="3"/>
                <c:pt idx="0">
                  <c:v>1196</c:v>
                </c:pt>
                <c:pt idx="1">
                  <c:v>304</c:v>
                </c:pt>
                <c:pt idx="2">
                  <c:v>404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28-40A4-82DB-2091208FE7C6}"/>
            </c:ext>
          </c:extLst>
        </c:ser>
        <c:ser>
          <c:idx val="1"/>
          <c:order val="1"/>
          <c:tx>
            <c:strRef>
              <c:f>'\\63254553\[Final Report-Marijuana and Alcohol Presence in Unintentional Drug Overdose Deaths_2-25-2022_ST.xlsx]Sheet1'!$K$47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[1]Sheet1!$L$45:$N$45</c:f>
              <c:strCache>
                <c:ptCount val="3"/>
                <c:pt idx="0">
                  <c:v>Total Deaths</c:v>
                </c:pt>
                <c:pt idx="1">
                  <c:v>Marijuana</c:v>
                </c:pt>
                <c:pt idx="2">
                  <c:v>Alcohol</c:v>
                </c:pt>
              </c:strCache>
            </c:strRef>
          </c:cat>
          <c:val>
            <c:numRef>
              <c:f>[1]Sheet1!$L$47:$N$47</c:f>
              <c:numCache>
                <c:formatCode>General</c:formatCode>
                <c:ptCount val="3"/>
                <c:pt idx="0">
                  <c:v>1369</c:v>
                </c:pt>
                <c:pt idx="1">
                  <c:v>412</c:v>
                </c:pt>
                <c:pt idx="2">
                  <c:v>474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F28-40A4-82DB-2091208FE7C6}"/>
            </c:ext>
          </c:extLst>
        </c:ser>
        <c:ser>
          <c:idx val="2"/>
          <c:order val="2"/>
          <c:tx>
            <c:strRef>
              <c:f>'\\63254553\[Final Report-Marijuana and Alcohol Presence in Unintentional Drug Overdose Deaths_2-25-2022_ST.xlsx]Sheet1'!$K$48</c:f>
              <c:strCache>
                <c:ptCount val="1"/>
                <c:pt idx="0">
                  <c:v> 2021**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[1]Sheet1!$L$45:$N$45</c:f>
              <c:strCache>
                <c:ptCount val="3"/>
                <c:pt idx="0">
                  <c:v>Total Deaths</c:v>
                </c:pt>
                <c:pt idx="1">
                  <c:v>Marijuana</c:v>
                </c:pt>
                <c:pt idx="2">
                  <c:v>Alcohol</c:v>
                </c:pt>
              </c:strCache>
            </c:strRef>
          </c:cat>
          <c:val>
            <c:numRef>
              <c:f>[1]Sheet1!$L$48:$N$48</c:f>
              <c:numCache>
                <c:formatCode>General</c:formatCode>
                <c:ptCount val="3"/>
                <c:pt idx="0">
                  <c:v>1496</c:v>
                </c:pt>
                <c:pt idx="1">
                  <c:v>428</c:v>
                </c:pt>
                <c:pt idx="2">
                  <c:v>578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F28-40A4-82DB-2091208FE7C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67061960"/>
        <c:axId val="267062744"/>
        <c:axId val="0"/>
      </c:bar3DChart>
      <c:catAx>
        <c:axId val="267061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7062744"/>
        <c:crosses val="autoZero"/>
        <c:auto val="1"/>
        <c:lblAlgn val="ctr"/>
        <c:lblOffset val="100"/>
        <c:noMultiLvlLbl val="0"/>
      </c:catAx>
      <c:valAx>
        <c:axId val="267062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/>
                  <a:t>Number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70619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Crude</a:t>
            </a:r>
            <a:r>
              <a:rPr lang="en-US" baseline="0" dirty="0"/>
              <a:t> Suicide Rates for CT 2015 to 2021 per 100,000 Pop.</a:t>
            </a:r>
            <a:endParaRPr lang="en-US" dirty="0"/>
          </a:p>
        </c:rich>
      </c:tx>
      <c:layout>
        <c:manualLayout>
          <c:xMode val="edge"/>
          <c:yMode val="edge"/>
          <c:x val="0.14245122484689413"/>
          <c:y val="2.67857142857142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9.9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4C-4C86-891D-D42BD7CF3942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dirty="0"/>
                      <a:t>10.9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EB8-4A2B-88A4-C29929FA27E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'suicide rates'!$A$1:$A$7</c:f>
              <c:strCache>
                <c:ptCount val="7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2020*</c:v>
                </c:pt>
                <c:pt idx="6">
                  <c:v>2021*</c:v>
                </c:pt>
              </c:strCache>
            </c:strRef>
          </c:cat>
          <c:val>
            <c:numRef>
              <c:f>'suicide rates'!$B$1:$B$7</c:f>
              <c:numCache>
                <c:formatCode>General</c:formatCode>
                <c:ptCount val="7"/>
                <c:pt idx="0">
                  <c:v>10.7</c:v>
                </c:pt>
                <c:pt idx="1">
                  <c:v>10.8</c:v>
                </c:pt>
                <c:pt idx="2">
                  <c:v>11.2</c:v>
                </c:pt>
                <c:pt idx="3">
                  <c:v>11.7</c:v>
                </c:pt>
                <c:pt idx="4">
                  <c:v>11.9</c:v>
                </c:pt>
                <c:pt idx="5">
                  <c:v>10.1</c:v>
                </c:pt>
                <c:pt idx="6">
                  <c:v>10.5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B8-4A2B-88A4-C29929FA27E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29587288"/>
        <c:axId val="529589640"/>
      </c:barChart>
      <c:catAx>
        <c:axId val="52958728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9589640"/>
        <c:crosses val="autoZero"/>
        <c:auto val="1"/>
        <c:lblAlgn val="ctr"/>
        <c:lblOffset val="100"/>
        <c:noMultiLvlLbl val="0"/>
      </c:catAx>
      <c:valAx>
        <c:axId val="529589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Crude</a:t>
                </a:r>
                <a:r>
                  <a:rPr lang="en-US" baseline="0" dirty="0"/>
                  <a:t> Suicide Rates per 100,000 CT Pop.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95872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n-US" sz="2000" b="0" i="0" baseline="0" dirty="0">
                <a:effectLst/>
              </a:rPr>
              <a:t>CT Suicides by Race Non Hispanic (n=2,528): 2015-2021*</a:t>
            </a:r>
            <a:endParaRPr lang="en-US" sz="2000" dirty="0">
              <a:effectLst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>
                <a:solidFill>
                  <a:sysClr val="windowText" lastClr="000000">
                    <a:lumMod val="65000"/>
                    <a:lumOff val="35000"/>
                  </a:sysClr>
                </a:solidFill>
              </a:defRPr>
            </a:pPr>
            <a:endParaRPr lang="en-US" sz="20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20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4F8-413B-A465-4E60752A24A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4F8-413B-A465-4E60752A24A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4F8-413B-A465-4E60752A24A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race!$A$1:$A$3</c:f>
              <c:strCache>
                <c:ptCount val="3"/>
                <c:pt idx="0">
                  <c:v>White</c:v>
                </c:pt>
                <c:pt idx="1">
                  <c:v>Black</c:v>
                </c:pt>
                <c:pt idx="2">
                  <c:v>Asian</c:v>
                </c:pt>
              </c:strCache>
            </c:strRef>
          </c:cat>
          <c:val>
            <c:numRef>
              <c:f>race!$B$1:$B$3</c:f>
              <c:numCache>
                <c:formatCode>0.00%</c:formatCode>
                <c:ptCount val="3"/>
                <c:pt idx="0">
                  <c:v>0.91</c:v>
                </c:pt>
                <c:pt idx="1">
                  <c:v>7.0000000000000007E-2</c:v>
                </c:pt>
                <c:pt idx="2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4F8-413B-A465-4E60752A24A3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dirty="0"/>
              <a:t>CT Suicides by Ethnicity (n=2,765): 2015-2021*</a:t>
            </a:r>
          </a:p>
        </c:rich>
      </c:tx>
      <c:layout>
        <c:manualLayout>
          <c:xMode val="edge"/>
          <c:yMode val="edge"/>
          <c:x val="0.19564566929133859"/>
          <c:y val="4.629629629629629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D22-4FE6-9EEC-E797DC64C296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D22-4FE6-9EEC-E797DC64C29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Ethnicity!$A$1:$A$2</c:f>
              <c:strCache>
                <c:ptCount val="2"/>
                <c:pt idx="0">
                  <c:v>Not Hispanic</c:v>
                </c:pt>
                <c:pt idx="1">
                  <c:v>Hispanic</c:v>
                </c:pt>
              </c:strCache>
            </c:strRef>
          </c:cat>
          <c:val>
            <c:numRef>
              <c:f>Ethnicity!$B$1:$B$2</c:f>
              <c:numCache>
                <c:formatCode>0.00%</c:formatCode>
                <c:ptCount val="2"/>
                <c:pt idx="0">
                  <c:v>0.93</c:v>
                </c:pt>
                <c:pt idx="1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D22-4FE6-9EEC-E797DC64C296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 dirty="0"/>
              <a:t>Suicide</a:t>
            </a:r>
            <a:r>
              <a:rPr lang="en-US" sz="2800" baseline="0" dirty="0"/>
              <a:t> Lethal Means</a:t>
            </a:r>
            <a:endParaRPr lang="en-US" sz="28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C56-49E6-B07B-BB82C0F87B9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C56-49E6-B07B-BB82C0F87B9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C56-49E6-B07B-BB82C0F87B9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C56-49E6-B07B-BB82C0F87B9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2C56-49E6-B07B-BB82C0F87B9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2C56-49E6-B07B-BB82C0F87B9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'lethal means'!$A$1:$A$6</c:f>
              <c:strCache>
                <c:ptCount val="6"/>
                <c:pt idx="0">
                  <c:v>Hanging, Suffocation</c:v>
                </c:pt>
                <c:pt idx="1">
                  <c:v>Firearm</c:v>
                </c:pt>
                <c:pt idx="2">
                  <c:v>Poisoning</c:v>
                </c:pt>
                <c:pt idx="3">
                  <c:v>Sharp Instrument</c:v>
                </c:pt>
                <c:pt idx="4">
                  <c:v>Fall</c:v>
                </c:pt>
                <c:pt idx="5">
                  <c:v>Other</c:v>
                </c:pt>
              </c:strCache>
            </c:strRef>
          </c:cat>
          <c:val>
            <c:numRef>
              <c:f>'lethal means'!$B$1:$B$6</c:f>
              <c:numCache>
                <c:formatCode>0%</c:formatCode>
                <c:ptCount val="6"/>
                <c:pt idx="0">
                  <c:v>0.36399999999999999</c:v>
                </c:pt>
                <c:pt idx="1">
                  <c:v>0.28599999999999998</c:v>
                </c:pt>
                <c:pt idx="2">
                  <c:v>0.2167</c:v>
                </c:pt>
                <c:pt idx="3">
                  <c:v>3.2000000000000001E-2</c:v>
                </c:pt>
                <c:pt idx="4">
                  <c:v>3.9E-2</c:v>
                </c:pt>
                <c:pt idx="5">
                  <c:v>6.0999999999999999E-2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2C56-49E6-B07B-BB82C0F87B91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Non-Therapeutic Substances found in Suicides at the Time of Autopsy by Age Group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Cocaine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Sheet1!$A$2:$A$8</c:f>
              <c:strCache>
                <c:ptCount val="7"/>
                <c:pt idx="0">
                  <c:v>0-17</c:v>
                </c:pt>
                <c:pt idx="1">
                  <c:v>18-24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55-64</c:v>
                </c:pt>
                <c:pt idx="6">
                  <c:v>65+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0</c:v>
                </c:pt>
                <c:pt idx="1">
                  <c:v>7</c:v>
                </c:pt>
                <c:pt idx="2">
                  <c:v>32</c:v>
                </c:pt>
                <c:pt idx="3">
                  <c:v>33</c:v>
                </c:pt>
                <c:pt idx="4">
                  <c:v>30</c:v>
                </c:pt>
                <c:pt idx="5">
                  <c:v>14</c:v>
                </c:pt>
                <c:pt idx="6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7C8-48CD-9722-6E335CBF18E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Marijuana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Sheet1!$A$2:$A$8</c:f>
              <c:strCache>
                <c:ptCount val="7"/>
                <c:pt idx="0">
                  <c:v>0-17</c:v>
                </c:pt>
                <c:pt idx="1">
                  <c:v>18-24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55-64</c:v>
                </c:pt>
                <c:pt idx="6">
                  <c:v>65+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4</c:v>
                </c:pt>
                <c:pt idx="1">
                  <c:v>60</c:v>
                </c:pt>
                <c:pt idx="2">
                  <c:v>87</c:v>
                </c:pt>
                <c:pt idx="3">
                  <c:v>56</c:v>
                </c:pt>
                <c:pt idx="4">
                  <c:v>58</c:v>
                </c:pt>
                <c:pt idx="5">
                  <c:v>48</c:v>
                </c:pt>
                <c:pt idx="6">
                  <c:v>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7C8-48CD-9722-6E335CBF18E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BAC≥.80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Sheet1!$A$2:$A$8</c:f>
              <c:strCache>
                <c:ptCount val="7"/>
                <c:pt idx="0">
                  <c:v>0-17</c:v>
                </c:pt>
                <c:pt idx="1">
                  <c:v>18-24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55-64</c:v>
                </c:pt>
                <c:pt idx="6">
                  <c:v>65+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1</c:v>
                </c:pt>
                <c:pt idx="1">
                  <c:v>40</c:v>
                </c:pt>
                <c:pt idx="2">
                  <c:v>78</c:v>
                </c:pt>
                <c:pt idx="3">
                  <c:v>108</c:v>
                </c:pt>
                <c:pt idx="4">
                  <c:v>144</c:v>
                </c:pt>
                <c:pt idx="5">
                  <c:v>113</c:v>
                </c:pt>
                <c:pt idx="6">
                  <c:v>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7C8-48CD-9722-6E335CBF18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31225328"/>
        <c:axId val="531227680"/>
      </c:lineChart>
      <c:catAx>
        <c:axId val="531225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1227680"/>
        <c:crosses val="autoZero"/>
        <c:auto val="1"/>
        <c:lblAlgn val="ctr"/>
        <c:lblOffset val="100"/>
        <c:noMultiLvlLbl val="0"/>
      </c:catAx>
      <c:valAx>
        <c:axId val="531227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122532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 b="1"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Crude</a:t>
            </a:r>
            <a:r>
              <a:rPr lang="en-US" b="1" baseline="0" dirty="0"/>
              <a:t> Homicide Rates and Numbers for CT 2015 to 2021</a:t>
            </a:r>
            <a:endParaRPr lang="en-US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30019920050938986"/>
          <c:y val="9.8828148140336899E-2"/>
          <c:w val="0.59895528127486819"/>
          <c:h val="0.62372585185904283"/>
        </c:manualLayout>
      </c:layout>
      <c:lineChart>
        <c:grouping val="standard"/>
        <c:varyColors val="0"/>
        <c:ser>
          <c:idx val="1"/>
          <c:order val="1"/>
          <c:tx>
            <c:strRef>
              <c:f>Sheet1!$C$109</c:f>
              <c:strCache>
                <c:ptCount val="1"/>
                <c:pt idx="0">
                  <c:v>Number of Homicides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Sheet1!$A$110:$A$116</c:f>
              <c:numCache>
                <c:formatCode>General</c:formatCode>
                <c:ptCount val="7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</c:numCache>
            </c:numRef>
          </c:cat>
          <c:val>
            <c:numRef>
              <c:f>Sheet1!$C$110:$C$116</c:f>
              <c:numCache>
                <c:formatCode>0</c:formatCode>
                <c:ptCount val="7"/>
                <c:pt idx="0">
                  <c:v>129</c:v>
                </c:pt>
                <c:pt idx="1">
                  <c:v>87</c:v>
                </c:pt>
                <c:pt idx="2" formatCode="General">
                  <c:v>124</c:v>
                </c:pt>
                <c:pt idx="3" formatCode="General">
                  <c:v>97</c:v>
                </c:pt>
                <c:pt idx="4" formatCode="General">
                  <c:v>122</c:v>
                </c:pt>
                <c:pt idx="5" formatCode="General">
                  <c:v>157</c:v>
                </c:pt>
                <c:pt idx="6" formatCode="General">
                  <c:v>166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CA6-4D9A-8903-76E8A0C3E5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31228856"/>
        <c:axId val="531228072"/>
      </c:lineChart>
      <c:lineChart>
        <c:grouping val="standard"/>
        <c:varyColors val="0"/>
        <c:ser>
          <c:idx val="0"/>
          <c:order val="0"/>
          <c:tx>
            <c:strRef>
              <c:f>Sheet1!$B$109</c:f>
              <c:strCache>
                <c:ptCount val="1"/>
                <c:pt idx="0">
                  <c:v>Crude Homicide Rates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Sheet1!$A$110:$A$116</c:f>
              <c:numCache>
                <c:formatCode>General</c:formatCode>
                <c:ptCount val="7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</c:numCache>
            </c:numRef>
          </c:cat>
          <c:val>
            <c:numRef>
              <c:f>Sheet1!$B$110:$B$116</c:f>
              <c:numCache>
                <c:formatCode>0.00</c:formatCode>
                <c:ptCount val="7"/>
                <c:pt idx="0">
                  <c:v>3.5924281639684463</c:v>
                </c:pt>
                <c:pt idx="1">
                  <c:v>2.4325784324800108</c:v>
                </c:pt>
                <c:pt idx="2">
                  <c:v>3.4557871056779699</c:v>
                </c:pt>
                <c:pt idx="3">
                  <c:v>2.7150600462120016</c:v>
                </c:pt>
                <c:pt idx="4">
                  <c:v>3.4218844093056182</c:v>
                </c:pt>
                <c:pt idx="5">
                  <c:v>4.4035725595162463</c:v>
                </c:pt>
                <c:pt idx="6">
                  <c:v>4.5999999999999996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CA6-4D9A-8903-76E8A0C3E5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31224152"/>
        <c:axId val="531226896"/>
      </c:lineChart>
      <c:catAx>
        <c:axId val="531228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1228072"/>
        <c:crosses val="autoZero"/>
        <c:auto val="1"/>
        <c:lblAlgn val="ctr"/>
        <c:lblOffset val="100"/>
        <c:noMultiLvlLbl val="0"/>
      </c:catAx>
      <c:valAx>
        <c:axId val="531228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Number</a:t>
                </a:r>
                <a:r>
                  <a:rPr lang="en-US" baseline="0" dirty="0"/>
                  <a:t> of Homicides per Year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1228856"/>
        <c:crosses val="autoZero"/>
        <c:crossBetween val="between"/>
      </c:valAx>
      <c:valAx>
        <c:axId val="531226896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Rate of Homicide in CT per 100,000 pop.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1224152"/>
        <c:crosses val="max"/>
        <c:crossBetween val="between"/>
      </c:valAx>
      <c:catAx>
        <c:axId val="5312241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31226896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Homicide</a:t>
            </a:r>
            <a:r>
              <a:rPr lang="en-US" baseline="0" dirty="0"/>
              <a:t> 2020 &amp; 2021 by Sex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Sheet3!$A$2</c:f>
              <c:strCache>
                <c:ptCount val="1"/>
                <c:pt idx="0">
                  <c:v>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"/>
                  <c:y val="-1.19376946337712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8A8-48FA-B293-50C1D6F0EA58}"/>
                </c:ext>
              </c:extLst>
            </c:dLbl>
            <c:dLbl>
              <c:idx val="2"/>
              <c:layout>
                <c:manualLayout>
                  <c:x val="-2.3389047148635739E-3"/>
                  <c:y val="-1.19376946337713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8A8-48FA-B293-50C1D6F0EA5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Sheet3!$B$1:$D$1</c:f>
              <c:strCache>
                <c:ptCount val="3"/>
                <c:pt idx="0">
                  <c:v>Homicide</c:v>
                </c:pt>
                <c:pt idx="1">
                  <c:v>Female IPV</c:v>
                </c:pt>
                <c:pt idx="2">
                  <c:v>Male IPV</c:v>
                </c:pt>
              </c:strCache>
            </c:strRef>
          </c:cat>
          <c:val>
            <c:numRef>
              <c:f>Sheet3!$B$2:$D$2</c:f>
              <c:numCache>
                <c:formatCode>General</c:formatCode>
                <c:ptCount val="3"/>
                <c:pt idx="0">
                  <c:v>253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3E-4DE8-ACC0-A98466DD0D84}"/>
            </c:ext>
          </c:extLst>
        </c:ser>
        <c:ser>
          <c:idx val="1"/>
          <c:order val="1"/>
          <c:tx>
            <c:strRef>
              <c:f>Sheet3!$A$3</c:f>
              <c:strCache>
                <c:ptCount val="1"/>
                <c:pt idx="0">
                  <c:v>F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"/>
                  <c:y val="-2.0890965609099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8A8-48FA-B293-50C1D6F0EA58}"/>
                </c:ext>
              </c:extLst>
            </c:dLbl>
            <c:dLbl>
              <c:idx val="1"/>
              <c:layout>
                <c:manualLayout>
                  <c:x val="-8.5758848851457679E-17"/>
                  <c:y val="-2.38753892675425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8A8-48FA-B293-50C1D6F0EA5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Sheet3!$B$1:$D$1</c:f>
              <c:strCache>
                <c:ptCount val="3"/>
                <c:pt idx="0">
                  <c:v>Homicide</c:v>
                </c:pt>
                <c:pt idx="1">
                  <c:v>Female IPV</c:v>
                </c:pt>
                <c:pt idx="2">
                  <c:v>Male IPV</c:v>
                </c:pt>
              </c:strCache>
            </c:strRef>
          </c:cat>
          <c:val>
            <c:numRef>
              <c:f>Sheet3!$B$3:$D$3</c:f>
              <c:numCache>
                <c:formatCode>General</c:formatCode>
                <c:ptCount val="3"/>
                <c:pt idx="0">
                  <c:v>65</c:v>
                </c:pt>
                <c:pt idx="1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43E-4DE8-ACC0-A98466DD0D8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31229640"/>
        <c:axId val="531230032"/>
        <c:axId val="0"/>
      </c:bar3DChart>
      <c:catAx>
        <c:axId val="531229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1230032"/>
        <c:crosses val="autoZero"/>
        <c:auto val="1"/>
        <c:lblAlgn val="ctr"/>
        <c:lblOffset val="100"/>
        <c:noMultiLvlLbl val="0"/>
      </c:catAx>
      <c:valAx>
        <c:axId val="5312300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1229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Homicides</a:t>
            </a:r>
            <a:r>
              <a:rPr lang="en-US" baseline="0" dirty="0"/>
              <a:t> 2015 to 2019 by Sex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Sheet3!$A$22</c:f>
              <c:strCache>
                <c:ptCount val="1"/>
                <c:pt idx="0">
                  <c:v>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Sheet3!$B$21:$D$21</c:f>
              <c:strCache>
                <c:ptCount val="3"/>
                <c:pt idx="0">
                  <c:v>Homicide</c:v>
                </c:pt>
                <c:pt idx="1">
                  <c:v>Female IPV</c:v>
                </c:pt>
                <c:pt idx="2">
                  <c:v>Male IPV</c:v>
                </c:pt>
              </c:strCache>
            </c:strRef>
          </c:cat>
          <c:val>
            <c:numRef>
              <c:f>Sheet3!$B$22:$D$22</c:f>
              <c:numCache>
                <c:formatCode>General</c:formatCode>
                <c:ptCount val="3"/>
                <c:pt idx="0">
                  <c:v>437</c:v>
                </c:pt>
                <c:pt idx="2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4D-4403-9C2F-2EA1AB8886DE}"/>
            </c:ext>
          </c:extLst>
        </c:ser>
        <c:ser>
          <c:idx val="1"/>
          <c:order val="1"/>
          <c:tx>
            <c:strRef>
              <c:f>Sheet3!$A$23</c:f>
              <c:strCache>
                <c:ptCount val="1"/>
                <c:pt idx="0">
                  <c:v>F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1"/>
              <c:tx>
                <c:rich>
                  <a:bodyPr/>
                  <a:lstStyle/>
                  <a:p>
                    <a:fld id="{011A5BA5-E013-48D9-8881-A8CDE317AC22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(40%)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D8DF-457E-9EC8-D79A6A9687E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Sheet3!$B$21:$D$21</c:f>
              <c:strCache>
                <c:ptCount val="3"/>
                <c:pt idx="0">
                  <c:v>Homicide</c:v>
                </c:pt>
                <c:pt idx="1">
                  <c:v>Female IPV</c:v>
                </c:pt>
                <c:pt idx="2">
                  <c:v>Male IPV</c:v>
                </c:pt>
              </c:strCache>
            </c:strRef>
          </c:cat>
          <c:val>
            <c:numRef>
              <c:f>Sheet3!$B$23:$D$23</c:f>
              <c:numCache>
                <c:formatCode>General</c:formatCode>
                <c:ptCount val="3"/>
                <c:pt idx="0">
                  <c:v>73</c:v>
                </c:pt>
                <c:pt idx="1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E4D-4403-9C2F-2EA1AB8886D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531154328"/>
        <c:axId val="531156288"/>
      </c:barChart>
      <c:catAx>
        <c:axId val="531154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1156288"/>
        <c:crosses val="autoZero"/>
        <c:auto val="1"/>
        <c:lblAlgn val="ctr"/>
        <c:lblOffset val="100"/>
        <c:noMultiLvlLbl val="0"/>
      </c:catAx>
      <c:valAx>
        <c:axId val="531156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1154328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12-10T20:33:48.73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0,'0'0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12-10T20:33:51.123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0,'0'0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12-10T20:33:53.253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1,'0'0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12-10T20:33:54.044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12-10T20:33:55.02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0,'0'0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12-10T20:33:56.043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12 1,'-5'0,"-2"0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12-10T20:33:54.044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12-10T20:33:56.043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12 1,'-5'0,"-2"0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37CAAAD-7947-4440-85F6-6F38266B4EB5}" type="datetimeFigureOut">
              <a:rPr lang="en-US" smtClean="0"/>
              <a:t>7/19/2022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272E5CC-2C24-4679-B60D-70B9064710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631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E0870B-E3F8-41F4-8E78-348E7A959E1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77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2015 384</a:t>
            </a:r>
          </a:p>
          <a:p>
            <a:r>
              <a:rPr lang="en-US" dirty="0"/>
              <a:t>2016 389</a:t>
            </a:r>
          </a:p>
          <a:p>
            <a:r>
              <a:rPr lang="en-US" dirty="0"/>
              <a:t>2017 403</a:t>
            </a:r>
          </a:p>
          <a:p>
            <a:r>
              <a:rPr lang="en-US" dirty="0"/>
              <a:t>2018 420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BBB857-E358-4085-8F55-D25E1C69D696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8632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53568" indent="-28983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59336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23071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86806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50539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014274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78009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41743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r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E511EE-A345-421C-9E27-D6E18363A7D1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22885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53568" indent="-28983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59336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23071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86806" indent="-23186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50539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014274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78009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41743" indent="-23186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r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E511EE-A345-421C-9E27-D6E18363A7D1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67883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85800" lvl="1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E0870B-E3F8-41F4-8E78-348E7A959E1D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759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E5D6E-31D0-46F0-A504-228827B5A6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4C95BD-3E0F-4CA6-A1BC-4FB29B1C1E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09B5F4-B574-4B78-8333-018E5DED3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7364-0C61-4788-9881-C9E688F19786}" type="datetimeFigureOut">
              <a:rPr lang="en-US" smtClean="0"/>
              <a:t>7/19/2022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C7A6E3-98FF-4A1F-AAB2-5A572736F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F7B8B8-B50B-4A3D-805F-4EC3AADD8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B864A-A4BA-4561-829E-BDD724F27F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254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3BDE5-5621-43EE-883E-A05F9343C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DE4DA4-6AA5-4B03-9AD8-650A20520A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2C7E04-3B05-4869-9B02-E979AF40E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7364-0C61-4788-9881-C9E688F19786}" type="datetimeFigureOut">
              <a:rPr lang="en-US" smtClean="0"/>
              <a:t>7/19/2022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61413-13F1-4733-A5AF-33FFF4AD9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69FF28-0DF6-4524-98F8-7ED6CF3CA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B864A-A4BA-4561-829E-BDD724F27F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958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138010B-6171-438E-A426-79B39755BC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F3D5F9-B0DF-4AB5-9FF4-74668ADBB0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A9BF76-6823-4A2B-827B-1C0D36DCE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7364-0C61-4788-9881-C9E688F19786}" type="datetimeFigureOut">
              <a:rPr lang="en-US" smtClean="0"/>
              <a:t>7/19/2022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DD5163-109A-4003-9E5C-116524610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49ED6A-2968-490E-9233-18C6271A3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B864A-A4BA-4561-829E-BDD724F27F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0111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gradFill rotWithShape="1">
            <a:gsLst>
              <a:gs pos="0">
                <a:srgbClr val="0082C8">
                  <a:alpha val="50000"/>
                </a:srgbClr>
              </a:gs>
              <a:gs pos="100000">
                <a:srgbClr val="FFFFFF"/>
              </a:gs>
            </a:gsLst>
            <a:lin ang="162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6096000"/>
            <a:ext cx="12192000" cy="76200"/>
          </a:xfrm>
          <a:prstGeom prst="rect">
            <a:avLst/>
          </a:prstGeom>
          <a:solidFill>
            <a:srgbClr val="4DBD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11200" y="6324600"/>
            <a:ext cx="107696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b="1" dirty="0">
                <a:solidFill>
                  <a:prstClr val="white"/>
                </a:solidFill>
                <a:cs typeface="Arial" charset="0"/>
              </a:rPr>
              <a:t>Connecticut Department of Public Health  - </a:t>
            </a:r>
            <a:r>
              <a:rPr lang="en-US" sz="1600" b="1" i="1" dirty="0">
                <a:solidFill>
                  <a:prstClr val="white"/>
                </a:solidFill>
                <a:cs typeface="Arial" charset="0"/>
              </a:rPr>
              <a:t>Keeping Connecticut Healthy   </a:t>
            </a:r>
          </a:p>
        </p:txBody>
      </p:sp>
      <p:pic>
        <p:nvPicPr>
          <p:cNvPr id="7" name="Picture 3" descr="DPH-Color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1" y="228601"/>
            <a:ext cx="1234017" cy="98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0" y="1371600"/>
            <a:ext cx="12192000" cy="152400"/>
          </a:xfrm>
          <a:prstGeom prst="rect">
            <a:avLst/>
          </a:prstGeom>
          <a:solidFill>
            <a:srgbClr val="4DBD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7150">
            <a:solidFill>
              <a:srgbClr val="5BC2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1930400" y="274638"/>
            <a:ext cx="9652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1320800" y="2057399"/>
            <a:ext cx="10261600" cy="3810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buFont typeface="Arial" pitchFamily="34" charset="0"/>
              <a:buChar char="•"/>
              <a:defRPr sz="3600"/>
            </a:lvl1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19513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32AE6-CEC7-4E12-807E-955D24A48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D9D09-8678-4675-8097-E61CAC6872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D16D57-88C3-4435-9D14-07607E114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7364-0C61-4788-9881-C9E688F19786}" type="datetimeFigureOut">
              <a:rPr lang="en-US" smtClean="0"/>
              <a:t>7/19/2022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1ABBA5-0E31-4CD3-9DB2-4A3FB82E7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EFD8D3-3C82-4C1A-AE25-E7ED24C44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B864A-A4BA-4561-829E-BDD724F27F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950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93E59-9011-43A2-8041-752B81070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294E22-AFFB-4307-835B-E31BFF8837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B5D69B-4D9E-4FF1-8342-754B81268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7364-0C61-4788-9881-C9E688F19786}" type="datetimeFigureOut">
              <a:rPr lang="en-US" smtClean="0"/>
              <a:t>7/19/2022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44C40-3983-4CCA-BD45-04FBE5D7B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EB09B-B853-45BE-9082-C78838D40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B864A-A4BA-4561-829E-BDD724F27F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744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40F3B-8E4B-4409-A10B-0221F4B91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B5CB4E-FC36-4446-980F-7416269D3D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CC8183-8A72-42C4-AE62-C1C7C3958A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E98CFE-0EB3-4DDD-908D-4220045A4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7364-0C61-4788-9881-C9E688F19786}" type="datetimeFigureOut">
              <a:rPr lang="en-US" smtClean="0"/>
              <a:t>7/19/2022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D259D4-C381-48B8-9CCD-D6C30D10F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4C9769-0043-4F88-9EE7-F40907645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B864A-A4BA-4561-829E-BDD724F27F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123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B6AD0-93D9-4C59-A0D8-7B99D4F6C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2C289B-9E59-434A-BA37-3638D3A01E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E9053E-0190-4C6D-A0CE-B82C47E09D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8DA4EF-B744-4195-A04E-40B047A784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B07E53-8F74-4434-9F1C-C093C9B3A4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E05DE3-6F9C-4A38-8770-0EA0E1964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7364-0C61-4788-9881-C9E688F19786}" type="datetimeFigureOut">
              <a:rPr lang="en-US" smtClean="0"/>
              <a:t>7/19/2022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8B58D5-A75F-43B5-A6ED-A1C1D1A8B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602C3D-6CF5-452B-ADA6-2EF0AE0AF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B864A-A4BA-4561-829E-BDD724F27F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802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9AD7C-BBA9-4774-A219-13885A410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4CE59C-A025-4F2F-ADFC-730CB6AF2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7364-0C61-4788-9881-C9E688F19786}" type="datetimeFigureOut">
              <a:rPr lang="en-US" smtClean="0"/>
              <a:t>7/19/2022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764495-79AF-4C10-9866-1B262AD7D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6773F9-D0E6-4480-AC14-A6A59B814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B864A-A4BA-4561-829E-BDD724F27F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182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18B9E3-037B-4AB0-884E-2152A04A9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7364-0C61-4788-9881-C9E688F19786}" type="datetimeFigureOut">
              <a:rPr lang="en-US" smtClean="0"/>
              <a:t>7/19/2022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045676-5A97-42BC-9CC8-F7F005D91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E9A976-D3CE-4D8E-B0A9-30A47E7FF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B864A-A4BA-4561-829E-BDD724F27F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640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990F5-586F-4BFA-BB9F-5653944B3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491519-AF2E-4AE9-A187-67A693CB4E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95697D-9B95-4A27-A0CD-30BA10D706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F3D596-C847-4E40-B49F-478B4FA5A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7364-0C61-4788-9881-C9E688F19786}" type="datetimeFigureOut">
              <a:rPr lang="en-US" smtClean="0"/>
              <a:t>7/19/2022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8DC64D-C9A3-46A2-A478-DA82F8701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2376DD-0473-4A34-BA52-A646D8CED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B864A-A4BA-4561-829E-BDD724F27F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075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EED38-9199-4682-B198-81A4EAB63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809305-67A5-4B85-934A-6A8C7A9418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000D2F-12E8-46F9-987C-ED799797CE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A30204-51DD-4A53-89C8-F9EBD980B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7364-0C61-4788-9881-C9E688F19786}" type="datetimeFigureOut">
              <a:rPr lang="en-US" smtClean="0"/>
              <a:t>7/19/2022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64A4C3-EF48-47C1-AB85-1153E1662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CF7AA5-2481-44B5-B162-A22DA42FC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B864A-A4BA-4561-829E-BDD724F27F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789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3E211-0477-4128-BCD0-18A3C4AB9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C23446-E529-44EA-BED4-440BAAF3CD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6A214D-B54A-4818-9C65-91513220E7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37364-0C61-4788-9881-C9E688F19786}" type="datetimeFigureOut">
              <a:rPr lang="en-US" smtClean="0"/>
              <a:t>7/19/2022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49E94-6A5C-46B5-ABFC-30F8AD7F39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04D7BF-87B5-4ECD-945A-30D1FCCBCD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1B864A-A4BA-4561-829E-BDD724F27F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015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mailto:Michael.Makowski@ct.gov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ustomXml" Target="../ink/ink6.xml"/><Relationship Id="rId3" Type="http://schemas.openxmlformats.org/officeDocument/2006/relationships/image" Target="../media/image3.emf"/><Relationship Id="rId7" Type="http://schemas.openxmlformats.org/officeDocument/2006/relationships/customXml" Target="../ink/ink5.xml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2.xml"/><Relationship Id="rId6" Type="http://schemas.openxmlformats.org/officeDocument/2006/relationships/customXml" Target="../ink/ink4.xml"/><Relationship Id="rId5" Type="http://schemas.openxmlformats.org/officeDocument/2006/relationships/customXml" Target="../ink/ink3.xml"/><Relationship Id="rId10" Type="http://schemas.openxmlformats.org/officeDocument/2006/relationships/image" Target="../media/image2.png"/><Relationship Id="rId4" Type="http://schemas.openxmlformats.org/officeDocument/2006/relationships/customXml" Target="../ink/ink2.xml"/><Relationship Id="rId9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7" Type="http://schemas.openxmlformats.org/officeDocument/2006/relationships/image" Target="../media/image2.png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12.xml"/><Relationship Id="rId6" Type="http://schemas.openxmlformats.org/officeDocument/2006/relationships/chart" Target="../charts/chart5.xml"/><Relationship Id="rId5" Type="http://schemas.openxmlformats.org/officeDocument/2006/relationships/image" Target="../media/image4.emf"/><Relationship Id="rId4" Type="http://schemas.openxmlformats.org/officeDocument/2006/relationships/customXml" Target="../ink/ink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98162" y="1909343"/>
            <a:ext cx="8305800" cy="93302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200" b="1" dirty="0"/>
              <a:t> The Connecticut Violent Death Reporting System 2015 to 2021</a:t>
            </a:r>
          </a:p>
          <a:p>
            <a:pPr marL="0" indent="0" algn="ctr">
              <a:buNone/>
            </a:pPr>
            <a:endParaRPr lang="en-US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647088" y="3410261"/>
            <a:ext cx="5391807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Presented by Michael Makowski, MPH </a:t>
            </a:r>
          </a:p>
          <a:p>
            <a:pPr algn="ctr"/>
            <a:r>
              <a:rPr lang="en-US" sz="2400"/>
              <a:t>July 18, </a:t>
            </a:r>
            <a:r>
              <a:rPr lang="en-US" sz="2400" dirty="0"/>
              <a:t>2022</a:t>
            </a:r>
          </a:p>
          <a:p>
            <a:pPr algn="ctr"/>
            <a:endParaRPr lang="en-US" sz="2000" dirty="0"/>
          </a:p>
          <a:p>
            <a:pPr algn="ctr"/>
            <a:r>
              <a:rPr lang="en-US" sz="2000" dirty="0"/>
              <a:t>Injury and Violence Surveillance Unit</a:t>
            </a:r>
          </a:p>
          <a:p>
            <a:pPr algn="ctr"/>
            <a:r>
              <a:rPr lang="en-US" sz="2000" dirty="0"/>
              <a:t>Community, Family Health and Prevention Section</a:t>
            </a:r>
          </a:p>
          <a:p>
            <a:pPr algn="ctr"/>
            <a:r>
              <a:rPr lang="en-US" sz="2000" dirty="0"/>
              <a:t>Connecticut Department of Public Health</a:t>
            </a:r>
          </a:p>
          <a:p>
            <a:pPr algn="ctr"/>
            <a:endParaRPr lang="en-US" sz="2000" dirty="0"/>
          </a:p>
        </p:txBody>
      </p:sp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257" y="355122"/>
            <a:ext cx="1694460" cy="6130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646027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9301" y="30144"/>
            <a:ext cx="8648700" cy="1341456"/>
          </a:xfrm>
        </p:spPr>
        <p:txBody>
          <a:bodyPr>
            <a:normAutofit/>
          </a:bodyPr>
          <a:lstStyle/>
          <a:p>
            <a:r>
              <a:rPr lang="en-US" altLang="en-US" sz="4000" dirty="0"/>
              <a:t>Lethal Means: CT Suicides 2015-2021</a:t>
            </a:r>
            <a:endParaRPr lang="en-US" sz="4000" dirty="0"/>
          </a:p>
        </p:txBody>
      </p:sp>
      <p:sp>
        <p:nvSpPr>
          <p:cNvPr id="5" name="Rectangle 4"/>
          <p:cNvSpPr/>
          <p:nvPr/>
        </p:nvSpPr>
        <p:spPr>
          <a:xfrm>
            <a:off x="1435261" y="1902124"/>
            <a:ext cx="9907929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800" dirty="0"/>
              <a:t>Most</a:t>
            </a:r>
            <a:r>
              <a:rPr lang="en-US" altLang="en-US" sz="2000" dirty="0"/>
              <a:t> Common Methods – Death by Suicide:</a:t>
            </a:r>
          </a:p>
          <a:p>
            <a:pPr lvl="1"/>
            <a:r>
              <a:rPr lang="en-US" altLang="en-US" sz="2000" b="1" dirty="0"/>
              <a:t>Males</a:t>
            </a:r>
            <a:r>
              <a:rPr lang="en-US" altLang="en-US" sz="2000" dirty="0"/>
              <a:t> </a:t>
            </a:r>
          </a:p>
          <a:p>
            <a:pPr lvl="1"/>
            <a:r>
              <a:rPr lang="en-US" altLang="en-US" sz="2000" dirty="0"/>
              <a:t>1)Hanging/asphyxiation (39%)</a:t>
            </a:r>
          </a:p>
          <a:p>
            <a:pPr lvl="1"/>
            <a:r>
              <a:rPr lang="en-US" altLang="en-US" sz="2000" dirty="0"/>
              <a:t>2)Firearm (35%) </a:t>
            </a:r>
          </a:p>
          <a:p>
            <a:pPr lvl="1"/>
            <a:r>
              <a:rPr lang="en-US" altLang="en-US" sz="2000" dirty="0"/>
              <a:t>3)Drug overdose (14%)</a:t>
            </a:r>
          </a:p>
          <a:p>
            <a:pPr lvl="1"/>
            <a:endParaRPr lang="en-US" altLang="en-US" sz="2000" b="1" dirty="0"/>
          </a:p>
          <a:p>
            <a:pPr lvl="1"/>
            <a:r>
              <a:rPr lang="en-US" altLang="en-US" sz="2000" b="1" dirty="0"/>
              <a:t>Females</a:t>
            </a:r>
            <a:r>
              <a:rPr lang="en-US" altLang="en-US" sz="2000" dirty="0"/>
              <a:t> </a:t>
            </a:r>
          </a:p>
          <a:p>
            <a:pPr lvl="1"/>
            <a:r>
              <a:rPr lang="en-US" altLang="en-US" sz="2000" dirty="0"/>
              <a:t>1)Drug overdose (44%) </a:t>
            </a:r>
          </a:p>
          <a:p>
            <a:pPr lvl="1"/>
            <a:r>
              <a:rPr lang="en-US" altLang="en-US" sz="2000" dirty="0"/>
              <a:t>2)Hanging/asphyxiation (31%) </a:t>
            </a:r>
          </a:p>
          <a:p>
            <a:pPr lvl="1"/>
            <a:r>
              <a:rPr lang="en-US" altLang="en-US" sz="2000" dirty="0"/>
              <a:t>3)Firearm (9%) </a:t>
            </a:r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2906" y="394365"/>
            <a:ext cx="1694460" cy="613013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3627407" y="5734890"/>
            <a:ext cx="47005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Data Source: CT Violent Death Reporting System</a:t>
            </a:r>
          </a:p>
        </p:txBody>
      </p:sp>
    </p:spTree>
    <p:extLst>
      <p:ext uri="{BB962C8B-B14F-4D97-AF65-F5344CB8AC3E}">
        <p14:creationId xmlns:p14="http://schemas.microsoft.com/office/powerpoint/2010/main" val="26159900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 bwMode="auto">
          <a:xfrm>
            <a:off x="1680731" y="-29894"/>
            <a:ext cx="10017283" cy="134416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dirty="0"/>
              <a:t>Suicide Rates of Connecticut Cities and Towns 2015 to 2019</a:t>
            </a:r>
            <a:endParaRPr lang="en-US" altLang="en-US" sz="3200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 bwMode="auto">
          <a:xfrm>
            <a:off x="0" y="1529788"/>
            <a:ext cx="2039007" cy="456300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marL="457200" lvl="1" indent="0">
              <a:buNone/>
            </a:pPr>
            <a:r>
              <a:rPr lang="en-US" altLang="en-US" sz="1800" dirty="0"/>
              <a:t>Based on resident city and at least 20 suicides during 2015 to 2019</a:t>
            </a:r>
          </a:p>
          <a:p>
            <a:pPr marL="457200" lvl="1" indent="0">
              <a:buNone/>
            </a:pPr>
            <a:endParaRPr lang="en-US" altLang="en-US" sz="1400" dirty="0"/>
          </a:p>
          <a:p>
            <a:pPr lvl="2"/>
            <a:endParaRPr lang="en-US" altLang="en-US" sz="2400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96C25D3-67A5-4A46-A1DB-07D7460E79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7178208"/>
              </p:ext>
            </p:extLst>
          </p:nvPr>
        </p:nvGraphicFramePr>
        <p:xfrm>
          <a:off x="2118177" y="935433"/>
          <a:ext cx="8502197" cy="58017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47437">
                  <a:extLst>
                    <a:ext uri="{9D8B030D-6E8A-4147-A177-3AD203B41FA5}">
                      <a16:colId xmlns:a16="http://schemas.microsoft.com/office/drawing/2014/main" val="3207615310"/>
                    </a:ext>
                  </a:extLst>
                </a:gridCol>
                <a:gridCol w="3548575">
                  <a:extLst>
                    <a:ext uri="{9D8B030D-6E8A-4147-A177-3AD203B41FA5}">
                      <a16:colId xmlns:a16="http://schemas.microsoft.com/office/drawing/2014/main" val="996064163"/>
                    </a:ext>
                  </a:extLst>
                </a:gridCol>
                <a:gridCol w="1406185">
                  <a:extLst>
                    <a:ext uri="{9D8B030D-6E8A-4147-A177-3AD203B41FA5}">
                      <a16:colId xmlns:a16="http://schemas.microsoft.com/office/drawing/2014/main" val="1969255284"/>
                    </a:ext>
                  </a:extLst>
                </a:gridCol>
              </a:tblGrid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City/Town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Suicide Rate per 100,000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of Suicides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2476712885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Plainville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23.7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3030290516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Bristol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18.9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831392388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Vernon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17.1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3360684215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Branford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16.4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576964786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Meriden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16.0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3615836479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Enfield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15.7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1281439313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Wallingford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15.6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698310527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Torrington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15.0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1197104016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Norwich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14.7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1253704965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Windsor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14.5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2015996432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Southington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14.1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3020786063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Shelton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14.0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4030104620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Milford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13.6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2382289005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Groton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12.2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1099244483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Manchester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12.1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1080211460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Middletown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12.0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608700005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Waterbury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12.0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1912584554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New Britain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11.3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419145561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West Haven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10.6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2553177230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New Haven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8.6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20873069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Hamden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7.8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1679436031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Stamford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7.7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3366223603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Stratford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7.3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233672015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Bridgeport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6.7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3058443967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Danbury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6.6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3821413187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Fairfield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6.5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808138472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Norwalk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6.1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2323215697"/>
                  </a:ext>
                </a:extLst>
              </a:tr>
              <a:tr h="200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Hartford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6.0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3485809536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D4103533-8419-4426-8DB2-09594A4D131C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257" y="127323"/>
            <a:ext cx="1694460" cy="3819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28830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 bwMode="auto">
          <a:xfrm>
            <a:off x="1680731" y="-29894"/>
            <a:ext cx="10017283" cy="134416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dirty="0"/>
              <a:t>Suicide Rates of Connecticut Cities and Towns 2020-2021</a:t>
            </a:r>
            <a:endParaRPr lang="en-US" altLang="en-US" sz="3200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 bwMode="auto">
          <a:xfrm>
            <a:off x="0" y="1529788"/>
            <a:ext cx="2039007" cy="456300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marL="457200" lvl="1" indent="0">
              <a:buNone/>
            </a:pPr>
            <a:r>
              <a:rPr lang="en-US" altLang="en-US" sz="1800" dirty="0"/>
              <a:t>Based on resident city and at least 10 suicides from 2020 to 2021</a:t>
            </a:r>
          </a:p>
          <a:p>
            <a:pPr marL="457200" lvl="1" indent="0">
              <a:buNone/>
            </a:pPr>
            <a:r>
              <a:rPr lang="en-US" altLang="en-US" sz="1800" dirty="0"/>
              <a:t>* For counts less than 20 rates are considered unstable, unreliable</a:t>
            </a:r>
          </a:p>
          <a:p>
            <a:pPr marL="457200" lvl="1" indent="0">
              <a:buNone/>
            </a:pPr>
            <a:endParaRPr lang="en-US" altLang="en-US" sz="1400" dirty="0"/>
          </a:p>
          <a:p>
            <a:pPr lvl="2"/>
            <a:endParaRPr lang="en-US" altLang="en-US" sz="2400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96C25D3-67A5-4A46-A1DB-07D7460E79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5685306"/>
              </p:ext>
            </p:extLst>
          </p:nvPr>
        </p:nvGraphicFramePr>
        <p:xfrm>
          <a:off x="2173705" y="1562100"/>
          <a:ext cx="8970545" cy="49187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10813">
                  <a:extLst>
                    <a:ext uri="{9D8B030D-6E8A-4147-A177-3AD203B41FA5}">
                      <a16:colId xmlns:a16="http://schemas.microsoft.com/office/drawing/2014/main" val="3207615310"/>
                    </a:ext>
                  </a:extLst>
                </a:gridCol>
                <a:gridCol w="2316342">
                  <a:extLst>
                    <a:ext uri="{9D8B030D-6E8A-4147-A177-3AD203B41FA5}">
                      <a16:colId xmlns:a16="http://schemas.microsoft.com/office/drawing/2014/main" val="996064163"/>
                    </a:ext>
                  </a:extLst>
                </a:gridCol>
                <a:gridCol w="1943390">
                  <a:extLst>
                    <a:ext uri="{9D8B030D-6E8A-4147-A177-3AD203B41FA5}">
                      <a16:colId xmlns:a16="http://schemas.microsoft.com/office/drawing/2014/main" val="1969255284"/>
                    </a:ext>
                  </a:extLst>
                </a:gridCol>
              </a:tblGrid>
              <a:tr h="43136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City/Town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Suicide Rate per 100,000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of Suicides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2476712885"/>
                  </a:ext>
                </a:extLst>
              </a:tr>
              <a:tr h="2184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Windham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*20.5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3030290516"/>
                  </a:ext>
                </a:extLst>
              </a:tr>
              <a:tr h="2184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Branford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*17.1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831392388"/>
                  </a:ext>
                </a:extLst>
              </a:tr>
              <a:tr h="2184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Vernon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*16.5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3360684215"/>
                  </a:ext>
                </a:extLst>
              </a:tr>
              <a:tr h="2184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Hamden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*13.1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576964786"/>
                  </a:ext>
                </a:extLst>
              </a:tr>
              <a:tr h="2184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Enfield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*13.1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3615836479"/>
                  </a:ext>
                </a:extLst>
              </a:tr>
              <a:tr h="23178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West Hartford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*10.9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1281439313"/>
                  </a:ext>
                </a:extLst>
              </a:tr>
              <a:tr h="2184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Manchester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*10.9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698310527"/>
                  </a:ext>
                </a:extLst>
              </a:tr>
              <a:tr h="2184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New Britain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*10.8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1197104016"/>
                  </a:ext>
                </a:extLst>
              </a:tr>
              <a:tr h="2184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Fairfield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*10.6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1253704965"/>
                  </a:ext>
                </a:extLst>
              </a:tr>
              <a:tr h="2184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Meriden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*9.9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2015996432"/>
                  </a:ext>
                </a:extLst>
              </a:tr>
              <a:tr h="2184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New Haven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9.3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3020786063"/>
                  </a:ext>
                </a:extLst>
              </a:tr>
              <a:tr h="2184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Norwalk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*9.3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4030104620"/>
                  </a:ext>
                </a:extLst>
              </a:tr>
              <a:tr h="2184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Stamford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8.9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2382289005"/>
                  </a:ext>
                </a:extLst>
              </a:tr>
              <a:tr h="2184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Greenwich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*8.7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1099244483"/>
                  </a:ext>
                </a:extLst>
              </a:tr>
              <a:tr h="2184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Danbury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*7.5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1080211460"/>
                  </a:ext>
                </a:extLst>
              </a:tr>
              <a:tr h="2184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Waterbury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*7.4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1912584554"/>
                  </a:ext>
                </a:extLst>
              </a:tr>
              <a:tr h="2184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Hartford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*6.6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419145561"/>
                  </a:ext>
                </a:extLst>
              </a:tr>
              <a:tr h="2184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Bridgeport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*6.4</a:t>
                      </a:r>
                    </a:p>
                  </a:txBody>
                  <a:tcPr marL="60018" marR="60018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0018" marR="60018" marT="0" marB="0" anchor="b"/>
                </a:tc>
                <a:extLst>
                  <a:ext uri="{0D108BD9-81ED-4DB2-BD59-A6C34878D82A}">
                    <a16:rowId xmlns:a16="http://schemas.microsoft.com/office/drawing/2014/main" val="2553177230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6ADE34DA-9E34-49C6-AB91-810C5C5BDFBD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257" y="127323"/>
            <a:ext cx="1694460" cy="4166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069285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9301" y="30144"/>
            <a:ext cx="8648700" cy="1341456"/>
          </a:xfrm>
        </p:spPr>
        <p:txBody>
          <a:bodyPr>
            <a:normAutofit/>
          </a:bodyPr>
          <a:lstStyle/>
          <a:p>
            <a:r>
              <a:rPr lang="en-US" altLang="en-US" sz="4000" dirty="0"/>
              <a:t>Risk Factors for Suicide in 2015-2021</a:t>
            </a:r>
            <a:endParaRPr lang="en-US" sz="4000" dirty="0"/>
          </a:p>
        </p:txBody>
      </p:sp>
      <p:sp>
        <p:nvSpPr>
          <p:cNvPr id="5" name="Rectangle 4"/>
          <p:cNvSpPr/>
          <p:nvPr/>
        </p:nvSpPr>
        <p:spPr>
          <a:xfrm>
            <a:off x="1435261" y="1902124"/>
            <a:ext cx="1007940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dirty="0"/>
              <a:t>94% (N=2,585) of risk factors or circumstances are known</a:t>
            </a:r>
          </a:p>
          <a:p>
            <a:r>
              <a:rPr lang="en-US" altLang="en-US" dirty="0"/>
              <a:t>Most Common Risks </a:t>
            </a:r>
          </a:p>
          <a:p>
            <a:pPr>
              <a:lnSpc>
                <a:spcPct val="150000"/>
              </a:lnSpc>
            </a:pPr>
            <a:r>
              <a:rPr lang="en-US" altLang="en-US" dirty="0"/>
              <a:t>        1) Mental Health Problem  (42.1%; N=1,088) W/Diagnosis : Depression 27.2% (N=704); Bipolar Disorder 3.8% (N=99); Anxiety 1.8% (N= 49); Schizophrenia 1.7% (N=45); </a:t>
            </a:r>
          </a:p>
          <a:p>
            <a:pPr>
              <a:lnSpc>
                <a:spcPct val="150000"/>
              </a:lnSpc>
            </a:pPr>
            <a:r>
              <a:rPr lang="en-US" altLang="en-US" dirty="0"/>
              <a:t>Post-Traumatic Stress Disorder &lt; 1% (N=21)</a:t>
            </a:r>
          </a:p>
          <a:p>
            <a:pPr>
              <a:lnSpc>
                <a:spcPct val="150000"/>
              </a:lnSpc>
            </a:pPr>
            <a:r>
              <a:rPr lang="en-US" altLang="en-US" dirty="0"/>
              <a:t>         2) Depressed Mood (40.7%; N=1,053)</a:t>
            </a:r>
          </a:p>
          <a:p>
            <a:pPr lvl="1">
              <a:lnSpc>
                <a:spcPct val="150000"/>
              </a:lnSpc>
            </a:pPr>
            <a:r>
              <a:rPr lang="en-US" altLang="en-US" dirty="0"/>
              <a:t>3) Substance Misuse- Reported Alcohol &amp; Substance Misuse (27.9%, N=722)</a:t>
            </a:r>
          </a:p>
          <a:p>
            <a:pPr lvl="1">
              <a:lnSpc>
                <a:spcPct val="150000"/>
              </a:lnSpc>
            </a:pPr>
            <a:r>
              <a:rPr lang="en-US" altLang="en-US" dirty="0"/>
              <a:t>4) Physical Health Problem (Acute, Chronic, Terminal Illness or Pain) (21.7%, N=561)</a:t>
            </a:r>
          </a:p>
          <a:p>
            <a:pPr lvl="1">
              <a:lnSpc>
                <a:spcPct val="150000"/>
              </a:lnSpc>
            </a:pPr>
            <a:r>
              <a:rPr lang="en-US" altLang="en-US" dirty="0"/>
              <a:t>5) Intimate Partner Problem (divorce; break-up) (18.2%, N=472) </a:t>
            </a:r>
          </a:p>
          <a:p>
            <a:pPr lvl="1">
              <a:lnSpc>
                <a:spcPct val="150000"/>
              </a:lnSpc>
            </a:pPr>
            <a:endParaRPr lang="en-US" altLang="en-US" dirty="0"/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2906" y="394365"/>
            <a:ext cx="1694460" cy="613013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3627407" y="5734890"/>
            <a:ext cx="47005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Data Source: CT Violent Death Reporting System</a:t>
            </a:r>
          </a:p>
        </p:txBody>
      </p:sp>
    </p:spTree>
    <p:extLst>
      <p:ext uri="{BB962C8B-B14F-4D97-AF65-F5344CB8AC3E}">
        <p14:creationId xmlns:p14="http://schemas.microsoft.com/office/powerpoint/2010/main" val="15271423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9301" y="30144"/>
            <a:ext cx="8648700" cy="1341456"/>
          </a:xfrm>
        </p:spPr>
        <p:txBody>
          <a:bodyPr>
            <a:normAutofit/>
          </a:bodyPr>
          <a:lstStyle/>
          <a:p>
            <a:r>
              <a:rPr lang="en-US" altLang="en-US" sz="4000" dirty="0"/>
              <a:t>Risk Factors for Suicide in 2015-2021</a:t>
            </a:r>
            <a:endParaRPr lang="en-US" sz="4000" dirty="0"/>
          </a:p>
        </p:txBody>
      </p:sp>
      <p:sp>
        <p:nvSpPr>
          <p:cNvPr id="5" name="Rectangle 4"/>
          <p:cNvSpPr/>
          <p:nvPr/>
        </p:nvSpPr>
        <p:spPr>
          <a:xfrm>
            <a:off x="1435261" y="1902124"/>
            <a:ext cx="1007940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n-US" altLang="en-US" dirty="0"/>
              <a:t>6) Previous Suicide Attempt(s) (15.5%, N=401)</a:t>
            </a:r>
          </a:p>
          <a:p>
            <a:pPr lvl="1">
              <a:lnSpc>
                <a:spcPct val="150000"/>
              </a:lnSpc>
            </a:pPr>
            <a:r>
              <a:rPr lang="en-US" altLang="en-US" dirty="0"/>
              <a:t>7) History Suicidal Ideations (15.0%; N=388)</a:t>
            </a:r>
          </a:p>
          <a:p>
            <a:pPr lvl="1" algn="just">
              <a:lnSpc>
                <a:spcPct val="150000"/>
              </a:lnSpc>
            </a:pPr>
            <a:r>
              <a:rPr lang="en-US" altLang="en-US" dirty="0"/>
              <a:t>8) Criminal Legal Problems (pending court appearance; arrest warrants; under investigation) </a:t>
            </a:r>
          </a:p>
          <a:p>
            <a:pPr lvl="1" algn="just">
              <a:lnSpc>
                <a:spcPct val="150000"/>
              </a:lnSpc>
            </a:pPr>
            <a:r>
              <a:rPr lang="en-US" altLang="en-US" dirty="0"/>
              <a:t>    (7.4%; N=190)</a:t>
            </a:r>
          </a:p>
          <a:p>
            <a:pPr lvl="1" algn="just">
              <a:lnSpc>
                <a:spcPct val="150000"/>
              </a:lnSpc>
            </a:pPr>
            <a:r>
              <a:rPr lang="en-US" altLang="en-US" dirty="0"/>
              <a:t>9) Financial Problems (5.5%; N=144)</a:t>
            </a:r>
          </a:p>
          <a:p>
            <a:pPr lvl="1" algn="just">
              <a:lnSpc>
                <a:spcPct val="150000"/>
              </a:lnSpc>
            </a:pPr>
            <a:r>
              <a:rPr lang="en-US" altLang="en-US" dirty="0"/>
              <a:t>10) Job Problem (4.8%; N=126)</a:t>
            </a:r>
          </a:p>
          <a:p>
            <a:pPr lvl="1" algn="r">
              <a:lnSpc>
                <a:spcPct val="150000"/>
              </a:lnSpc>
            </a:pPr>
            <a:r>
              <a:rPr lang="en-US" altLang="en-US" dirty="0"/>
              <a:t> </a:t>
            </a:r>
          </a:p>
          <a:p>
            <a:pPr lvl="1">
              <a:lnSpc>
                <a:spcPct val="150000"/>
              </a:lnSpc>
            </a:pPr>
            <a:endParaRPr lang="en-US" altLang="en-US" dirty="0"/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2906" y="394365"/>
            <a:ext cx="1694460" cy="613013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3627407" y="5734890"/>
            <a:ext cx="47005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Data Source: CT Violent Death Reporting System</a:t>
            </a:r>
          </a:p>
        </p:txBody>
      </p:sp>
    </p:spTree>
    <p:extLst>
      <p:ext uri="{BB962C8B-B14F-4D97-AF65-F5344CB8AC3E}">
        <p14:creationId xmlns:p14="http://schemas.microsoft.com/office/powerpoint/2010/main" val="4625872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9301" y="30144"/>
            <a:ext cx="8648700" cy="1341456"/>
          </a:xfrm>
        </p:spPr>
        <p:txBody>
          <a:bodyPr>
            <a:normAutofit fontScale="90000"/>
          </a:bodyPr>
          <a:lstStyle/>
          <a:p>
            <a:r>
              <a:rPr lang="en-US" altLang="en-US" sz="4000" dirty="0"/>
              <a:t>Most Frequent Substances Found in Blood at the Time of Autopsy for Suicides 2015 to 2021</a:t>
            </a:r>
            <a:endParaRPr lang="en-US" sz="4000" dirty="0"/>
          </a:p>
        </p:txBody>
      </p:sp>
      <p:sp>
        <p:nvSpPr>
          <p:cNvPr id="5" name="Rectangle 4"/>
          <p:cNvSpPr/>
          <p:nvPr/>
        </p:nvSpPr>
        <p:spPr>
          <a:xfrm>
            <a:off x="1435261" y="1619250"/>
            <a:ext cx="941407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000" dirty="0"/>
              <a:t>Very Common to have Multi-Drug Ingestion (includes drug overdose deaths and non-drug deaths</a:t>
            </a:r>
          </a:p>
          <a:p>
            <a:endParaRPr lang="en-US" altLang="en-US" sz="2000" dirty="0"/>
          </a:p>
          <a:p>
            <a:endParaRPr lang="en-US" altLang="en-US" sz="2000" dirty="0"/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2906" y="394365"/>
            <a:ext cx="1694460" cy="613013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3627407" y="5734890"/>
            <a:ext cx="47005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Data Source: CT Violent Death Reporting System</a:t>
            </a:r>
          </a:p>
        </p:txBody>
      </p:sp>
      <p:graphicFrame>
        <p:nvGraphicFramePr>
          <p:cNvPr id="4" name="Table 6">
            <a:extLst>
              <a:ext uri="{FF2B5EF4-FFF2-40B4-BE49-F238E27FC236}">
                <a16:creationId xmlns:a16="http://schemas.microsoft.com/office/drawing/2014/main" id="{93BE7710-EF66-4772-9F2A-A392BCCF02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6954621"/>
              </p:ext>
            </p:extLst>
          </p:nvPr>
        </p:nvGraphicFramePr>
        <p:xfrm>
          <a:off x="1342663" y="2266347"/>
          <a:ext cx="7829912" cy="44851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28619">
                  <a:extLst>
                    <a:ext uri="{9D8B030D-6E8A-4147-A177-3AD203B41FA5}">
                      <a16:colId xmlns:a16="http://schemas.microsoft.com/office/drawing/2014/main" val="295077878"/>
                    </a:ext>
                  </a:extLst>
                </a:gridCol>
                <a:gridCol w="2597981">
                  <a:extLst>
                    <a:ext uri="{9D8B030D-6E8A-4147-A177-3AD203B41FA5}">
                      <a16:colId xmlns:a16="http://schemas.microsoft.com/office/drawing/2014/main" val="675258751"/>
                    </a:ext>
                  </a:extLst>
                </a:gridCol>
                <a:gridCol w="2803312">
                  <a:extLst>
                    <a:ext uri="{9D8B030D-6E8A-4147-A177-3AD203B41FA5}">
                      <a16:colId xmlns:a16="http://schemas.microsoft.com/office/drawing/2014/main" val="4251591361"/>
                    </a:ext>
                  </a:extLst>
                </a:gridCol>
              </a:tblGrid>
              <a:tr h="697012">
                <a:tc>
                  <a:txBody>
                    <a:bodyPr/>
                    <a:lstStyle/>
                    <a:p>
                      <a:r>
                        <a:rPr lang="en-US" dirty="0"/>
                        <a:t>Substance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Number of Incidents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Percentage of Substances Found at Autopsy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751981"/>
                  </a:ext>
                </a:extLst>
              </a:tr>
              <a:tr h="574750">
                <a:tc>
                  <a:txBody>
                    <a:bodyPr/>
                    <a:lstStyle/>
                    <a:p>
                      <a:r>
                        <a:rPr lang="en-US" dirty="0"/>
                        <a:t>Alcohol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26.2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6589712"/>
                  </a:ext>
                </a:extLst>
              </a:tr>
              <a:tr h="574750">
                <a:tc>
                  <a:txBody>
                    <a:bodyPr/>
                    <a:lstStyle/>
                    <a:p>
                      <a:r>
                        <a:rPr lang="en-US" dirty="0"/>
                        <a:t>Alcohol BAC ≥ .08</a:t>
                      </a:r>
                    </a:p>
                    <a:p>
                      <a:r>
                        <a:rPr lang="en-US" dirty="0"/>
                        <a:t>76.2% were above legal </a:t>
                      </a:r>
                    </a:p>
                    <a:p>
                      <a:r>
                        <a:rPr lang="en-US" dirty="0"/>
                        <a:t>limit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9822909"/>
                  </a:ext>
                </a:extLst>
              </a:tr>
              <a:tr h="574750">
                <a:tc>
                  <a:txBody>
                    <a:bodyPr/>
                    <a:lstStyle/>
                    <a:p>
                      <a:r>
                        <a:rPr lang="en-US" dirty="0"/>
                        <a:t>Benzodiazepines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4519533"/>
                  </a:ext>
                </a:extLst>
              </a:tr>
              <a:tr h="574750">
                <a:tc>
                  <a:txBody>
                    <a:bodyPr/>
                    <a:lstStyle/>
                    <a:p>
                      <a:r>
                        <a:rPr lang="en-US" dirty="0"/>
                        <a:t>Opiates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15.7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7522748"/>
                  </a:ext>
                </a:extLst>
              </a:tr>
              <a:tr h="574750">
                <a:tc>
                  <a:txBody>
                    <a:bodyPr/>
                    <a:lstStyle/>
                    <a:p>
                      <a:r>
                        <a:rPr lang="en-US" dirty="0"/>
                        <a:t>Marijuana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3560121"/>
                  </a:ext>
                </a:extLst>
              </a:tr>
              <a:tr h="574750">
                <a:tc>
                  <a:txBody>
                    <a:bodyPr/>
                    <a:lstStyle/>
                    <a:p>
                      <a:r>
                        <a:rPr lang="en-US" dirty="0"/>
                        <a:t>Cocaine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dirty="0"/>
                        <a:t>119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4.4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58774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32750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9301" y="30144"/>
            <a:ext cx="8648700" cy="1341456"/>
          </a:xfrm>
        </p:spPr>
        <p:txBody>
          <a:bodyPr>
            <a:normAutofit fontScale="90000"/>
          </a:bodyPr>
          <a:lstStyle/>
          <a:p>
            <a:r>
              <a:rPr lang="en-US" altLang="en-US" sz="4000" dirty="0"/>
              <a:t>Most Frequent Substances Found in Blood at the Time of Autopsy for Suicides 2015 to 2021</a:t>
            </a:r>
            <a:endParaRPr lang="en-US" sz="4000" dirty="0"/>
          </a:p>
        </p:txBody>
      </p:sp>
      <p:sp>
        <p:nvSpPr>
          <p:cNvPr id="5" name="Rectangle 4"/>
          <p:cNvSpPr/>
          <p:nvPr/>
        </p:nvSpPr>
        <p:spPr>
          <a:xfrm>
            <a:off x="1435261" y="1619250"/>
            <a:ext cx="941407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en-US" sz="2000" dirty="0"/>
          </a:p>
          <a:p>
            <a:endParaRPr lang="en-US" altLang="en-US" sz="2000" dirty="0"/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2906" y="394365"/>
            <a:ext cx="1694460" cy="613013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3627407" y="5734890"/>
            <a:ext cx="47005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Data Source: CT Violent Death Reporting System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251B9ACB-B242-4A71-A756-55DD596C43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2743619"/>
              </p:ext>
            </p:extLst>
          </p:nvPr>
        </p:nvGraphicFramePr>
        <p:xfrm>
          <a:off x="704849" y="1716880"/>
          <a:ext cx="9801225" cy="41409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501633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9301" y="30144"/>
            <a:ext cx="8648700" cy="1341456"/>
          </a:xfrm>
        </p:spPr>
        <p:txBody>
          <a:bodyPr>
            <a:normAutofit/>
          </a:bodyPr>
          <a:lstStyle/>
          <a:p>
            <a:r>
              <a:rPr lang="en-US" altLang="en-US" sz="4000" dirty="0"/>
              <a:t>Drug Overdose Suicides 2015 to 2021</a:t>
            </a:r>
            <a:endParaRPr lang="en-US" sz="4000" dirty="0"/>
          </a:p>
        </p:txBody>
      </p:sp>
      <p:sp>
        <p:nvSpPr>
          <p:cNvPr id="5" name="Rectangle 4"/>
          <p:cNvSpPr/>
          <p:nvPr/>
        </p:nvSpPr>
        <p:spPr>
          <a:xfrm>
            <a:off x="1435261" y="1902124"/>
            <a:ext cx="990792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000" dirty="0"/>
              <a:t>Most Drug Overdoses Involve Multi-Drug Ingestion</a:t>
            </a:r>
          </a:p>
          <a:p>
            <a:endParaRPr lang="en-US" altLang="en-US" sz="2000" dirty="0"/>
          </a:p>
          <a:p>
            <a:endParaRPr lang="en-US" altLang="en-US" sz="2000" dirty="0"/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2906" y="394365"/>
            <a:ext cx="1694460" cy="613013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3627407" y="5734890"/>
            <a:ext cx="47005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Data Source: CT Violent Death Reporting System</a:t>
            </a:r>
          </a:p>
        </p:txBody>
      </p:sp>
      <p:graphicFrame>
        <p:nvGraphicFramePr>
          <p:cNvPr id="4" name="Table 6">
            <a:extLst>
              <a:ext uri="{FF2B5EF4-FFF2-40B4-BE49-F238E27FC236}">
                <a16:creationId xmlns:a16="http://schemas.microsoft.com/office/drawing/2014/main" id="{93BE7710-EF66-4772-9F2A-A392BCCF02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508337"/>
              </p:ext>
            </p:extLst>
          </p:nvPr>
        </p:nvGraphicFramePr>
        <p:xfrm>
          <a:off x="1342663" y="2266347"/>
          <a:ext cx="8817335" cy="41455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94773">
                  <a:extLst>
                    <a:ext uri="{9D8B030D-6E8A-4147-A177-3AD203B41FA5}">
                      <a16:colId xmlns:a16="http://schemas.microsoft.com/office/drawing/2014/main" val="295077878"/>
                    </a:ext>
                  </a:extLst>
                </a:gridCol>
                <a:gridCol w="2240854">
                  <a:extLst>
                    <a:ext uri="{9D8B030D-6E8A-4147-A177-3AD203B41FA5}">
                      <a16:colId xmlns:a16="http://schemas.microsoft.com/office/drawing/2014/main" val="675258751"/>
                    </a:ext>
                  </a:extLst>
                </a:gridCol>
                <a:gridCol w="2240854">
                  <a:extLst>
                    <a:ext uri="{9D8B030D-6E8A-4147-A177-3AD203B41FA5}">
                      <a16:colId xmlns:a16="http://schemas.microsoft.com/office/drawing/2014/main" val="4251591361"/>
                    </a:ext>
                  </a:extLst>
                </a:gridCol>
                <a:gridCol w="2240854">
                  <a:extLst>
                    <a:ext uri="{9D8B030D-6E8A-4147-A177-3AD203B41FA5}">
                      <a16:colId xmlns:a16="http://schemas.microsoft.com/office/drawing/2014/main" val="3658004395"/>
                    </a:ext>
                  </a:extLst>
                </a:gridCol>
              </a:tblGrid>
              <a:tr h="697012">
                <a:tc>
                  <a:txBody>
                    <a:bodyPr/>
                    <a:lstStyle/>
                    <a:p>
                      <a:r>
                        <a:rPr lang="en-US" dirty="0"/>
                        <a:t>Substance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Number of Incidents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Percentage of Fatal Overdoses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Major Drug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751981"/>
                  </a:ext>
                </a:extLst>
              </a:tr>
              <a:tr h="574750">
                <a:tc>
                  <a:txBody>
                    <a:bodyPr/>
                    <a:lstStyle/>
                    <a:p>
                      <a:r>
                        <a:rPr lang="en-US" dirty="0"/>
                        <a:t>Antidepressants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46.8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6589712"/>
                  </a:ext>
                </a:extLst>
              </a:tr>
              <a:tr h="574750">
                <a:tc>
                  <a:txBody>
                    <a:bodyPr/>
                    <a:lstStyle/>
                    <a:p>
                      <a:r>
                        <a:rPr lang="en-US" dirty="0"/>
                        <a:t>Opiates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44.3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Oxycodone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9822909"/>
                  </a:ext>
                </a:extLst>
              </a:tr>
              <a:tr h="574750">
                <a:tc>
                  <a:txBody>
                    <a:bodyPr/>
                    <a:lstStyle/>
                    <a:p>
                      <a:r>
                        <a:rPr lang="en-US" dirty="0"/>
                        <a:t>Benzodiazepines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35.5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4519533"/>
                  </a:ext>
                </a:extLst>
              </a:tr>
              <a:tr h="574750">
                <a:tc>
                  <a:txBody>
                    <a:bodyPr/>
                    <a:lstStyle/>
                    <a:p>
                      <a:r>
                        <a:rPr lang="en-US" dirty="0"/>
                        <a:t>Antihistamines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22.8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Benadryl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7522748"/>
                  </a:ext>
                </a:extLst>
              </a:tr>
              <a:tr h="574750">
                <a:tc>
                  <a:txBody>
                    <a:bodyPr/>
                    <a:lstStyle/>
                    <a:p>
                      <a:r>
                        <a:rPr lang="en-US" dirty="0"/>
                        <a:t>Alcohol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3560121"/>
                  </a:ext>
                </a:extLst>
              </a:tr>
              <a:tr h="574750">
                <a:tc>
                  <a:txBody>
                    <a:bodyPr/>
                    <a:lstStyle/>
                    <a:p>
                      <a:r>
                        <a:rPr lang="en-US" dirty="0"/>
                        <a:t># Non-drug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# 23.5 deaths per 1,000 suicides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Carbon Monoxide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58774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34085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9301" y="30144"/>
            <a:ext cx="8648700" cy="1341456"/>
          </a:xfrm>
        </p:spPr>
        <p:txBody>
          <a:bodyPr>
            <a:normAutofit/>
          </a:bodyPr>
          <a:lstStyle/>
          <a:p>
            <a:r>
              <a:rPr lang="en-US" altLang="en-US" sz="4000" dirty="0"/>
              <a:t>Substance Misuse Suicide in 2015-2021</a:t>
            </a:r>
            <a:endParaRPr lang="en-US" sz="4000" dirty="0"/>
          </a:p>
        </p:txBody>
      </p:sp>
      <p:sp>
        <p:nvSpPr>
          <p:cNvPr id="5" name="Rectangle 4"/>
          <p:cNvSpPr/>
          <p:nvPr/>
        </p:nvSpPr>
        <p:spPr>
          <a:xfrm>
            <a:off x="1435261" y="1902124"/>
            <a:ext cx="10079406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lnSpc>
                <a:spcPct val="150000"/>
              </a:lnSpc>
            </a:pPr>
            <a:r>
              <a:rPr lang="en-US" altLang="en-US" sz="2800" dirty="0"/>
              <a:t>From “Circumstances Other” Text Box : specific mention of drugs</a:t>
            </a:r>
          </a:p>
          <a:p>
            <a:pPr marL="800100" lvl="1" indent="-342900" algn="just">
              <a:lnSpc>
                <a:spcPct val="150000"/>
              </a:lnSpc>
              <a:buAutoNum type="arabicParenR"/>
            </a:pPr>
            <a:r>
              <a:rPr lang="en-US" altLang="en-US" sz="2800" dirty="0"/>
              <a:t>Opiates (pain meds); heroin; (31.5%; N= 35)</a:t>
            </a:r>
          </a:p>
          <a:p>
            <a:pPr marL="800100" lvl="1" indent="-342900" algn="just">
              <a:lnSpc>
                <a:spcPct val="150000"/>
              </a:lnSpc>
              <a:buAutoNum type="arabicParenR"/>
            </a:pPr>
            <a:r>
              <a:rPr lang="en-US" altLang="en-US" sz="2800" dirty="0"/>
              <a:t>Marijuana (16.2%; N=18)</a:t>
            </a:r>
          </a:p>
          <a:p>
            <a:pPr marL="800100" lvl="1" indent="-342900" algn="just">
              <a:lnSpc>
                <a:spcPct val="150000"/>
              </a:lnSpc>
              <a:buAutoNum type="arabicParenR"/>
            </a:pPr>
            <a:r>
              <a:rPr lang="en-US" altLang="en-US" sz="2800" dirty="0"/>
              <a:t>Cocaine/ Crack (12.6%; N=14)</a:t>
            </a:r>
          </a:p>
          <a:p>
            <a:pPr lvl="1">
              <a:lnSpc>
                <a:spcPct val="150000"/>
              </a:lnSpc>
            </a:pPr>
            <a:endParaRPr lang="en-US" altLang="en-US" dirty="0"/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2906" y="394365"/>
            <a:ext cx="1694460" cy="613013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3627407" y="5734890"/>
            <a:ext cx="47005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Data Source: CT Violent Death Reporting System</a:t>
            </a:r>
          </a:p>
        </p:txBody>
      </p:sp>
    </p:spTree>
    <p:extLst>
      <p:ext uri="{BB962C8B-B14F-4D97-AF65-F5344CB8AC3E}">
        <p14:creationId xmlns:p14="http://schemas.microsoft.com/office/powerpoint/2010/main" val="15362380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6B349-6048-4C99-A37B-5A5874398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Homicide Rates In Connecticut </a:t>
            </a:r>
            <a:br>
              <a:rPr lang="en-US" dirty="0"/>
            </a:br>
            <a:r>
              <a:rPr lang="en-US" dirty="0"/>
              <a:t>2015 to Present </a:t>
            </a:r>
          </a:p>
        </p:txBody>
      </p:sp>
      <p:sp>
        <p:nvSpPr>
          <p:cNvPr id="5" name="Content Placeholder 6">
            <a:extLst>
              <a:ext uri="{FF2B5EF4-FFF2-40B4-BE49-F238E27FC236}">
                <a16:creationId xmlns:a16="http://schemas.microsoft.com/office/drawing/2014/main" id="{EC73774F-F64F-48E3-9AE8-3E235DB48D17}"/>
              </a:ext>
            </a:extLst>
          </p:cNvPr>
          <p:cNvSpPr txBox="1">
            <a:spLocks/>
          </p:cNvSpPr>
          <p:nvPr/>
        </p:nvSpPr>
        <p:spPr>
          <a:xfrm>
            <a:off x="7346730" y="1825625"/>
            <a:ext cx="4007069" cy="37242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2020 and 2021 data are preliminary; Rates are provisional, currently using 2020 population data for CT</a:t>
            </a:r>
          </a:p>
          <a:p>
            <a:r>
              <a:rPr lang="en-US" dirty="0"/>
              <a:t>As of December 31, 2021 there were 166 homicides</a:t>
            </a:r>
          </a:p>
        </p:txBody>
      </p:sp>
      <p:graphicFrame>
        <p:nvGraphicFramePr>
          <p:cNvPr id="8" name="Content Placeholder 6">
            <a:extLst>
              <a:ext uri="{FF2B5EF4-FFF2-40B4-BE49-F238E27FC236}">
                <a16:creationId xmlns:a16="http://schemas.microsoft.com/office/drawing/2014/main" id="{022BBC6F-F5FF-4994-839E-CD9843F30A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6383039"/>
              </p:ext>
            </p:extLst>
          </p:nvPr>
        </p:nvGraphicFramePr>
        <p:xfrm>
          <a:off x="796818" y="1615610"/>
          <a:ext cx="6353995" cy="43947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75863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13ED6-7FD2-49E4-AC2D-29DF9F365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600" dirty="0"/>
              <a:t>CTVDRS Data about Violent Death Victims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ABE604-5905-491D-BF72-85C2A71716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The Connecticut Violent Death Reporting System (CTVDRS) collects data about the </a:t>
            </a:r>
            <a:r>
              <a:rPr lang="en-US" sz="2800" b="1" dirty="0"/>
              <a:t>victims</a:t>
            </a:r>
            <a:r>
              <a:rPr lang="en-US" sz="2800" dirty="0"/>
              <a:t> </a:t>
            </a:r>
            <a:r>
              <a:rPr lang="en-US" sz="2800" b="1" dirty="0"/>
              <a:t>of homicide, suicide, unintentional firearm deaths, and deaths of undetermined intent</a:t>
            </a:r>
            <a:endParaRPr lang="en-US" sz="2800" dirty="0"/>
          </a:p>
          <a:p>
            <a:r>
              <a:rPr lang="en-US" sz="2800" dirty="0"/>
              <a:t> Data sources: LE reports, Supplementary Homicide Reports, Family Violence (DESPP), OCME investigation, autopsy and toxicology data</a:t>
            </a:r>
          </a:p>
          <a:p>
            <a:r>
              <a:rPr lang="en-US" sz="2800" dirty="0"/>
              <a:t>Data collection began in 2015</a:t>
            </a:r>
          </a:p>
          <a:p>
            <a:pPr marL="0" indent="0">
              <a:buNone/>
            </a:pPr>
            <a:r>
              <a:rPr lang="en-US" sz="2800" dirty="0"/>
              <a:t>* Data from Connecticut Violent Death Reporting System (CTVDRS) 2015 to April 30</a:t>
            </a:r>
            <a:r>
              <a:rPr lang="en-US" sz="2800" baseline="30000" dirty="0"/>
              <a:t> th</a:t>
            </a:r>
            <a:r>
              <a:rPr lang="en-US" sz="2800" dirty="0"/>
              <a:t>, 2022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4F3F5BA-01DF-4FB7-B7AE-8D6F72A3B3D3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257" y="355122"/>
            <a:ext cx="1694460" cy="6130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732402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5B9FE-6A4E-47D0-8C49-5B4FF311D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Homicide 2015 to 2021 by Sex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2CF1E29A-23F5-48F5-B2A7-0B20376A37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4025360"/>
              </p:ext>
            </p:extLst>
          </p:nvPr>
        </p:nvGraphicFramePr>
        <p:xfrm>
          <a:off x="6152508" y="1744680"/>
          <a:ext cx="5429892" cy="42554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EBD3C71A-326A-46A1-B9DC-B73920FFD42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7473993"/>
              </p:ext>
            </p:extLst>
          </p:nvPr>
        </p:nvGraphicFramePr>
        <p:xfrm>
          <a:off x="410861" y="1744680"/>
          <a:ext cx="5527602" cy="42554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473594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6B349-6048-4C99-A37B-5A5874398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0400" y="542924"/>
            <a:ext cx="9536386" cy="874713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n-US" sz="27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Comparison of Homicide Rates Pre-Pandemic (2015-2019) to Pandemic (2020-2021) by Race/Ethnicity  </a:t>
            </a:r>
            <a:br>
              <a:rPr lang="en-US" altLang="en-US" sz="2400" dirty="0"/>
            </a:br>
            <a:endParaRPr lang="en-US" dirty="0"/>
          </a:p>
        </p:txBody>
      </p:sp>
      <p:sp>
        <p:nvSpPr>
          <p:cNvPr id="5" name="Content Placeholder 6">
            <a:extLst>
              <a:ext uri="{FF2B5EF4-FFF2-40B4-BE49-F238E27FC236}">
                <a16:creationId xmlns:a16="http://schemas.microsoft.com/office/drawing/2014/main" id="{EC73774F-F64F-48E3-9AE8-3E235DB48D17}"/>
              </a:ext>
            </a:extLst>
          </p:cNvPr>
          <p:cNvSpPr txBox="1">
            <a:spLocks/>
          </p:cNvSpPr>
          <p:nvPr/>
        </p:nvSpPr>
        <p:spPr>
          <a:xfrm>
            <a:off x="7346730" y="1825625"/>
            <a:ext cx="4007069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1177B2B-556B-436C-B35A-8A950FB918FA}"/>
              </a:ext>
            </a:extLst>
          </p:cNvPr>
          <p:cNvSpPr/>
          <p:nvPr/>
        </p:nvSpPr>
        <p:spPr>
          <a:xfrm>
            <a:off x="5529536" y="1652585"/>
            <a:ext cx="60528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Comparison of Homicide Rates Pre-Pandemic (2015 to 2019) to Pandemic (2020-2021) by Race/Ethnicity  </a:t>
            </a:r>
            <a:endParaRPr lang="en-US" altLang="en-US" sz="1050" dirty="0"/>
          </a:p>
        </p:txBody>
      </p:sp>
      <p:graphicFrame>
        <p:nvGraphicFramePr>
          <p:cNvPr id="9" name="Table 2">
            <a:extLst>
              <a:ext uri="{FF2B5EF4-FFF2-40B4-BE49-F238E27FC236}">
                <a16:creationId xmlns:a16="http://schemas.microsoft.com/office/drawing/2014/main" id="{6D3DADAD-3ED6-42BF-BE2F-407270B9F2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2320921"/>
              </p:ext>
            </p:extLst>
          </p:nvPr>
        </p:nvGraphicFramePr>
        <p:xfrm>
          <a:off x="5529536" y="2298916"/>
          <a:ext cx="5937250" cy="31422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19505">
                  <a:extLst>
                    <a:ext uri="{9D8B030D-6E8A-4147-A177-3AD203B41FA5}">
                      <a16:colId xmlns:a16="http://schemas.microsoft.com/office/drawing/2014/main" val="3759429978"/>
                    </a:ext>
                  </a:extLst>
                </a:gridCol>
                <a:gridCol w="837565">
                  <a:extLst>
                    <a:ext uri="{9D8B030D-6E8A-4147-A177-3AD203B41FA5}">
                      <a16:colId xmlns:a16="http://schemas.microsoft.com/office/drawing/2014/main" val="3972713706"/>
                    </a:ext>
                  </a:extLst>
                </a:gridCol>
                <a:gridCol w="951230">
                  <a:extLst>
                    <a:ext uri="{9D8B030D-6E8A-4147-A177-3AD203B41FA5}">
                      <a16:colId xmlns:a16="http://schemas.microsoft.com/office/drawing/2014/main" val="3680569541"/>
                    </a:ext>
                  </a:extLst>
                </a:gridCol>
                <a:gridCol w="951230">
                  <a:extLst>
                    <a:ext uri="{9D8B030D-6E8A-4147-A177-3AD203B41FA5}">
                      <a16:colId xmlns:a16="http://schemas.microsoft.com/office/drawing/2014/main" val="2285045387"/>
                    </a:ext>
                  </a:extLst>
                </a:gridCol>
                <a:gridCol w="1038860">
                  <a:extLst>
                    <a:ext uri="{9D8B030D-6E8A-4147-A177-3AD203B41FA5}">
                      <a16:colId xmlns:a16="http://schemas.microsoft.com/office/drawing/2014/main" val="3096946461"/>
                    </a:ext>
                  </a:extLst>
                </a:gridCol>
                <a:gridCol w="1038860">
                  <a:extLst>
                    <a:ext uri="{9D8B030D-6E8A-4147-A177-3AD203B41FA5}">
                      <a16:colId xmlns:a16="http://schemas.microsoft.com/office/drawing/2014/main" val="1844647563"/>
                    </a:ext>
                  </a:extLst>
                </a:gridCol>
              </a:tblGrid>
              <a:tr h="125747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Race/Ethnicity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Average Number Homicides (2015 to 2019)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Crude Rate *2015-2019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Crude Rate*2020-2021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Number of Homicides 2020-2021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Rate Difference 2015 to 2019 Compared to 2021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47933670"/>
                  </a:ext>
                </a:extLst>
              </a:tr>
              <a:tr h="70834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Non-Hispanic Black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51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14.0 (12.3-15.7)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21.8 (18.0-25.1)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+ 56%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2283440"/>
                  </a:ext>
                </a:extLst>
              </a:tr>
              <a:tr h="70834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Non-Hispanic White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1.37 (1.2-1.6)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1.3 (1.0-1.6)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No change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3536245"/>
                  </a:ext>
                </a:extLst>
              </a:tr>
              <a:tr h="46808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Hispanic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4.60 (3.8-5.4)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7.5 (6.0-9.0)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+ 63%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67270544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C7F13C18-1923-4BC9-B6A6-5D5369179D87}"/>
              </a:ext>
            </a:extLst>
          </p:cNvPr>
          <p:cNvSpPr/>
          <p:nvPr/>
        </p:nvSpPr>
        <p:spPr>
          <a:xfrm>
            <a:off x="5412877" y="5641196"/>
            <a:ext cx="2794996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*per 100,000 CT population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Content Placeholder 13">
            <a:extLst>
              <a:ext uri="{FF2B5EF4-FFF2-40B4-BE49-F238E27FC236}">
                <a16:creationId xmlns:a16="http://schemas.microsoft.com/office/drawing/2014/main" id="{20DD102B-9E03-4387-B298-1086BEAC28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4830341"/>
              </p:ext>
            </p:extLst>
          </p:nvPr>
        </p:nvGraphicFramePr>
        <p:xfrm>
          <a:off x="-1" y="1617660"/>
          <a:ext cx="5412877" cy="4023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B930409D-4752-4E0B-B4D2-25A10322404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257" y="127323"/>
            <a:ext cx="1694460" cy="21557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680428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C6E62-B96F-4897-BC4F-C26B3916F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Homicide by Age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64923-3DCA-40C2-95E0-F4F8C0D52A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Average age of homicide victim 34 yrs old vs 51 yrs for suicide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2B54402-D7C3-41F8-8F39-DBDF6C79EA5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257" y="127322"/>
            <a:ext cx="1694460" cy="56715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866940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13ED6-7FD2-49E4-AC2D-29DF9F365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8865" y="200330"/>
            <a:ext cx="9441189" cy="165619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 dirty="0">
                <a:latin typeface="+mj-lt"/>
                <a:ea typeface="+mj-ea"/>
                <a:cs typeface="+mj-cs"/>
              </a:rPr>
              <a:t>CTVDRS Data Lethal Means 2015 to 2021</a:t>
            </a:r>
          </a:p>
        </p:txBody>
      </p:sp>
      <p:graphicFrame>
        <p:nvGraphicFramePr>
          <p:cNvPr id="25" name="Content Placeholder 8">
            <a:extLst>
              <a:ext uri="{FF2B5EF4-FFF2-40B4-BE49-F238E27FC236}">
                <a16:creationId xmlns:a16="http://schemas.microsoft.com/office/drawing/2014/main" id="{37759FC1-7955-42C0-AA53-28EF050E6E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05617"/>
              </p:ext>
            </p:extLst>
          </p:nvPr>
        </p:nvGraphicFramePr>
        <p:xfrm>
          <a:off x="1350964" y="1693593"/>
          <a:ext cx="9819807" cy="40048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84935">
                  <a:extLst>
                    <a:ext uri="{9D8B030D-6E8A-4147-A177-3AD203B41FA5}">
                      <a16:colId xmlns:a16="http://schemas.microsoft.com/office/drawing/2014/main" val="3861900781"/>
                    </a:ext>
                  </a:extLst>
                </a:gridCol>
                <a:gridCol w="1723715">
                  <a:extLst>
                    <a:ext uri="{9D8B030D-6E8A-4147-A177-3AD203B41FA5}">
                      <a16:colId xmlns:a16="http://schemas.microsoft.com/office/drawing/2014/main" val="2807036523"/>
                    </a:ext>
                  </a:extLst>
                </a:gridCol>
                <a:gridCol w="1650656">
                  <a:extLst>
                    <a:ext uri="{9D8B030D-6E8A-4147-A177-3AD203B41FA5}">
                      <a16:colId xmlns:a16="http://schemas.microsoft.com/office/drawing/2014/main" val="3398103002"/>
                    </a:ext>
                  </a:extLst>
                </a:gridCol>
                <a:gridCol w="2382499">
                  <a:extLst>
                    <a:ext uri="{9D8B030D-6E8A-4147-A177-3AD203B41FA5}">
                      <a16:colId xmlns:a16="http://schemas.microsoft.com/office/drawing/2014/main" val="2725575781"/>
                    </a:ext>
                  </a:extLst>
                </a:gridCol>
                <a:gridCol w="2378002">
                  <a:extLst>
                    <a:ext uri="{9D8B030D-6E8A-4147-A177-3AD203B41FA5}">
                      <a16:colId xmlns:a16="http://schemas.microsoft.com/office/drawing/2014/main" val="439790804"/>
                    </a:ext>
                  </a:extLst>
                </a:gridCol>
              </a:tblGrid>
              <a:tr h="82897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Years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Weapon Type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Number of Homicides by Weapon Type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Total Number of Homicides for 2015 to 2019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Rate Weapon Death per 100 Homicides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extLst>
                  <a:ext uri="{0D108BD9-81ED-4DB2-BD59-A6C34878D82A}">
                    <a16:rowId xmlns:a16="http://schemas.microsoft.com/office/drawing/2014/main" val="1416832914"/>
                  </a:ext>
                </a:extLst>
              </a:tr>
              <a:tr h="5403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bg1"/>
                          </a:solidFill>
                          <a:effectLst/>
                        </a:rPr>
                        <a:t>Pre-Pandemic (2015 to 2019)</a:t>
                      </a:r>
                      <a:endParaRPr lang="en-US" sz="18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highlight>
                            <a:srgbClr val="FFFF00"/>
                          </a:highlight>
                        </a:rPr>
                        <a:t>Firearm</a:t>
                      </a:r>
                      <a:endParaRPr lang="en-US" sz="18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343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559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highlight>
                            <a:srgbClr val="FFFF00"/>
                          </a:highlight>
                        </a:rPr>
                        <a:t>61.3</a:t>
                      </a:r>
                      <a:endParaRPr lang="en-US" sz="18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extLst>
                  <a:ext uri="{0D108BD9-81ED-4DB2-BD59-A6C34878D82A}">
                    <a16:rowId xmlns:a16="http://schemas.microsoft.com/office/drawing/2014/main" val="16573665"/>
                  </a:ext>
                </a:extLst>
              </a:tr>
              <a:tr h="55265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Sharp Force Injury (Stabbing)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69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559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12.3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extLst>
                  <a:ext uri="{0D108BD9-81ED-4DB2-BD59-A6C34878D82A}">
                    <a16:rowId xmlns:a16="http://schemas.microsoft.com/office/drawing/2014/main" val="1939078358"/>
                  </a:ext>
                </a:extLst>
              </a:tr>
              <a:tr h="2763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</a:rPr>
                        <a:t>Pandemic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extLst>
                  <a:ext uri="{0D108BD9-81ED-4DB2-BD59-A6C34878D82A}">
                    <a16:rowId xmlns:a16="http://schemas.microsoft.com/office/drawing/2014/main" val="3290258123"/>
                  </a:ext>
                </a:extLst>
              </a:tr>
              <a:tr h="2763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</a:rPr>
                        <a:t>2020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highlight>
                            <a:srgbClr val="FFFF00"/>
                          </a:highlight>
                        </a:rPr>
                        <a:t>Firearm</a:t>
                      </a:r>
                      <a:endParaRPr lang="en-US" sz="18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108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157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highlight>
                            <a:srgbClr val="FFFF00"/>
                          </a:highlight>
                        </a:rPr>
                        <a:t>68.7</a:t>
                      </a:r>
                      <a:endParaRPr lang="en-US" sz="18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extLst>
                  <a:ext uri="{0D108BD9-81ED-4DB2-BD59-A6C34878D82A}">
                    <a16:rowId xmlns:a16="http://schemas.microsoft.com/office/drawing/2014/main" val="2018679854"/>
                  </a:ext>
                </a:extLst>
              </a:tr>
              <a:tr h="55265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Sharp Force Injury (Stabbing)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157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19.7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extLst>
                  <a:ext uri="{0D108BD9-81ED-4DB2-BD59-A6C34878D82A}">
                    <a16:rowId xmlns:a16="http://schemas.microsoft.com/office/drawing/2014/main" val="3674465154"/>
                  </a:ext>
                </a:extLst>
              </a:tr>
              <a:tr h="2763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</a:rPr>
                        <a:t>2021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highlight>
                            <a:srgbClr val="FFFF00"/>
                          </a:highlight>
                        </a:rPr>
                        <a:t>Firearm</a:t>
                      </a:r>
                      <a:endParaRPr lang="en-US" sz="18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120</a:t>
                      </a: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161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highlight>
                            <a:srgbClr val="FFFF00"/>
                          </a:highlight>
                        </a:rPr>
                        <a:t>74.5</a:t>
                      </a:r>
                      <a:endParaRPr lang="en-US" sz="18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extLst>
                  <a:ext uri="{0D108BD9-81ED-4DB2-BD59-A6C34878D82A}">
                    <a16:rowId xmlns:a16="http://schemas.microsoft.com/office/drawing/2014/main" val="3144973563"/>
                  </a:ext>
                </a:extLst>
              </a:tr>
              <a:tr h="55265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Sharp Force Injury (Stabbing)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18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161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11.2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14" marR="54614" marT="0" marB="0"/>
                </a:tc>
                <a:extLst>
                  <a:ext uri="{0D108BD9-81ED-4DB2-BD59-A6C34878D82A}">
                    <a16:rowId xmlns:a16="http://schemas.microsoft.com/office/drawing/2014/main" val="2198366953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DD19117A-B212-479B-AE89-942775BBB2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257" y="127322"/>
            <a:ext cx="1694460" cy="70605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850901" y="5666079"/>
            <a:ext cx="1031987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* </a:t>
            </a:r>
            <a:r>
              <a:rPr lang="en-US" sz="1400" dirty="0"/>
              <a:t>Note: Rates calculated  from counts less than 20 should be interpreted with caution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/>
              <a:t>due to the variability of small numbers resulting in low reliability of rates                                                                                                                               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7360603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4A128-9CF1-466B-8FCA-4982B954F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1875901"/>
            <a:ext cx="3505495" cy="556143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2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Circumstances of Homicide/ Possible Areas for Intervention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B8CD84-3697-4642-AE66-E0E602BB23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930" y="2438400"/>
            <a:ext cx="4405669" cy="3785419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endParaRPr lang="en-US" sz="2000" dirty="0"/>
          </a:p>
          <a:p>
            <a:r>
              <a:rPr lang="en-US" sz="2400" dirty="0"/>
              <a:t>For 2015 to 2019 homicide circumstances were known for 80% (N=452)of the cases (LE and OCME reports</a:t>
            </a:r>
            <a:r>
              <a:rPr lang="en-US" sz="2000" dirty="0"/>
              <a:t>)</a:t>
            </a:r>
          </a:p>
          <a:p>
            <a:r>
              <a:rPr lang="en-US" sz="2400" dirty="0"/>
              <a:t>Gang* or groups involvement: rate 9 per 100 homicides</a:t>
            </a:r>
          </a:p>
          <a:p>
            <a:pPr marL="0" indent="0">
              <a:buNone/>
            </a:pPr>
            <a:r>
              <a:rPr lang="en-US" sz="1000" dirty="0"/>
              <a:t>* </a:t>
            </a:r>
            <a:r>
              <a:rPr lang="en-US" sz="1200" dirty="0"/>
              <a:t>Defined by law enforcement as organized gangs as Bloods, Crips and Latin Kings</a:t>
            </a:r>
          </a:p>
          <a:p>
            <a:pPr marL="0" indent="0">
              <a:buNone/>
            </a:pPr>
            <a:endParaRPr lang="en-US" sz="2000" dirty="0"/>
          </a:p>
          <a:p>
            <a:pPr marL="0"/>
            <a:endParaRPr lang="en-US" sz="20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A346C64-EB88-48F2-BF27-80D0C73ED9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4810831"/>
              </p:ext>
            </p:extLst>
          </p:nvPr>
        </p:nvGraphicFramePr>
        <p:xfrm>
          <a:off x="5405862" y="1695444"/>
          <a:ext cx="6019332" cy="34638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07595">
                  <a:extLst>
                    <a:ext uri="{9D8B030D-6E8A-4147-A177-3AD203B41FA5}">
                      <a16:colId xmlns:a16="http://schemas.microsoft.com/office/drawing/2014/main" val="767985003"/>
                    </a:ext>
                  </a:extLst>
                </a:gridCol>
                <a:gridCol w="1695575">
                  <a:extLst>
                    <a:ext uri="{9D8B030D-6E8A-4147-A177-3AD203B41FA5}">
                      <a16:colId xmlns:a16="http://schemas.microsoft.com/office/drawing/2014/main" val="3637127963"/>
                    </a:ext>
                  </a:extLst>
                </a:gridCol>
                <a:gridCol w="1716162">
                  <a:extLst>
                    <a:ext uri="{9D8B030D-6E8A-4147-A177-3AD203B41FA5}">
                      <a16:colId xmlns:a16="http://schemas.microsoft.com/office/drawing/2014/main" val="3671181430"/>
                    </a:ext>
                  </a:extLst>
                </a:gridCol>
              </a:tblGrid>
              <a:tr h="736534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u="none" strike="noStrike" dirty="0">
                          <a:effectLst/>
                        </a:rPr>
                        <a:t>Circumstances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37" marR="88937" marT="12352" marB="0"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u="none" strike="noStrike" dirty="0">
                          <a:effectLst/>
                        </a:rPr>
                        <a:t>Number of Occurrences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37" marR="88937" marT="12352" marB="0"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u="none" strike="noStrike" dirty="0">
                          <a:effectLst/>
                        </a:rPr>
                        <a:t>Rate per 100 Homicides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37" marR="88937" marT="12352" marB="0"/>
                </a:tc>
                <a:extLst>
                  <a:ext uri="{0D108BD9-81ED-4DB2-BD59-A6C34878D82A}">
                    <a16:rowId xmlns:a16="http://schemas.microsoft.com/office/drawing/2014/main" val="2779570372"/>
                  </a:ext>
                </a:extLst>
              </a:tr>
              <a:tr h="398161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u="none" strike="noStrike" dirty="0">
                          <a:effectLst/>
                        </a:rPr>
                        <a:t>Disputes/Arguments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37" marR="88937" marT="12352" marB="0"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u="none" strike="noStrike" dirty="0">
                          <a:effectLst/>
                        </a:rPr>
                        <a:t>167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37" marR="88937" marT="12352" marB="0"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u="none" strike="noStrike" dirty="0">
                          <a:effectLst/>
                        </a:rPr>
                        <a:t>36.9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37" marR="88937" marT="12352" marB="0"/>
                </a:tc>
                <a:extLst>
                  <a:ext uri="{0D108BD9-81ED-4DB2-BD59-A6C34878D82A}">
                    <a16:rowId xmlns:a16="http://schemas.microsoft.com/office/drawing/2014/main" val="4040343689"/>
                  </a:ext>
                </a:extLst>
              </a:tr>
              <a:tr h="736534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u="none" strike="noStrike" dirty="0">
                          <a:effectLst/>
                        </a:rPr>
                        <a:t>Commission of a Crime: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37" marR="88937" marT="12352" marB="0"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37" marR="88937" marT="12352" marB="0"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37" marR="88937" marT="12352" marB="0"/>
                </a:tc>
                <a:extLst>
                  <a:ext uri="{0D108BD9-81ED-4DB2-BD59-A6C34878D82A}">
                    <a16:rowId xmlns:a16="http://schemas.microsoft.com/office/drawing/2014/main" val="2839378722"/>
                  </a:ext>
                </a:extLst>
              </a:tr>
              <a:tr h="398161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u="none" strike="noStrike" dirty="0">
                          <a:effectLst/>
                        </a:rPr>
                        <a:t>Assault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37" marR="88937" marT="12352" marB="0"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u="none" strike="noStrike" dirty="0">
                          <a:effectLst/>
                        </a:rPr>
                        <a:t>132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37" marR="88937" marT="12352" marB="0"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u="none" strike="noStrike" dirty="0">
                          <a:effectLst/>
                        </a:rPr>
                        <a:t>29.2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37" marR="88937" marT="12352" marB="0"/>
                </a:tc>
                <a:extLst>
                  <a:ext uri="{0D108BD9-81ED-4DB2-BD59-A6C34878D82A}">
                    <a16:rowId xmlns:a16="http://schemas.microsoft.com/office/drawing/2014/main" val="394685886"/>
                  </a:ext>
                </a:extLst>
              </a:tr>
              <a:tr h="398161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u="none" strike="noStrike" dirty="0">
                          <a:effectLst/>
                        </a:rPr>
                        <a:t>Drug Involvement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37" marR="88937" marT="12352" marB="0"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u="none" strike="noStrike" dirty="0">
                          <a:effectLst/>
                        </a:rPr>
                        <a:t>86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37" marR="88937" marT="12352" marB="0"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u="none" strike="noStrike" dirty="0">
                          <a:effectLst/>
                        </a:rPr>
                        <a:t>19.0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37" marR="88937" marT="12352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8161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u="none" strike="noStrike" dirty="0">
                          <a:effectLst/>
                        </a:rPr>
                        <a:t>Robbery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37" marR="88937" marT="12352" marB="0"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u="none" strike="noStrike" dirty="0">
                          <a:effectLst/>
                        </a:rPr>
                        <a:t>63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37" marR="88937" marT="12352" marB="0"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u="none" strike="noStrike" dirty="0">
                          <a:effectLst/>
                        </a:rPr>
                        <a:t>13.9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37" marR="88937" marT="12352" marB="0"/>
                </a:tc>
                <a:extLst>
                  <a:ext uri="{0D108BD9-81ED-4DB2-BD59-A6C34878D82A}">
                    <a16:rowId xmlns:a16="http://schemas.microsoft.com/office/drawing/2014/main" val="1707920517"/>
                  </a:ext>
                </a:extLst>
              </a:tr>
              <a:tr h="398161"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u="none" strike="noStrike" dirty="0">
                          <a:effectLst/>
                        </a:rPr>
                        <a:t>Drug Trade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37" marR="88937" marT="12352" marB="0"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u="none" strike="noStrike" dirty="0">
                          <a:effectLst/>
                        </a:rPr>
                        <a:t>48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37" marR="88937" marT="12352" marB="0"/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u="none" strike="noStrike" dirty="0">
                          <a:effectLst/>
                        </a:rPr>
                        <a:t>10.6</a:t>
                      </a:r>
                      <a:endParaRPr lang="en-US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937" marR="88937" marT="12352" marB="0"/>
                </a:tc>
                <a:extLst>
                  <a:ext uri="{0D108BD9-81ED-4DB2-BD59-A6C34878D82A}">
                    <a16:rowId xmlns:a16="http://schemas.microsoft.com/office/drawing/2014/main" val="19547623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65933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D90C1-3206-40D7-8CA9-A7C4BE51A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Substance Use in Homicides 2015 to 2021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FCD3CB6-7E9C-46CA-A0EE-506565698E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786142-27CB-4C8F-B34C-8A31DCFC4FB1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0" y="1681163"/>
            <a:ext cx="5157788" cy="823912"/>
          </a:xfrm>
        </p:spPr>
        <p:txBody>
          <a:bodyPr>
            <a:normAutofit/>
          </a:bodyPr>
          <a:lstStyle/>
          <a:p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Rate of Positive Drug Results from Blood at the Time of Autopsy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2015 to 2019 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(N= Number of Homicides (559))</a:t>
            </a:r>
          </a:p>
          <a:p>
            <a:endParaRPr lang="en-US" dirty="0"/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D6AAC3FE-6C04-4AF0-9B4A-C443178B8813}"/>
              </a:ext>
            </a:extLst>
          </p:cNvPr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052243336"/>
              </p:ext>
            </p:extLst>
          </p:nvPr>
        </p:nvGraphicFramePr>
        <p:xfrm>
          <a:off x="6255532" y="2516187"/>
          <a:ext cx="5588001" cy="31402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11867">
                  <a:extLst>
                    <a:ext uri="{9D8B030D-6E8A-4147-A177-3AD203B41FA5}">
                      <a16:colId xmlns:a16="http://schemas.microsoft.com/office/drawing/2014/main" val="3501966727"/>
                    </a:ext>
                  </a:extLst>
                </a:gridCol>
                <a:gridCol w="1888067">
                  <a:extLst>
                    <a:ext uri="{9D8B030D-6E8A-4147-A177-3AD203B41FA5}">
                      <a16:colId xmlns:a16="http://schemas.microsoft.com/office/drawing/2014/main" val="2086210498"/>
                    </a:ext>
                  </a:extLst>
                </a:gridCol>
                <a:gridCol w="1888067">
                  <a:extLst>
                    <a:ext uri="{9D8B030D-6E8A-4147-A177-3AD203B41FA5}">
                      <a16:colId xmlns:a16="http://schemas.microsoft.com/office/drawing/2014/main" val="1929095661"/>
                    </a:ext>
                  </a:extLst>
                </a:gridCol>
              </a:tblGrid>
              <a:tr h="582316">
                <a:tc>
                  <a:txBody>
                    <a:bodyPr/>
                    <a:lstStyle/>
                    <a:p>
                      <a:r>
                        <a:rPr lang="en-US" dirty="0"/>
                        <a:t>Drug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Number of Positives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Rate per 100 Homicides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7261812"/>
                  </a:ext>
                </a:extLst>
              </a:tr>
              <a:tr h="465032">
                <a:tc>
                  <a:txBody>
                    <a:bodyPr/>
                    <a:lstStyle/>
                    <a:p>
                      <a:r>
                        <a:rPr lang="en-US" dirty="0"/>
                        <a:t>Marijuana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52.8 (44.8-60.8)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1441434"/>
                  </a:ext>
                </a:extLst>
              </a:tr>
              <a:tr h="465032">
                <a:tc>
                  <a:txBody>
                    <a:bodyPr/>
                    <a:lstStyle/>
                    <a:p>
                      <a:r>
                        <a:rPr lang="en-US" dirty="0"/>
                        <a:t>Alcohol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28.7 (22.8-34.6)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2189003"/>
                  </a:ext>
                </a:extLst>
              </a:tr>
              <a:tr h="465032">
                <a:tc>
                  <a:txBody>
                    <a:bodyPr/>
                    <a:lstStyle/>
                    <a:p>
                      <a:r>
                        <a:rPr lang="en-US" dirty="0"/>
                        <a:t>Cocaine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15.1 (10.8-19.4)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46555"/>
                  </a:ext>
                </a:extLst>
              </a:tr>
              <a:tr h="465032">
                <a:tc>
                  <a:txBody>
                    <a:bodyPr/>
                    <a:lstStyle/>
                    <a:p>
                      <a:r>
                        <a:rPr lang="en-US" dirty="0"/>
                        <a:t>Opiates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13.2 (9.3-17.1)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6862251"/>
                  </a:ext>
                </a:extLst>
              </a:tr>
              <a:tr h="5823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</a:rPr>
                        <a:t>Benzodiazepines</a:t>
                      </a:r>
                      <a:endParaRPr lang="en-US" sz="1100" dirty="0">
                        <a:effectLst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3.7 (1.6-5.8)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7910258"/>
                  </a:ext>
                </a:extLst>
              </a:tr>
            </a:tbl>
          </a:graphicData>
        </a:graphic>
      </p:graphicFrame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1E879C3-7500-48B0-9DC5-46AD7851A6D8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6478588" y="1671316"/>
            <a:ext cx="5183187" cy="749300"/>
          </a:xfrm>
        </p:spPr>
        <p:txBody>
          <a:bodyPr>
            <a:normAutofit/>
          </a:bodyPr>
          <a:lstStyle/>
          <a:p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Rate of Positive Drug Results from Blood at the Time of Autopsy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 to 2021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(N= Number of Homicides (318))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3FD857D-095E-4021-BE17-4324731AD1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5026742"/>
              </p:ext>
            </p:extLst>
          </p:nvPr>
        </p:nvGraphicFramePr>
        <p:xfrm>
          <a:off x="223056" y="2503486"/>
          <a:ext cx="5276044" cy="31529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59744">
                  <a:extLst>
                    <a:ext uri="{9D8B030D-6E8A-4147-A177-3AD203B41FA5}">
                      <a16:colId xmlns:a16="http://schemas.microsoft.com/office/drawing/2014/main" val="2448859596"/>
                    </a:ext>
                  </a:extLst>
                </a:gridCol>
                <a:gridCol w="1551587">
                  <a:extLst>
                    <a:ext uri="{9D8B030D-6E8A-4147-A177-3AD203B41FA5}">
                      <a16:colId xmlns:a16="http://schemas.microsoft.com/office/drawing/2014/main" val="522558831"/>
                    </a:ext>
                  </a:extLst>
                </a:gridCol>
                <a:gridCol w="1864713">
                  <a:extLst>
                    <a:ext uri="{9D8B030D-6E8A-4147-A177-3AD203B41FA5}">
                      <a16:colId xmlns:a16="http://schemas.microsoft.com/office/drawing/2014/main" val="3082766701"/>
                    </a:ext>
                  </a:extLst>
                </a:gridCol>
              </a:tblGrid>
              <a:tr h="82464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Drug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Number of Positives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Rate per 100 Homicides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86298452"/>
                  </a:ext>
                </a:extLst>
              </a:tr>
              <a:tr h="433836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</a:rPr>
                        <a:t>Marijuana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171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30.5 (26.0-35.0)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38868952"/>
                  </a:ext>
                </a:extLst>
              </a:tr>
              <a:tr h="433836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</a:rPr>
                        <a:t>Alcohol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135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24.1 (20.0-28.2)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88178563"/>
                  </a:ext>
                </a:extLst>
              </a:tr>
              <a:tr h="433836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</a:rPr>
                        <a:t>Opiates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11.8 (8.9-14.7)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3282271"/>
                  </a:ext>
                </a:extLst>
              </a:tr>
              <a:tr h="433836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</a:rPr>
                        <a:t>Cocaine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10.1 (7.3-12.8)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59839140"/>
                  </a:ext>
                </a:extLst>
              </a:tr>
              <a:tr h="593000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</a:rPr>
                        <a:t>Benzodiazepines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7.3 (5.1-9.5)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53507791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7CA04B37-A821-42C7-961F-FF4B9033D16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257" y="127323"/>
            <a:ext cx="1694460" cy="55558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0" y="5624417"/>
            <a:ext cx="1184353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* </a:t>
            </a:r>
            <a:r>
              <a:rPr lang="en-US" sz="1400" dirty="0"/>
              <a:t>Note: Rates calculated  from counts less than 20 should be interpreted with caution due to the variability of small numbers resulting in low reliability of rates                                                                                                                               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0905625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5FDEB1-7761-454C-A6E2-253EC84F6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158749"/>
            <a:ext cx="10401300" cy="1143000"/>
          </a:xfrm>
        </p:spPr>
        <p:txBody>
          <a:bodyPr>
            <a:normAutofit/>
          </a:bodyPr>
          <a:lstStyle/>
          <a:p>
            <a:r>
              <a:rPr lang="en-US" dirty="0"/>
              <a:t>Substance Use in Homicides by Age Group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7623BE-C475-42F7-A779-A65162C452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3CD90CED-2D94-42FD-9FFD-F054696830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7375" y="35687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6198401-3CC3-44AB-B6B3-71B5850D72E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257" y="127323"/>
            <a:ext cx="1694460" cy="501328"/>
          </a:xfrm>
          <a:prstGeom prst="rect">
            <a:avLst/>
          </a:prstGeom>
          <a:noFill/>
        </p:spPr>
      </p:pic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39F24016-D370-4016-8FE6-C55FDDF2B33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3345419"/>
              </p:ext>
            </p:extLst>
          </p:nvPr>
        </p:nvGraphicFramePr>
        <p:xfrm>
          <a:off x="323515" y="1576614"/>
          <a:ext cx="10740571" cy="4441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230697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D90C1-3206-40D7-8CA9-A7C4BE51A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Presence of Marijuana and Alcohol in Unintentional Overdoses Statewide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FCD3CB6-7E9C-46CA-A0EE-506565698E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13" name="Content Placeholder 12">
            <a:extLst>
              <a:ext uri="{FF2B5EF4-FFF2-40B4-BE49-F238E27FC236}">
                <a16:creationId xmlns:a16="http://schemas.microsoft.com/office/drawing/2014/main" id="{CF94C15B-04FD-4F35-9E71-B48140153F46}"/>
              </a:ext>
            </a:extLst>
          </p:cNvPr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544771686"/>
              </p:ext>
            </p:extLst>
          </p:nvPr>
        </p:nvGraphicFramePr>
        <p:xfrm>
          <a:off x="7008813" y="1733550"/>
          <a:ext cx="5183187" cy="4322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8BB601D0-527F-46EF-8F13-B05A78FA30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6669091"/>
              </p:ext>
            </p:extLst>
          </p:nvPr>
        </p:nvGraphicFramePr>
        <p:xfrm>
          <a:off x="588963" y="1733550"/>
          <a:ext cx="5276850" cy="4198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641757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6289" y="435006"/>
            <a:ext cx="6367509" cy="807868"/>
          </a:xfrm>
        </p:spPr>
        <p:txBody>
          <a:bodyPr>
            <a:noAutofit/>
          </a:bodyPr>
          <a:lstStyle/>
          <a:p>
            <a:pPr algn="ctr"/>
            <a:r>
              <a:rPr lang="en-US" altLang="en-US" dirty="0"/>
              <a:t>The Connecticut Violent Death Data </a:t>
            </a:r>
            <a:br>
              <a:rPr lang="en-US" altLang="en-US" b="1" dirty="0"/>
            </a:b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3062796" y="1953087"/>
            <a:ext cx="6241002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Questions?</a:t>
            </a:r>
          </a:p>
          <a:p>
            <a:pPr algn="ctr"/>
            <a:endParaRPr lang="en-US" sz="2000" dirty="0"/>
          </a:p>
          <a:p>
            <a:pPr algn="ctr"/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Mike Makowski, MPH; Epidemiologist</a:t>
            </a:r>
          </a:p>
          <a:p>
            <a:r>
              <a:rPr lang="en-US" sz="2000" u="sng" dirty="0">
                <a:hlinkClick r:id="rId3"/>
              </a:rPr>
              <a:t>Michael.Makowski@ct.gov</a:t>
            </a:r>
            <a:endParaRPr lang="en-US" sz="2000" u="sng" dirty="0"/>
          </a:p>
          <a:p>
            <a:endParaRPr lang="en-US" sz="2000" u="sng" dirty="0"/>
          </a:p>
          <a:p>
            <a:r>
              <a:rPr lang="en-US" sz="2000" dirty="0"/>
              <a:t>Main office phone:  860-509-8251</a:t>
            </a:r>
          </a:p>
          <a:p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C20F10D-A905-4ED2-B66D-0AA949D992DB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257" y="127323"/>
            <a:ext cx="1694460" cy="48613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30627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13ED6-7FD2-49E4-AC2D-29DF9F365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US" dirty="0"/>
              <a:t>CTVDRS Variables Collected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ABE604-5905-491D-BF72-85C2A71716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000" dirty="0"/>
              <a:t>Data collected is victim –”centric”</a:t>
            </a:r>
          </a:p>
          <a:p>
            <a:pPr algn="just"/>
            <a:r>
              <a:rPr lang="en-US" sz="2000" dirty="0"/>
              <a:t>Basic and extended demographics-(marital status, level of education, occupation)</a:t>
            </a:r>
          </a:p>
          <a:p>
            <a:pPr algn="just"/>
            <a:r>
              <a:rPr lang="en-US" sz="2000" dirty="0"/>
              <a:t>Injury and Death Information- Date of Death, Where Death Occurred- City, In Their Residence; Manner and Death Cause</a:t>
            </a:r>
          </a:p>
          <a:p>
            <a:pPr algn="just"/>
            <a:r>
              <a:rPr lang="en-US" sz="2000" dirty="0"/>
              <a:t>Weapon- Firearm, Sharp instrument, Asphyxia, Poison, etc.</a:t>
            </a:r>
          </a:p>
          <a:p>
            <a:pPr algn="just"/>
            <a:r>
              <a:rPr lang="en-US" sz="2000" dirty="0"/>
              <a:t>Circumstances- Risk or Stressors</a:t>
            </a:r>
          </a:p>
          <a:p>
            <a:pPr algn="just"/>
            <a:r>
              <a:rPr lang="en-US" sz="2000" dirty="0"/>
              <a:t>Suspect- Relationship of victim to suspect</a:t>
            </a:r>
          </a:p>
          <a:p>
            <a:pPr algn="just"/>
            <a:r>
              <a:rPr lang="en-US" sz="2000" dirty="0"/>
              <a:t>Toxicology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B94A5A5-EB8A-4E02-B36D-5BAF6B96FA75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257" y="355122"/>
            <a:ext cx="1694460" cy="6130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23748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13ED6-7FD2-49E4-AC2D-29DF9F365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en-US" dirty="0"/>
              <a:t>CTVDRS Variables Collected Circumstances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ABE604-5905-491D-BF72-85C2A71716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/>
              <a:t>Risks/ Stressors or Triggers </a:t>
            </a:r>
          </a:p>
          <a:p>
            <a:pPr algn="just"/>
            <a:r>
              <a:rPr lang="en-US" sz="2400" dirty="0"/>
              <a:t>Diagnosed Mental Illness (MI); Current treatment for MI, Substance Abuse- Alcohol or Drugs</a:t>
            </a:r>
          </a:p>
          <a:p>
            <a:pPr algn="just"/>
            <a:r>
              <a:rPr lang="en-US" sz="2400" dirty="0"/>
              <a:t>Intimate Partner Problems; Injury Result: of an Argument; During Commission of a Crime (for example, robbery, drug trade, etc.)</a:t>
            </a:r>
          </a:p>
          <a:p>
            <a:pPr algn="just"/>
            <a:r>
              <a:rPr lang="en-US" sz="2400" dirty="0"/>
              <a:t>Drive-by shooting; Gang-related</a:t>
            </a:r>
          </a:p>
          <a:p>
            <a:pPr algn="just"/>
            <a:r>
              <a:rPr lang="en-US" sz="2400" dirty="0"/>
              <a:t>History of suicide attempts/ ideations; Physical Health Problems- chronic pain, chronic or terminal illness</a:t>
            </a:r>
          </a:p>
          <a:p>
            <a:pPr algn="just"/>
            <a:r>
              <a:rPr lang="en-US" sz="2400" dirty="0"/>
              <a:t>Criminal history or past arrests/convictions</a:t>
            </a:r>
          </a:p>
          <a:p>
            <a:pPr marL="0" indent="0" algn="just">
              <a:buNone/>
            </a:pPr>
            <a:endParaRPr lang="en-US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141E01A-6A2F-4701-A87D-E22ACACD88B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257" y="127322"/>
            <a:ext cx="1694460" cy="53243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93642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7675" y="207685"/>
            <a:ext cx="6018463" cy="1143000"/>
          </a:xfrm>
        </p:spPr>
        <p:txBody>
          <a:bodyPr>
            <a:normAutofit/>
          </a:bodyPr>
          <a:lstStyle/>
          <a:p>
            <a:r>
              <a:rPr lang="en-US" sz="4000" dirty="0"/>
              <a:t>Suicide Trends: 2015 – 2021</a:t>
            </a:r>
          </a:p>
        </p:txBody>
      </p:sp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9773" y="372375"/>
            <a:ext cx="1694460" cy="613013"/>
          </a:xfrm>
          <a:prstGeom prst="rect">
            <a:avLst/>
          </a:prstGeom>
          <a:noFill/>
        </p:spPr>
      </p:pic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346C687A-79A8-43B2-BC91-50D9AE1474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9113227"/>
              </p:ext>
            </p:extLst>
          </p:nvPr>
        </p:nvGraphicFramePr>
        <p:xfrm>
          <a:off x="495300" y="1663700"/>
          <a:ext cx="4876800" cy="4381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Chart 5">
            <a:extLst>
              <a:ext uri="{FF2B5EF4-FFF2-40B4-BE49-F238E27FC236}">
                <a16:creationId xmlns:a16="http://schemas.microsoft.com/office/drawing/2014/main" id="{9115FBE2-B5AF-492E-BB94-0CA4AE31751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6300"/>
              </p:ext>
            </p:extLst>
          </p:nvPr>
        </p:nvGraphicFramePr>
        <p:xfrm>
          <a:off x="6227072" y="1663700"/>
          <a:ext cx="5050527" cy="4381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378481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ABA1E-8A6A-4F28-85DB-BE7312924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Suicide Trends: 2015 – 2021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9B97FDC-81B3-40E4-A50B-7B7EB35AA1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6128098"/>
              </p:ext>
            </p:extLst>
          </p:nvPr>
        </p:nvGraphicFramePr>
        <p:xfrm>
          <a:off x="3483292" y="2110813"/>
          <a:ext cx="7660958" cy="36114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15035">
                  <a:extLst>
                    <a:ext uri="{9D8B030D-6E8A-4147-A177-3AD203B41FA5}">
                      <a16:colId xmlns:a16="http://schemas.microsoft.com/office/drawing/2014/main" val="4047550164"/>
                    </a:ext>
                  </a:extLst>
                </a:gridCol>
                <a:gridCol w="1915035">
                  <a:extLst>
                    <a:ext uri="{9D8B030D-6E8A-4147-A177-3AD203B41FA5}">
                      <a16:colId xmlns:a16="http://schemas.microsoft.com/office/drawing/2014/main" val="1799041193"/>
                    </a:ext>
                  </a:extLst>
                </a:gridCol>
                <a:gridCol w="1915035">
                  <a:extLst>
                    <a:ext uri="{9D8B030D-6E8A-4147-A177-3AD203B41FA5}">
                      <a16:colId xmlns:a16="http://schemas.microsoft.com/office/drawing/2014/main" val="4121617681"/>
                    </a:ext>
                  </a:extLst>
                </a:gridCol>
                <a:gridCol w="1915853">
                  <a:extLst>
                    <a:ext uri="{9D8B030D-6E8A-4147-A177-3AD203B41FA5}">
                      <a16:colId xmlns:a16="http://schemas.microsoft.com/office/drawing/2014/main" val="3733197597"/>
                    </a:ext>
                  </a:extLst>
                </a:gridCol>
              </a:tblGrid>
              <a:tr h="14074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Year(s)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Number of Suicides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Crude Suicide Rate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Percent Change in Rate from 2015-19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54341166"/>
                  </a:ext>
                </a:extLst>
              </a:tr>
              <a:tr h="68779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2015-2019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2,021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11.3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----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69301917"/>
                  </a:ext>
                </a:extLst>
              </a:tr>
              <a:tr h="68779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2020*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359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9.9**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- 12.4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11512847"/>
                  </a:ext>
                </a:extLst>
              </a:tr>
              <a:tr h="68779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2021*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392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10.9**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-3.5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22404262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D926F120-F815-408F-A34D-7D993573F3F6}"/>
              </a:ext>
            </a:extLst>
          </p:cNvPr>
          <p:cNvSpPr/>
          <p:nvPr/>
        </p:nvSpPr>
        <p:spPr>
          <a:xfrm>
            <a:off x="128188" y="2893565"/>
            <a:ext cx="3221764" cy="13672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 preliminary data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** provisional data based on 2020 census data for Connecticut (N=3,603,448)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7A75C4F-09E7-4198-8F8D-CD71B7BC958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257" y="127322"/>
            <a:ext cx="1694460" cy="8408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68644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C0720-3ECC-441B-8FE7-7359D67BC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Demographics of Suicides </a:t>
            </a:r>
            <a:br>
              <a:rPr lang="en-US" dirty="0"/>
            </a:br>
            <a:r>
              <a:rPr lang="en-US" dirty="0"/>
              <a:t>in Connecticut, by Race and Ethnicity 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3ED24AE-0456-415A-A923-B79C79658B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2597373"/>
              </p:ext>
            </p:extLst>
          </p:nvPr>
        </p:nvGraphicFramePr>
        <p:xfrm>
          <a:off x="723901" y="1564954"/>
          <a:ext cx="5372099" cy="44040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F01FB4EB-B338-447B-A5F5-0E4020B8286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6389829"/>
              </p:ext>
            </p:extLst>
          </p:nvPr>
        </p:nvGraphicFramePr>
        <p:xfrm>
          <a:off x="5573366" y="1417638"/>
          <a:ext cx="5361334" cy="4551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C4F7499A-69B4-475B-A525-E0C114DEF8E2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257" y="127322"/>
            <a:ext cx="1694460" cy="8408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70799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13ED6-7FD2-49E4-AC2D-29DF9F365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064" y="338328"/>
            <a:ext cx="9637776" cy="92904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CTVDRS </a:t>
            </a:r>
            <a:r>
              <a:rPr lang="en-US" sz="2800" dirty="0"/>
              <a:t>Age-Specific Rates Comparison  2021 to (2015-2019)</a:t>
            </a:r>
            <a:endParaRPr lang="en-US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26">
                <a:extLst>
                  <a:ext uri="{FF2B5EF4-FFF2-40B4-BE49-F238E27FC236}">
                    <a16:creationId xmlns:a16="http://schemas.microsoft.com/office/drawing/2014/main" id="{452343CF-02BB-40DC-8D43-CCCC798F7CBF}"/>
                  </a:ext>
                </a:extLst>
              </p14:cNvPr>
              <p14:cNvContentPartPr/>
              <p14:nvPr/>
            </p14:nvContentPartPr>
            <p14:xfrm>
              <a:off x="3163274" y="3310266"/>
              <a:ext cx="360" cy="360"/>
            </p14:xfrm>
          </p:contentPart>
        </mc:Choice>
        <mc:Fallback xmlns="">
          <p:pic>
            <p:nvPicPr>
              <p:cNvPr id="4" name="Ink 26">
                <a:extLst>
                  <a:ext uri="{FF2B5EF4-FFF2-40B4-BE49-F238E27FC236}">
                    <a16:creationId xmlns:a16="http://schemas.microsoft.com/office/drawing/2014/main" id="{452343CF-02BB-40DC-8D43-CCCC798F7CB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154274" y="3301266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" name="Ink 28">
                <a:extLst>
                  <a:ext uri="{FF2B5EF4-FFF2-40B4-BE49-F238E27FC236}">
                    <a16:creationId xmlns:a16="http://schemas.microsoft.com/office/drawing/2014/main" id="{DD60C75B-CD2D-4049-A2CB-4CC9600E31CB}"/>
                  </a:ext>
                </a:extLst>
              </p14:cNvPr>
              <p14:cNvContentPartPr/>
              <p14:nvPr/>
            </p14:nvContentPartPr>
            <p14:xfrm>
              <a:off x="3047714" y="3268506"/>
              <a:ext cx="360" cy="360"/>
            </p14:xfrm>
          </p:contentPart>
        </mc:Choice>
        <mc:Fallback xmlns="">
          <p:pic>
            <p:nvPicPr>
              <p:cNvPr id="5" name="Ink 28">
                <a:extLst>
                  <a:ext uri="{FF2B5EF4-FFF2-40B4-BE49-F238E27FC236}">
                    <a16:creationId xmlns:a16="http://schemas.microsoft.com/office/drawing/2014/main" id="{DD60C75B-CD2D-4049-A2CB-4CC9600E31C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038714" y="3259506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6" name="Ink 30">
                <a:extLst>
                  <a:ext uri="{FF2B5EF4-FFF2-40B4-BE49-F238E27FC236}">
                    <a16:creationId xmlns:a16="http://schemas.microsoft.com/office/drawing/2014/main" id="{5C3E3002-73F9-4447-9394-0D4E2FFDA9E6}"/>
                  </a:ext>
                </a:extLst>
              </p14:cNvPr>
              <p14:cNvContentPartPr/>
              <p14:nvPr/>
            </p14:nvContentPartPr>
            <p14:xfrm>
              <a:off x="2953394" y="3247266"/>
              <a:ext cx="360" cy="360"/>
            </p14:xfrm>
          </p:contentPart>
        </mc:Choice>
        <mc:Fallback xmlns="">
          <p:pic>
            <p:nvPicPr>
              <p:cNvPr id="6" name="Ink 30">
                <a:extLst>
                  <a:ext uri="{FF2B5EF4-FFF2-40B4-BE49-F238E27FC236}">
                    <a16:creationId xmlns:a16="http://schemas.microsoft.com/office/drawing/2014/main" id="{5C3E3002-73F9-4447-9394-0D4E2FFDA9E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944394" y="3238266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7" name="Ink 32">
                <a:extLst>
                  <a:ext uri="{FF2B5EF4-FFF2-40B4-BE49-F238E27FC236}">
                    <a16:creationId xmlns:a16="http://schemas.microsoft.com/office/drawing/2014/main" id="{6ED7C9A5-9F4E-4318-A5BD-DF331A366EC6}"/>
                  </a:ext>
                </a:extLst>
              </p14:cNvPr>
              <p14:cNvContentPartPr/>
              <p14:nvPr/>
            </p14:nvContentPartPr>
            <p14:xfrm>
              <a:off x="1996514" y="3257706"/>
              <a:ext cx="360" cy="360"/>
            </p14:xfrm>
          </p:contentPart>
        </mc:Choice>
        <mc:Fallback xmlns="">
          <p:pic>
            <p:nvPicPr>
              <p:cNvPr id="7" name="Ink 32">
                <a:extLst>
                  <a:ext uri="{FF2B5EF4-FFF2-40B4-BE49-F238E27FC236}">
                    <a16:creationId xmlns:a16="http://schemas.microsoft.com/office/drawing/2014/main" id="{6ED7C9A5-9F4E-4318-A5BD-DF331A366EC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87514" y="3248706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8" name="Ink 34">
                <a:extLst>
                  <a:ext uri="{FF2B5EF4-FFF2-40B4-BE49-F238E27FC236}">
                    <a16:creationId xmlns:a16="http://schemas.microsoft.com/office/drawing/2014/main" id="{DD67BBE8-45F8-4D5F-8883-DD7CF478CBF4}"/>
                  </a:ext>
                </a:extLst>
              </p14:cNvPr>
              <p14:cNvContentPartPr/>
              <p14:nvPr/>
            </p14:nvContentPartPr>
            <p14:xfrm>
              <a:off x="3394394" y="3363186"/>
              <a:ext cx="360" cy="360"/>
            </p14:xfrm>
          </p:contentPart>
        </mc:Choice>
        <mc:Fallback xmlns="">
          <p:pic>
            <p:nvPicPr>
              <p:cNvPr id="8" name="Ink 34">
                <a:extLst>
                  <a:ext uri="{FF2B5EF4-FFF2-40B4-BE49-F238E27FC236}">
                    <a16:creationId xmlns:a16="http://schemas.microsoft.com/office/drawing/2014/main" id="{DD67BBE8-45F8-4D5F-8883-DD7CF478CBF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385394" y="3354186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9" name="Ink 36">
                <a:extLst>
                  <a:ext uri="{FF2B5EF4-FFF2-40B4-BE49-F238E27FC236}">
                    <a16:creationId xmlns:a16="http://schemas.microsoft.com/office/drawing/2014/main" id="{36C2BB41-022A-43F4-B72A-BB4F3002F5F7}"/>
                  </a:ext>
                </a:extLst>
              </p14:cNvPr>
              <p14:cNvContentPartPr/>
              <p14:nvPr/>
            </p14:nvContentPartPr>
            <p14:xfrm>
              <a:off x="9833354" y="5454426"/>
              <a:ext cx="4680" cy="360"/>
            </p14:xfrm>
          </p:contentPart>
        </mc:Choice>
        <mc:Fallback xmlns="">
          <p:pic>
            <p:nvPicPr>
              <p:cNvPr id="9" name="Ink 36">
                <a:extLst>
                  <a:ext uri="{FF2B5EF4-FFF2-40B4-BE49-F238E27FC236}">
                    <a16:creationId xmlns:a16="http://schemas.microsoft.com/office/drawing/2014/main" id="{36C2BB41-022A-43F4-B72A-BB4F3002F5F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9824354" y="5445426"/>
                <a:ext cx="2232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12" name="Rectangle 1">
            <a:extLst>
              <a:ext uri="{FF2B5EF4-FFF2-40B4-BE49-F238E27FC236}">
                <a16:creationId xmlns:a16="http://schemas.microsoft.com/office/drawing/2014/main" id="{6DEBFCD4-3D76-4B94-A9D9-A33BB39ADB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951545" y="97795"/>
            <a:ext cx="15291582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 data as of 12/31/21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7" name="Content Placeholder 16">
            <a:extLst>
              <a:ext uri="{FF2B5EF4-FFF2-40B4-BE49-F238E27FC236}">
                <a16:creationId xmlns:a16="http://schemas.microsoft.com/office/drawing/2014/main" id="{0CB9405E-1D25-4D88-9207-D5631EE214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6120496"/>
              </p:ext>
            </p:extLst>
          </p:nvPr>
        </p:nvGraphicFramePr>
        <p:xfrm>
          <a:off x="806450" y="1902803"/>
          <a:ext cx="10636249" cy="35516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31419">
                  <a:extLst>
                    <a:ext uri="{9D8B030D-6E8A-4147-A177-3AD203B41FA5}">
                      <a16:colId xmlns:a16="http://schemas.microsoft.com/office/drawing/2014/main" val="1401262397"/>
                    </a:ext>
                  </a:extLst>
                </a:gridCol>
                <a:gridCol w="1856316">
                  <a:extLst>
                    <a:ext uri="{9D8B030D-6E8A-4147-A177-3AD203B41FA5}">
                      <a16:colId xmlns:a16="http://schemas.microsoft.com/office/drawing/2014/main" val="2964914593"/>
                    </a:ext>
                  </a:extLst>
                </a:gridCol>
                <a:gridCol w="1849406">
                  <a:extLst>
                    <a:ext uri="{9D8B030D-6E8A-4147-A177-3AD203B41FA5}">
                      <a16:colId xmlns:a16="http://schemas.microsoft.com/office/drawing/2014/main" val="2054503065"/>
                    </a:ext>
                  </a:extLst>
                </a:gridCol>
                <a:gridCol w="1854012">
                  <a:extLst>
                    <a:ext uri="{9D8B030D-6E8A-4147-A177-3AD203B41FA5}">
                      <a16:colId xmlns:a16="http://schemas.microsoft.com/office/drawing/2014/main" val="1704252406"/>
                    </a:ext>
                  </a:extLst>
                </a:gridCol>
                <a:gridCol w="1622548">
                  <a:extLst>
                    <a:ext uri="{9D8B030D-6E8A-4147-A177-3AD203B41FA5}">
                      <a16:colId xmlns:a16="http://schemas.microsoft.com/office/drawing/2014/main" val="3037624076"/>
                    </a:ext>
                  </a:extLst>
                </a:gridCol>
                <a:gridCol w="1622548">
                  <a:extLst>
                    <a:ext uri="{9D8B030D-6E8A-4147-A177-3AD203B41FA5}">
                      <a16:colId xmlns:a16="http://schemas.microsoft.com/office/drawing/2014/main" val="2119365291"/>
                    </a:ext>
                  </a:extLst>
                </a:gridCol>
              </a:tblGrid>
              <a:tr h="140369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Age-Groups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Number of Suicides 2015-2019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Yearly 5 -year average (2015-2019)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Age-Specific Rate 2015-2019 per 100,000 pop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Number of Suicides 2021*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Age-Specific Rate 2021 per 100,000 pop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99583822"/>
                  </a:ext>
                </a:extLst>
              </a:tr>
              <a:tr h="45218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0-17 yrs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</a:rPr>
                        <a:t>49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</a:rPr>
                        <a:t>10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</a:rPr>
                        <a:t>2.7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</a:rPr>
                        <a:t>12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</a:rPr>
                        <a:t>1.6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2911414"/>
                  </a:ext>
                </a:extLst>
              </a:tr>
              <a:tr h="33914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18-24 yrs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162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9.3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38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</a:rPr>
                        <a:t>11.1</a:t>
                      </a:r>
                      <a:endParaRPr lang="en-US" sz="14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29700287"/>
                  </a:ext>
                </a:extLst>
              </a:tr>
              <a:tr h="33914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25-44 yrs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526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105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12.1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100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11.4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41737111"/>
                  </a:ext>
                </a:extLst>
              </a:tr>
              <a:tr h="33914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45-64 yrs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908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182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17.8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136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13.6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22166477"/>
                  </a:ext>
                </a:extLst>
              </a:tr>
              <a:tr h="33914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65+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</a:rPr>
                        <a:t>377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</a:rPr>
                        <a:t>75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</a:rPr>
                        <a:t>12.7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</a:rPr>
                        <a:t>106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</a:rPr>
                        <a:t>16.8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83872726"/>
                  </a:ext>
                </a:extLst>
              </a:tr>
              <a:tr h="33914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Total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2,022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</a:rPr>
                        <a:t>392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78646764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C87AA666-7112-48D7-B863-88CDF81EDCAD}"/>
              </a:ext>
            </a:extLst>
          </p:cNvPr>
          <p:cNvGraphicFramePr>
            <a:graphicFrameLocks noGrp="1"/>
          </p:cNvGraphicFramePr>
          <p:nvPr/>
        </p:nvGraphicFramePr>
        <p:xfrm>
          <a:off x="5791200" y="3429794"/>
          <a:ext cx="609600" cy="1143000"/>
        </p:xfrm>
        <a:graphic>
          <a:graphicData uri="http://schemas.openxmlformats.org/drawingml/2006/table">
            <a:tbl>
              <a:tblPr firstRow="1" firstCol="1" bandRow="1"/>
              <a:tblGrid>
                <a:gridCol w="609600">
                  <a:extLst>
                    <a:ext uri="{9D8B030D-6E8A-4147-A177-3AD203B41FA5}">
                      <a16:colId xmlns:a16="http://schemas.microsoft.com/office/drawing/2014/main" val="1009143618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257376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565828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550878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27115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1886135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854F1FCF-CF70-4C30-96CF-7233B1902FEB}"/>
              </a:ext>
            </a:extLst>
          </p:cNvPr>
          <p:cNvGraphicFramePr>
            <a:graphicFrameLocks noGrp="1"/>
          </p:cNvGraphicFramePr>
          <p:nvPr/>
        </p:nvGraphicFramePr>
        <p:xfrm>
          <a:off x="5791200" y="3525044"/>
          <a:ext cx="609600" cy="952500"/>
        </p:xfrm>
        <a:graphic>
          <a:graphicData uri="http://schemas.openxmlformats.org/drawingml/2006/table">
            <a:tbl>
              <a:tblPr firstRow="1" firstCol="1" bandRow="1"/>
              <a:tblGrid>
                <a:gridCol w="609600">
                  <a:extLst>
                    <a:ext uri="{9D8B030D-6E8A-4147-A177-3AD203B41FA5}">
                      <a16:colId xmlns:a16="http://schemas.microsoft.com/office/drawing/2014/main" val="3443444377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052569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218684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591877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991936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2856236"/>
                  </a:ext>
                </a:extLst>
              </a:tr>
            </a:tbl>
          </a:graphicData>
        </a:graphic>
      </p:graphicFrame>
      <p:sp>
        <p:nvSpPr>
          <p:cNvPr id="20" name="Rectangle 3">
            <a:extLst>
              <a:ext uri="{FF2B5EF4-FFF2-40B4-BE49-F238E27FC236}">
                <a16:creationId xmlns:a16="http://schemas.microsoft.com/office/drawing/2014/main" id="{BAB9769A-1EEA-45DC-A2BE-149646325E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95350" algn="l"/>
              </a:tabLst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 data as of 12/31/21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95350" algn="l"/>
              </a:tabLst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95350" algn="l"/>
              </a:tabLst>
            </a:pPr>
            <a:b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087A3B2-FBD9-454C-9AB6-F4CF089DAD69}"/>
              </a:ext>
            </a:extLst>
          </p:cNvPr>
          <p:cNvSpPr/>
          <p:nvPr/>
        </p:nvSpPr>
        <p:spPr>
          <a:xfrm>
            <a:off x="1987130" y="4892224"/>
            <a:ext cx="2254015" cy="11734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* data as of 12/31/21</a:t>
            </a:r>
          </a:p>
        </p:txBody>
      </p:sp>
      <p:pic>
        <p:nvPicPr>
          <p:cNvPr id="39" name="Picture 38">
            <a:extLst>
              <a:ext uri="{FF2B5EF4-FFF2-40B4-BE49-F238E27FC236}">
                <a16:creationId xmlns:a16="http://schemas.microsoft.com/office/drawing/2014/main" id="{4B711C9A-8B0F-4611-B0A5-9A66D84CC4E0}"/>
              </a:ext>
            </a:extLst>
          </p:cNvPr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257" y="127323"/>
            <a:ext cx="1694460" cy="4726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452665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13ED6-7FD2-49E4-AC2D-29DF9F365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064" y="338328"/>
            <a:ext cx="9637776" cy="92904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b="1" dirty="0"/>
              <a:t>Suicide Lethal Means </a:t>
            </a:r>
            <a:endParaRPr lang="en-US" sz="3200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7" name="Ink 7">
                <a:extLst>
                  <a:ext uri="{FF2B5EF4-FFF2-40B4-BE49-F238E27FC236}">
                    <a16:creationId xmlns:a16="http://schemas.microsoft.com/office/drawing/2014/main" id="{6ED7C9A5-9F4E-4318-A5BD-DF331A366EC6}"/>
                  </a:ext>
                </a:extLst>
              </p14:cNvPr>
              <p14:cNvContentPartPr/>
              <p14:nvPr/>
            </p14:nvContentPartPr>
            <p14:xfrm>
              <a:off x="1996514" y="3257706"/>
              <a:ext cx="360" cy="360"/>
            </p14:xfrm>
          </p:contentPart>
        </mc:Choice>
        <mc:Fallback xmlns="">
          <p:pic>
            <p:nvPicPr>
              <p:cNvPr id="7" name="Ink 7">
                <a:extLst>
                  <a:ext uri="{FF2B5EF4-FFF2-40B4-BE49-F238E27FC236}">
                    <a16:creationId xmlns:a16="http://schemas.microsoft.com/office/drawing/2014/main" id="{6ED7C9A5-9F4E-4318-A5BD-DF331A366EC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87514" y="3248706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9" name="Ink 10">
                <a:extLst>
                  <a:ext uri="{FF2B5EF4-FFF2-40B4-BE49-F238E27FC236}">
                    <a16:creationId xmlns:a16="http://schemas.microsoft.com/office/drawing/2014/main" id="{36C2BB41-022A-43F4-B72A-BB4F3002F5F7}"/>
                  </a:ext>
                </a:extLst>
              </p14:cNvPr>
              <p14:cNvContentPartPr/>
              <p14:nvPr/>
            </p14:nvContentPartPr>
            <p14:xfrm>
              <a:off x="9833354" y="5454426"/>
              <a:ext cx="4680" cy="360"/>
            </p14:xfrm>
          </p:contentPart>
        </mc:Choice>
        <mc:Fallback xmlns="">
          <p:pic>
            <p:nvPicPr>
              <p:cNvPr id="9" name="Ink 10">
                <a:extLst>
                  <a:ext uri="{FF2B5EF4-FFF2-40B4-BE49-F238E27FC236}">
                    <a16:creationId xmlns:a16="http://schemas.microsoft.com/office/drawing/2014/main" id="{36C2BB41-022A-43F4-B72A-BB4F3002F5F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824354" y="5445426"/>
                <a:ext cx="2232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12" name="Rectangle 1">
            <a:extLst>
              <a:ext uri="{FF2B5EF4-FFF2-40B4-BE49-F238E27FC236}">
                <a16:creationId xmlns:a16="http://schemas.microsoft.com/office/drawing/2014/main" id="{6DEBFCD4-3D76-4B94-A9D9-A33BB39ADB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951545" y="97795"/>
            <a:ext cx="15291582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 data as of 12/31/21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ectangle 3">
            <a:extLst>
              <a:ext uri="{FF2B5EF4-FFF2-40B4-BE49-F238E27FC236}">
                <a16:creationId xmlns:a16="http://schemas.microsoft.com/office/drawing/2014/main" id="{BAB9769A-1EEA-45DC-A2BE-149646325E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95350" algn="l"/>
              </a:tabLst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 data as of 12/31/21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95350" algn="l"/>
              </a:tabLst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95350" algn="l"/>
              </a:tabLst>
            </a:pPr>
            <a:b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2" name="Content Placeholder 21">
            <a:extLst>
              <a:ext uri="{FF2B5EF4-FFF2-40B4-BE49-F238E27FC236}">
                <a16:creationId xmlns:a16="http://schemas.microsoft.com/office/drawing/2014/main" id="{049CC33E-C587-44B2-A33A-5B1315C8B0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4469766"/>
              </p:ext>
            </p:extLst>
          </p:nvPr>
        </p:nvGraphicFramePr>
        <p:xfrm>
          <a:off x="1029867" y="1704751"/>
          <a:ext cx="10610850" cy="41753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16" name="Picture 15">
            <a:extLst>
              <a:ext uri="{FF2B5EF4-FFF2-40B4-BE49-F238E27FC236}">
                <a16:creationId xmlns:a16="http://schemas.microsoft.com/office/drawing/2014/main" id="{E786B15C-5178-4EBC-854D-01530D4BA7A7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257" y="127322"/>
            <a:ext cx="1694460" cy="57041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21827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81061</TotalTime>
  <Words>1980</Words>
  <Application>Microsoft Office PowerPoint</Application>
  <PresentationFormat>Widescreen</PresentationFormat>
  <Paragraphs>551</Paragraphs>
  <Slides>28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</vt:lpstr>
      <vt:lpstr>Calibri</vt:lpstr>
      <vt:lpstr>Calibri Light</vt:lpstr>
      <vt:lpstr>Office Theme</vt:lpstr>
      <vt:lpstr>PowerPoint Presentation</vt:lpstr>
      <vt:lpstr>CTVDRS Data about Violent Death Victims </vt:lpstr>
      <vt:lpstr>CTVDRS Variables Collected </vt:lpstr>
      <vt:lpstr>CTVDRS Variables Collected Circumstances </vt:lpstr>
      <vt:lpstr>Suicide Trends: 2015 – 2021</vt:lpstr>
      <vt:lpstr>Suicide Trends: 2015 – 2021</vt:lpstr>
      <vt:lpstr>Demographics of Suicides  in Connecticut, by Race and Ethnicity  </vt:lpstr>
      <vt:lpstr>CTVDRS Age-Specific Rates Comparison  2021 to (2015-2019)</vt:lpstr>
      <vt:lpstr>Suicide Lethal Means </vt:lpstr>
      <vt:lpstr>Lethal Means: CT Suicides 2015-2021</vt:lpstr>
      <vt:lpstr>Suicide Rates of Connecticut Cities and Towns 2015 to 2019</vt:lpstr>
      <vt:lpstr>Suicide Rates of Connecticut Cities and Towns 2020-2021</vt:lpstr>
      <vt:lpstr>Risk Factors for Suicide in 2015-2021</vt:lpstr>
      <vt:lpstr>Risk Factors for Suicide in 2015-2021</vt:lpstr>
      <vt:lpstr>Most Frequent Substances Found in Blood at the Time of Autopsy for Suicides 2015 to 2021</vt:lpstr>
      <vt:lpstr>Most Frequent Substances Found in Blood at the Time of Autopsy for Suicides 2015 to 2021</vt:lpstr>
      <vt:lpstr>Drug Overdose Suicides 2015 to 2021</vt:lpstr>
      <vt:lpstr>Substance Misuse Suicide in 2015-2021</vt:lpstr>
      <vt:lpstr>Homicide Rates In Connecticut  2015 to Present </vt:lpstr>
      <vt:lpstr>Homicide 2015 to 2021 by Sex</vt:lpstr>
      <vt:lpstr>Comparison of Homicide Rates Pre-Pandemic (2015-2019) to Pandemic (2020-2021) by Race/Ethnicity   </vt:lpstr>
      <vt:lpstr>Homicide by Age </vt:lpstr>
      <vt:lpstr>CTVDRS Data Lethal Means 2015 to 2021</vt:lpstr>
      <vt:lpstr>Circumstances of Homicide/ Possible Areas for Intervention</vt:lpstr>
      <vt:lpstr>Substance Use in Homicides 2015 to 2021</vt:lpstr>
      <vt:lpstr>Substance Use in Homicides by Age Group</vt:lpstr>
      <vt:lpstr>Presence of Marijuana and Alcohol in Unintentional Overdoses Statewide</vt:lpstr>
      <vt:lpstr>The Connecticut Violent Death Data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Makowski, Michael</dc:creator>
  <cp:lastModifiedBy>Makowski, Michael</cp:lastModifiedBy>
  <cp:revision>235</cp:revision>
  <cp:lastPrinted>2022-06-22T19:55:36Z</cp:lastPrinted>
  <dcterms:created xsi:type="dcterms:W3CDTF">2022-02-16T20:10:17Z</dcterms:created>
  <dcterms:modified xsi:type="dcterms:W3CDTF">2022-07-21T16:57:08Z</dcterms:modified>
</cp:coreProperties>
</file>