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9" r:id="rId3"/>
    <p:sldId id="294" r:id="rId4"/>
    <p:sldId id="262" r:id="rId5"/>
    <p:sldId id="298" r:id="rId6"/>
    <p:sldId id="299" r:id="rId7"/>
    <p:sldId id="304" r:id="rId8"/>
    <p:sldId id="319" r:id="rId9"/>
    <p:sldId id="305" r:id="rId10"/>
    <p:sldId id="317" r:id="rId11"/>
    <p:sldId id="318" r:id="rId12"/>
    <p:sldId id="296" r:id="rId13"/>
    <p:sldId id="301" r:id="rId14"/>
    <p:sldId id="306" r:id="rId15"/>
    <p:sldId id="300" r:id="rId16"/>
    <p:sldId id="295" r:id="rId17"/>
    <p:sldId id="297" r:id="rId18"/>
    <p:sldId id="307" r:id="rId19"/>
    <p:sldId id="308" r:id="rId20"/>
    <p:sldId id="309" r:id="rId21"/>
    <p:sldId id="310" r:id="rId22"/>
    <p:sldId id="311" r:id="rId23"/>
    <p:sldId id="313" r:id="rId24"/>
    <p:sldId id="314" r:id="rId25"/>
    <p:sldId id="312" r:id="rId26"/>
    <p:sldId id="315" r:id="rId27"/>
    <p:sldId id="316" r:id="rId28"/>
    <p:sldId id="286" r:id="rId2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AA6"/>
    <a:srgbClr val="006B6E"/>
    <a:srgbClr val="6CB33F"/>
    <a:srgbClr val="5B5449"/>
    <a:srgbClr val="EBF3D7"/>
    <a:srgbClr val="FFFFFF"/>
    <a:srgbClr val="887E6E"/>
    <a:srgbClr val="86C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88" y="56"/>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1986"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111AFD53-8C1E-4D83-9A28-1403BDF17433}" type="datetimeFigureOut">
              <a:rPr lang="en-US" smtClean="0"/>
              <a:pPr/>
              <a:t>11/21/2017</a:t>
            </a:fld>
            <a:endParaRPr lang="en-US"/>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EA9C7E79-4B5C-40BE-B1BE-4A4D9650597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A87C66B4-9A88-48D1-8B0E-86078F4589D3}" type="datetimeFigureOut">
              <a:rPr lang="en-US" smtClean="0"/>
              <a:pPr/>
              <a:t>11/21/2017</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8F2CD8BC-052E-4333-9966-314A829CD9A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Welcome and address the audience</a:t>
            </a:r>
          </a:p>
        </p:txBody>
      </p:sp>
      <p:sp>
        <p:nvSpPr>
          <p:cNvPr id="4" name="Slide Number Placeholder 3"/>
          <p:cNvSpPr>
            <a:spLocks noGrp="1"/>
          </p:cNvSpPr>
          <p:nvPr>
            <p:ph type="sldNum" sz="quarter" idx="10"/>
          </p:nvPr>
        </p:nvSpPr>
        <p:spPr/>
        <p:txBody>
          <a:bodyPr/>
          <a:lstStyle/>
          <a:p>
            <a:fld id="{8F2CD8BC-052E-4333-9966-314A829CD9A3}"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5861144-8059-4A37-B5BE-1CE24B569F26}"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0203E-A262-4931-AB71-BFD53192BA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61144-8059-4A37-B5BE-1CE24B569F26}" type="datetimeFigureOut">
              <a:rPr lang="en-US" smtClean="0"/>
              <a:pPr/>
              <a:t>11/21/2017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0203E-A262-4931-AB71-BFD53192BA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mailto:Christopher.Santarsiero@vitas.com" TargetMode="External"/><Relationship Id="rId4" Type="http://schemas.openxmlformats.org/officeDocument/2006/relationships/hyperlink" Target="mailto:Wodatch@cthealthcareathome.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ckgroundguide.jpg"/>
          <p:cNvPicPr>
            <a:picLocks noChangeAspect="1"/>
          </p:cNvPicPr>
          <p:nvPr/>
        </p:nvPicPr>
        <p:blipFill>
          <a:blip r:embed="rId3" cstate="print"/>
          <a:stretch>
            <a:fillRect/>
          </a:stretch>
        </p:blipFill>
        <p:spPr>
          <a:xfrm>
            <a:off x="0" y="0"/>
            <a:ext cx="9144000" cy="6857999"/>
          </a:xfrm>
          <a:prstGeom prst="rect">
            <a:avLst/>
          </a:prstGeom>
        </p:spPr>
      </p:pic>
      <p:sp>
        <p:nvSpPr>
          <p:cNvPr id="6" name="Rectangle 5"/>
          <p:cNvSpPr/>
          <p:nvPr/>
        </p:nvSpPr>
        <p:spPr>
          <a:xfrm>
            <a:off x="1600200" y="1066800"/>
            <a:ext cx="5867400" cy="16002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starburst.jpg"/>
          <p:cNvPicPr>
            <a:picLocks noChangeAspect="1"/>
          </p:cNvPicPr>
          <p:nvPr/>
        </p:nvPicPr>
        <p:blipFill>
          <a:blip r:embed="rId4" cstate="print"/>
          <a:stretch>
            <a:fillRect/>
          </a:stretch>
        </p:blipFill>
        <p:spPr>
          <a:xfrm>
            <a:off x="0" y="1066800"/>
            <a:ext cx="1600200" cy="1600200"/>
          </a:xfrm>
          <a:prstGeom prst="rect">
            <a:avLst/>
          </a:prstGeom>
        </p:spPr>
      </p:pic>
      <p:sp>
        <p:nvSpPr>
          <p:cNvPr id="10" name="TextBox 9"/>
          <p:cNvSpPr txBox="1"/>
          <p:nvPr/>
        </p:nvSpPr>
        <p:spPr bwMode="white">
          <a:xfrm>
            <a:off x="1828800" y="1143000"/>
            <a:ext cx="5029200" cy="2123658"/>
          </a:xfrm>
          <a:prstGeom prst="rect">
            <a:avLst/>
          </a:prstGeom>
          <a:noFill/>
        </p:spPr>
        <p:txBody>
          <a:bodyPr wrap="square" rtlCol="0">
            <a:spAutoFit/>
          </a:bodyPr>
          <a:lstStyle/>
          <a:p>
            <a:r>
              <a:rPr lang="en-US" sz="4400" dirty="0">
                <a:solidFill>
                  <a:schemeClr val="bg1"/>
                </a:solidFill>
                <a:latin typeface="Franklin Gothic Heavy" pitchFamily="34" charset="0"/>
              </a:rPr>
              <a:t>HOME CARE AND HOSPICE PREPARE</a:t>
            </a:r>
          </a:p>
        </p:txBody>
      </p:sp>
      <p:sp>
        <p:nvSpPr>
          <p:cNvPr id="11" name="Rectangle 10"/>
          <p:cNvSpPr/>
          <p:nvPr/>
        </p:nvSpPr>
        <p:spPr>
          <a:xfrm>
            <a:off x="1600200" y="2667000"/>
            <a:ext cx="5867400" cy="152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1752600" y="2775584"/>
            <a:ext cx="5638800" cy="1200329"/>
          </a:xfrm>
          <a:prstGeom prst="rect">
            <a:avLst/>
          </a:prstGeom>
          <a:noFill/>
        </p:spPr>
        <p:txBody>
          <a:bodyPr wrap="square" rtlCol="0">
            <a:spAutoFit/>
          </a:bodyPr>
          <a:lstStyle/>
          <a:p>
            <a:r>
              <a:rPr lang="en-US" sz="3600" dirty="0">
                <a:solidFill>
                  <a:srgbClr val="006B6E"/>
                </a:solidFill>
              </a:rPr>
              <a:t>Mobile Integrated Healthcare Advisory Group</a:t>
            </a:r>
          </a:p>
        </p:txBody>
      </p:sp>
      <p:sp>
        <p:nvSpPr>
          <p:cNvPr id="15" name="Rectangle 14"/>
          <p:cNvSpPr/>
          <p:nvPr/>
        </p:nvSpPr>
        <p:spPr>
          <a:xfrm>
            <a:off x="5562600" y="5257800"/>
            <a:ext cx="3581400" cy="1447800"/>
          </a:xfrm>
          <a:prstGeom prst="rect">
            <a:avLst/>
          </a:prstGeom>
          <a:solidFill>
            <a:srgbClr val="EBF3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562600" y="5257800"/>
            <a:ext cx="3581400" cy="1384995"/>
          </a:xfrm>
          <a:prstGeom prst="rect">
            <a:avLst/>
          </a:prstGeom>
          <a:noFill/>
        </p:spPr>
        <p:txBody>
          <a:bodyPr wrap="square" rtlCol="0">
            <a:spAutoFit/>
          </a:bodyPr>
          <a:lstStyle/>
          <a:p>
            <a:r>
              <a:rPr lang="en-US" sz="1400" b="1" i="1" dirty="0"/>
              <a:t>Tracy Wodatch, RN, BSN</a:t>
            </a:r>
          </a:p>
          <a:p>
            <a:r>
              <a:rPr lang="en-US" sz="1400" b="1" dirty="0"/>
              <a:t>VP Clinical and Regulatory Services</a:t>
            </a:r>
          </a:p>
          <a:p>
            <a:r>
              <a:rPr lang="en-US" sz="1400" b="1" i="1" dirty="0"/>
              <a:t>Chris Santarsiero, MBA</a:t>
            </a:r>
          </a:p>
          <a:p>
            <a:r>
              <a:rPr lang="en-US" sz="1400" b="1" dirty="0"/>
              <a:t>VITAS, Director Public Affairs</a:t>
            </a:r>
          </a:p>
          <a:p>
            <a:endParaRPr lang="en-US" sz="1400" b="1" dirty="0"/>
          </a:p>
          <a:p>
            <a:r>
              <a:rPr lang="en-US" sz="1400" b="1" dirty="0"/>
              <a:t>November 2017</a:t>
            </a:r>
          </a:p>
        </p:txBody>
      </p:sp>
      <p:grpSp>
        <p:nvGrpSpPr>
          <p:cNvPr id="21" name="Group 20"/>
          <p:cNvGrpSpPr/>
          <p:nvPr/>
        </p:nvGrpSpPr>
        <p:grpSpPr>
          <a:xfrm>
            <a:off x="76200" y="6096000"/>
            <a:ext cx="3124200" cy="685800"/>
            <a:chOff x="990600" y="5562600"/>
            <a:chExt cx="3124200" cy="685800"/>
          </a:xfrm>
        </p:grpSpPr>
        <p:sp>
          <p:nvSpPr>
            <p:cNvPr id="20" name="Rectangle 19"/>
            <p:cNvSpPr/>
            <p:nvPr/>
          </p:nvSpPr>
          <p:spPr>
            <a:xfrm>
              <a:off x="990600" y="5562600"/>
              <a:ext cx="31242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full logo.jpg"/>
            <p:cNvPicPr>
              <a:picLocks noChangeAspect="1"/>
            </p:cNvPicPr>
            <p:nvPr/>
          </p:nvPicPr>
          <p:blipFill>
            <a:blip r:embed="rId5" cstate="print"/>
            <a:stretch>
              <a:fillRect/>
            </a:stretch>
          </p:blipFill>
          <p:spPr>
            <a:xfrm>
              <a:off x="1066800" y="5638800"/>
              <a:ext cx="3015313" cy="533400"/>
            </a:xfrm>
            <a:prstGeom prst="rect">
              <a:avLst/>
            </a:prstGeom>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A registered business with the Department of Consumer Protection—is </a:t>
            </a:r>
            <a:r>
              <a:rPr lang="en-US" u="sng" dirty="0"/>
              <a:t>not</a:t>
            </a:r>
            <a:r>
              <a:rPr lang="en-US" dirty="0"/>
              <a:t> licensed by DPH or certified by Medicare. </a:t>
            </a:r>
          </a:p>
          <a:p>
            <a:r>
              <a:rPr lang="en-US" dirty="0"/>
              <a:t>Effective October 1, 2006 an agency that provides these services must be registered as an employer. </a:t>
            </a:r>
          </a:p>
          <a:p>
            <a:r>
              <a:rPr lang="en-US" dirty="0"/>
              <a:t>Can provide personal care assistants, companions, homemakers, and live-in caregivers to chronic and stable private pay or Medicaid clients.</a:t>
            </a:r>
          </a:p>
          <a:p>
            <a:r>
              <a:rPr lang="en-US" dirty="0"/>
              <a:t>No need for physician orders</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Homemaker companion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570201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r>
              <a:rPr lang="en-US" dirty="0"/>
              <a:t>Potential Challenge re: MIH</a:t>
            </a:r>
          </a:p>
          <a:p>
            <a:pPr lvl="1"/>
            <a:r>
              <a:rPr lang="en-US" dirty="0"/>
              <a:t>Untimely or lack of proper referrals to licensed home health or hospice care may lead to more frequent activation of 911</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Homemaker companion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4189825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a:t>Interdisciplinary team approach (Nursing, Physician, Social Work, Spiritual Counseling, personal care and volunteers) under physician orders</a:t>
            </a:r>
          </a:p>
          <a:p>
            <a:r>
              <a:rPr lang="en-US" dirty="0"/>
              <a:t>Focus on quality of life including the management of pain and other symptoms, as well as the psychological, social and spiritual issues often experienced with serious illness and at the end of life (prognosis of 6 months or less). </a:t>
            </a:r>
          </a:p>
          <a:p>
            <a:r>
              <a:rPr lang="en-US" dirty="0"/>
              <a:t>Licensed by the Connecticut Department of Public Health. </a:t>
            </a:r>
          </a:p>
          <a:p>
            <a:pPr lvl="1"/>
            <a:r>
              <a:rPr lang="en-US" sz="3200" dirty="0"/>
              <a:t>In addition, All licensed Hospice providers in CT must first be licensed as a home health care agency before obtaining their hospice license</a:t>
            </a:r>
          </a:p>
          <a:p>
            <a:r>
              <a:rPr lang="en-US" dirty="0"/>
              <a:t>Services may be paid for by Medicare, Medicaid, Private Insurance </a:t>
            </a:r>
          </a:p>
          <a:p>
            <a:r>
              <a:rPr lang="en-US" b="1" u="sng" dirty="0"/>
              <a:t>Most</a:t>
            </a:r>
            <a:r>
              <a:rPr lang="en-US" dirty="0"/>
              <a:t> hospice care is provided in the home.  </a:t>
            </a:r>
          </a:p>
          <a:p>
            <a:r>
              <a:rPr lang="en-US" dirty="0"/>
              <a:t>Some hospice care is also provided in hospitals, nursing homes or inpatient hospice facilities.</a:t>
            </a:r>
          </a:p>
          <a:p>
            <a:pPr marL="0" indent="0">
              <a:buNone/>
            </a:pPr>
            <a:endParaRPr lang="en-US" dirty="0"/>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rPr>
              <a:t>Hospice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961952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r>
              <a:rPr lang="en-US" dirty="0"/>
              <a:t>Admission to hospice requires a clinical judgment by 2 physicians that a patient’s prognosis is less than six months. </a:t>
            </a:r>
          </a:p>
          <a:p>
            <a:r>
              <a:rPr lang="en-US" dirty="0"/>
              <a:t>Patients and their families benefit most from early referral to a hospice program. </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Hospice: </a:t>
            </a:r>
            <a:br>
              <a:rPr lang="en-US" cap="all" dirty="0">
                <a:solidFill>
                  <a:schemeClr val="bg1"/>
                </a:solidFill>
              </a:rPr>
            </a:br>
            <a:r>
              <a:rPr lang="en-US" cap="all" dirty="0">
                <a:solidFill>
                  <a:schemeClr val="bg1"/>
                </a:solidFill>
              </a:rPr>
              <a:t>Triggers for referrals</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400652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General Guidelines </a:t>
            </a:r>
          </a:p>
          <a:p>
            <a:pPr lvl="1"/>
            <a:r>
              <a:rPr lang="en-US" dirty="0"/>
              <a:t>Life limiting condition</a:t>
            </a:r>
          </a:p>
          <a:p>
            <a:pPr lvl="1"/>
            <a:r>
              <a:rPr lang="en-US" dirty="0"/>
              <a:t>Progression of disease (e.g. cancer, advanced chronic diseases such as COPD, heart, liver, renal, dementia, stroke)</a:t>
            </a:r>
          </a:p>
          <a:p>
            <a:pPr lvl="1"/>
            <a:r>
              <a:rPr lang="en-US" dirty="0"/>
              <a:t>Frequent hospitalization, office, ER visits </a:t>
            </a:r>
          </a:p>
          <a:p>
            <a:pPr lvl="1"/>
            <a:r>
              <a:rPr lang="en-US" dirty="0"/>
              <a:t>Weight loss &gt; 10% over past six months </a:t>
            </a:r>
          </a:p>
          <a:p>
            <a:pPr lvl="1"/>
            <a:r>
              <a:rPr lang="en-US" dirty="0"/>
              <a:t>Serum albumin &lt; 2.5dl </a:t>
            </a:r>
          </a:p>
          <a:p>
            <a:pPr lvl="1"/>
            <a:r>
              <a:rPr lang="en-US" dirty="0"/>
              <a:t>Patient/family focus on symptom relief, not cure</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Hospice: </a:t>
            </a:r>
            <a:br>
              <a:rPr lang="en-US" cap="all" dirty="0">
                <a:solidFill>
                  <a:schemeClr val="bg1"/>
                </a:solidFill>
              </a:rPr>
            </a:br>
            <a:r>
              <a:rPr lang="en-US" cap="all" dirty="0">
                <a:solidFill>
                  <a:schemeClr val="bg1"/>
                </a:solidFill>
              </a:rPr>
              <a:t>Triggers for referrals</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412092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a:t>Reimbursement is on a per diem, all-inclusive rate (visits, medications, DME, tests, transportation)</a:t>
            </a:r>
          </a:p>
          <a:p>
            <a:r>
              <a:rPr lang="en-US" dirty="0"/>
              <a:t>Primary challenges in hospice re: to MIH</a:t>
            </a:r>
          </a:p>
          <a:p>
            <a:pPr lvl="1"/>
            <a:r>
              <a:rPr lang="en-US" dirty="0"/>
              <a:t>Live discharges from hospice which can occur because patients decide to resume curative care, their condition improves or stabilizes, or a patient leaves hospice care for other personal reasons that can vary.</a:t>
            </a:r>
          </a:p>
          <a:p>
            <a:pPr lvl="1"/>
            <a:r>
              <a:rPr lang="en-US" dirty="0"/>
              <a:t>Patients/families activate 911 instead of calling their hospice team</a:t>
            </a:r>
          </a:p>
          <a:p>
            <a:pPr lvl="1"/>
            <a:endParaRPr lang="en-US" dirty="0"/>
          </a:p>
          <a:p>
            <a:pPr lvl="1"/>
            <a:endParaRPr lang="en-US" dirty="0"/>
          </a:p>
          <a:p>
            <a:pPr marL="0" indent="0">
              <a:buNone/>
            </a:pPr>
            <a:endParaRPr lang="en-US" dirty="0"/>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rPr>
              <a:t>Hospice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156934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A registered business with the Department of Consumer Protection—is </a:t>
            </a:r>
            <a:r>
              <a:rPr lang="en-US" u="sng" dirty="0"/>
              <a:t>not</a:t>
            </a:r>
            <a:r>
              <a:rPr lang="en-US" dirty="0"/>
              <a:t> licensed by DPH or certified by Medicare. </a:t>
            </a:r>
          </a:p>
          <a:p>
            <a:r>
              <a:rPr lang="en-US" dirty="0"/>
              <a:t>Effective October 1, 2006 an agency that provides these services must be registered as an employer. </a:t>
            </a:r>
          </a:p>
          <a:p>
            <a:r>
              <a:rPr lang="en-US" dirty="0"/>
              <a:t>Can provide personal care assistants, companions, homemakers, and live-in caregivers to chronic and stable private pay or Medicaid clients.</a:t>
            </a:r>
          </a:p>
          <a:p>
            <a:r>
              <a:rPr lang="en-US" dirty="0"/>
              <a:t>No need for physician orders</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Homemaker companion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827351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Potential Challenge re: MIH</a:t>
            </a:r>
          </a:p>
          <a:p>
            <a:pPr lvl="1"/>
            <a:r>
              <a:rPr lang="en-US" dirty="0"/>
              <a:t>Untimely or lack of proper referrals to licensed home health or hospice care may lead to more frequent activation of 911</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Homemaker companion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925223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defRPr/>
            </a:pPr>
            <a:r>
              <a:rPr lang="en-US" altLang="en-US" sz="3600" u="sng" dirty="0">
                <a:solidFill>
                  <a:srgbClr val="7030A0"/>
                </a:solidFill>
              </a:rPr>
              <a:t>Live Discharges/Avoidable Hospice Transitions</a:t>
            </a:r>
          </a:p>
          <a:p>
            <a:pPr>
              <a:defRPr/>
            </a:pPr>
            <a:r>
              <a:rPr lang="en-US" altLang="en-US" dirty="0"/>
              <a:t>Creates discontinuity of care at the end of life and may limit access to potentially important interdisciplinary palliative care services for patients and families</a:t>
            </a:r>
          </a:p>
          <a:p>
            <a:pPr>
              <a:defRPr/>
            </a:pPr>
            <a:r>
              <a:rPr lang="en-US" altLang="en-US" dirty="0"/>
              <a:t>Is a marker for higher health care use and expenditures for care</a:t>
            </a:r>
          </a:p>
          <a:p>
            <a:pPr>
              <a:defRPr/>
            </a:pPr>
            <a:r>
              <a:rPr lang="en-US" altLang="en-US" dirty="0"/>
              <a:t>Are burdensome to patients, families and the healthcare system at large.</a:t>
            </a:r>
          </a:p>
          <a:p>
            <a:pPr marL="0" indent="0">
              <a:buNone/>
            </a:pPr>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Examples of MIH/Hospice collaboration</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084570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defRPr/>
            </a:pPr>
            <a:r>
              <a:rPr lang="en-US" altLang="en-US" sz="3600" dirty="0"/>
              <a:t>Raised concern about hospice providers with substantially higher live discharge rates than their peers.</a:t>
            </a:r>
          </a:p>
          <a:p>
            <a:pPr>
              <a:defRPr/>
            </a:pPr>
            <a:r>
              <a:rPr lang="en-US" altLang="en-US" sz="3600" dirty="0"/>
              <a:t>Recommended measuring potentially avoidable hospice transitions that includes live discharges.</a:t>
            </a:r>
          </a:p>
          <a:p>
            <a:pPr>
              <a:defRPr/>
            </a:pPr>
            <a:r>
              <a:rPr lang="en-US" altLang="en-US" sz="3600" dirty="0"/>
              <a:t>An unusually high rate of live discharge could signal a problem with quality of care or that a provider is admitting patients who do not meet the eligibility criteria. </a:t>
            </a:r>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err="1">
                <a:solidFill>
                  <a:schemeClr val="bg1"/>
                </a:solidFill>
              </a:rPr>
              <a:t>MedPac</a:t>
            </a:r>
            <a:r>
              <a:rPr lang="en-US" cap="all" dirty="0">
                <a:solidFill>
                  <a:schemeClr val="bg1"/>
                </a:solidFill>
              </a:rPr>
              <a:t> Comments</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827655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endParaRPr lang="en-US" dirty="0"/>
          </a:p>
          <a:p>
            <a:r>
              <a:rPr lang="en-US" dirty="0"/>
              <a:t>Home care includes a broad range of services that enable you to receive care in your home. </a:t>
            </a:r>
          </a:p>
          <a:p>
            <a:r>
              <a:rPr lang="en-US" dirty="0"/>
              <a:t>These services may be a combination of professional services such as nursing, therapy, social workers, and/or personal care such as assistance with bathing or dressing, or support, like homemaker or companion services. </a:t>
            </a:r>
          </a:p>
          <a:p>
            <a:r>
              <a:rPr lang="en-US" dirty="0"/>
              <a:t>People of all ages can benefit from home care services whether they are leaving the hospital to recover from an illness or surgery, need help with their medications or need assistance with their daily activities.</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rPr>
              <a:t>WHAT IS HOME CARE?</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1533276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defRPr/>
            </a:pPr>
            <a:endParaRPr lang="en-US" sz="3600" dirty="0"/>
          </a:p>
          <a:p>
            <a:pPr marL="0" indent="0" algn="ctr">
              <a:buNone/>
              <a:defRPr/>
            </a:pPr>
            <a:r>
              <a:rPr lang="en-US" sz="3600" b="1" dirty="0"/>
              <a:t>Purpose</a:t>
            </a:r>
            <a:r>
              <a:rPr lang="en-US" sz="3600" dirty="0"/>
              <a:t>: To Identify High Revocation Risk Patients and Prevent Readmission to ER</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err="1">
                <a:solidFill>
                  <a:schemeClr val="bg1"/>
                </a:solidFill>
              </a:rPr>
              <a:t>Medstar</a:t>
            </a:r>
            <a:r>
              <a:rPr lang="en-US" cap="all" dirty="0">
                <a:solidFill>
                  <a:schemeClr val="bg1"/>
                </a:solidFill>
              </a:rPr>
              <a:t>/vitas </a:t>
            </a:r>
            <a:br>
              <a:rPr lang="en-US" cap="all" dirty="0">
                <a:solidFill>
                  <a:schemeClr val="bg1"/>
                </a:solidFill>
              </a:rPr>
            </a:br>
            <a:r>
              <a:rPr lang="en-US" cap="all" dirty="0">
                <a:solidFill>
                  <a:schemeClr val="bg1"/>
                </a:solidFill>
              </a:rPr>
              <a:t>EMS partnership</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608577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r>
              <a:rPr lang="en-US" sz="3600" dirty="0"/>
              <a:t>Specific geographic region served by MedStar and Vitas Program 24 Ft. Worth</a:t>
            </a:r>
          </a:p>
          <a:p>
            <a:pPr>
              <a:defRPr/>
            </a:pPr>
            <a:r>
              <a:rPr lang="en-US" sz="3600" dirty="0"/>
              <a:t>MedStar Advanced Practice Paramedic Team oriented with individual VITAS RN-CMs and VITAS Inpatient Unit</a:t>
            </a:r>
          </a:p>
          <a:p>
            <a:pPr>
              <a:defRPr/>
            </a:pPr>
            <a:r>
              <a:rPr lang="en-US" sz="3600" dirty="0"/>
              <a:t>Designated VITAS personnel rode with MedStar APP team </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err="1">
                <a:solidFill>
                  <a:schemeClr val="bg1"/>
                </a:solidFill>
              </a:rPr>
              <a:t>Medstar</a:t>
            </a:r>
            <a:r>
              <a:rPr lang="en-US" cap="all" dirty="0">
                <a:solidFill>
                  <a:schemeClr val="bg1"/>
                </a:solidFill>
              </a:rPr>
              <a:t>/VITAS program</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1218061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3600" dirty="0"/>
              <a:t>Admission nurses utilize a revocation risk tool to identify patients at high risk</a:t>
            </a:r>
          </a:p>
          <a:p>
            <a:r>
              <a:rPr lang="en-US" altLang="en-US" sz="3600" dirty="0"/>
              <a:t>High and medium risk patients are referred to MedStar </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err="1">
                <a:solidFill>
                  <a:schemeClr val="bg1"/>
                </a:solidFill>
              </a:rPr>
              <a:t>Medstar</a:t>
            </a:r>
            <a:r>
              <a:rPr lang="en-US" cap="all" dirty="0">
                <a:solidFill>
                  <a:schemeClr val="bg1"/>
                </a:solidFill>
              </a:rPr>
              <a:t>/vitas process</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1937217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defRPr/>
            </a:pPr>
            <a:r>
              <a:rPr lang="en-US" sz="4400" b="1" dirty="0"/>
              <a:t>High</a:t>
            </a:r>
          </a:p>
          <a:p>
            <a:pPr>
              <a:defRPr/>
            </a:pPr>
            <a:r>
              <a:rPr lang="en-US" sz="3600" dirty="0"/>
              <a:t>Aggressive treatment at time of admission</a:t>
            </a:r>
          </a:p>
          <a:p>
            <a:pPr>
              <a:defRPr/>
            </a:pPr>
            <a:r>
              <a:rPr lang="en-US" sz="3600" dirty="0"/>
              <a:t>History of 911 calls</a:t>
            </a:r>
          </a:p>
          <a:p>
            <a:pPr>
              <a:defRPr/>
            </a:pPr>
            <a:r>
              <a:rPr lang="en-US" sz="3600" dirty="0"/>
              <a:t>At risk for calling 911</a:t>
            </a:r>
          </a:p>
          <a:p>
            <a:pPr>
              <a:defRPr/>
            </a:pPr>
            <a:r>
              <a:rPr lang="en-US" sz="3600" dirty="0"/>
              <a:t>High-risk Diagnosis</a:t>
            </a:r>
          </a:p>
          <a:p>
            <a:pPr>
              <a:defRPr/>
            </a:pPr>
            <a:r>
              <a:rPr lang="en-US" sz="3600" dirty="0"/>
              <a:t>COPD, ALS, AIDS</a:t>
            </a:r>
          </a:p>
          <a:p>
            <a:pPr>
              <a:defRPr/>
            </a:pPr>
            <a:r>
              <a:rPr lang="en-US" sz="3600" dirty="0"/>
              <a:t>Pediatric patients</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Vitas revocation risk</a:t>
            </a:r>
            <a:br>
              <a:rPr lang="en-US" cap="all" dirty="0">
                <a:solidFill>
                  <a:schemeClr val="bg1"/>
                </a:solidFill>
              </a:rPr>
            </a:br>
            <a:r>
              <a:rPr lang="en-US" cap="all" dirty="0">
                <a:solidFill>
                  <a:schemeClr val="bg1"/>
                </a:solidFill>
              </a:rPr>
              <a:t>evaluation</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571685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defRPr/>
            </a:pPr>
            <a:r>
              <a:rPr lang="en-US" sz="5400" b="1" dirty="0"/>
              <a:t>Medium</a:t>
            </a:r>
          </a:p>
          <a:p>
            <a:pPr>
              <a:defRPr/>
            </a:pPr>
            <a:r>
              <a:rPr lang="en-US" sz="4400" dirty="0"/>
              <a:t>Family disagreement about hospice enrollment</a:t>
            </a:r>
          </a:p>
          <a:p>
            <a:pPr>
              <a:defRPr/>
            </a:pPr>
            <a:r>
              <a:rPr lang="en-US" sz="4400" dirty="0"/>
              <a:t>Lack of appropriate caregivers</a:t>
            </a:r>
          </a:p>
          <a:p>
            <a:pPr>
              <a:defRPr/>
            </a:pPr>
            <a:r>
              <a:rPr lang="en-US" sz="4400" dirty="0"/>
              <a:t>New diagnosis</a:t>
            </a:r>
          </a:p>
          <a:p>
            <a:pPr>
              <a:defRPr/>
            </a:pPr>
            <a:r>
              <a:rPr lang="en-US" sz="4400" dirty="0"/>
              <a:t>Patient / Family decline DNR</a:t>
            </a:r>
          </a:p>
          <a:p>
            <a:pPr>
              <a:defRPr/>
            </a:pPr>
            <a:r>
              <a:rPr lang="en-US" sz="4400" dirty="0"/>
              <a:t>Low </a:t>
            </a:r>
          </a:p>
          <a:p>
            <a:pPr>
              <a:defRPr/>
            </a:pPr>
            <a:r>
              <a:rPr lang="en-US" sz="4400" dirty="0"/>
              <a:t>Qualifies for skilled nursing placement</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Vitas revocation risk</a:t>
            </a:r>
            <a:br>
              <a:rPr lang="en-US" cap="all" dirty="0">
                <a:solidFill>
                  <a:schemeClr val="bg1"/>
                </a:solidFill>
              </a:rPr>
            </a:br>
            <a:r>
              <a:rPr lang="en-US" cap="all" dirty="0">
                <a:solidFill>
                  <a:schemeClr val="bg1"/>
                </a:solidFill>
              </a:rPr>
              <a:t>evaluation</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2534685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defRPr/>
            </a:pPr>
            <a:r>
              <a:rPr lang="en-US" sz="3600" dirty="0"/>
              <a:t>Team managers and primary nurses are notified</a:t>
            </a:r>
          </a:p>
          <a:p>
            <a:pPr>
              <a:defRPr/>
            </a:pPr>
            <a:r>
              <a:rPr lang="en-US" sz="3600" dirty="0"/>
              <a:t>MedStar personnel meet with patient and caregivers for enrollment in the MedStar Community Health Program</a:t>
            </a:r>
          </a:p>
          <a:p>
            <a:pPr>
              <a:defRPr/>
            </a:pPr>
            <a:r>
              <a:rPr lang="en-US" sz="3600" dirty="0"/>
              <a:t>For frequent consumers of EMS services</a:t>
            </a:r>
          </a:p>
          <a:p>
            <a:pPr lvl="1">
              <a:defRPr/>
            </a:pPr>
            <a:r>
              <a:rPr lang="en-US" sz="3200" dirty="0"/>
              <a:t>Given special number  for  emergencies </a:t>
            </a:r>
          </a:p>
          <a:p>
            <a:pPr lvl="1">
              <a:defRPr/>
            </a:pPr>
            <a:r>
              <a:rPr lang="en-US" sz="3200" dirty="0"/>
              <a:t>May call 911</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latin typeface="Franklin Gothic Heavy" pitchFamily="34" charset="0"/>
              </a:rPr>
              <a:t>Process cont’d</a:t>
            </a:r>
          </a:p>
        </p:txBody>
      </p:sp>
    </p:spTree>
    <p:extLst>
      <p:ext uri="{BB962C8B-B14F-4D97-AF65-F5344CB8AC3E}">
        <p14:creationId xmlns:p14="http://schemas.microsoft.com/office/powerpoint/2010/main" val="6597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r>
              <a:rPr lang="en-US" sz="3600" dirty="0"/>
              <a:t>MedStar identifies patient is on program</a:t>
            </a:r>
          </a:p>
          <a:p>
            <a:pPr>
              <a:defRPr/>
            </a:pPr>
            <a:r>
              <a:rPr lang="en-US" sz="3600" dirty="0"/>
              <a:t>MedStar Advanced Practice paramedics emergently  assess patient and provide services on site if needed</a:t>
            </a:r>
          </a:p>
          <a:p>
            <a:pPr>
              <a:defRPr/>
            </a:pPr>
            <a:r>
              <a:rPr lang="en-US" sz="3600" dirty="0"/>
              <a:t>MedStar notifies Vitas of the patient’s call while </a:t>
            </a:r>
            <a:r>
              <a:rPr lang="en-US" sz="3600" dirty="0" err="1"/>
              <a:t>en</a:t>
            </a:r>
            <a:r>
              <a:rPr lang="en-US" sz="3600" dirty="0"/>
              <a:t> route </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latin typeface="Franklin Gothic Heavy" pitchFamily="34" charset="0"/>
              </a:rPr>
              <a:t>What if 911 is called?</a:t>
            </a:r>
          </a:p>
        </p:txBody>
      </p:sp>
    </p:spTree>
    <p:extLst>
      <p:ext uri="{BB962C8B-B14F-4D97-AF65-F5344CB8AC3E}">
        <p14:creationId xmlns:p14="http://schemas.microsoft.com/office/powerpoint/2010/main" val="2646401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altLang="en-US" sz="3600" dirty="0"/>
              <a:t>MedStar waits with the patient and provides appropriate care for symptom management </a:t>
            </a:r>
          </a:p>
          <a:p>
            <a:r>
              <a:rPr lang="en-US" altLang="en-US" sz="3600" dirty="0"/>
              <a:t>MedStar comforts family </a:t>
            </a:r>
          </a:p>
          <a:p>
            <a:r>
              <a:rPr lang="en-US" altLang="en-US" sz="3600" dirty="0"/>
              <a:t>Vitas nurse is in route </a:t>
            </a:r>
          </a:p>
          <a:p>
            <a:r>
              <a:rPr lang="en-US" altLang="en-US" sz="3600" dirty="0"/>
              <a:t>Crisis can be managed in home until Vitas nurse arrives to assume care</a:t>
            </a:r>
          </a:p>
          <a:p>
            <a:r>
              <a:rPr lang="en-US" altLang="en-US" sz="3600" dirty="0"/>
              <a:t>Patients who revoke hospice services are transported by MedStar to ER (preferably to IPU)</a:t>
            </a:r>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1"/>
            <a:ext cx="8686800" cy="1249362"/>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latin typeface="Franklin Gothic Heavy" pitchFamily="34" charset="0"/>
              </a:rPr>
              <a:t>Pt still at home</a:t>
            </a:r>
          </a:p>
        </p:txBody>
      </p:sp>
    </p:spTree>
    <p:extLst>
      <p:ext uri="{BB962C8B-B14F-4D97-AF65-F5344CB8AC3E}">
        <p14:creationId xmlns:p14="http://schemas.microsoft.com/office/powerpoint/2010/main" val="4051159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457200" y="4191000"/>
            <a:ext cx="8305800" cy="1524000"/>
          </a:xfrm>
          <a:prstGeom prst="rect">
            <a:avLst/>
          </a:prstGeom>
        </p:spPr>
        <p:txBody>
          <a:bodyPr vert="horz" lIns="91440" tIns="45720" rIns="91440" bIns="45720" rtlCol="0" anchor="ctr">
            <a:noAutofit/>
          </a:bodyPr>
          <a:lstStyle/>
          <a:p>
            <a:pPr lvl="0" algn="ctr">
              <a:spcBef>
                <a:spcPct val="0"/>
              </a:spcBef>
              <a:defRPr/>
            </a:pPr>
            <a:endParaRPr kumimoji="0" lang="en-US" sz="4300" i="0" u="none" strike="noStrike" kern="1200" cap="all" spc="0" normalizeH="0" noProof="0" dirty="0">
              <a:ln>
                <a:noFill/>
              </a:ln>
              <a:solidFill>
                <a:srgbClr val="00AAA6"/>
              </a:solidFill>
              <a:effectLst/>
              <a:uLnTx/>
              <a:uFillTx/>
              <a:latin typeface="+mj-lt"/>
              <a:ea typeface="+mj-ea"/>
              <a:cs typeface="+mj-cs"/>
            </a:endParaRPr>
          </a:p>
        </p:txBody>
      </p:sp>
      <p:pic>
        <p:nvPicPr>
          <p:cNvPr id="4" name="Picture 3" descr="Horizontal logo - transparent.png"/>
          <p:cNvPicPr>
            <a:picLocks noChangeAspect="1"/>
          </p:cNvPicPr>
          <p:nvPr/>
        </p:nvPicPr>
        <p:blipFill>
          <a:blip r:embed="rId3" cstate="print"/>
          <a:stretch>
            <a:fillRect/>
          </a:stretch>
        </p:blipFill>
        <p:spPr>
          <a:xfrm>
            <a:off x="739666" y="787087"/>
            <a:ext cx="7772400" cy="1464207"/>
          </a:xfrm>
          <a:prstGeom prst="rect">
            <a:avLst/>
          </a:prstGeom>
        </p:spPr>
      </p:pic>
      <p:sp>
        <p:nvSpPr>
          <p:cNvPr id="2" name="Title 1">
            <a:extLst>
              <a:ext uri="{FF2B5EF4-FFF2-40B4-BE49-F238E27FC236}">
                <a16:creationId xmlns:a16="http://schemas.microsoft.com/office/drawing/2014/main" id="{989105BC-4773-4AE8-8B21-52F7B8328FB9}"/>
              </a:ext>
            </a:extLst>
          </p:cNvPr>
          <p:cNvSpPr>
            <a:spLocks noGrp="1"/>
          </p:cNvSpPr>
          <p:nvPr>
            <p:ph type="ctrTitle"/>
          </p:nvPr>
        </p:nvSpPr>
        <p:spPr>
          <a:xfrm>
            <a:off x="457200" y="4315138"/>
            <a:ext cx="8382000" cy="1755775"/>
          </a:xfrm>
        </p:spPr>
        <p:txBody>
          <a:bodyPr>
            <a:normAutofit/>
          </a:bodyPr>
          <a:lstStyle/>
          <a:p>
            <a:r>
              <a:rPr lang="en-US" sz="2800" dirty="0">
                <a:solidFill>
                  <a:schemeClr val="tx2"/>
                </a:solidFill>
                <a:latin typeface="+mn-lt"/>
              </a:rPr>
              <a:t>Tracy Wodatch (</a:t>
            </a:r>
            <a:r>
              <a:rPr lang="en-US" sz="2800" dirty="0">
                <a:solidFill>
                  <a:schemeClr val="tx2"/>
                </a:solidFill>
                <a:latin typeface="+mn-lt"/>
                <a:hlinkClick r:id="rId4"/>
              </a:rPr>
              <a:t>Wodatch@cthealthcareathome.org</a:t>
            </a:r>
            <a:r>
              <a:rPr lang="en-US" sz="2800" dirty="0">
                <a:solidFill>
                  <a:schemeClr val="tx2"/>
                </a:solidFill>
                <a:latin typeface="+mn-lt"/>
              </a:rPr>
              <a:t>) </a:t>
            </a:r>
            <a:br>
              <a:rPr lang="en-US" sz="2800" dirty="0">
                <a:solidFill>
                  <a:schemeClr val="tx2"/>
                </a:solidFill>
                <a:latin typeface="+mn-lt"/>
              </a:rPr>
            </a:br>
            <a:r>
              <a:rPr lang="en-US" sz="2800" dirty="0">
                <a:solidFill>
                  <a:schemeClr val="tx2"/>
                </a:solidFill>
                <a:latin typeface="+mn-lt"/>
              </a:rPr>
              <a:t>Chris Santarsiero (</a:t>
            </a:r>
            <a:r>
              <a:rPr lang="en-US" sz="2800" dirty="0">
                <a:solidFill>
                  <a:schemeClr val="tx2"/>
                </a:solidFill>
                <a:latin typeface="+mn-lt"/>
                <a:hlinkClick r:id="rId5"/>
              </a:rPr>
              <a:t>Christopher.Santarsiero@vitas.com</a:t>
            </a:r>
            <a:r>
              <a:rPr lang="en-US" sz="2800" dirty="0">
                <a:solidFill>
                  <a:schemeClr val="tx2"/>
                </a:solidFill>
                <a:latin typeface="+mn-lt"/>
              </a:rPr>
              <a:t>) </a:t>
            </a:r>
          </a:p>
        </p:txBody>
      </p:sp>
      <p:sp>
        <p:nvSpPr>
          <p:cNvPr id="3" name="Subtitle 2">
            <a:extLst>
              <a:ext uri="{FF2B5EF4-FFF2-40B4-BE49-F238E27FC236}">
                <a16:creationId xmlns:a16="http://schemas.microsoft.com/office/drawing/2014/main" id="{AC73BE98-93E8-4D3E-BFD0-46476130B4EB}"/>
              </a:ext>
            </a:extLst>
          </p:cNvPr>
          <p:cNvSpPr>
            <a:spLocks noGrp="1"/>
          </p:cNvSpPr>
          <p:nvPr>
            <p:ph type="subTitle" idx="1"/>
          </p:nvPr>
        </p:nvSpPr>
        <p:spPr>
          <a:xfrm>
            <a:off x="1425466" y="2610644"/>
            <a:ext cx="6400800" cy="1295400"/>
          </a:xfrm>
        </p:spPr>
        <p:txBody>
          <a:bodyPr>
            <a:normAutofit lnSpcReduction="10000"/>
          </a:bodyPr>
          <a:lstStyle/>
          <a:p>
            <a:endParaRPr lang="en-US" dirty="0"/>
          </a:p>
          <a:p>
            <a:r>
              <a:rPr lang="en-US" sz="4400" dirty="0">
                <a:solidFill>
                  <a:schemeClr val="tx2"/>
                </a:solidFill>
                <a:latin typeface="+mj-lt"/>
              </a:rPr>
              <a:t>THANK YOU!</a:t>
            </a:r>
          </a:p>
        </p:txBody>
      </p:sp>
    </p:spTree>
    <p:extLst>
      <p:ext uri="{BB962C8B-B14F-4D97-AF65-F5344CB8AC3E}">
        <p14:creationId xmlns:p14="http://schemas.microsoft.com/office/powerpoint/2010/main" val="834104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a:t>Licensed and Certified Home Health Care Agency-CGS 19a-490(d)—</a:t>
            </a:r>
            <a:r>
              <a:rPr lang="en-US" i="1" dirty="0"/>
              <a:t>Approximately 95 agencies in CT—63 are members</a:t>
            </a:r>
            <a:endParaRPr lang="en-US" b="1" dirty="0"/>
          </a:p>
          <a:p>
            <a:r>
              <a:rPr lang="en-US" b="1" dirty="0"/>
              <a:t>Registered Companion Homemaker Agency-CGS 20-670 </a:t>
            </a:r>
            <a:r>
              <a:rPr lang="en-US" i="1" dirty="0"/>
              <a:t>(700-800 active agencies in CT)—only a small percentage are members</a:t>
            </a:r>
            <a:endParaRPr lang="en-US" b="1" dirty="0"/>
          </a:p>
          <a:p>
            <a:r>
              <a:rPr lang="en-US" b="1" dirty="0"/>
              <a:t>Privately Hired Caregivers and Self-Directed Care (</a:t>
            </a:r>
            <a:r>
              <a:rPr lang="en-US" i="1" dirty="0"/>
              <a:t>No regulations or licensing—unsure of numbers)</a:t>
            </a:r>
          </a:p>
          <a:p>
            <a:r>
              <a:rPr lang="en-US" b="1" dirty="0"/>
              <a:t>Licensed and Certified Hospice Agency </a:t>
            </a:r>
            <a:r>
              <a:rPr lang="en-US" i="1" dirty="0"/>
              <a:t>(31 agencies in CT)—26 are members</a:t>
            </a:r>
            <a:endParaRPr lang="en-US" b="1" dirty="0"/>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rPr>
              <a:t>WHAT IS HOME CARE?</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1738768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b="1" dirty="0"/>
              <a:t>Home Health Care Agency-CGS 19a-490(d): </a:t>
            </a:r>
          </a:p>
          <a:p>
            <a:r>
              <a:rPr lang="en-US" dirty="0"/>
              <a:t>Full service agency that provides skilled services (nursing, therapy services and social work) as well as homemaker-home health aide services. </a:t>
            </a:r>
          </a:p>
          <a:p>
            <a:r>
              <a:rPr lang="en-US" dirty="0"/>
              <a:t>May also provide specialty services such as hospice, behavioral health, pediatrics and telemonitoring. </a:t>
            </a:r>
          </a:p>
          <a:p>
            <a:r>
              <a:rPr lang="en-US" dirty="0"/>
              <a:t>Licensed by CT DPH and certified by Medicare </a:t>
            </a:r>
          </a:p>
          <a:p>
            <a:r>
              <a:rPr lang="en-US" dirty="0"/>
              <a:t>Services may be paid for by Medicare, Medicaid, Private Insurance, or private pay. </a:t>
            </a:r>
          </a:p>
          <a:p>
            <a:r>
              <a:rPr lang="en-US" dirty="0"/>
              <a:t>All services are provided through physician orders.</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rPr>
              <a:t>Home health care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1533276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b="1" dirty="0"/>
              <a:t>All patients served by a Home Health Care Agency (HHA) must:</a:t>
            </a:r>
          </a:p>
          <a:p>
            <a:r>
              <a:rPr lang="en-US" dirty="0"/>
              <a:t>Be referred by a physician (post-hospital or post-acute inpatient stay or by community physician)</a:t>
            </a:r>
          </a:p>
          <a:p>
            <a:r>
              <a:rPr lang="en-US" dirty="0"/>
              <a:t>An RN or a qualified Therapist serves as the patient’s case manager after completing a comprehensive assessment by all disciplines and developing an individual person-centered plan of care through close oversight with the physician</a:t>
            </a:r>
          </a:p>
          <a:p>
            <a:r>
              <a:rPr lang="en-US" dirty="0"/>
              <a:t>The role of the case manager is to help the patient move toward independence, self-management of their disease processes and to keep them out of the higher cost settings.</a:t>
            </a:r>
          </a:p>
          <a:p>
            <a:r>
              <a:rPr lang="en-US" dirty="0"/>
              <a:t>The HHA must be available 24/7</a:t>
            </a:r>
          </a:p>
          <a:p>
            <a:r>
              <a:rPr lang="en-US" dirty="0"/>
              <a:t>Payment is based on a 60-day episode of care and ends when the patient has met their goals or no longer qualifies for the home health benefit—</a:t>
            </a:r>
            <a:r>
              <a:rPr lang="en-US" dirty="0" err="1"/>
              <a:t>e.g</a:t>
            </a:r>
            <a:r>
              <a:rPr lang="en-US" dirty="0"/>
              <a:t>, no skilled care needed, not homebound</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a:bodyPr>
          <a:lstStyle/>
          <a:p>
            <a:pPr algn="l"/>
            <a:r>
              <a:rPr lang="en-US" cap="all" dirty="0">
                <a:solidFill>
                  <a:schemeClr val="bg1"/>
                </a:solidFill>
              </a:rPr>
              <a:t>Home health care agency</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3630159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sz="2800" b="1" dirty="0"/>
              <a:t>Potential Challenges or Gaps for Home Health Services re: MIH</a:t>
            </a:r>
          </a:p>
          <a:p>
            <a:r>
              <a:rPr lang="en-US" sz="2800" dirty="0"/>
              <a:t>Healthcare focus on Triple Aim ensuring right care in right setting at right cost (Referred to HHA)</a:t>
            </a:r>
          </a:p>
          <a:p>
            <a:pPr lvl="1"/>
            <a:r>
              <a:rPr lang="en-US" sz="2400" dirty="0"/>
              <a:t>Initiatives to reduce hospital readmissions</a:t>
            </a:r>
          </a:p>
          <a:p>
            <a:pPr lvl="1"/>
            <a:r>
              <a:rPr lang="en-US" sz="2400" dirty="0"/>
              <a:t>HHAs reinforce self-care management of disease, when to call and whom to call—911 vs HHA</a:t>
            </a:r>
          </a:p>
          <a:p>
            <a:pPr lvl="1"/>
            <a:r>
              <a:rPr lang="en-US" sz="2400" dirty="0"/>
              <a:t>Specific example of limiting RN interventions:  HHA cannot administer IV push meds (</a:t>
            </a:r>
            <a:r>
              <a:rPr lang="en-US" sz="2400" dirty="0" err="1"/>
              <a:t>e.g</a:t>
            </a:r>
            <a:r>
              <a:rPr lang="en-US" sz="2400" dirty="0"/>
              <a:t>, CHF in need of Lasix must go to hospital)</a:t>
            </a:r>
          </a:p>
          <a:p>
            <a:r>
              <a:rPr lang="en-US" sz="2800" dirty="0"/>
              <a:t>General examples (not referred to HHA):</a:t>
            </a:r>
          </a:p>
          <a:p>
            <a:pPr lvl="1"/>
            <a:r>
              <a:rPr lang="en-US" sz="2400" dirty="0"/>
              <a:t>Limited understanding of appropriate Home Health referrals</a:t>
            </a:r>
          </a:p>
          <a:p>
            <a:pPr lvl="1"/>
            <a:r>
              <a:rPr lang="en-US" sz="2400" dirty="0"/>
              <a:t>Lack of understanding leads to fewer referrals leaving vulnerable population without HH services using 911</a:t>
            </a:r>
          </a:p>
          <a:p>
            <a:endParaRPr lang="en-US" dirty="0"/>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81000"/>
            <a:ext cx="8686800" cy="10668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 health care agency</a:t>
            </a:r>
            <a:br>
              <a:rPr lang="en-US" cap="all" dirty="0">
                <a:solidFill>
                  <a:schemeClr val="bg1"/>
                </a:solidFill>
              </a:rPr>
            </a:br>
            <a:r>
              <a:rPr lang="en-US" cap="all" dirty="0">
                <a:solidFill>
                  <a:schemeClr val="bg1"/>
                </a:solidFill>
              </a:rPr>
              <a:t>Challenges</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4123402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buNone/>
            </a:pPr>
            <a:r>
              <a:rPr lang="en-US" b="1" dirty="0"/>
              <a:t>Skilled nursing</a:t>
            </a:r>
            <a:endParaRPr lang="en-US" dirty="0"/>
          </a:p>
          <a:p>
            <a:r>
              <a:rPr lang="en-US" dirty="0"/>
              <a:t>Provided or supervised by a registered nurse as directed by a physician. A registered nurse will teach, assess and monitor medical conditions. Nurses can provide wound care, catheter care, ostomy care and IV care</a:t>
            </a:r>
            <a:r>
              <a:rPr lang="en-US" b="1" dirty="0"/>
              <a:t>.</a:t>
            </a:r>
            <a:br>
              <a:rPr lang="en-US" b="1" dirty="0"/>
            </a:br>
            <a:endParaRPr lang="en-US" dirty="0"/>
          </a:p>
          <a:p>
            <a:pPr marL="0" indent="0">
              <a:buNone/>
            </a:pPr>
            <a:r>
              <a:rPr lang="en-US" b="1" dirty="0"/>
              <a:t>Therapy services in your home</a:t>
            </a:r>
            <a:endParaRPr lang="en-US" dirty="0"/>
          </a:p>
          <a:p>
            <a:r>
              <a:rPr lang="en-US" dirty="0"/>
              <a:t>Physical Therapy - improves strength, range of motion and endurance</a:t>
            </a:r>
          </a:p>
          <a:p>
            <a:r>
              <a:rPr lang="en-US" dirty="0"/>
              <a:t>Occupational Therapy- promotes independence with bathing, dressing and memory issues</a:t>
            </a:r>
          </a:p>
          <a:p>
            <a:r>
              <a:rPr lang="en-US" dirty="0"/>
              <a:t>Speech Therapy - assists with communication, swallowing, and related functional limitations</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0"/>
            <a:ext cx="8686800" cy="11430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 health care:</a:t>
            </a:r>
            <a:br>
              <a:rPr lang="en-US" cap="all" dirty="0">
                <a:solidFill>
                  <a:schemeClr val="bg1"/>
                </a:solidFill>
              </a:rPr>
            </a:br>
            <a:r>
              <a:rPr lang="en-US" cap="all" dirty="0">
                <a:solidFill>
                  <a:schemeClr val="bg1"/>
                </a:solidFill>
              </a:rPr>
              <a:t>Triggers for referral</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689907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buNone/>
            </a:pPr>
            <a:r>
              <a:rPr lang="en-US" b="1" dirty="0"/>
              <a:t>Post-Acute care</a:t>
            </a:r>
          </a:p>
          <a:p>
            <a:r>
              <a:rPr lang="en-US" dirty="0"/>
              <a:t>Med-Surgical patients for rehab and disease management</a:t>
            </a:r>
          </a:p>
          <a:p>
            <a:pPr marL="0" indent="0">
              <a:buNone/>
            </a:pPr>
            <a:r>
              <a:rPr lang="en-US" b="1" dirty="0"/>
              <a:t>Behavioral Health</a:t>
            </a:r>
          </a:p>
          <a:p>
            <a:r>
              <a:rPr lang="en-US" dirty="0"/>
              <a:t>Mental health assessment and support, medication management with goal of recovery</a:t>
            </a:r>
          </a:p>
          <a:p>
            <a:pPr marL="0" indent="0">
              <a:buNone/>
            </a:pPr>
            <a:r>
              <a:rPr lang="en-US" b="1" dirty="0"/>
              <a:t>Continuous Skilled Nursing</a:t>
            </a:r>
          </a:p>
          <a:p>
            <a:r>
              <a:rPr lang="en-US" dirty="0"/>
              <a:t>Maintaining pediatric and adult medically, fragile clients in community</a:t>
            </a:r>
          </a:p>
          <a:p>
            <a:pPr marL="0" indent="0">
              <a:buNone/>
            </a:pPr>
            <a:r>
              <a:rPr lang="en-US" b="1" dirty="0"/>
              <a:t>Long Term Services and Supports</a:t>
            </a:r>
          </a:p>
          <a:p>
            <a:r>
              <a:rPr lang="en-US" dirty="0"/>
              <a:t>Waiver clients and CT Home Care Program for Elders</a:t>
            </a:r>
          </a:p>
          <a:p>
            <a:r>
              <a:rPr lang="en-US" dirty="0"/>
              <a:t>Goal of maintaining clients in the community—right cost, right care, right setting</a:t>
            </a:r>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0"/>
            <a:ext cx="8686800" cy="11430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Home health care:</a:t>
            </a:r>
            <a:br>
              <a:rPr lang="en-US" cap="all" dirty="0">
                <a:solidFill>
                  <a:schemeClr val="bg1"/>
                </a:solidFill>
              </a:rPr>
            </a:br>
            <a:r>
              <a:rPr lang="en-US" cap="all" dirty="0">
                <a:solidFill>
                  <a:schemeClr val="bg1"/>
                </a:solidFill>
              </a:rPr>
              <a:t>types of services</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1502205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0" indent="0">
              <a:buNone/>
            </a:pPr>
            <a:endParaRPr lang="en-US" dirty="0"/>
          </a:p>
          <a:p>
            <a:pPr marL="0" indent="0">
              <a:buNone/>
            </a:pPr>
            <a:r>
              <a:rPr lang="en-US" dirty="0"/>
              <a:t>Medicare considers you homebound if you meet both of the following criteria.</a:t>
            </a:r>
          </a:p>
          <a:p>
            <a:r>
              <a:rPr lang="en-US" dirty="0"/>
              <a:t>You need the help of another person or medical equipment such as crutches, a walker or a wheelchair to leave your home or your doctor believes that your health or illness could get worse if you leave your home.</a:t>
            </a:r>
          </a:p>
          <a:p>
            <a:pPr marL="0" indent="0">
              <a:buNone/>
            </a:pPr>
            <a:r>
              <a:rPr lang="en-US" dirty="0"/>
              <a:t>	</a:t>
            </a:r>
            <a:r>
              <a:rPr lang="en-US" b="1" dirty="0"/>
              <a:t>AND</a:t>
            </a:r>
          </a:p>
          <a:p>
            <a:r>
              <a:rPr lang="en-US" dirty="0"/>
              <a:t>It is difficult for you to leave your home and you typically cannot do so.</a:t>
            </a:r>
          </a:p>
          <a:p>
            <a:endParaRPr lang="en-US" dirty="0"/>
          </a:p>
          <a:p>
            <a:pPr marL="0" indent="0">
              <a:buNone/>
            </a:pPr>
            <a:r>
              <a:rPr lang="en-US" dirty="0"/>
              <a:t>NOTE:  Leaving home for medical treatment, religious services or to attend a licensed or accredited adult day care center does not put your homebound status at risk. Leaving home for short periods of time or for special non-medical events, such as a family reunion, funeral or graduation, will also not keep you from being considered homebound. Taking an occasional trip to the barber or beauty parlor is also allowed.</a:t>
            </a:r>
          </a:p>
          <a:p>
            <a:pPr marL="0" indent="0">
              <a:buNone/>
            </a:pPr>
            <a:endParaRPr lang="en-US" dirty="0"/>
          </a:p>
          <a:p>
            <a:endParaRPr lang="en-US" dirty="0"/>
          </a:p>
        </p:txBody>
      </p:sp>
      <p:pic>
        <p:nvPicPr>
          <p:cNvPr id="5" name="Picture 4" descr="full logo.jpg"/>
          <p:cNvPicPr>
            <a:picLocks noChangeAspect="1"/>
          </p:cNvPicPr>
          <p:nvPr/>
        </p:nvPicPr>
        <p:blipFill>
          <a:blip r:embed="rId2" cstate="print"/>
          <a:stretch>
            <a:fillRect/>
          </a:stretch>
        </p:blipFill>
        <p:spPr>
          <a:xfrm>
            <a:off x="152400" y="6172200"/>
            <a:ext cx="3015313" cy="533400"/>
          </a:xfrm>
          <a:prstGeom prst="rect">
            <a:avLst/>
          </a:prstGeom>
        </p:spPr>
      </p:pic>
      <p:sp>
        <p:nvSpPr>
          <p:cNvPr id="6" name="Rectangle 5"/>
          <p:cNvSpPr/>
          <p:nvPr/>
        </p:nvSpPr>
        <p:spPr>
          <a:xfrm>
            <a:off x="0" y="304800"/>
            <a:ext cx="8686800" cy="1143000"/>
          </a:xfrm>
          <a:prstGeom prst="rect">
            <a:avLst/>
          </a:prstGeom>
          <a:solidFill>
            <a:srgbClr val="006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bwMode="white">
          <a:xfrm>
            <a:off x="152400" y="304800"/>
            <a:ext cx="8229600" cy="1143000"/>
          </a:xfrm>
        </p:spPr>
        <p:txBody>
          <a:bodyPr>
            <a:normAutofit fontScale="90000"/>
          </a:bodyPr>
          <a:lstStyle/>
          <a:p>
            <a:pPr algn="l"/>
            <a:r>
              <a:rPr lang="en-US" cap="all" dirty="0">
                <a:solidFill>
                  <a:schemeClr val="bg1"/>
                </a:solidFill>
              </a:rPr>
              <a:t>For Medicare…Homebound requirement </a:t>
            </a:r>
            <a:endParaRPr lang="en-US" cap="all" dirty="0">
              <a:solidFill>
                <a:schemeClr val="bg1"/>
              </a:solidFill>
              <a:latin typeface="Franklin Gothic Heavy" pitchFamily="34" charset="0"/>
            </a:endParaRPr>
          </a:p>
        </p:txBody>
      </p:sp>
    </p:spTree>
    <p:extLst>
      <p:ext uri="{BB962C8B-B14F-4D97-AF65-F5344CB8AC3E}">
        <p14:creationId xmlns:p14="http://schemas.microsoft.com/office/powerpoint/2010/main" val="4217964245"/>
      </p:ext>
    </p:extLst>
  </p:cSld>
  <p:clrMapOvr>
    <a:masterClrMapping/>
  </p:clrMapOvr>
</p:sld>
</file>

<file path=ppt/theme/theme1.xml><?xml version="1.0" encoding="utf-8"?>
<a:theme xmlns:a="http://schemas.openxmlformats.org/drawingml/2006/main" name="Office Theme">
  <a:themeElements>
    <a:clrScheme name="Custom 2">
      <a:dk1>
        <a:srgbClr val="5B5449"/>
      </a:dk1>
      <a:lt1>
        <a:sysClr val="window" lastClr="FFFFFF"/>
      </a:lt1>
      <a:dk2>
        <a:srgbClr val="006B6E"/>
      </a:dk2>
      <a:lt2>
        <a:srgbClr val="FFFFFF"/>
      </a:lt2>
      <a:accent1>
        <a:srgbClr val="00A6AA"/>
      </a:accent1>
      <a:accent2>
        <a:srgbClr val="00A6AA"/>
      </a:accent2>
      <a:accent3>
        <a:srgbClr val="00A6AA"/>
      </a:accent3>
      <a:accent4>
        <a:srgbClr val="6CB33F"/>
      </a:accent4>
      <a:accent5>
        <a:srgbClr val="6CB33F"/>
      </a:accent5>
      <a:accent6>
        <a:srgbClr val="6CB33F"/>
      </a:accent6>
      <a:hlink>
        <a:srgbClr val="6CB33F"/>
      </a:hlink>
      <a:folHlink>
        <a:srgbClr val="00A6AA"/>
      </a:folHlink>
    </a:clrScheme>
    <a:fontScheme name="Custom 1">
      <a:majorFont>
        <a:latin typeface="Franklin Gothic Heavy"/>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2459</TotalTime>
  <Words>1579</Words>
  <Application>Microsoft Office PowerPoint</Application>
  <PresentationFormat>On-screen Show (4:3)</PresentationFormat>
  <Paragraphs>166</Paragraphs>
  <Slides>28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Franklin Gothic Heavy</vt:lpstr>
      <vt:lpstr>Office Theme</vt:lpstr>
      <vt:lpstr>PowerPoint Presentation</vt:lpstr>
      <vt:lpstr>WHAT IS HOME CARE?</vt:lpstr>
      <vt:lpstr>WHAT IS HOME CARE?</vt:lpstr>
      <vt:lpstr>Home health care agency</vt:lpstr>
      <vt:lpstr>Home health care agency</vt:lpstr>
      <vt:lpstr>Home health care agency Challenges</vt:lpstr>
      <vt:lpstr>Home health care: Triggers for referral</vt:lpstr>
      <vt:lpstr>Home health care: types of services</vt:lpstr>
      <vt:lpstr>For Medicare…Homebound requirement </vt:lpstr>
      <vt:lpstr>Homemaker companion agency</vt:lpstr>
      <vt:lpstr>Homemaker companion agency</vt:lpstr>
      <vt:lpstr>Hospice agency</vt:lpstr>
      <vt:lpstr>Hospice:  Triggers for referrals</vt:lpstr>
      <vt:lpstr>Hospice:  Triggers for referrals</vt:lpstr>
      <vt:lpstr>Hospice agency</vt:lpstr>
      <vt:lpstr>Homemaker companion agency</vt:lpstr>
      <vt:lpstr>Homemaker companion agency</vt:lpstr>
      <vt:lpstr>Examples of MIH/Hospice collaboration</vt:lpstr>
      <vt:lpstr>MedPac Comments</vt:lpstr>
      <vt:lpstr>Medstar/vitas  EMS partnership</vt:lpstr>
      <vt:lpstr>Medstar/VITAS program</vt:lpstr>
      <vt:lpstr>Medstar/vitas process</vt:lpstr>
      <vt:lpstr>Vitas revocation risk evaluation</vt:lpstr>
      <vt:lpstr>Vitas revocation risk evaluation</vt:lpstr>
      <vt:lpstr>Process cont’d</vt:lpstr>
      <vt:lpstr>What if 911 is called?</vt:lpstr>
      <vt:lpstr>Pt still at home</vt:lpstr>
      <vt:lpstr>Tracy Wodatch (Wodatch@cthealthcareathome.org)  Chris Santarsiero (Christopher.Santarsiero@vitas.com)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Alex Stackpole</dc:creator>
  <cp:lastModifiedBy>Tracy Wodatch</cp:lastModifiedBy>
  <cp:revision>130</cp:revision>
  <dcterms:created xsi:type="dcterms:W3CDTF">2013-03-25T16:25:51Z</dcterms:created>
  <dcterms:modified xsi:type="dcterms:W3CDTF">2017-11-21T20:07:36Z</dcterms:modified>
</cp:coreProperties>
</file>