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0F_F7E9BD2A.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77" r:id="rId2"/>
    <p:sldId id="256" r:id="rId3"/>
    <p:sldId id="264" r:id="rId4"/>
    <p:sldId id="260" r:id="rId5"/>
    <p:sldId id="257" r:id="rId6"/>
    <p:sldId id="280" r:id="rId7"/>
    <p:sldId id="258" r:id="rId8"/>
    <p:sldId id="263" r:id="rId9"/>
    <p:sldId id="270" r:id="rId10"/>
    <p:sldId id="271" r:id="rId11"/>
    <p:sldId id="267" r:id="rId12"/>
    <p:sldId id="279" r:id="rId13"/>
    <p:sldId id="261" r:id="rId14"/>
    <p:sldId id="273" r:id="rId15"/>
    <p:sldId id="275" r:id="rId16"/>
    <p:sldId id="274" r:id="rId17"/>
    <p:sldId id="276" r:id="rId18"/>
    <p:sldId id="278" r:id="rId19"/>
    <p:sldId id="259" r:id="rId20"/>
    <p:sldId id="268" r:id="rId21"/>
    <p:sldId id="269" r:id="rId22"/>
    <p:sldId id="272" r:id="rId23"/>
    <p:sldId id="262" r:id="rId24"/>
    <p:sldId id="26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F68E09-D064-6850-68F9-FBABA9497FF3}" name="Pauling, Reece" initials="PR" userId="S::reece.pauling@yale.edu::80fa71ce-3b84-4fc5-af25-cfc98df15916" providerId="AD"/>
  <p188:author id="{5DD6AB2F-D80E-0B36-598F-58B0B692C67E}" name="Wazer, Sena" initials="WS" userId="S::sena.wazer@yale.edu::72c6fc41-e148-471d-a624-9f071ea3b7ff" providerId="AD"/>
  <p188:author id="{2E533358-DCAB-0D93-6217-1F7502DE5614}" name="Wang, Jennifer" initials="" userId="S::jen.wang@yale.edu::28ca2ae3-16eb-4be6-92c7-4ebbe5c6cab1" providerId="AD"/>
  <p188:author id="{88C85A65-8CCF-E586-0FAC-8F8839E36CE9}" name="Li, Yanjia" initials="" userId="S::yanjia.li@yale.edu::98ea30d8-087d-4dbd-87ad-736b04ec242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F85FD3-FBA7-E62B-60BC-08A6E1962E98}" v="256" dt="2024-10-15T16:34:01.676"/>
    <p1510:client id="{546FCF74-0E7E-95B4-CE0E-8BCD67C5ACCD}" v="22" dt="2024-10-15T15:51:35.699"/>
    <p1510:client id="{73BDBC05-81A9-4561-5E7F-5EEFE13606E0}" v="6" dt="2024-10-15T20:41:29.762"/>
    <p1510:client id="{C60B469D-496B-36CC-3220-269512187F22}" v="17" dt="2024-10-16T12:44:14.815"/>
    <p1510:client id="{F264D533-25E8-F072-CC6E-3DFB42CB7DFA}" v="246" dt="2024-10-15T17:18:11.8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5116"/>
  </p:normalViewPr>
  <p:slideViewPr>
    <p:cSldViewPr snapToGrid="0">
      <p:cViewPr varScale="1">
        <p:scale>
          <a:sx n="115" d="100"/>
          <a:sy n="115" d="100"/>
        </p:scale>
        <p:origin x="232"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modernComment_10F_F7E9BD2A.xml><?xml version="1.0" encoding="utf-8"?>
<p188:cmLst xmlns:a="http://schemas.openxmlformats.org/drawingml/2006/main" xmlns:r="http://schemas.openxmlformats.org/officeDocument/2006/relationships" xmlns:p188="http://schemas.microsoft.com/office/powerpoint/2018/8/main">
  <p188:cm id="{A6A3212F-63A8-1549-84F8-540E901CB7D4}" authorId="{2E533358-DCAB-0D93-6217-1F7502DE5614}" status="resolved" created="2024-10-14T19:22:04.870" complete="100000">
    <ac:deMkLst xmlns:ac="http://schemas.microsoft.com/office/drawing/2013/main/command">
      <pc:docMk xmlns:pc="http://schemas.microsoft.com/office/powerpoint/2013/main/command"/>
      <pc:sldMk xmlns:pc="http://schemas.microsoft.com/office/powerpoint/2013/main/command" cId="4159290666" sldId="271"/>
      <ac:picMk id="6" creationId="{A742FDB1-F53E-B3B8-C517-023BBB1A3396}"/>
    </ac:deMkLst>
    <p188:replyLst>
      <p188:reply id="{6D6CA322-B2FC-4418-BE14-81643693864C}" authorId="{5DD6AB2F-D80E-0B36-598F-58B0B692C67E}" created="2024-10-14T21:32:34.653">
        <p188:txBody>
          <a:bodyPr/>
          <a:lstStyle/>
          <a:p>
            <a:r>
              <a:rPr lang="en-US"/>
              <a:t>this was a section that we inserted into the template in the background section. let us know if that is okay!</a:t>
            </a:r>
          </a:p>
        </p188:txBody>
      </p188:reply>
      <p188:reply id="{9BDE6F79-7192-764F-A0A6-ECE671AD6B37}" authorId="{2E533358-DCAB-0D93-6217-1F7502DE5614}" created="2024-10-16T10:56:55.041">
        <p188:txBody>
          <a:bodyPr/>
          <a:lstStyle/>
          <a:p>
            <a:r>
              <a:rPr lang="en-US"/>
              <a:t>Yes - sounds good!</a:t>
            </a:r>
          </a:p>
        </p188:txBody>
      </p188:reply>
    </p188:replyLst>
    <p188:txBody>
      <a:bodyPr/>
      <a:lstStyle/>
      <a:p>
        <a:r>
          <a:rPr lang="en-US"/>
          <a:t>Just curious where the heading (III. Provide a brief overview of the relationship between indoor and outdoor air quality”) comes from?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A832D8-58A9-4903-AAF2-F526F0F96B43}" type="datetimeFigureOut">
              <a:t>10/16/24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79DCD6-30C1-4224-9B3C-79C9CB7A5807}" type="slidenum">
              <a:t>‹#›</a:t>
            </a:fld>
            <a:endParaRPr lang="en-US"/>
          </a:p>
        </p:txBody>
      </p:sp>
    </p:spTree>
    <p:extLst>
      <p:ext uri="{BB962C8B-B14F-4D97-AF65-F5344CB8AC3E}">
        <p14:creationId xmlns:p14="http://schemas.microsoft.com/office/powerpoint/2010/main" val="390698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Sena</a:t>
            </a:r>
          </a:p>
        </p:txBody>
      </p:sp>
      <p:sp>
        <p:nvSpPr>
          <p:cNvPr id="4" name="Slide Number Placeholder 3"/>
          <p:cNvSpPr>
            <a:spLocks noGrp="1"/>
          </p:cNvSpPr>
          <p:nvPr>
            <p:ph type="sldNum" sz="quarter" idx="5"/>
          </p:nvPr>
        </p:nvSpPr>
        <p:spPr/>
        <p:txBody>
          <a:bodyPr/>
          <a:lstStyle/>
          <a:p>
            <a:fld id="{A279DCD6-30C1-4224-9B3C-79C9CB7A5807}" type="slidenum">
              <a:rPr lang="en-US"/>
              <a:t>2</a:t>
            </a:fld>
            <a:endParaRPr lang="en-US"/>
          </a:p>
        </p:txBody>
      </p:sp>
    </p:spTree>
    <p:extLst>
      <p:ext uri="{BB962C8B-B14F-4D97-AF65-F5344CB8AC3E}">
        <p14:creationId xmlns:p14="http://schemas.microsoft.com/office/powerpoint/2010/main" val="384384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Reece</a:t>
            </a:r>
          </a:p>
        </p:txBody>
      </p:sp>
      <p:sp>
        <p:nvSpPr>
          <p:cNvPr id="4" name="Slide Number Placeholder 3"/>
          <p:cNvSpPr>
            <a:spLocks noGrp="1"/>
          </p:cNvSpPr>
          <p:nvPr>
            <p:ph type="sldNum" sz="quarter" idx="5"/>
          </p:nvPr>
        </p:nvSpPr>
        <p:spPr/>
        <p:txBody>
          <a:bodyPr/>
          <a:lstStyle/>
          <a:p>
            <a:fld id="{A279DCD6-30C1-4224-9B3C-79C9CB7A5807}" type="slidenum">
              <a:t>13</a:t>
            </a:fld>
            <a:endParaRPr lang="en-US"/>
          </a:p>
        </p:txBody>
      </p:sp>
    </p:spTree>
    <p:extLst>
      <p:ext uri="{BB962C8B-B14F-4D97-AF65-F5344CB8AC3E}">
        <p14:creationId xmlns:p14="http://schemas.microsoft.com/office/powerpoint/2010/main" val="1827288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a:ea typeface="等线"/>
              <a:cs typeface="Calibri"/>
            </a:endParaRPr>
          </a:p>
        </p:txBody>
      </p:sp>
      <p:sp>
        <p:nvSpPr>
          <p:cNvPr id="4" name="Slide Number Placeholder 3"/>
          <p:cNvSpPr>
            <a:spLocks noGrp="1"/>
          </p:cNvSpPr>
          <p:nvPr>
            <p:ph type="sldNum" sz="quarter" idx="5"/>
          </p:nvPr>
        </p:nvSpPr>
        <p:spPr/>
        <p:txBody>
          <a:bodyPr/>
          <a:lstStyle/>
          <a:p>
            <a:fld id="{A279DCD6-30C1-4224-9B3C-79C9CB7A5807}" type="slidenum">
              <a:t>19</a:t>
            </a:fld>
            <a:endParaRPr lang="en-US"/>
          </a:p>
        </p:txBody>
      </p:sp>
    </p:spTree>
    <p:extLst>
      <p:ext uri="{BB962C8B-B14F-4D97-AF65-F5344CB8AC3E}">
        <p14:creationId xmlns:p14="http://schemas.microsoft.com/office/powerpoint/2010/main" val="4263058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a:ea typeface="等线"/>
              <a:cs typeface="Calibri"/>
            </a:endParaRPr>
          </a:p>
        </p:txBody>
      </p:sp>
      <p:sp>
        <p:nvSpPr>
          <p:cNvPr id="4" name="Slide Number Placeholder 3"/>
          <p:cNvSpPr>
            <a:spLocks noGrp="1"/>
          </p:cNvSpPr>
          <p:nvPr>
            <p:ph type="sldNum" sz="quarter" idx="5"/>
          </p:nvPr>
        </p:nvSpPr>
        <p:spPr/>
        <p:txBody>
          <a:bodyPr/>
          <a:lstStyle/>
          <a:p>
            <a:fld id="{A279DCD6-30C1-4224-9B3C-79C9CB7A5807}" type="slidenum">
              <a:t>20</a:t>
            </a:fld>
            <a:endParaRPr lang="en-US"/>
          </a:p>
        </p:txBody>
      </p:sp>
    </p:spTree>
    <p:extLst>
      <p:ext uri="{BB962C8B-B14F-4D97-AF65-F5344CB8AC3E}">
        <p14:creationId xmlns:p14="http://schemas.microsoft.com/office/powerpoint/2010/main" val="2890602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a:ea typeface="等线"/>
              <a:cs typeface="Calibri"/>
            </a:endParaRPr>
          </a:p>
        </p:txBody>
      </p:sp>
      <p:sp>
        <p:nvSpPr>
          <p:cNvPr id="4" name="Slide Number Placeholder 3"/>
          <p:cNvSpPr>
            <a:spLocks noGrp="1"/>
          </p:cNvSpPr>
          <p:nvPr>
            <p:ph type="sldNum" sz="quarter" idx="5"/>
          </p:nvPr>
        </p:nvSpPr>
        <p:spPr/>
        <p:txBody>
          <a:bodyPr/>
          <a:lstStyle/>
          <a:p>
            <a:fld id="{A279DCD6-30C1-4224-9B3C-79C9CB7A5807}" type="slidenum">
              <a:t>21</a:t>
            </a:fld>
            <a:endParaRPr lang="en-US"/>
          </a:p>
        </p:txBody>
      </p:sp>
    </p:spTree>
    <p:extLst>
      <p:ext uri="{BB962C8B-B14F-4D97-AF65-F5344CB8AC3E}">
        <p14:creationId xmlns:p14="http://schemas.microsoft.com/office/powerpoint/2010/main" val="227484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a:ea typeface="等线"/>
              <a:cs typeface="Calibri"/>
            </a:endParaRPr>
          </a:p>
        </p:txBody>
      </p:sp>
      <p:sp>
        <p:nvSpPr>
          <p:cNvPr id="4" name="Slide Number Placeholder 3"/>
          <p:cNvSpPr>
            <a:spLocks noGrp="1"/>
          </p:cNvSpPr>
          <p:nvPr>
            <p:ph type="sldNum" sz="quarter" idx="5"/>
          </p:nvPr>
        </p:nvSpPr>
        <p:spPr/>
        <p:txBody>
          <a:bodyPr/>
          <a:lstStyle/>
          <a:p>
            <a:fld id="{A279DCD6-30C1-4224-9B3C-79C9CB7A5807}" type="slidenum">
              <a:t>22</a:t>
            </a:fld>
            <a:endParaRPr lang="en-US"/>
          </a:p>
        </p:txBody>
      </p:sp>
    </p:spTree>
    <p:extLst>
      <p:ext uri="{BB962C8B-B14F-4D97-AF65-F5344CB8AC3E}">
        <p14:creationId xmlns:p14="http://schemas.microsoft.com/office/powerpoint/2010/main" val="2705000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Reece</a:t>
            </a:r>
          </a:p>
        </p:txBody>
      </p:sp>
      <p:sp>
        <p:nvSpPr>
          <p:cNvPr id="4" name="Slide Number Placeholder 3"/>
          <p:cNvSpPr>
            <a:spLocks noGrp="1"/>
          </p:cNvSpPr>
          <p:nvPr>
            <p:ph type="sldNum" sz="quarter" idx="5"/>
          </p:nvPr>
        </p:nvSpPr>
        <p:spPr/>
        <p:txBody>
          <a:bodyPr/>
          <a:lstStyle/>
          <a:p>
            <a:fld id="{A279DCD6-30C1-4224-9B3C-79C9CB7A5807}" type="slidenum">
              <a:t>23</a:t>
            </a:fld>
            <a:endParaRPr lang="en-US"/>
          </a:p>
        </p:txBody>
      </p:sp>
    </p:spTree>
    <p:extLst>
      <p:ext uri="{BB962C8B-B14F-4D97-AF65-F5344CB8AC3E}">
        <p14:creationId xmlns:p14="http://schemas.microsoft.com/office/powerpoint/2010/main" val="3547541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All</a:t>
            </a:r>
          </a:p>
        </p:txBody>
      </p:sp>
      <p:sp>
        <p:nvSpPr>
          <p:cNvPr id="4" name="Slide Number Placeholder 3"/>
          <p:cNvSpPr>
            <a:spLocks noGrp="1"/>
          </p:cNvSpPr>
          <p:nvPr>
            <p:ph type="sldNum" sz="quarter" idx="5"/>
          </p:nvPr>
        </p:nvSpPr>
        <p:spPr/>
        <p:txBody>
          <a:bodyPr/>
          <a:lstStyle/>
          <a:p>
            <a:fld id="{A279DCD6-30C1-4224-9B3C-79C9CB7A5807}" type="slidenum">
              <a:rPr lang="en-US"/>
              <a:t>3</a:t>
            </a:fld>
            <a:endParaRPr lang="en-US"/>
          </a:p>
        </p:txBody>
      </p:sp>
    </p:spTree>
    <p:extLst>
      <p:ext uri="{BB962C8B-B14F-4D97-AF65-F5344CB8AC3E}">
        <p14:creationId xmlns:p14="http://schemas.microsoft.com/office/powerpoint/2010/main" val="3110978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Sena</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A279DCD6-30C1-4224-9B3C-79C9CB7A5807}" type="slidenum">
              <a:t>4</a:t>
            </a:fld>
            <a:endParaRPr lang="en-US"/>
          </a:p>
        </p:txBody>
      </p:sp>
    </p:spTree>
    <p:extLst>
      <p:ext uri="{BB962C8B-B14F-4D97-AF65-F5344CB8AC3E}">
        <p14:creationId xmlns:p14="http://schemas.microsoft.com/office/powerpoint/2010/main" val="2170061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ea typeface="等线"/>
              <a:cs typeface="Calibri"/>
            </a:endParaRPr>
          </a:p>
        </p:txBody>
      </p:sp>
      <p:sp>
        <p:nvSpPr>
          <p:cNvPr id="4" name="Slide Number Placeholder 3"/>
          <p:cNvSpPr>
            <a:spLocks noGrp="1"/>
          </p:cNvSpPr>
          <p:nvPr>
            <p:ph type="sldNum" sz="quarter" idx="5"/>
          </p:nvPr>
        </p:nvSpPr>
        <p:spPr/>
        <p:txBody>
          <a:bodyPr/>
          <a:lstStyle/>
          <a:p>
            <a:fld id="{A279DCD6-30C1-4224-9B3C-79C9CB7A5807}" type="slidenum">
              <a:t>5</a:t>
            </a:fld>
            <a:endParaRPr lang="en-US"/>
          </a:p>
        </p:txBody>
      </p:sp>
    </p:spTree>
    <p:extLst>
      <p:ext uri="{BB962C8B-B14F-4D97-AF65-F5344CB8AC3E}">
        <p14:creationId xmlns:p14="http://schemas.microsoft.com/office/powerpoint/2010/main" val="3524685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Based on the original template , we mainly made five additions : PM2.5, eNVIRONMENTAL jUSTICE , </a:t>
            </a:r>
            <a:r>
              <a:rPr lang="en-US" dirty="0" err="1">
                <a:ea typeface="Calibri"/>
                <a:cs typeface="Calibri"/>
              </a:rPr>
              <a:t>iNDOOR</a:t>
            </a:r>
            <a:r>
              <a:rPr lang="en-US" dirty="0">
                <a:ea typeface="Calibri"/>
                <a:cs typeface="Calibri"/>
              </a:rPr>
              <a:t> AND Outdoor air quality , Year-round preventative actions </a:t>
            </a:r>
            <a:r>
              <a:rPr lang="en-US">
                <a:ea typeface="Calibri"/>
                <a:cs typeface="Calibri"/>
              </a:rPr>
              <a:t>and </a:t>
            </a:r>
            <a:r>
              <a:rPr lang="en-US" dirty="0">
                <a:ea typeface="Calibri"/>
                <a:cs typeface="Calibri"/>
              </a:rPr>
              <a:t>the revision </a:t>
            </a:r>
            <a:r>
              <a:rPr lang="en-US">
                <a:ea typeface="Calibri"/>
                <a:cs typeface="Calibri"/>
              </a:rPr>
              <a:t>for </a:t>
            </a:r>
            <a:r>
              <a:rPr lang="en-US" dirty="0" err="1">
                <a:ea typeface="Calibri"/>
                <a:cs typeface="Calibri"/>
              </a:rPr>
              <a:t>actionabiltiy</a:t>
            </a:r>
            <a:r>
              <a:rPr lang="en-US" dirty="0">
                <a:ea typeface="Calibri"/>
                <a:cs typeface="Calibri"/>
              </a:rPr>
              <a:t> </a:t>
            </a:r>
            <a:endParaRPr lang="en-US">
              <a:ea typeface="Calibri"/>
              <a:cs typeface="Calibri"/>
            </a:endParaRPr>
          </a:p>
        </p:txBody>
      </p:sp>
      <p:sp>
        <p:nvSpPr>
          <p:cNvPr id="4" name="Slide Number Placeholder 3"/>
          <p:cNvSpPr>
            <a:spLocks noGrp="1"/>
          </p:cNvSpPr>
          <p:nvPr>
            <p:ph type="sldNum" sz="quarter" idx="5"/>
          </p:nvPr>
        </p:nvSpPr>
        <p:spPr/>
        <p:txBody>
          <a:bodyPr/>
          <a:lstStyle/>
          <a:p>
            <a:fld id="{A279DCD6-30C1-4224-9B3C-79C9CB7A5807}" type="slidenum">
              <a:t>7</a:t>
            </a:fld>
            <a:endParaRPr lang="en-US"/>
          </a:p>
        </p:txBody>
      </p:sp>
    </p:spTree>
    <p:extLst>
      <p:ext uri="{BB962C8B-B14F-4D97-AF65-F5344CB8AC3E}">
        <p14:creationId xmlns:p14="http://schemas.microsoft.com/office/powerpoint/2010/main" val="4005602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Sena has incorporated several modifications across the template, particularly with PM 2.5 one of the examples is presented below. Higher temperatures and ozone concentrations are positively connected with PM 2.5 levels, so it's critical to address all three concerns in the same strategy. Even though PM 2.5 levels have decreased in Connecticut, residents are still at risk because of climate change and an increase in wildfire smoke. This is especially evident in the northeastern U.S., where burning fossil fuels produces dangerously high levels of PM 2.5 during wildfire smoke events.</a:t>
            </a:r>
            <a:br>
              <a:rPr lang="en-US" dirty="0"/>
            </a:br>
            <a:br>
              <a:rPr lang="en-US" dirty="0"/>
            </a:b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A279DCD6-30C1-4224-9B3C-79C9CB7A5807}" type="slidenum">
              <a:t>8</a:t>
            </a:fld>
            <a:endParaRPr lang="en-US"/>
          </a:p>
        </p:txBody>
      </p:sp>
    </p:spTree>
    <p:extLst>
      <p:ext uri="{BB962C8B-B14F-4D97-AF65-F5344CB8AC3E}">
        <p14:creationId xmlns:p14="http://schemas.microsoft.com/office/powerpoint/2010/main" val="3187714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Reece has concentrated on the environmental justice aspect of extreme heat occurrences, which we believe should be integrated into heat action strategies.</a:t>
            </a:r>
            <a:endParaRPr lang="en-US"/>
          </a:p>
          <a:p>
            <a:r>
              <a:rPr lang="en-US" dirty="0">
                <a:cs typeface="Calibri"/>
              </a:rPr>
              <a:t>It is essential for response strategies regarding extreme heat and air pollution to have an equity-focused perspective to mitigate the disproportionate effects on vulnerable people. These groups experience high heat more frequently than others and are particularly susceptible to deterioration in air quality. Individuals who are elderly, possess underlying medical issues, experience social isolation, and reside in structures with high ceilings or inadequate insulation are particularly susceptible to intense heat events and compromised air quality. Another marginalized and at-risk demographic is the homeless population.</a:t>
            </a:r>
            <a:endParaRPr lang="en-US">
              <a:cs typeface="Calibri"/>
            </a:endParaRPr>
          </a:p>
        </p:txBody>
      </p:sp>
      <p:sp>
        <p:nvSpPr>
          <p:cNvPr id="4" name="Slide Number Placeholder 3"/>
          <p:cNvSpPr>
            <a:spLocks noGrp="1"/>
          </p:cNvSpPr>
          <p:nvPr>
            <p:ph type="sldNum" sz="quarter" idx="5"/>
          </p:nvPr>
        </p:nvSpPr>
        <p:spPr/>
        <p:txBody>
          <a:bodyPr/>
          <a:lstStyle/>
          <a:p>
            <a:fld id="{A279DCD6-30C1-4224-9B3C-79C9CB7A5807}" type="slidenum">
              <a:t>9</a:t>
            </a:fld>
            <a:endParaRPr lang="en-US"/>
          </a:p>
        </p:txBody>
      </p:sp>
    </p:spTree>
    <p:extLst>
      <p:ext uri="{BB962C8B-B14F-4D97-AF65-F5344CB8AC3E}">
        <p14:creationId xmlns:p14="http://schemas.microsoft.com/office/powerpoint/2010/main" val="3817794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discussion is followed by a further evaluation in the form of a template regarding the relationship between the quality of indoor and outdoor air, both of which are harmed by wood burning. The DEEP tracks outdoor air quality in Connecticut, disclosing variability in PM2.5 concentrations statewide. Locations like Stratford and Westport have recorded ozone levels of 82 ppb, surpassing the standard of 70 ppb. Additionally, during wintertime, wood burning in rural areas contributes to increased PM2.5 levels, which have been associated with respiratory infections in children.</a:t>
            </a:r>
            <a:br>
              <a:rPr lang="en-US" dirty="0">
                <a:cs typeface="+mn-lt"/>
              </a:rPr>
            </a:br>
            <a:r>
              <a:rPr lang="en-US" dirty="0"/>
              <a:t>During periods of higher pollution, particularly with increased PM2.5 and ozone levels, outdoor air may reach the inside environment, decreasing indoor air quality. During this period, the government should assist citizens in minimizing exposure by keeping indoors, utilizing air purifiers, or implementing other preventive measures.</a:t>
            </a:r>
            <a:br>
              <a:rPr lang="en-US" dirty="0">
                <a:cs typeface="+mn-lt"/>
              </a:rPr>
            </a:br>
            <a:br>
              <a:rPr lang="en-US" dirty="0">
                <a:cs typeface="+mn-lt"/>
              </a:rPr>
            </a:br>
            <a:br>
              <a:rPr lang="en-US" dirty="0">
                <a:cs typeface="+mn-lt"/>
              </a:rPr>
            </a:br>
            <a:endParaRPr lang="en-US" dirty="0"/>
          </a:p>
        </p:txBody>
      </p:sp>
      <p:sp>
        <p:nvSpPr>
          <p:cNvPr id="4" name="Slide Number Placeholder 3"/>
          <p:cNvSpPr>
            <a:spLocks noGrp="1"/>
          </p:cNvSpPr>
          <p:nvPr>
            <p:ph type="sldNum" sz="quarter" idx="5"/>
          </p:nvPr>
        </p:nvSpPr>
        <p:spPr/>
        <p:txBody>
          <a:bodyPr/>
          <a:lstStyle/>
          <a:p>
            <a:fld id="{A279DCD6-30C1-4224-9B3C-79C9CB7A5807}" type="slidenum">
              <a:t>10</a:t>
            </a:fld>
            <a:endParaRPr lang="en-US"/>
          </a:p>
        </p:txBody>
      </p:sp>
    </p:spTree>
    <p:extLst>
      <p:ext uri="{BB962C8B-B14F-4D97-AF65-F5344CB8AC3E}">
        <p14:creationId xmlns:p14="http://schemas.microsoft.com/office/powerpoint/2010/main" val="3991516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Here are lists of our relevant resources that will be included in the plan</a:t>
            </a:r>
            <a:endParaRPr lang="en-US">
              <a:ea typeface="Calibri"/>
              <a:cs typeface="Calibri"/>
            </a:endParaRPr>
          </a:p>
        </p:txBody>
      </p:sp>
      <p:sp>
        <p:nvSpPr>
          <p:cNvPr id="4" name="Slide Number Placeholder 3"/>
          <p:cNvSpPr>
            <a:spLocks noGrp="1"/>
          </p:cNvSpPr>
          <p:nvPr>
            <p:ph type="sldNum" sz="quarter" idx="5"/>
          </p:nvPr>
        </p:nvSpPr>
        <p:spPr/>
        <p:txBody>
          <a:bodyPr/>
          <a:lstStyle/>
          <a:p>
            <a:fld id="{A279DCD6-30C1-4224-9B3C-79C9CB7A5807}" type="slidenum">
              <a:t>11</a:t>
            </a:fld>
            <a:endParaRPr lang="en-US"/>
          </a:p>
        </p:txBody>
      </p:sp>
    </p:spTree>
    <p:extLst>
      <p:ext uri="{BB962C8B-B14F-4D97-AF65-F5344CB8AC3E}">
        <p14:creationId xmlns:p14="http://schemas.microsoft.com/office/powerpoint/2010/main" val="2145283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A068949A-688B-4AED-AA8E-F203BA3310F5}" type="datetimeFigureOut">
              <a:rPr lang="en-US" dirty="0"/>
              <a:t>10/16/24</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24578CCF-2EC4-44CB-A694-F6F6E59A3985}" type="slidenum">
              <a:rPr lang="en-US" dirty="0"/>
              <a:t>‹#›</a:t>
            </a:fld>
            <a:endParaRPr lang="en-US"/>
          </a:p>
        </p:txBody>
      </p:sp>
    </p:spTree>
    <p:extLst>
      <p:ext uri="{BB962C8B-B14F-4D97-AF65-F5344CB8AC3E}">
        <p14:creationId xmlns:p14="http://schemas.microsoft.com/office/powerpoint/2010/main" val="1177500758"/>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16F30231-6059-4AF0-B828-13FEB68C6E43}" type="datetimeFigureOut">
              <a:rPr lang="en-US" dirty="0"/>
              <a:t>10/16/24</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24578CCF-2EC4-44CB-A694-F6F6E59A3985}" type="slidenum">
              <a:rPr lang="en-US" dirty="0"/>
              <a:t>‹#›</a:t>
            </a:fld>
            <a:endParaRPr lang="en-US"/>
          </a:p>
        </p:txBody>
      </p:sp>
    </p:spTree>
    <p:extLst>
      <p:ext uri="{BB962C8B-B14F-4D97-AF65-F5344CB8AC3E}">
        <p14:creationId xmlns:p14="http://schemas.microsoft.com/office/powerpoint/2010/main" val="1286172069"/>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5906E087-9EB9-42E7-B62A-9B8FE3556101}" type="datetimeFigureOut">
              <a:rPr lang="en-US" dirty="0"/>
              <a:t>10/16/24</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24578CCF-2EC4-44CB-A694-F6F6E59A3985}" type="slidenum">
              <a:rPr lang="en-US" dirty="0"/>
              <a:t>‹#›</a:t>
            </a:fld>
            <a:endParaRPr lang="en-US"/>
          </a:p>
        </p:txBody>
      </p:sp>
    </p:spTree>
    <p:extLst>
      <p:ext uri="{BB962C8B-B14F-4D97-AF65-F5344CB8AC3E}">
        <p14:creationId xmlns:p14="http://schemas.microsoft.com/office/powerpoint/2010/main" val="290148939"/>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10C57B2A-1291-46F4-B4CC-8BAFDF935B56}" type="datetimeFigureOut">
              <a:rPr lang="en-US" dirty="0"/>
              <a:t>10/16/24</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24578CCF-2EC4-44CB-A694-F6F6E59A3985}" type="slidenum">
              <a:rPr lang="en-US" dirty="0"/>
              <a:t>‹#›</a:t>
            </a:fld>
            <a:endParaRPr lang="en-US"/>
          </a:p>
        </p:txBody>
      </p:sp>
    </p:spTree>
    <p:extLst>
      <p:ext uri="{BB962C8B-B14F-4D97-AF65-F5344CB8AC3E}">
        <p14:creationId xmlns:p14="http://schemas.microsoft.com/office/powerpoint/2010/main" val="735208547"/>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2E76B3B4-A63D-42FA-B9D1-41D36384F384}" type="datetimeFigureOut">
              <a:rPr lang="en-US" dirty="0"/>
              <a:t>10/16/24</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24578CCF-2EC4-44CB-A694-F6F6E59A3985}" type="slidenum">
              <a:rPr lang="en-US" dirty="0"/>
              <a:t>‹#›</a:t>
            </a:fld>
            <a:endParaRPr lang="en-US"/>
          </a:p>
        </p:txBody>
      </p:sp>
    </p:spTree>
    <p:extLst>
      <p:ext uri="{BB962C8B-B14F-4D97-AF65-F5344CB8AC3E}">
        <p14:creationId xmlns:p14="http://schemas.microsoft.com/office/powerpoint/2010/main" val="1040851028"/>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1BBF0803-F60A-46DD-B88E-307855619A34}" type="datetimeFigureOut">
              <a:rPr lang="en-US" dirty="0"/>
              <a:t>10/16/24</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24578CCF-2EC4-44CB-A694-F6F6E59A3985}" type="slidenum">
              <a:rPr lang="en-US" dirty="0"/>
              <a:t>‹#›</a:t>
            </a:fld>
            <a:endParaRPr lang="en-US"/>
          </a:p>
        </p:txBody>
      </p:sp>
    </p:spTree>
    <p:extLst>
      <p:ext uri="{BB962C8B-B14F-4D97-AF65-F5344CB8AC3E}">
        <p14:creationId xmlns:p14="http://schemas.microsoft.com/office/powerpoint/2010/main" val="1403082641"/>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583B4245-B7F0-48F5-9A59-408A637F0829}" type="datetimeFigureOut">
              <a:rPr lang="en-US" dirty="0"/>
              <a:t>10/16/24</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r>
              <a:rPr lang="en-US"/>
              <a:t>
              </a:t>
            </a:r>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24578CCF-2EC4-44CB-A694-F6F6E59A3985}" type="slidenum">
              <a:rPr lang="en-US" dirty="0"/>
              <a:t>‹#›</a:t>
            </a:fld>
            <a:endParaRPr lang="en-US"/>
          </a:p>
        </p:txBody>
      </p:sp>
    </p:spTree>
    <p:extLst>
      <p:ext uri="{BB962C8B-B14F-4D97-AF65-F5344CB8AC3E}">
        <p14:creationId xmlns:p14="http://schemas.microsoft.com/office/powerpoint/2010/main" val="1364334412"/>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C1A9FBFC-AFD0-49F7-9AAB-86AF5F4471C2}" type="datetimeFigureOut">
              <a:rPr lang="en-US" dirty="0"/>
              <a:t>10/16/24</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r>
              <a:rPr lang="en-US"/>
              <a:t>
              </a:t>
            </a:r>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24578CCF-2EC4-44CB-A694-F6F6E59A3985}" type="slidenum">
              <a:rPr lang="en-US" dirty="0"/>
              <a:t>‹#›</a:t>
            </a:fld>
            <a:endParaRPr lang="en-US"/>
          </a:p>
        </p:txBody>
      </p:sp>
    </p:spTree>
    <p:extLst>
      <p:ext uri="{BB962C8B-B14F-4D97-AF65-F5344CB8AC3E}">
        <p14:creationId xmlns:p14="http://schemas.microsoft.com/office/powerpoint/2010/main" val="865675848"/>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46DAEFA3-A6B6-4916-BD87-2F7F0B6DE4AC}" type="datetimeFigureOut">
              <a:rPr lang="en-US" dirty="0"/>
              <a:t>10/16/24</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r>
              <a:rPr lang="en-US"/>
              <a:t>
              </a:t>
            </a:r>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24578CCF-2EC4-44CB-A694-F6F6E59A3985}" type="slidenum">
              <a:rPr lang="en-US" dirty="0"/>
              <a:t>‹#›</a:t>
            </a:fld>
            <a:endParaRPr lang="en-US"/>
          </a:p>
        </p:txBody>
      </p:sp>
    </p:spTree>
    <p:extLst>
      <p:ext uri="{BB962C8B-B14F-4D97-AF65-F5344CB8AC3E}">
        <p14:creationId xmlns:p14="http://schemas.microsoft.com/office/powerpoint/2010/main" val="2700777657"/>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3D928FE2-E902-4B86-B2C7-4AE6B54CDB70}" type="datetimeFigureOut">
              <a:rPr lang="en-US" dirty="0"/>
              <a:t>10/16/24</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24578CCF-2EC4-44CB-A694-F6F6E59A3985}" type="slidenum">
              <a:rPr lang="en-US" dirty="0"/>
              <a:t>‹#›</a:t>
            </a:fld>
            <a:endParaRPr lang="en-US"/>
          </a:p>
        </p:txBody>
      </p:sp>
    </p:spTree>
    <p:extLst>
      <p:ext uri="{BB962C8B-B14F-4D97-AF65-F5344CB8AC3E}">
        <p14:creationId xmlns:p14="http://schemas.microsoft.com/office/powerpoint/2010/main" val="2871645212"/>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E8674E58-F253-4E0F-B41E-2DC0E51ABEA1}" type="datetimeFigureOut">
              <a:rPr lang="en-US" dirty="0"/>
              <a:t>10/16/24</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24578CCF-2EC4-44CB-A694-F6F6E59A3985}" type="slidenum">
              <a:rPr lang="en-US" dirty="0"/>
              <a:t>‹#›</a:t>
            </a:fld>
            <a:endParaRPr lang="en-US"/>
          </a:p>
        </p:txBody>
      </p:sp>
    </p:spTree>
    <p:extLst>
      <p:ext uri="{BB962C8B-B14F-4D97-AF65-F5344CB8AC3E}">
        <p14:creationId xmlns:p14="http://schemas.microsoft.com/office/powerpoint/2010/main" val="3468179167"/>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p:nvPr/>
          </p:nvSpPr>
          <p:spPr bwMode="auto">
            <a:xfrm rot="5400000">
              <a:off x="11108009" y="6718576"/>
              <a:ext cx="131153" cy="88130"/>
            </a:xfrm>
            <a:custGeom>
              <a:avLst/>
              <a:gdLst/>
              <a:ahLst/>
              <a:cxnLst/>
              <a:rect l="0" t="0" r="r" b="b"/>
              <a:pathLst>
                <a:path w="40" h="29">
                  <a:moveTo>
                    <a:pt x="26" y="0"/>
                  </a:moveTo>
                  <a:cubicBezTo>
                    <a:pt x="34" y="0"/>
                    <a:pt x="40" y="10"/>
                    <a:pt x="39" y="20"/>
                  </a:cubicBezTo>
                  <a:cubicBezTo>
                    <a:pt x="17" y="29"/>
                    <a:pt x="0" y="10"/>
                    <a:pt x="26" y="0"/>
                  </a:cubicBezTo>
                  <a:close/>
                </a:path>
              </a:pathLst>
            </a:custGeom>
            <a:grpFill/>
            <a:ln>
              <a:noFill/>
            </a:ln>
          </p:spPr>
        </p:sp>
        <p:sp>
          <p:nvSpPr>
            <p:cNvPr id="9" name="Freeform 10">
              <a:extLst>
                <a:ext uri="{FF2B5EF4-FFF2-40B4-BE49-F238E27FC236}">
                  <a16:creationId xmlns:a16="http://schemas.microsoft.com/office/drawing/2014/main" id="{8B1E8DB8-017D-454E-849F-EE5742849FD4}"/>
                </a:ext>
              </a:extLst>
            </p:cNvPr>
            <p:cNvSpPr/>
            <p:nvPr/>
          </p:nvSpPr>
          <p:spPr bwMode="auto">
            <a:xfrm rot="5400000">
              <a:off x="11475034" y="77813"/>
              <a:ext cx="138242" cy="88130"/>
            </a:xfrm>
            <a:custGeom>
              <a:avLst/>
              <a:gdLst/>
              <a:ahLst/>
              <a:cxnLst/>
              <a:rect l="0" t="0" r="r" b="b"/>
              <a:pathLst>
                <a:path w="42" h="29">
                  <a:moveTo>
                    <a:pt x="22" y="0"/>
                  </a:moveTo>
                  <a:cubicBezTo>
                    <a:pt x="42" y="7"/>
                    <a:pt x="28" y="29"/>
                    <a:pt x="14" y="25"/>
                  </a:cubicBezTo>
                  <a:cubicBezTo>
                    <a:pt x="0" y="18"/>
                    <a:pt x="8" y="1"/>
                    <a:pt x="22" y="0"/>
                  </a:cubicBezTo>
                  <a:close/>
                </a:path>
              </a:pathLst>
            </a:custGeom>
            <a:grpFill/>
            <a:ln>
              <a:noFill/>
            </a:ln>
          </p:spPr>
        </p:sp>
        <p:sp>
          <p:nvSpPr>
            <p:cNvPr id="10" name="Freeform 15">
              <a:extLst>
                <a:ext uri="{FF2B5EF4-FFF2-40B4-BE49-F238E27FC236}">
                  <a16:creationId xmlns:a16="http://schemas.microsoft.com/office/drawing/2014/main" id="{16D80E5D-5099-41C4-A80A-1B1538C382FC}"/>
                </a:ext>
              </a:extLst>
            </p:cNvPr>
            <p:cNvSpPr/>
            <p:nvPr/>
          </p:nvSpPr>
          <p:spPr bwMode="auto">
            <a:xfrm rot="5400000">
              <a:off x="11478964" y="592010"/>
              <a:ext cx="121406" cy="72626"/>
            </a:xfrm>
            <a:custGeom>
              <a:avLst/>
              <a:gdLst/>
              <a:ahLst/>
              <a:cxnLst/>
              <a:rect l="0" t="0" r="r" b="b"/>
              <a:pathLst>
                <a:path w="37" h="24">
                  <a:moveTo>
                    <a:pt x="16" y="0"/>
                  </a:moveTo>
                  <a:cubicBezTo>
                    <a:pt x="37" y="6"/>
                    <a:pt x="30" y="20"/>
                    <a:pt x="11" y="24"/>
                  </a:cubicBezTo>
                  <a:cubicBezTo>
                    <a:pt x="0" y="17"/>
                    <a:pt x="5" y="3"/>
                    <a:pt x="16" y="0"/>
                  </a:cubicBezTo>
                  <a:close/>
                </a:path>
              </a:pathLst>
            </a:custGeom>
            <a:grpFill/>
            <a:ln>
              <a:noFill/>
            </a:ln>
          </p:spPr>
        </p:sp>
        <p:sp>
          <p:nvSpPr>
            <p:cNvPr id="11" name="Freeform 18">
              <a:extLst>
                <a:ext uri="{FF2B5EF4-FFF2-40B4-BE49-F238E27FC236}">
                  <a16:creationId xmlns:a16="http://schemas.microsoft.com/office/drawing/2014/main" id="{947751E1-E2F4-467E-B547-3BD4BAB7F560}"/>
                </a:ext>
              </a:extLst>
            </p:cNvPr>
            <p:cNvSpPr/>
            <p:nvPr/>
          </p:nvSpPr>
          <p:spPr bwMode="auto">
            <a:xfrm rot="5400000">
              <a:off x="11482378" y="335267"/>
              <a:ext cx="138242" cy="78339"/>
            </a:xfrm>
            <a:custGeom>
              <a:avLst/>
              <a:gdLst/>
              <a:ahLst/>
              <a:cxnLst/>
              <a:rect l="0" t="0" r="r" b="b"/>
              <a:pathLst>
                <a:path w="42" h="26">
                  <a:moveTo>
                    <a:pt x="6" y="6"/>
                  </a:moveTo>
                  <a:cubicBezTo>
                    <a:pt x="25" y="0"/>
                    <a:pt x="42" y="17"/>
                    <a:pt x="21" y="26"/>
                  </a:cubicBezTo>
                  <a:cubicBezTo>
                    <a:pt x="9" y="26"/>
                    <a:pt x="0" y="16"/>
                    <a:pt x="6" y="6"/>
                  </a:cubicBezTo>
                  <a:close/>
                </a:path>
              </a:pathLst>
            </a:custGeom>
            <a:grpFill/>
            <a:ln>
              <a:noFill/>
            </a:ln>
          </p:spPr>
        </p:sp>
        <p:sp>
          <p:nvSpPr>
            <p:cNvPr id="12" name="Freeform 19">
              <a:extLst>
                <a:ext uri="{FF2B5EF4-FFF2-40B4-BE49-F238E27FC236}">
                  <a16:creationId xmlns:a16="http://schemas.microsoft.com/office/drawing/2014/main" id="{55D8869B-B701-4268-9856-876345C8AE3F}"/>
                </a:ext>
              </a:extLst>
            </p:cNvPr>
            <p:cNvSpPr/>
            <p:nvPr/>
          </p:nvSpPr>
          <p:spPr bwMode="auto">
            <a:xfrm rot="5400000">
              <a:off x="11407714" y="2021691"/>
              <a:ext cx="124951" cy="69362"/>
            </a:xfrm>
            <a:custGeom>
              <a:avLst/>
              <a:gdLst/>
              <a:ahLst/>
              <a:cxnLst/>
              <a:rect l="0" t="0" r="r" b="b"/>
              <a:pathLst>
                <a:path w="38" h="23">
                  <a:moveTo>
                    <a:pt x="16" y="0"/>
                  </a:moveTo>
                  <a:cubicBezTo>
                    <a:pt x="38" y="8"/>
                    <a:pt x="31" y="18"/>
                    <a:pt x="10" y="23"/>
                  </a:cubicBezTo>
                  <a:cubicBezTo>
                    <a:pt x="0" y="16"/>
                    <a:pt x="4" y="3"/>
                    <a:pt x="16" y="0"/>
                  </a:cubicBezTo>
                  <a:close/>
                </a:path>
              </a:pathLst>
            </a:custGeom>
            <a:grpFill/>
            <a:ln>
              <a:noFill/>
            </a:ln>
          </p:spPr>
        </p:sp>
        <p:sp>
          <p:nvSpPr>
            <p:cNvPr id="13" name="Freeform 20">
              <a:extLst>
                <a:ext uri="{FF2B5EF4-FFF2-40B4-BE49-F238E27FC236}">
                  <a16:creationId xmlns:a16="http://schemas.microsoft.com/office/drawing/2014/main" id="{A25CA59C-849F-4CE4-A9B0-293F98DE2C7C}"/>
                </a:ext>
              </a:extLst>
            </p:cNvPr>
            <p:cNvSpPr/>
            <p:nvPr/>
          </p:nvSpPr>
          <p:spPr bwMode="auto">
            <a:xfrm rot="5400000">
              <a:off x="11414629" y="2272420"/>
              <a:ext cx="128495" cy="78339"/>
            </a:xfrm>
            <a:custGeom>
              <a:avLst/>
              <a:gdLst/>
              <a:ahLst/>
              <a:cxnLst/>
              <a:rect l="0" t="0" r="r" b="b"/>
              <a:pathLst>
                <a:path w="39" h="26">
                  <a:moveTo>
                    <a:pt x="24" y="0"/>
                  </a:moveTo>
                  <a:cubicBezTo>
                    <a:pt x="39" y="3"/>
                    <a:pt x="36" y="26"/>
                    <a:pt x="20" y="26"/>
                  </a:cubicBezTo>
                  <a:cubicBezTo>
                    <a:pt x="0" y="18"/>
                    <a:pt x="3" y="3"/>
                    <a:pt x="24" y="0"/>
                  </a:cubicBezTo>
                  <a:close/>
                </a:path>
              </a:pathLst>
            </a:custGeom>
            <a:grpFill/>
            <a:ln>
              <a:noFill/>
            </a:ln>
          </p:spPr>
        </p:sp>
        <p:sp>
          <p:nvSpPr>
            <p:cNvPr id="14" name="Freeform 22">
              <a:extLst>
                <a:ext uri="{FF2B5EF4-FFF2-40B4-BE49-F238E27FC236}">
                  <a16:creationId xmlns:a16="http://schemas.microsoft.com/office/drawing/2014/main" id="{FE000DB1-AAA1-4BFF-8F14-53624C2F9E0B}"/>
                </a:ext>
              </a:extLst>
            </p:cNvPr>
            <p:cNvSpPr/>
            <p:nvPr/>
          </p:nvSpPr>
          <p:spPr bwMode="auto">
            <a:xfrm rot="5400000">
              <a:off x="11426398" y="1049544"/>
              <a:ext cx="150648" cy="99554"/>
            </a:xfrm>
            <a:custGeom>
              <a:avLst/>
              <a:gdLst/>
              <a:ahLst/>
              <a:cxnLst/>
              <a:rect l="0" t="0" r="r" b="b"/>
              <a:pathLst>
                <a:path w="46" h="33">
                  <a:moveTo>
                    <a:pt x="26" y="0"/>
                  </a:moveTo>
                  <a:cubicBezTo>
                    <a:pt x="29" y="0"/>
                    <a:pt x="46" y="16"/>
                    <a:pt x="38" y="22"/>
                  </a:cubicBezTo>
                  <a:cubicBezTo>
                    <a:pt x="16" y="33"/>
                    <a:pt x="0" y="5"/>
                    <a:pt x="26" y="0"/>
                  </a:cubicBezTo>
                  <a:close/>
                </a:path>
              </a:pathLst>
            </a:custGeom>
            <a:grpFill/>
            <a:ln>
              <a:noFill/>
            </a:ln>
          </p:spPr>
        </p:sp>
        <p:sp>
          <p:nvSpPr>
            <p:cNvPr id="15" name="Freeform 23">
              <a:extLst>
                <a:ext uri="{FF2B5EF4-FFF2-40B4-BE49-F238E27FC236}">
                  <a16:creationId xmlns:a16="http://schemas.microsoft.com/office/drawing/2014/main" id="{5EEFBC14-7E5B-47B2-B5E3-E90991F89191}"/>
                </a:ext>
              </a:extLst>
            </p:cNvPr>
            <p:cNvSpPr/>
            <p:nvPr/>
          </p:nvSpPr>
          <p:spPr bwMode="auto">
            <a:xfrm rot="5400000">
              <a:off x="11440085" y="836978"/>
              <a:ext cx="134697" cy="81603"/>
            </a:xfrm>
            <a:custGeom>
              <a:avLst/>
              <a:gdLst/>
              <a:ahLst/>
              <a:cxnLst/>
              <a:rect l="0" t="0" r="r" b="b"/>
              <a:pathLst>
                <a:path w="41" h="27">
                  <a:moveTo>
                    <a:pt x="19" y="0"/>
                  </a:moveTo>
                  <a:cubicBezTo>
                    <a:pt x="41" y="10"/>
                    <a:pt x="28" y="27"/>
                    <a:pt x="8" y="20"/>
                  </a:cubicBezTo>
                  <a:cubicBezTo>
                    <a:pt x="0" y="8"/>
                    <a:pt x="7" y="2"/>
                    <a:pt x="19" y="0"/>
                  </a:cubicBezTo>
                  <a:close/>
                </a:path>
              </a:pathLst>
            </a:custGeom>
            <a:grpFill/>
            <a:ln>
              <a:noFill/>
            </a:ln>
          </p:spPr>
        </p:sp>
        <p:sp>
          <p:nvSpPr>
            <p:cNvPr id="16" name="Freeform 26">
              <a:extLst>
                <a:ext uri="{FF2B5EF4-FFF2-40B4-BE49-F238E27FC236}">
                  <a16:creationId xmlns:a16="http://schemas.microsoft.com/office/drawing/2014/main" id="{00AFF6E4-A34A-4FD3-8C57-BB96114822D1}"/>
                </a:ext>
              </a:extLst>
            </p:cNvPr>
            <p:cNvSpPr/>
            <p:nvPr/>
          </p:nvSpPr>
          <p:spPr bwMode="auto">
            <a:xfrm rot="5400000">
              <a:off x="11427309" y="1320685"/>
              <a:ext cx="127608" cy="78339"/>
            </a:xfrm>
            <a:custGeom>
              <a:avLst/>
              <a:gdLst/>
              <a:ahLst/>
              <a:cxnLst/>
              <a:rect l="0" t="0" r="r" b="b"/>
              <a:pathLst>
                <a:path w="39" h="26">
                  <a:moveTo>
                    <a:pt x="24" y="0"/>
                  </a:moveTo>
                  <a:cubicBezTo>
                    <a:pt x="39" y="2"/>
                    <a:pt x="36" y="26"/>
                    <a:pt x="20" y="25"/>
                  </a:cubicBezTo>
                  <a:cubicBezTo>
                    <a:pt x="0" y="18"/>
                    <a:pt x="3" y="3"/>
                    <a:pt x="24" y="0"/>
                  </a:cubicBezTo>
                  <a:close/>
                </a:path>
              </a:pathLst>
            </a:custGeom>
            <a:grpFill/>
            <a:ln>
              <a:noFill/>
            </a:ln>
          </p:spPr>
        </p:sp>
        <p:sp>
          <p:nvSpPr>
            <p:cNvPr id="17" name="Freeform 27">
              <a:extLst>
                <a:ext uri="{FF2B5EF4-FFF2-40B4-BE49-F238E27FC236}">
                  <a16:creationId xmlns:a16="http://schemas.microsoft.com/office/drawing/2014/main" id="{C63A8474-C075-4441-A0B3-52286EA50093}"/>
                </a:ext>
              </a:extLst>
            </p:cNvPr>
            <p:cNvSpPr/>
            <p:nvPr/>
          </p:nvSpPr>
          <p:spPr bwMode="auto">
            <a:xfrm rot="5400000">
              <a:off x="11407470" y="1778440"/>
              <a:ext cx="131153" cy="93843"/>
            </a:xfrm>
            <a:custGeom>
              <a:avLst/>
              <a:gdLst/>
              <a:ahLst/>
              <a:cxnLst/>
              <a:rect l="0" t="0" r="r" b="b"/>
              <a:pathLst>
                <a:path w="40" h="31">
                  <a:moveTo>
                    <a:pt x="22" y="0"/>
                  </a:moveTo>
                  <a:cubicBezTo>
                    <a:pt x="39" y="3"/>
                    <a:pt x="40" y="31"/>
                    <a:pt x="16" y="25"/>
                  </a:cubicBezTo>
                  <a:cubicBezTo>
                    <a:pt x="0" y="7"/>
                    <a:pt x="13" y="4"/>
                    <a:pt x="22" y="0"/>
                  </a:cubicBezTo>
                  <a:close/>
                </a:path>
              </a:pathLst>
            </a:custGeom>
            <a:grpFill/>
            <a:ln>
              <a:noFill/>
            </a:ln>
          </p:spPr>
        </p:sp>
        <p:sp>
          <p:nvSpPr>
            <p:cNvPr id="18" name="Freeform 28">
              <a:extLst>
                <a:ext uri="{FF2B5EF4-FFF2-40B4-BE49-F238E27FC236}">
                  <a16:creationId xmlns:a16="http://schemas.microsoft.com/office/drawing/2014/main" id="{35DA4698-A2ED-4512-8887-F12D3F14372A}"/>
                </a:ext>
              </a:extLst>
            </p:cNvPr>
            <p:cNvSpPr/>
            <p:nvPr/>
          </p:nvSpPr>
          <p:spPr bwMode="auto">
            <a:xfrm rot="5400000">
              <a:off x="11404869" y="1535195"/>
              <a:ext cx="127608" cy="69362"/>
            </a:xfrm>
            <a:custGeom>
              <a:avLst/>
              <a:gdLst/>
              <a:ahLst/>
              <a:cxnLst/>
              <a:rect l="0" t="0" r="r" b="b"/>
              <a:pathLst>
                <a:path w="39" h="23">
                  <a:moveTo>
                    <a:pt x="16" y="0"/>
                  </a:moveTo>
                  <a:cubicBezTo>
                    <a:pt x="39" y="7"/>
                    <a:pt x="31" y="17"/>
                    <a:pt x="11" y="23"/>
                  </a:cubicBezTo>
                  <a:cubicBezTo>
                    <a:pt x="0" y="16"/>
                    <a:pt x="4" y="2"/>
                    <a:pt x="16" y="0"/>
                  </a:cubicBezTo>
                  <a:close/>
                </a:path>
              </a:pathLst>
            </a:custGeom>
            <a:grpFill/>
            <a:ln>
              <a:noFill/>
            </a:ln>
          </p:spPr>
        </p:sp>
        <p:sp>
          <p:nvSpPr>
            <p:cNvPr id="19" name="Freeform 30">
              <a:extLst>
                <a:ext uri="{FF2B5EF4-FFF2-40B4-BE49-F238E27FC236}">
                  <a16:creationId xmlns:a16="http://schemas.microsoft.com/office/drawing/2014/main" id="{3358E118-D590-4E50-B21C-6CDAA1CCAFCB}"/>
                </a:ext>
              </a:extLst>
            </p:cNvPr>
            <p:cNvSpPr/>
            <p:nvPr/>
          </p:nvSpPr>
          <p:spPr bwMode="auto">
            <a:xfrm rot="5400000">
              <a:off x="11480119" y="1078297"/>
              <a:ext cx="9748" cy="5712"/>
            </a:xfrm>
            <a:custGeom>
              <a:avLst/>
              <a:gdLst/>
              <a:ahLst/>
              <a:cxnLst/>
              <a:rect l="0" t="0" r="r" b="b"/>
              <a:pathLst>
                <a:path w="3" h="2">
                  <a:moveTo>
                    <a:pt x="1" y="0"/>
                  </a:moveTo>
                  <a:cubicBezTo>
                    <a:pt x="2" y="1"/>
                    <a:pt x="3" y="2"/>
                    <a:pt x="2" y="2"/>
                  </a:cubicBezTo>
                  <a:cubicBezTo>
                    <a:pt x="1" y="2"/>
                    <a:pt x="0" y="1"/>
                    <a:pt x="1" y="0"/>
                  </a:cubicBezTo>
                  <a:close/>
                </a:path>
              </a:pathLst>
            </a:custGeom>
            <a:grpFill/>
            <a:ln>
              <a:noFill/>
            </a:ln>
          </p:spPr>
        </p:sp>
        <p:sp>
          <p:nvSpPr>
            <p:cNvPr id="20" name="Freeform 43">
              <a:extLst>
                <a:ext uri="{FF2B5EF4-FFF2-40B4-BE49-F238E27FC236}">
                  <a16:creationId xmlns:a16="http://schemas.microsoft.com/office/drawing/2014/main" id="{F1EE889E-60FF-423F-ADCB-6CBEE853A040}"/>
                </a:ext>
              </a:extLst>
            </p:cNvPr>
            <p:cNvSpPr/>
            <p:nvPr/>
          </p:nvSpPr>
          <p:spPr bwMode="auto">
            <a:xfrm rot="5400000">
              <a:off x="11194111" y="860614"/>
              <a:ext cx="143559" cy="75075"/>
            </a:xfrm>
            <a:custGeom>
              <a:avLst/>
              <a:gdLst/>
              <a:ahLst/>
              <a:cxnLst/>
              <a:rect l="0" t="0" r="r" b="b"/>
              <a:pathLst>
                <a:path w="44" h="25">
                  <a:moveTo>
                    <a:pt x="28" y="0"/>
                  </a:moveTo>
                  <a:cubicBezTo>
                    <a:pt x="44" y="2"/>
                    <a:pt x="38" y="22"/>
                    <a:pt x="25" y="25"/>
                  </a:cubicBezTo>
                  <a:cubicBezTo>
                    <a:pt x="0" y="25"/>
                    <a:pt x="9" y="5"/>
                    <a:pt x="28" y="0"/>
                  </a:cubicBezTo>
                  <a:close/>
                </a:path>
              </a:pathLst>
            </a:custGeom>
            <a:grpFill/>
            <a:ln>
              <a:noFill/>
            </a:ln>
          </p:spPr>
        </p:sp>
        <p:sp>
          <p:nvSpPr>
            <p:cNvPr id="21" name="Freeform 51">
              <a:extLst>
                <a:ext uri="{FF2B5EF4-FFF2-40B4-BE49-F238E27FC236}">
                  <a16:creationId xmlns:a16="http://schemas.microsoft.com/office/drawing/2014/main" id="{A4AA0634-0A7C-4A35-8EB7-775200F129FD}"/>
                </a:ext>
              </a:extLst>
            </p:cNvPr>
            <p:cNvSpPr/>
            <p:nvPr/>
          </p:nvSpPr>
          <p:spPr bwMode="auto">
            <a:xfrm rot="5400000">
              <a:off x="11167080" y="1015030"/>
              <a:ext cx="115202" cy="90579"/>
            </a:xfrm>
            <a:custGeom>
              <a:avLst/>
              <a:gdLst/>
              <a:ahLst/>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sp>
        <p:sp>
          <p:nvSpPr>
            <p:cNvPr id="22" name="Freeform 52">
              <a:extLst>
                <a:ext uri="{FF2B5EF4-FFF2-40B4-BE49-F238E27FC236}">
                  <a16:creationId xmlns:a16="http://schemas.microsoft.com/office/drawing/2014/main" id="{EBA21558-CAC3-445C-8882-5D4A0C6D2A0E}"/>
                </a:ext>
              </a:extLst>
            </p:cNvPr>
            <p:cNvSpPr/>
            <p:nvPr/>
          </p:nvSpPr>
          <p:spPr bwMode="auto">
            <a:xfrm rot="5400000">
              <a:off x="11164085" y="450599"/>
              <a:ext cx="118747" cy="81603"/>
            </a:xfrm>
            <a:custGeom>
              <a:avLst/>
              <a:gdLst/>
              <a:ahLst/>
              <a:cxnLst/>
              <a:rect l="0" t="0" r="r" b="b"/>
              <a:pathLst>
                <a:path w="36" h="27">
                  <a:moveTo>
                    <a:pt x="21" y="0"/>
                  </a:moveTo>
                  <a:cubicBezTo>
                    <a:pt x="33" y="3"/>
                    <a:pt x="36" y="23"/>
                    <a:pt x="22" y="27"/>
                  </a:cubicBezTo>
                  <a:cubicBezTo>
                    <a:pt x="3" y="25"/>
                    <a:pt x="0" y="1"/>
                    <a:pt x="21" y="0"/>
                  </a:cubicBezTo>
                  <a:close/>
                </a:path>
              </a:pathLst>
            </a:custGeom>
            <a:grpFill/>
            <a:ln>
              <a:noFill/>
            </a:ln>
          </p:spPr>
        </p:sp>
        <p:sp>
          <p:nvSpPr>
            <p:cNvPr id="23" name="Freeform 53">
              <a:extLst>
                <a:ext uri="{FF2B5EF4-FFF2-40B4-BE49-F238E27FC236}">
                  <a16:creationId xmlns:a16="http://schemas.microsoft.com/office/drawing/2014/main" id="{2E9415F1-5D31-4C25-9E26-203EEF500877}"/>
                </a:ext>
              </a:extLst>
            </p:cNvPr>
            <p:cNvSpPr/>
            <p:nvPr/>
          </p:nvSpPr>
          <p:spPr bwMode="auto">
            <a:xfrm rot="5400000">
              <a:off x="11155166" y="1253803"/>
              <a:ext cx="127608" cy="79154"/>
            </a:xfrm>
            <a:custGeom>
              <a:avLst/>
              <a:gdLst/>
              <a:ahLst/>
              <a:cxnLst/>
              <a:rect l="0" t="0" r="r" b="b"/>
              <a:pathLst>
                <a:path w="39" h="26">
                  <a:moveTo>
                    <a:pt x="24" y="0"/>
                  </a:moveTo>
                  <a:cubicBezTo>
                    <a:pt x="39" y="3"/>
                    <a:pt x="36" y="26"/>
                    <a:pt x="20" y="26"/>
                  </a:cubicBezTo>
                  <a:cubicBezTo>
                    <a:pt x="0" y="18"/>
                    <a:pt x="3" y="3"/>
                    <a:pt x="24" y="0"/>
                  </a:cubicBezTo>
                  <a:close/>
                </a:path>
              </a:pathLst>
            </a:custGeom>
            <a:grpFill/>
            <a:ln>
              <a:noFill/>
            </a:ln>
          </p:spPr>
        </p:sp>
        <p:sp>
          <p:nvSpPr>
            <p:cNvPr id="24" name="Freeform 54">
              <a:extLst>
                <a:ext uri="{FF2B5EF4-FFF2-40B4-BE49-F238E27FC236}">
                  <a16:creationId xmlns:a16="http://schemas.microsoft.com/office/drawing/2014/main" id="{622FC1F6-879A-45BA-8752-08020C39CE29}"/>
                </a:ext>
              </a:extLst>
            </p:cNvPr>
            <p:cNvSpPr/>
            <p:nvPr/>
          </p:nvSpPr>
          <p:spPr bwMode="auto">
            <a:xfrm rot="5400000">
              <a:off x="11141013" y="614227"/>
              <a:ext cx="134697" cy="105266"/>
            </a:xfrm>
            <a:custGeom>
              <a:avLst/>
              <a:gdLst/>
              <a:ahLst/>
              <a:cxnLst/>
              <a:rect l="0" t="0" r="r" b="b"/>
              <a:pathLst>
                <a:path w="41" h="35">
                  <a:moveTo>
                    <a:pt x="28" y="2"/>
                  </a:moveTo>
                  <a:cubicBezTo>
                    <a:pt x="37" y="0"/>
                    <a:pt x="41" y="13"/>
                    <a:pt x="40" y="21"/>
                  </a:cubicBezTo>
                  <a:cubicBezTo>
                    <a:pt x="22" y="35"/>
                    <a:pt x="0" y="10"/>
                    <a:pt x="28" y="2"/>
                  </a:cubicBezTo>
                  <a:close/>
                </a:path>
              </a:pathLst>
            </a:custGeom>
            <a:grpFill/>
            <a:ln>
              <a:noFill/>
            </a:ln>
          </p:spPr>
        </p:sp>
        <p:sp>
          <p:nvSpPr>
            <p:cNvPr id="25" name="Freeform 55">
              <a:extLst>
                <a:ext uri="{FF2B5EF4-FFF2-40B4-BE49-F238E27FC236}">
                  <a16:creationId xmlns:a16="http://schemas.microsoft.com/office/drawing/2014/main" id="{BA09826C-58E2-48C5-9666-333326C2CA44}"/>
                </a:ext>
              </a:extLst>
            </p:cNvPr>
            <p:cNvSpPr/>
            <p:nvPr/>
          </p:nvSpPr>
          <p:spPr bwMode="auto">
            <a:xfrm rot="5400000">
              <a:off x="11155026" y="1463404"/>
              <a:ext cx="131153" cy="69362"/>
            </a:xfrm>
            <a:custGeom>
              <a:avLst/>
              <a:gdLst/>
              <a:ahLst/>
              <a:cxnLst/>
              <a:rect l="0" t="0" r="r" b="b"/>
              <a:pathLst>
                <a:path w="40" h="23">
                  <a:moveTo>
                    <a:pt x="24" y="0"/>
                  </a:moveTo>
                  <a:cubicBezTo>
                    <a:pt x="40" y="0"/>
                    <a:pt x="38" y="20"/>
                    <a:pt x="25" y="23"/>
                  </a:cubicBezTo>
                  <a:cubicBezTo>
                    <a:pt x="0" y="22"/>
                    <a:pt x="6" y="3"/>
                    <a:pt x="24" y="0"/>
                  </a:cubicBezTo>
                  <a:close/>
                </a:path>
              </a:pathLst>
            </a:custGeom>
            <a:grpFill/>
            <a:ln>
              <a:noFill/>
            </a:ln>
          </p:spPr>
        </p:sp>
        <p:sp>
          <p:nvSpPr>
            <p:cNvPr id="26" name="Freeform 56">
              <a:extLst>
                <a:ext uri="{FF2B5EF4-FFF2-40B4-BE49-F238E27FC236}">
                  <a16:creationId xmlns:a16="http://schemas.microsoft.com/office/drawing/2014/main" id="{A6D3555F-4EA1-4EA7-9D08-2D75CE51927B}"/>
                </a:ext>
              </a:extLst>
            </p:cNvPr>
            <p:cNvSpPr/>
            <p:nvPr/>
          </p:nvSpPr>
          <p:spPr bwMode="auto">
            <a:xfrm rot="5400000">
              <a:off x="11101585" y="2335317"/>
              <a:ext cx="128495" cy="72626"/>
            </a:xfrm>
            <a:custGeom>
              <a:avLst/>
              <a:gdLst/>
              <a:ahLst/>
              <a:cxnLst/>
              <a:rect l="0" t="0" r="r" b="b"/>
              <a:pathLst>
                <a:path w="39" h="24">
                  <a:moveTo>
                    <a:pt x="21" y="0"/>
                  </a:moveTo>
                  <a:cubicBezTo>
                    <a:pt x="37" y="0"/>
                    <a:pt x="39" y="23"/>
                    <a:pt x="22" y="24"/>
                  </a:cubicBezTo>
                  <a:cubicBezTo>
                    <a:pt x="7" y="22"/>
                    <a:pt x="0" y="5"/>
                    <a:pt x="21" y="0"/>
                  </a:cubicBezTo>
                  <a:close/>
                </a:path>
              </a:pathLst>
            </a:custGeom>
            <a:grpFill/>
            <a:ln>
              <a:noFill/>
            </a:ln>
          </p:spPr>
        </p:sp>
        <p:sp>
          <p:nvSpPr>
            <p:cNvPr id="27" name="Freeform 57">
              <a:extLst>
                <a:ext uri="{FF2B5EF4-FFF2-40B4-BE49-F238E27FC236}">
                  <a16:creationId xmlns:a16="http://schemas.microsoft.com/office/drawing/2014/main" id="{60FA20E8-EDAA-4310-B870-97807901AC18}"/>
                </a:ext>
              </a:extLst>
            </p:cNvPr>
            <p:cNvSpPr/>
            <p:nvPr/>
          </p:nvSpPr>
          <p:spPr bwMode="auto">
            <a:xfrm rot="5400000">
              <a:off x="11141175" y="1673149"/>
              <a:ext cx="140901" cy="93843"/>
            </a:xfrm>
            <a:custGeom>
              <a:avLst/>
              <a:gdLst/>
              <a:ahLst/>
              <a:cxnLst/>
              <a:rect l="0" t="0" r="r" b="b"/>
              <a:pathLst>
                <a:path w="43" h="31">
                  <a:moveTo>
                    <a:pt x="27" y="3"/>
                  </a:moveTo>
                  <a:cubicBezTo>
                    <a:pt x="35" y="0"/>
                    <a:pt x="43" y="17"/>
                    <a:pt x="40" y="23"/>
                  </a:cubicBezTo>
                  <a:cubicBezTo>
                    <a:pt x="21" y="31"/>
                    <a:pt x="0" y="15"/>
                    <a:pt x="27" y="3"/>
                  </a:cubicBezTo>
                  <a:close/>
                </a:path>
              </a:pathLst>
            </a:custGeom>
            <a:grpFill/>
            <a:ln>
              <a:noFill/>
            </a:ln>
          </p:spPr>
        </p:sp>
        <p:sp>
          <p:nvSpPr>
            <p:cNvPr id="28" name="Freeform 59">
              <a:extLst>
                <a:ext uri="{FF2B5EF4-FFF2-40B4-BE49-F238E27FC236}">
                  <a16:creationId xmlns:a16="http://schemas.microsoft.com/office/drawing/2014/main" id="{F5552AA2-C2AB-4D59-B6EF-E8E5EE110E52}"/>
                </a:ext>
              </a:extLst>
            </p:cNvPr>
            <p:cNvSpPr/>
            <p:nvPr/>
          </p:nvSpPr>
          <p:spPr bwMode="auto">
            <a:xfrm rot="5400000">
              <a:off x="11120625" y="255502"/>
              <a:ext cx="124063" cy="78339"/>
            </a:xfrm>
            <a:custGeom>
              <a:avLst/>
              <a:gdLst/>
              <a:ahLst/>
              <a:cxnLst/>
              <a:rect l="0" t="0" r="r" b="b"/>
              <a:pathLst>
                <a:path w="38" h="26">
                  <a:moveTo>
                    <a:pt x="22" y="0"/>
                  </a:moveTo>
                  <a:cubicBezTo>
                    <a:pt x="38" y="3"/>
                    <a:pt x="33" y="25"/>
                    <a:pt x="18" y="26"/>
                  </a:cubicBezTo>
                  <a:cubicBezTo>
                    <a:pt x="0" y="20"/>
                    <a:pt x="6" y="3"/>
                    <a:pt x="22" y="0"/>
                  </a:cubicBezTo>
                  <a:close/>
                </a:path>
              </a:pathLst>
            </a:custGeom>
            <a:grpFill/>
            <a:ln>
              <a:noFill/>
            </a:ln>
          </p:spPr>
        </p:sp>
        <p:sp>
          <p:nvSpPr>
            <p:cNvPr id="29" name="Freeform 60">
              <a:extLst>
                <a:ext uri="{FF2B5EF4-FFF2-40B4-BE49-F238E27FC236}">
                  <a16:creationId xmlns:a16="http://schemas.microsoft.com/office/drawing/2014/main" id="{0BA267D0-8F6B-4803-B948-70E29B4587EB}"/>
                </a:ext>
              </a:extLst>
            </p:cNvPr>
            <p:cNvSpPr/>
            <p:nvPr/>
          </p:nvSpPr>
          <p:spPr bwMode="auto">
            <a:xfrm rot="5400000">
              <a:off x="11115856" y="1902943"/>
              <a:ext cx="131153" cy="69362"/>
            </a:xfrm>
            <a:custGeom>
              <a:avLst/>
              <a:gdLst/>
              <a:ahLst/>
              <a:cxnLst/>
              <a:rect l="0" t="0" r="r" b="b"/>
              <a:pathLst>
                <a:path w="40" h="23">
                  <a:moveTo>
                    <a:pt x="24" y="0"/>
                  </a:moveTo>
                  <a:cubicBezTo>
                    <a:pt x="40" y="0"/>
                    <a:pt x="38" y="20"/>
                    <a:pt x="25" y="23"/>
                  </a:cubicBezTo>
                  <a:cubicBezTo>
                    <a:pt x="0" y="22"/>
                    <a:pt x="6" y="4"/>
                    <a:pt x="24" y="0"/>
                  </a:cubicBezTo>
                  <a:close/>
                </a:path>
              </a:pathLst>
            </a:custGeom>
            <a:grpFill/>
            <a:ln>
              <a:noFill/>
            </a:ln>
          </p:spPr>
        </p:sp>
        <p:sp>
          <p:nvSpPr>
            <p:cNvPr id="30" name="Freeform 61">
              <a:extLst>
                <a:ext uri="{FF2B5EF4-FFF2-40B4-BE49-F238E27FC236}">
                  <a16:creationId xmlns:a16="http://schemas.microsoft.com/office/drawing/2014/main" id="{86E372A3-B9F4-4FEE-8B96-D9AD879E214E}"/>
                </a:ext>
              </a:extLst>
            </p:cNvPr>
            <p:cNvSpPr/>
            <p:nvPr/>
          </p:nvSpPr>
          <p:spPr bwMode="auto">
            <a:xfrm rot="5400000">
              <a:off x="11082153" y="2137303"/>
              <a:ext cx="137356" cy="99554"/>
            </a:xfrm>
            <a:custGeom>
              <a:avLst/>
              <a:gdLst/>
              <a:ahLst/>
              <a:cxnLst/>
              <a:rect l="0" t="0" r="r" b="b"/>
              <a:pathLst>
                <a:path w="42" h="33">
                  <a:moveTo>
                    <a:pt x="25" y="1"/>
                  </a:moveTo>
                  <a:cubicBezTo>
                    <a:pt x="42" y="14"/>
                    <a:pt x="15" y="33"/>
                    <a:pt x="4" y="19"/>
                  </a:cubicBezTo>
                  <a:cubicBezTo>
                    <a:pt x="0" y="5"/>
                    <a:pt x="16" y="0"/>
                    <a:pt x="25" y="1"/>
                  </a:cubicBezTo>
                  <a:close/>
                </a:path>
              </a:pathLst>
            </a:custGeom>
            <a:grpFill/>
            <a:ln>
              <a:noFill/>
            </a:ln>
          </p:spPr>
        </p:sp>
        <p:sp>
          <p:nvSpPr>
            <p:cNvPr id="31" name="Freeform 5">
              <a:extLst>
                <a:ext uri="{FF2B5EF4-FFF2-40B4-BE49-F238E27FC236}">
                  <a16:creationId xmlns:a16="http://schemas.microsoft.com/office/drawing/2014/main" id="{FF0C4564-5DA6-4224-A8B7-85CE1323DE8F}"/>
                </a:ext>
              </a:extLst>
            </p:cNvPr>
            <p:cNvSpPr/>
            <p:nvPr/>
          </p:nvSpPr>
          <p:spPr bwMode="auto">
            <a:xfrm rot="5400000">
              <a:off x="11410824" y="2818299"/>
              <a:ext cx="121406" cy="81603"/>
            </a:xfrm>
            <a:custGeom>
              <a:avLst/>
              <a:gdLst/>
              <a:ahLst/>
              <a:cxnLst/>
              <a:rect l="0" t="0" r="r" b="b"/>
              <a:pathLst>
                <a:path w="37" h="27">
                  <a:moveTo>
                    <a:pt x="20" y="1"/>
                  </a:moveTo>
                  <a:cubicBezTo>
                    <a:pt x="31" y="1"/>
                    <a:pt x="37" y="24"/>
                    <a:pt x="22" y="27"/>
                  </a:cubicBezTo>
                  <a:cubicBezTo>
                    <a:pt x="2" y="27"/>
                    <a:pt x="0" y="0"/>
                    <a:pt x="20" y="1"/>
                  </a:cubicBezTo>
                  <a:close/>
                </a:path>
              </a:pathLst>
            </a:custGeom>
            <a:grpFill/>
            <a:ln>
              <a:noFill/>
            </a:ln>
          </p:spPr>
        </p:sp>
        <p:sp>
          <p:nvSpPr>
            <p:cNvPr id="32" name="Freeform 6">
              <a:extLst>
                <a:ext uri="{FF2B5EF4-FFF2-40B4-BE49-F238E27FC236}">
                  <a16:creationId xmlns:a16="http://schemas.microsoft.com/office/drawing/2014/main" id="{19F31D0D-C43D-4BB0-A13C-9524B84117D4}"/>
                </a:ext>
              </a:extLst>
            </p:cNvPr>
            <p:cNvSpPr/>
            <p:nvPr/>
          </p:nvSpPr>
          <p:spPr bwMode="auto">
            <a:xfrm rot="5400000">
              <a:off x="11391700" y="5088176"/>
              <a:ext cx="124063" cy="87315"/>
            </a:xfrm>
            <a:custGeom>
              <a:avLst/>
              <a:gdLst/>
              <a:ahLst/>
              <a:cxnLst/>
              <a:rect l="0" t="0" r="r" b="b"/>
              <a:pathLst>
                <a:path w="38" h="29">
                  <a:moveTo>
                    <a:pt x="12" y="3"/>
                  </a:moveTo>
                  <a:cubicBezTo>
                    <a:pt x="34" y="0"/>
                    <a:pt x="38" y="26"/>
                    <a:pt x="15" y="29"/>
                  </a:cubicBezTo>
                  <a:cubicBezTo>
                    <a:pt x="4" y="23"/>
                    <a:pt x="0" y="9"/>
                    <a:pt x="12" y="3"/>
                  </a:cubicBezTo>
                  <a:close/>
                </a:path>
              </a:pathLst>
            </a:custGeom>
            <a:grpFill/>
            <a:ln>
              <a:noFill/>
            </a:ln>
          </p:spPr>
        </p:sp>
        <p:sp>
          <p:nvSpPr>
            <p:cNvPr id="33" name="Freeform 7">
              <a:extLst>
                <a:ext uri="{FF2B5EF4-FFF2-40B4-BE49-F238E27FC236}">
                  <a16:creationId xmlns:a16="http://schemas.microsoft.com/office/drawing/2014/main" id="{6B32FB03-B0FE-4731-BE41-C59AFB49FBF5}"/>
                </a:ext>
              </a:extLst>
            </p:cNvPr>
            <p:cNvSpPr/>
            <p:nvPr/>
          </p:nvSpPr>
          <p:spPr bwMode="auto">
            <a:xfrm rot="5400000">
              <a:off x="11371127" y="2531128"/>
              <a:ext cx="138242" cy="100371"/>
            </a:xfrm>
            <a:custGeom>
              <a:avLst/>
              <a:gdLst/>
              <a:ahLst/>
              <a:cxnLst/>
              <a:rect l="0" t="0" r="r" b="b"/>
              <a:pathLst>
                <a:path w="42" h="33">
                  <a:moveTo>
                    <a:pt x="25" y="1"/>
                  </a:moveTo>
                  <a:cubicBezTo>
                    <a:pt x="42" y="14"/>
                    <a:pt x="15" y="33"/>
                    <a:pt x="4" y="19"/>
                  </a:cubicBezTo>
                  <a:cubicBezTo>
                    <a:pt x="0" y="6"/>
                    <a:pt x="15" y="0"/>
                    <a:pt x="25" y="1"/>
                  </a:cubicBezTo>
                  <a:close/>
                </a:path>
              </a:pathLst>
            </a:custGeom>
            <a:grpFill/>
            <a:ln>
              <a:noFill/>
            </a:ln>
          </p:spPr>
        </p:sp>
        <p:sp>
          <p:nvSpPr>
            <p:cNvPr id="34" name="Freeform 8">
              <a:extLst>
                <a:ext uri="{FF2B5EF4-FFF2-40B4-BE49-F238E27FC236}">
                  <a16:creationId xmlns:a16="http://schemas.microsoft.com/office/drawing/2014/main" id="{BDD5B6F0-1E17-4DCD-AE5F-ED8C48892FEF}"/>
                </a:ext>
              </a:extLst>
            </p:cNvPr>
            <p:cNvSpPr/>
            <p:nvPr/>
          </p:nvSpPr>
          <p:spPr bwMode="auto">
            <a:xfrm rot="5400000">
              <a:off x="11401349" y="4735882"/>
              <a:ext cx="131153" cy="88130"/>
            </a:xfrm>
            <a:custGeom>
              <a:avLst/>
              <a:gdLst/>
              <a:ahLst/>
              <a:cxnLst/>
              <a:rect l="0" t="0" r="r" b="b"/>
              <a:pathLst>
                <a:path w="40" h="29">
                  <a:moveTo>
                    <a:pt x="26" y="0"/>
                  </a:moveTo>
                  <a:cubicBezTo>
                    <a:pt x="34" y="0"/>
                    <a:pt x="40" y="10"/>
                    <a:pt x="39" y="20"/>
                  </a:cubicBezTo>
                  <a:cubicBezTo>
                    <a:pt x="17" y="29"/>
                    <a:pt x="0" y="10"/>
                    <a:pt x="26" y="0"/>
                  </a:cubicBezTo>
                  <a:close/>
                </a:path>
              </a:pathLst>
            </a:custGeom>
            <a:grpFill/>
            <a:ln>
              <a:noFill/>
            </a:ln>
          </p:spPr>
        </p:sp>
        <p:sp>
          <p:nvSpPr>
            <p:cNvPr id="35" name="Freeform 9">
              <a:extLst>
                <a:ext uri="{FF2B5EF4-FFF2-40B4-BE49-F238E27FC236}">
                  <a16:creationId xmlns:a16="http://schemas.microsoft.com/office/drawing/2014/main" id="{0290BE17-E89B-4AF9-B3F6-AF4884D52467}"/>
                </a:ext>
              </a:extLst>
            </p:cNvPr>
            <p:cNvSpPr/>
            <p:nvPr/>
          </p:nvSpPr>
          <p:spPr bwMode="auto">
            <a:xfrm rot="5400000">
              <a:off x="11409487" y="4455410"/>
              <a:ext cx="121406" cy="88130"/>
            </a:xfrm>
            <a:custGeom>
              <a:avLst/>
              <a:gdLst/>
              <a:ahLst/>
              <a:cxnLst/>
              <a:rect l="0" t="0" r="r" b="b"/>
              <a:pathLst>
                <a:path w="37" h="29">
                  <a:moveTo>
                    <a:pt x="18" y="4"/>
                  </a:moveTo>
                  <a:cubicBezTo>
                    <a:pt x="35" y="0"/>
                    <a:pt x="37" y="28"/>
                    <a:pt x="22" y="29"/>
                  </a:cubicBezTo>
                  <a:cubicBezTo>
                    <a:pt x="7" y="28"/>
                    <a:pt x="0" y="14"/>
                    <a:pt x="18" y="4"/>
                  </a:cubicBezTo>
                  <a:close/>
                </a:path>
              </a:pathLst>
            </a:custGeom>
            <a:grpFill/>
            <a:ln>
              <a:noFill/>
            </a:ln>
          </p:spPr>
        </p:sp>
        <p:sp>
          <p:nvSpPr>
            <p:cNvPr id="36" name="Freeform 11">
              <a:extLst>
                <a:ext uri="{FF2B5EF4-FFF2-40B4-BE49-F238E27FC236}">
                  <a16:creationId xmlns:a16="http://schemas.microsoft.com/office/drawing/2014/main" id="{85F63089-F77F-4F02-8417-AAC1847FBCA7}"/>
                </a:ext>
              </a:extLst>
            </p:cNvPr>
            <p:cNvSpPr/>
            <p:nvPr/>
          </p:nvSpPr>
          <p:spPr bwMode="auto">
            <a:xfrm rot="5400000">
              <a:off x="11369848" y="4194178"/>
              <a:ext cx="143559" cy="102819"/>
            </a:xfrm>
            <a:custGeom>
              <a:avLst/>
              <a:gdLst/>
              <a:ahLst/>
              <a:cxnLst/>
              <a:rect l="0" t="0" r="r" b="b"/>
              <a:pathLst>
                <a:path w="44" h="34">
                  <a:moveTo>
                    <a:pt x="31" y="1"/>
                  </a:moveTo>
                  <a:cubicBezTo>
                    <a:pt x="39" y="0"/>
                    <a:pt x="44" y="12"/>
                    <a:pt x="42" y="19"/>
                  </a:cubicBezTo>
                  <a:cubicBezTo>
                    <a:pt x="25" y="34"/>
                    <a:pt x="0" y="8"/>
                    <a:pt x="31" y="1"/>
                  </a:cubicBezTo>
                  <a:close/>
                </a:path>
              </a:pathLst>
            </a:custGeom>
            <a:grpFill/>
            <a:ln>
              <a:noFill/>
            </a:ln>
          </p:spPr>
        </p:sp>
        <p:sp>
          <p:nvSpPr>
            <p:cNvPr id="37" name="Freeform 12">
              <a:extLst>
                <a:ext uri="{FF2B5EF4-FFF2-40B4-BE49-F238E27FC236}">
                  <a16:creationId xmlns:a16="http://schemas.microsoft.com/office/drawing/2014/main" id="{7B01CD5E-570F-4CBF-9904-94F30D928C54}"/>
                </a:ext>
              </a:extLst>
            </p:cNvPr>
            <p:cNvSpPr/>
            <p:nvPr/>
          </p:nvSpPr>
          <p:spPr bwMode="auto">
            <a:xfrm rot="5400000">
              <a:off x="11381624" y="3691697"/>
              <a:ext cx="134697" cy="81603"/>
            </a:xfrm>
            <a:custGeom>
              <a:avLst/>
              <a:gdLst/>
              <a:ahLst/>
              <a:cxnLst/>
              <a:rect l="0" t="0" r="r" b="b"/>
              <a:pathLst>
                <a:path w="41" h="27">
                  <a:moveTo>
                    <a:pt x="22" y="0"/>
                  </a:moveTo>
                  <a:cubicBezTo>
                    <a:pt x="41" y="12"/>
                    <a:pt x="24" y="27"/>
                    <a:pt x="8" y="20"/>
                  </a:cubicBezTo>
                  <a:cubicBezTo>
                    <a:pt x="0" y="7"/>
                    <a:pt x="8" y="0"/>
                    <a:pt x="22" y="0"/>
                  </a:cubicBezTo>
                  <a:close/>
                </a:path>
              </a:pathLst>
            </a:custGeom>
            <a:grpFill/>
            <a:ln>
              <a:noFill/>
            </a:ln>
          </p:spPr>
        </p:sp>
        <p:sp>
          <p:nvSpPr>
            <p:cNvPr id="38" name="Freeform 13">
              <a:extLst>
                <a:ext uri="{FF2B5EF4-FFF2-40B4-BE49-F238E27FC236}">
                  <a16:creationId xmlns:a16="http://schemas.microsoft.com/office/drawing/2014/main" id="{7EE6A672-2915-4B03-99A9-9364D5F1521E}"/>
                </a:ext>
              </a:extLst>
            </p:cNvPr>
            <p:cNvSpPr/>
            <p:nvPr/>
          </p:nvSpPr>
          <p:spPr bwMode="auto">
            <a:xfrm rot="5400000">
              <a:off x="11417787" y="3075050"/>
              <a:ext cx="124951" cy="69362"/>
            </a:xfrm>
            <a:custGeom>
              <a:avLst/>
              <a:gdLst/>
              <a:ahLst/>
              <a:cxnLst/>
              <a:rect l="0" t="0" r="r" b="b"/>
              <a:pathLst>
                <a:path w="38" h="23">
                  <a:moveTo>
                    <a:pt x="26" y="0"/>
                  </a:moveTo>
                  <a:cubicBezTo>
                    <a:pt x="38" y="0"/>
                    <a:pt x="37" y="20"/>
                    <a:pt x="25" y="23"/>
                  </a:cubicBezTo>
                  <a:cubicBezTo>
                    <a:pt x="0" y="23"/>
                    <a:pt x="5" y="1"/>
                    <a:pt x="26" y="0"/>
                  </a:cubicBezTo>
                  <a:close/>
                </a:path>
              </a:pathLst>
            </a:custGeom>
            <a:grpFill/>
            <a:ln>
              <a:noFill/>
            </a:ln>
          </p:spPr>
        </p:sp>
        <p:sp>
          <p:nvSpPr>
            <p:cNvPr id="39" name="Freeform 14">
              <a:extLst>
                <a:ext uri="{FF2B5EF4-FFF2-40B4-BE49-F238E27FC236}">
                  <a16:creationId xmlns:a16="http://schemas.microsoft.com/office/drawing/2014/main" id="{2136B643-14E1-443A-BC1C-06ADAE65C30F}"/>
                </a:ext>
              </a:extLst>
            </p:cNvPr>
            <p:cNvSpPr/>
            <p:nvPr/>
          </p:nvSpPr>
          <p:spPr bwMode="auto">
            <a:xfrm rot="5400000">
              <a:off x="11376729" y="3335597"/>
              <a:ext cx="134697" cy="84866"/>
            </a:xfrm>
            <a:custGeom>
              <a:avLst/>
              <a:gdLst/>
              <a:ahLst/>
              <a:cxnLst/>
              <a:rect l="0" t="0" r="r" b="b"/>
              <a:pathLst>
                <a:path w="41" h="28">
                  <a:moveTo>
                    <a:pt x="26" y="1"/>
                  </a:moveTo>
                  <a:cubicBezTo>
                    <a:pt x="34" y="0"/>
                    <a:pt x="41" y="12"/>
                    <a:pt x="39" y="20"/>
                  </a:cubicBezTo>
                  <a:cubicBezTo>
                    <a:pt x="17" y="28"/>
                    <a:pt x="0" y="12"/>
                    <a:pt x="26" y="1"/>
                  </a:cubicBezTo>
                  <a:close/>
                </a:path>
              </a:pathLst>
            </a:custGeom>
            <a:grpFill/>
            <a:ln>
              <a:noFill/>
            </a:ln>
          </p:spPr>
        </p:sp>
        <p:sp>
          <p:nvSpPr>
            <p:cNvPr id="40" name="Freeform 16">
              <a:extLst>
                <a:ext uri="{FF2B5EF4-FFF2-40B4-BE49-F238E27FC236}">
                  <a16:creationId xmlns:a16="http://schemas.microsoft.com/office/drawing/2014/main" id="{867FA393-4F37-4E1A-870B-F96775FAB7E8}"/>
                </a:ext>
              </a:extLst>
            </p:cNvPr>
            <p:cNvSpPr/>
            <p:nvPr/>
          </p:nvSpPr>
          <p:spPr bwMode="auto">
            <a:xfrm rot="5400000">
              <a:off x="11360464" y="3934729"/>
              <a:ext cx="143559" cy="97107"/>
            </a:xfrm>
            <a:custGeom>
              <a:avLst/>
              <a:gdLst/>
              <a:ahLst/>
              <a:cxnLst/>
              <a:rect l="0" t="0" r="r" b="b"/>
              <a:pathLst>
                <a:path w="44" h="32">
                  <a:moveTo>
                    <a:pt x="31" y="1"/>
                  </a:moveTo>
                  <a:cubicBezTo>
                    <a:pt x="40" y="0"/>
                    <a:pt x="44" y="8"/>
                    <a:pt x="43" y="15"/>
                  </a:cubicBezTo>
                  <a:cubicBezTo>
                    <a:pt x="29" y="32"/>
                    <a:pt x="0" y="6"/>
                    <a:pt x="31" y="1"/>
                  </a:cubicBezTo>
                  <a:close/>
                </a:path>
              </a:pathLst>
            </a:custGeom>
            <a:grpFill/>
            <a:ln>
              <a:noFill/>
            </a:ln>
          </p:spPr>
        </p:sp>
        <p:sp>
          <p:nvSpPr>
            <p:cNvPr id="41" name="Freeform 17">
              <a:extLst>
                <a:ext uri="{FF2B5EF4-FFF2-40B4-BE49-F238E27FC236}">
                  <a16:creationId xmlns:a16="http://schemas.microsoft.com/office/drawing/2014/main" id="{E225A1BE-FAD2-4764-A7E4-A6DA07D0573B}"/>
                </a:ext>
              </a:extLst>
            </p:cNvPr>
            <p:cNvSpPr/>
            <p:nvPr/>
          </p:nvSpPr>
          <p:spPr bwMode="auto">
            <a:xfrm rot="5400000">
              <a:off x="11395443" y="5347417"/>
              <a:ext cx="94821" cy="69362"/>
            </a:xfrm>
            <a:custGeom>
              <a:avLst/>
              <a:gdLst/>
              <a:ahLst/>
              <a:cxnLst/>
              <a:rect l="0" t="0" r="r" b="b"/>
              <a:pathLst>
                <a:path w="29" h="23">
                  <a:moveTo>
                    <a:pt x="13" y="0"/>
                  </a:moveTo>
                  <a:cubicBezTo>
                    <a:pt x="27" y="0"/>
                    <a:pt x="29" y="22"/>
                    <a:pt x="13" y="23"/>
                  </a:cubicBezTo>
                  <a:cubicBezTo>
                    <a:pt x="2" y="22"/>
                    <a:pt x="0" y="2"/>
                    <a:pt x="13" y="0"/>
                  </a:cubicBezTo>
                  <a:close/>
                </a:path>
              </a:pathLst>
            </a:custGeom>
            <a:grpFill/>
            <a:ln>
              <a:noFill/>
            </a:ln>
          </p:spPr>
        </p:sp>
        <p:sp>
          <p:nvSpPr>
            <p:cNvPr id="42" name="Freeform 21">
              <a:extLst>
                <a:ext uri="{FF2B5EF4-FFF2-40B4-BE49-F238E27FC236}">
                  <a16:creationId xmlns:a16="http://schemas.microsoft.com/office/drawing/2014/main" id="{25D65388-C7E0-4C07-822A-03C5009C6D1E}"/>
                </a:ext>
              </a:extLst>
            </p:cNvPr>
            <p:cNvSpPr/>
            <p:nvPr/>
          </p:nvSpPr>
          <p:spPr bwMode="auto">
            <a:xfrm rot="5400000">
              <a:off x="11343434" y="5658571"/>
              <a:ext cx="140901" cy="102819"/>
            </a:xfrm>
            <a:custGeom>
              <a:avLst/>
              <a:gdLst/>
              <a:ahLst/>
              <a:cxnLst/>
              <a:rect l="0" t="0" r="r" b="b"/>
              <a:pathLst>
                <a:path w="43" h="34">
                  <a:moveTo>
                    <a:pt x="24" y="0"/>
                  </a:moveTo>
                  <a:cubicBezTo>
                    <a:pt x="43" y="3"/>
                    <a:pt x="28" y="34"/>
                    <a:pt x="14" y="23"/>
                  </a:cubicBezTo>
                  <a:cubicBezTo>
                    <a:pt x="0" y="28"/>
                    <a:pt x="4" y="5"/>
                    <a:pt x="24" y="0"/>
                  </a:cubicBezTo>
                  <a:close/>
                </a:path>
              </a:pathLst>
            </a:custGeom>
            <a:grpFill/>
            <a:ln>
              <a:noFill/>
            </a:ln>
          </p:spPr>
        </p:sp>
        <p:sp>
          <p:nvSpPr>
            <p:cNvPr id="43" name="Freeform 25">
              <a:extLst>
                <a:ext uri="{FF2B5EF4-FFF2-40B4-BE49-F238E27FC236}">
                  <a16:creationId xmlns:a16="http://schemas.microsoft.com/office/drawing/2014/main" id="{E1D79822-C494-449C-B439-F437DAD4F218}"/>
                </a:ext>
              </a:extLst>
            </p:cNvPr>
            <p:cNvSpPr/>
            <p:nvPr/>
          </p:nvSpPr>
          <p:spPr bwMode="auto">
            <a:xfrm rot="5400000">
              <a:off x="11324095" y="6423833"/>
              <a:ext cx="134697" cy="93843"/>
            </a:xfrm>
            <a:custGeom>
              <a:avLst/>
              <a:gdLst/>
              <a:ahLst/>
              <a:cxnLst/>
              <a:rect l="0" t="0" r="r" b="b"/>
              <a:pathLst>
                <a:path w="41" h="31">
                  <a:moveTo>
                    <a:pt x="23" y="0"/>
                  </a:moveTo>
                  <a:cubicBezTo>
                    <a:pt x="40" y="1"/>
                    <a:pt x="41" y="31"/>
                    <a:pt x="17" y="25"/>
                  </a:cubicBezTo>
                  <a:cubicBezTo>
                    <a:pt x="0" y="7"/>
                    <a:pt x="17" y="4"/>
                    <a:pt x="23" y="0"/>
                  </a:cubicBezTo>
                  <a:close/>
                </a:path>
              </a:pathLst>
            </a:custGeom>
            <a:grpFill/>
            <a:ln>
              <a:noFill/>
            </a:ln>
          </p:spPr>
        </p:sp>
        <p:sp>
          <p:nvSpPr>
            <p:cNvPr id="44" name="Freeform 29">
              <a:extLst>
                <a:ext uri="{FF2B5EF4-FFF2-40B4-BE49-F238E27FC236}">
                  <a16:creationId xmlns:a16="http://schemas.microsoft.com/office/drawing/2014/main" id="{CDB324E5-E8D9-40E3-BAB4-1F87E67E4F46}"/>
                </a:ext>
              </a:extLst>
            </p:cNvPr>
            <p:cNvSpPr/>
            <p:nvPr/>
          </p:nvSpPr>
          <p:spPr bwMode="auto">
            <a:xfrm rot="5400000">
              <a:off x="11324317" y="5897278"/>
              <a:ext cx="118747" cy="120771"/>
            </a:xfrm>
            <a:custGeom>
              <a:avLst/>
              <a:gdLst/>
              <a:ahLst/>
              <a:cxnLst/>
              <a:rect l="0" t="0" r="r" b="b"/>
              <a:pathLst>
                <a:path w="36" h="40">
                  <a:moveTo>
                    <a:pt x="16" y="4"/>
                  </a:moveTo>
                  <a:cubicBezTo>
                    <a:pt x="36" y="5"/>
                    <a:pt x="33" y="0"/>
                    <a:pt x="34" y="15"/>
                  </a:cubicBezTo>
                  <a:cubicBezTo>
                    <a:pt x="34" y="40"/>
                    <a:pt x="0" y="22"/>
                    <a:pt x="16" y="4"/>
                  </a:cubicBezTo>
                  <a:close/>
                </a:path>
              </a:pathLst>
            </a:custGeom>
            <a:grpFill/>
            <a:ln>
              <a:noFill/>
            </a:ln>
          </p:spPr>
        </p:sp>
        <p:sp>
          <p:nvSpPr>
            <p:cNvPr id="45" name="Freeform 31">
              <a:extLst>
                <a:ext uri="{FF2B5EF4-FFF2-40B4-BE49-F238E27FC236}">
                  <a16:creationId xmlns:a16="http://schemas.microsoft.com/office/drawing/2014/main" id="{15404AB3-12EB-462E-85A2-AF4A7E91D729}"/>
                </a:ext>
              </a:extLst>
            </p:cNvPr>
            <p:cNvSpPr/>
            <p:nvPr/>
          </p:nvSpPr>
          <p:spPr bwMode="auto">
            <a:xfrm rot="5400000">
              <a:off x="11356013" y="6183127"/>
              <a:ext cx="131153" cy="72626"/>
            </a:xfrm>
            <a:custGeom>
              <a:avLst/>
              <a:gdLst/>
              <a:ahLst/>
              <a:cxnLst/>
              <a:rect l="0" t="0" r="r" b="b"/>
              <a:pathLst>
                <a:path w="40" h="24">
                  <a:moveTo>
                    <a:pt x="24" y="0"/>
                  </a:moveTo>
                  <a:cubicBezTo>
                    <a:pt x="40" y="0"/>
                    <a:pt x="38" y="20"/>
                    <a:pt x="25" y="24"/>
                  </a:cubicBezTo>
                  <a:cubicBezTo>
                    <a:pt x="0" y="22"/>
                    <a:pt x="6" y="4"/>
                    <a:pt x="24" y="0"/>
                  </a:cubicBezTo>
                  <a:close/>
                </a:path>
              </a:pathLst>
            </a:custGeom>
            <a:grpFill/>
            <a:ln>
              <a:noFill/>
            </a:ln>
          </p:spPr>
        </p:sp>
        <p:sp>
          <p:nvSpPr>
            <p:cNvPr id="46" name="Freeform 32">
              <a:extLst>
                <a:ext uri="{FF2B5EF4-FFF2-40B4-BE49-F238E27FC236}">
                  <a16:creationId xmlns:a16="http://schemas.microsoft.com/office/drawing/2014/main" id="{228021CB-53B3-4BCC-A14C-0B6951FC971F}"/>
                </a:ext>
              </a:extLst>
            </p:cNvPr>
            <p:cNvSpPr/>
            <p:nvPr/>
          </p:nvSpPr>
          <p:spPr bwMode="auto">
            <a:xfrm rot="5400000">
              <a:off x="11104198" y="3296179"/>
              <a:ext cx="144445" cy="106083"/>
            </a:xfrm>
            <a:custGeom>
              <a:avLst/>
              <a:gdLst/>
              <a:ahLst/>
              <a:cxnLst/>
              <a:rect l="0" t="0" r="r" b="b"/>
              <a:pathLst>
                <a:path w="44" h="35">
                  <a:moveTo>
                    <a:pt x="28" y="0"/>
                  </a:moveTo>
                  <a:cubicBezTo>
                    <a:pt x="36" y="1"/>
                    <a:pt x="44" y="12"/>
                    <a:pt x="42" y="21"/>
                  </a:cubicBezTo>
                  <a:cubicBezTo>
                    <a:pt x="23" y="35"/>
                    <a:pt x="0" y="7"/>
                    <a:pt x="28" y="0"/>
                  </a:cubicBezTo>
                  <a:close/>
                </a:path>
              </a:pathLst>
            </a:custGeom>
            <a:grpFill/>
            <a:ln>
              <a:noFill/>
            </a:ln>
          </p:spPr>
        </p:sp>
        <p:sp>
          <p:nvSpPr>
            <p:cNvPr id="47" name="Freeform 33">
              <a:extLst>
                <a:ext uri="{FF2B5EF4-FFF2-40B4-BE49-F238E27FC236}">
                  <a16:creationId xmlns:a16="http://schemas.microsoft.com/office/drawing/2014/main" id="{B353D0BC-00A6-4EA4-9311-9FCB88CC2021}"/>
                </a:ext>
              </a:extLst>
            </p:cNvPr>
            <p:cNvSpPr/>
            <p:nvPr/>
          </p:nvSpPr>
          <p:spPr bwMode="auto">
            <a:xfrm rot="5400000">
              <a:off x="11134111" y="4387490"/>
              <a:ext cx="151535" cy="75075"/>
            </a:xfrm>
            <a:custGeom>
              <a:avLst/>
              <a:gdLst/>
              <a:ahLst/>
              <a:cxnLst/>
              <a:rect l="0" t="0" r="r" b="b"/>
              <a:pathLst>
                <a:path w="46" h="25">
                  <a:moveTo>
                    <a:pt x="23" y="0"/>
                  </a:moveTo>
                  <a:cubicBezTo>
                    <a:pt x="32" y="1"/>
                    <a:pt x="46" y="21"/>
                    <a:pt x="29" y="25"/>
                  </a:cubicBezTo>
                  <a:cubicBezTo>
                    <a:pt x="10" y="23"/>
                    <a:pt x="0" y="9"/>
                    <a:pt x="23" y="0"/>
                  </a:cubicBezTo>
                  <a:close/>
                </a:path>
              </a:pathLst>
            </a:custGeom>
            <a:grpFill/>
            <a:ln>
              <a:noFill/>
            </a:ln>
          </p:spPr>
        </p:sp>
        <p:sp>
          <p:nvSpPr>
            <p:cNvPr id="48" name="Freeform 34">
              <a:extLst>
                <a:ext uri="{FF2B5EF4-FFF2-40B4-BE49-F238E27FC236}">
                  <a16:creationId xmlns:a16="http://schemas.microsoft.com/office/drawing/2014/main" id="{0E001FD3-6EDD-47A3-9916-826E1595DAB3}"/>
                </a:ext>
              </a:extLst>
            </p:cNvPr>
            <p:cNvSpPr/>
            <p:nvPr/>
          </p:nvSpPr>
          <p:spPr bwMode="auto">
            <a:xfrm rot="5400000">
              <a:off x="11138041" y="5384813"/>
              <a:ext cx="134697" cy="84051"/>
            </a:xfrm>
            <a:custGeom>
              <a:avLst/>
              <a:gdLst/>
              <a:ahLst/>
              <a:cxnLst/>
              <a:rect l="0" t="0" r="r" b="b"/>
              <a:pathLst>
                <a:path w="41" h="28">
                  <a:moveTo>
                    <a:pt x="22" y="0"/>
                  </a:moveTo>
                  <a:cubicBezTo>
                    <a:pt x="41" y="13"/>
                    <a:pt x="24" y="28"/>
                    <a:pt x="8" y="21"/>
                  </a:cubicBezTo>
                  <a:cubicBezTo>
                    <a:pt x="0" y="8"/>
                    <a:pt x="8" y="0"/>
                    <a:pt x="22" y="0"/>
                  </a:cubicBezTo>
                  <a:close/>
                </a:path>
              </a:pathLst>
            </a:custGeom>
            <a:grpFill/>
            <a:ln>
              <a:noFill/>
            </a:ln>
          </p:spPr>
        </p:sp>
        <p:sp>
          <p:nvSpPr>
            <p:cNvPr id="49" name="Freeform 35">
              <a:extLst>
                <a:ext uri="{FF2B5EF4-FFF2-40B4-BE49-F238E27FC236}">
                  <a16:creationId xmlns:a16="http://schemas.microsoft.com/office/drawing/2014/main" id="{FE214D5B-D151-4E09-A01E-BEAAF9C679ED}"/>
                </a:ext>
              </a:extLst>
            </p:cNvPr>
            <p:cNvSpPr/>
            <p:nvPr/>
          </p:nvSpPr>
          <p:spPr bwMode="auto">
            <a:xfrm rot="5400000">
              <a:off x="11133693" y="4595717"/>
              <a:ext cx="131153" cy="84866"/>
            </a:xfrm>
            <a:custGeom>
              <a:avLst/>
              <a:gdLst/>
              <a:ahLst/>
              <a:cxnLst/>
              <a:rect l="0" t="0" r="r" b="b"/>
              <a:pathLst>
                <a:path w="40" h="28">
                  <a:moveTo>
                    <a:pt x="27" y="1"/>
                  </a:moveTo>
                  <a:cubicBezTo>
                    <a:pt x="35" y="0"/>
                    <a:pt x="40" y="10"/>
                    <a:pt x="38" y="17"/>
                  </a:cubicBezTo>
                  <a:cubicBezTo>
                    <a:pt x="17" y="28"/>
                    <a:pt x="0" y="7"/>
                    <a:pt x="27" y="1"/>
                  </a:cubicBezTo>
                  <a:close/>
                </a:path>
              </a:pathLst>
            </a:custGeom>
            <a:grpFill/>
            <a:ln>
              <a:noFill/>
            </a:ln>
          </p:spPr>
        </p:sp>
        <p:sp>
          <p:nvSpPr>
            <p:cNvPr id="50" name="Freeform 36">
              <a:extLst>
                <a:ext uri="{FF2B5EF4-FFF2-40B4-BE49-F238E27FC236}">
                  <a16:creationId xmlns:a16="http://schemas.microsoft.com/office/drawing/2014/main" id="{3024EF13-0A45-49DD-B0F4-FA3A5169EFFE}"/>
                </a:ext>
              </a:extLst>
            </p:cNvPr>
            <p:cNvSpPr/>
            <p:nvPr/>
          </p:nvSpPr>
          <p:spPr bwMode="auto">
            <a:xfrm rot="5400000">
              <a:off x="11105830" y="6046702"/>
              <a:ext cx="144445" cy="102819"/>
            </a:xfrm>
            <a:custGeom>
              <a:avLst/>
              <a:gdLst/>
              <a:ahLst/>
              <a:cxnLst/>
              <a:rect l="0" t="0" r="r" b="b"/>
              <a:pathLst>
                <a:path w="44" h="34">
                  <a:moveTo>
                    <a:pt x="31" y="1"/>
                  </a:moveTo>
                  <a:cubicBezTo>
                    <a:pt x="44" y="3"/>
                    <a:pt x="38" y="34"/>
                    <a:pt x="25" y="22"/>
                  </a:cubicBezTo>
                  <a:cubicBezTo>
                    <a:pt x="0" y="28"/>
                    <a:pt x="14" y="0"/>
                    <a:pt x="31" y="1"/>
                  </a:cubicBezTo>
                  <a:close/>
                </a:path>
              </a:pathLst>
            </a:custGeom>
            <a:grpFill/>
            <a:ln>
              <a:noFill/>
            </a:ln>
          </p:spPr>
        </p:sp>
        <p:sp>
          <p:nvSpPr>
            <p:cNvPr id="51" name="Freeform 37">
              <a:extLst>
                <a:ext uri="{FF2B5EF4-FFF2-40B4-BE49-F238E27FC236}">
                  <a16:creationId xmlns:a16="http://schemas.microsoft.com/office/drawing/2014/main" id="{95E0BDAE-48A7-4752-A150-74DA4BAE5E4B}"/>
                </a:ext>
              </a:extLst>
            </p:cNvPr>
            <p:cNvSpPr/>
            <p:nvPr/>
          </p:nvSpPr>
          <p:spPr bwMode="auto">
            <a:xfrm rot="5400000">
              <a:off x="11117596" y="3060239"/>
              <a:ext cx="115202" cy="121588"/>
            </a:xfrm>
            <a:custGeom>
              <a:avLst/>
              <a:gdLst/>
              <a:ahLst/>
              <a:cxnLst/>
              <a:rect l="0" t="0" r="r" b="b"/>
              <a:pathLst>
                <a:path w="35" h="40">
                  <a:moveTo>
                    <a:pt x="16" y="4"/>
                  </a:moveTo>
                  <a:cubicBezTo>
                    <a:pt x="35" y="4"/>
                    <a:pt x="32" y="0"/>
                    <a:pt x="33" y="15"/>
                  </a:cubicBezTo>
                  <a:cubicBezTo>
                    <a:pt x="34" y="40"/>
                    <a:pt x="0" y="22"/>
                    <a:pt x="16" y="4"/>
                  </a:cubicBezTo>
                  <a:close/>
                </a:path>
              </a:pathLst>
            </a:custGeom>
            <a:grpFill/>
            <a:ln>
              <a:noFill/>
            </a:ln>
          </p:spPr>
        </p:sp>
        <p:sp>
          <p:nvSpPr>
            <p:cNvPr id="52" name="Freeform 38">
              <a:extLst>
                <a:ext uri="{FF2B5EF4-FFF2-40B4-BE49-F238E27FC236}">
                  <a16:creationId xmlns:a16="http://schemas.microsoft.com/office/drawing/2014/main" id="{DE128EDB-3179-4F47-8B37-BEDE3B82FFC7}"/>
                </a:ext>
              </a:extLst>
            </p:cNvPr>
            <p:cNvSpPr/>
            <p:nvPr/>
          </p:nvSpPr>
          <p:spPr bwMode="auto">
            <a:xfrm rot="5400000">
              <a:off x="11125265" y="4900335"/>
              <a:ext cx="127608" cy="69362"/>
            </a:xfrm>
            <a:custGeom>
              <a:avLst/>
              <a:gdLst/>
              <a:ahLst/>
              <a:cxnLst/>
              <a:rect l="0" t="0" r="r" b="b"/>
              <a:pathLst>
                <a:path w="39" h="23">
                  <a:moveTo>
                    <a:pt x="26" y="0"/>
                  </a:moveTo>
                  <a:cubicBezTo>
                    <a:pt x="39" y="1"/>
                    <a:pt x="38" y="21"/>
                    <a:pt x="26" y="23"/>
                  </a:cubicBezTo>
                  <a:cubicBezTo>
                    <a:pt x="0" y="23"/>
                    <a:pt x="5" y="2"/>
                    <a:pt x="26" y="0"/>
                  </a:cubicBezTo>
                  <a:close/>
                </a:path>
              </a:pathLst>
            </a:custGeom>
            <a:grpFill/>
            <a:ln>
              <a:noFill/>
            </a:ln>
          </p:spPr>
        </p:sp>
        <p:sp>
          <p:nvSpPr>
            <p:cNvPr id="53" name="Freeform 39">
              <a:extLst>
                <a:ext uri="{FF2B5EF4-FFF2-40B4-BE49-F238E27FC236}">
                  <a16:creationId xmlns:a16="http://schemas.microsoft.com/office/drawing/2014/main" id="{E09CDD49-7B7B-42C0-A09E-6CFB3CDFF6A1}"/>
                </a:ext>
              </a:extLst>
            </p:cNvPr>
            <p:cNvSpPr/>
            <p:nvPr/>
          </p:nvSpPr>
          <p:spPr bwMode="auto">
            <a:xfrm rot="5400000">
              <a:off x="11117373" y="5141456"/>
              <a:ext cx="131153" cy="81603"/>
            </a:xfrm>
            <a:custGeom>
              <a:avLst/>
              <a:gdLst/>
              <a:ahLst/>
              <a:cxnLst/>
              <a:rect l="0" t="0" r="r" b="b"/>
              <a:pathLst>
                <a:path w="40" h="27">
                  <a:moveTo>
                    <a:pt x="25" y="0"/>
                  </a:moveTo>
                  <a:cubicBezTo>
                    <a:pt x="34" y="0"/>
                    <a:pt x="40" y="11"/>
                    <a:pt x="38" y="20"/>
                  </a:cubicBezTo>
                  <a:cubicBezTo>
                    <a:pt x="17" y="27"/>
                    <a:pt x="0" y="12"/>
                    <a:pt x="25" y="0"/>
                  </a:cubicBezTo>
                  <a:close/>
                </a:path>
              </a:pathLst>
            </a:custGeom>
            <a:grpFill/>
            <a:ln>
              <a:noFill/>
            </a:ln>
          </p:spPr>
        </p:sp>
        <p:sp>
          <p:nvSpPr>
            <p:cNvPr id="54" name="Freeform 40">
              <a:extLst>
                <a:ext uri="{FF2B5EF4-FFF2-40B4-BE49-F238E27FC236}">
                  <a16:creationId xmlns:a16="http://schemas.microsoft.com/office/drawing/2014/main" id="{93C5D839-4CD5-4165-9091-7D9B92CDC1D2}"/>
                </a:ext>
              </a:extLst>
            </p:cNvPr>
            <p:cNvSpPr/>
            <p:nvPr/>
          </p:nvSpPr>
          <p:spPr bwMode="auto">
            <a:xfrm rot="5400000">
              <a:off x="11112337" y="2598157"/>
              <a:ext cx="134697" cy="81603"/>
            </a:xfrm>
            <a:custGeom>
              <a:avLst/>
              <a:gdLst/>
              <a:ahLst/>
              <a:cxnLst/>
              <a:rect l="0" t="0" r="r" b="b"/>
              <a:pathLst>
                <a:path w="41" h="27">
                  <a:moveTo>
                    <a:pt x="19" y="0"/>
                  </a:moveTo>
                  <a:cubicBezTo>
                    <a:pt x="41" y="9"/>
                    <a:pt x="28" y="27"/>
                    <a:pt x="7" y="20"/>
                  </a:cubicBezTo>
                  <a:cubicBezTo>
                    <a:pt x="0" y="8"/>
                    <a:pt x="7" y="1"/>
                    <a:pt x="19" y="0"/>
                  </a:cubicBezTo>
                  <a:close/>
                </a:path>
              </a:pathLst>
            </a:custGeom>
            <a:grpFill/>
            <a:ln>
              <a:noFill/>
            </a:ln>
          </p:spPr>
        </p:sp>
        <p:sp>
          <p:nvSpPr>
            <p:cNvPr id="55" name="Freeform 41">
              <a:extLst>
                <a:ext uri="{FF2B5EF4-FFF2-40B4-BE49-F238E27FC236}">
                  <a16:creationId xmlns:a16="http://schemas.microsoft.com/office/drawing/2014/main" id="{3C7F638A-BB6D-4B24-A7F9-03BF8087459B}"/>
                </a:ext>
              </a:extLst>
            </p:cNvPr>
            <p:cNvSpPr/>
            <p:nvPr/>
          </p:nvSpPr>
          <p:spPr bwMode="auto">
            <a:xfrm rot="5400000">
              <a:off x="11105830" y="6278710"/>
              <a:ext cx="144445" cy="78339"/>
            </a:xfrm>
            <a:custGeom>
              <a:avLst/>
              <a:gdLst/>
              <a:ahLst/>
              <a:cxnLst/>
              <a:rect l="0" t="0" r="r" b="b"/>
              <a:pathLst>
                <a:path w="44" h="26">
                  <a:moveTo>
                    <a:pt x="29" y="0"/>
                  </a:moveTo>
                  <a:cubicBezTo>
                    <a:pt x="44" y="3"/>
                    <a:pt x="40" y="22"/>
                    <a:pt x="26" y="26"/>
                  </a:cubicBezTo>
                  <a:cubicBezTo>
                    <a:pt x="0" y="25"/>
                    <a:pt x="11" y="6"/>
                    <a:pt x="29" y="0"/>
                  </a:cubicBezTo>
                  <a:close/>
                </a:path>
              </a:pathLst>
            </a:custGeom>
            <a:grpFill/>
            <a:ln>
              <a:noFill/>
            </a:ln>
          </p:spPr>
        </p:sp>
        <p:sp>
          <p:nvSpPr>
            <p:cNvPr id="56" name="Freeform 42">
              <a:extLst>
                <a:ext uri="{FF2B5EF4-FFF2-40B4-BE49-F238E27FC236}">
                  <a16:creationId xmlns:a16="http://schemas.microsoft.com/office/drawing/2014/main" id="{5B59DB64-329B-45EA-8A67-4213A886B5B2}"/>
                </a:ext>
              </a:extLst>
            </p:cNvPr>
            <p:cNvSpPr/>
            <p:nvPr/>
          </p:nvSpPr>
          <p:spPr bwMode="auto">
            <a:xfrm rot="5400000">
              <a:off x="11093998" y="5596726"/>
              <a:ext cx="144445" cy="97107"/>
            </a:xfrm>
            <a:custGeom>
              <a:avLst/>
              <a:gdLst/>
              <a:ahLst/>
              <a:cxnLst/>
              <a:rect l="0" t="0" r="r" b="b"/>
              <a:pathLst>
                <a:path w="44" h="32">
                  <a:moveTo>
                    <a:pt x="31" y="1"/>
                  </a:moveTo>
                  <a:cubicBezTo>
                    <a:pt x="40" y="0"/>
                    <a:pt x="44" y="8"/>
                    <a:pt x="43" y="16"/>
                  </a:cubicBezTo>
                  <a:cubicBezTo>
                    <a:pt x="29" y="32"/>
                    <a:pt x="0" y="7"/>
                    <a:pt x="31" y="1"/>
                  </a:cubicBezTo>
                  <a:close/>
                </a:path>
              </a:pathLst>
            </a:custGeom>
            <a:grpFill/>
            <a:ln>
              <a:noFill/>
            </a:ln>
          </p:spPr>
        </p:sp>
        <p:sp>
          <p:nvSpPr>
            <p:cNvPr id="57" name="Freeform 44">
              <a:extLst>
                <a:ext uri="{FF2B5EF4-FFF2-40B4-BE49-F238E27FC236}">
                  <a16:creationId xmlns:a16="http://schemas.microsoft.com/office/drawing/2014/main" id="{D8DAB003-6484-4D1D-85AE-93FA09BC5EF5}"/>
                </a:ext>
              </a:extLst>
            </p:cNvPr>
            <p:cNvSpPr/>
            <p:nvPr/>
          </p:nvSpPr>
          <p:spPr bwMode="auto">
            <a:xfrm rot="5400000">
              <a:off x="11097788" y="4080854"/>
              <a:ext cx="131153" cy="84866"/>
            </a:xfrm>
            <a:custGeom>
              <a:avLst/>
              <a:gdLst/>
              <a:ahLst/>
              <a:cxnLst/>
              <a:rect l="0" t="0" r="r" b="b"/>
              <a:pathLst>
                <a:path w="40" h="28">
                  <a:moveTo>
                    <a:pt x="27" y="1"/>
                  </a:moveTo>
                  <a:cubicBezTo>
                    <a:pt x="35" y="0"/>
                    <a:pt x="40" y="10"/>
                    <a:pt x="38" y="17"/>
                  </a:cubicBezTo>
                  <a:cubicBezTo>
                    <a:pt x="17" y="28"/>
                    <a:pt x="0" y="7"/>
                    <a:pt x="27" y="1"/>
                  </a:cubicBezTo>
                  <a:close/>
                </a:path>
              </a:pathLst>
            </a:custGeom>
            <a:grpFill/>
            <a:ln>
              <a:noFill/>
            </a:ln>
          </p:spPr>
        </p:sp>
        <p:sp>
          <p:nvSpPr>
            <p:cNvPr id="58" name="Freeform 45">
              <a:extLst>
                <a:ext uri="{FF2B5EF4-FFF2-40B4-BE49-F238E27FC236}">
                  <a16:creationId xmlns:a16="http://schemas.microsoft.com/office/drawing/2014/main" id="{D49280A1-ACA8-4CD6-9012-AF12660F07E4}"/>
                </a:ext>
              </a:extLst>
            </p:cNvPr>
            <p:cNvSpPr/>
            <p:nvPr/>
          </p:nvSpPr>
          <p:spPr bwMode="auto">
            <a:xfrm rot="5400000">
              <a:off x="11075637" y="5836680"/>
              <a:ext cx="144445" cy="102819"/>
            </a:xfrm>
            <a:custGeom>
              <a:avLst/>
              <a:gdLst/>
              <a:ahLst/>
              <a:cxnLst/>
              <a:rect l="0" t="0" r="r" b="b"/>
              <a:pathLst>
                <a:path w="44" h="34">
                  <a:moveTo>
                    <a:pt x="31" y="0"/>
                  </a:moveTo>
                  <a:cubicBezTo>
                    <a:pt x="39" y="0"/>
                    <a:pt x="44" y="12"/>
                    <a:pt x="42" y="19"/>
                  </a:cubicBezTo>
                  <a:cubicBezTo>
                    <a:pt x="25" y="34"/>
                    <a:pt x="0" y="8"/>
                    <a:pt x="31" y="0"/>
                  </a:cubicBezTo>
                  <a:close/>
                </a:path>
              </a:pathLst>
            </a:custGeom>
            <a:grpFill/>
            <a:ln>
              <a:noFill/>
            </a:ln>
          </p:spPr>
        </p:sp>
        <p:sp>
          <p:nvSpPr>
            <p:cNvPr id="59" name="Freeform 46">
              <a:extLst>
                <a:ext uri="{FF2B5EF4-FFF2-40B4-BE49-F238E27FC236}">
                  <a16:creationId xmlns:a16="http://schemas.microsoft.com/office/drawing/2014/main" id="{C03EAE8C-6089-40E5-9361-2E266A1EEBA3}"/>
                </a:ext>
              </a:extLst>
            </p:cNvPr>
            <p:cNvSpPr/>
            <p:nvPr/>
          </p:nvSpPr>
          <p:spPr bwMode="auto">
            <a:xfrm rot="5400000">
              <a:off x="11124696" y="2830776"/>
              <a:ext cx="121406" cy="81603"/>
            </a:xfrm>
            <a:custGeom>
              <a:avLst/>
              <a:gdLst/>
              <a:ahLst/>
              <a:cxnLst/>
              <a:rect l="0" t="0" r="r" b="b"/>
              <a:pathLst>
                <a:path w="37" h="27">
                  <a:moveTo>
                    <a:pt x="19" y="1"/>
                  </a:moveTo>
                  <a:cubicBezTo>
                    <a:pt x="31" y="2"/>
                    <a:pt x="37" y="24"/>
                    <a:pt x="21" y="27"/>
                  </a:cubicBezTo>
                  <a:cubicBezTo>
                    <a:pt x="1" y="27"/>
                    <a:pt x="0" y="0"/>
                    <a:pt x="19" y="1"/>
                  </a:cubicBezTo>
                  <a:close/>
                </a:path>
              </a:pathLst>
            </a:custGeom>
            <a:grpFill/>
            <a:ln>
              <a:noFill/>
            </a:ln>
          </p:spPr>
        </p:sp>
        <p:sp>
          <p:nvSpPr>
            <p:cNvPr id="60" name="Freeform 47">
              <a:extLst>
                <a:ext uri="{FF2B5EF4-FFF2-40B4-BE49-F238E27FC236}">
                  <a16:creationId xmlns:a16="http://schemas.microsoft.com/office/drawing/2014/main" id="{02E3A077-F087-4E14-A13E-4E9D4369B1F6}"/>
                </a:ext>
              </a:extLst>
            </p:cNvPr>
            <p:cNvSpPr/>
            <p:nvPr/>
          </p:nvSpPr>
          <p:spPr bwMode="auto">
            <a:xfrm rot="5400000">
              <a:off x="11082841" y="3849727"/>
              <a:ext cx="147990" cy="78339"/>
            </a:xfrm>
            <a:custGeom>
              <a:avLst/>
              <a:gdLst/>
              <a:ahLst/>
              <a:cxnLst/>
              <a:rect l="0" t="0" r="r" b="b"/>
              <a:pathLst>
                <a:path w="45" h="26">
                  <a:moveTo>
                    <a:pt x="22" y="0"/>
                  </a:moveTo>
                  <a:cubicBezTo>
                    <a:pt x="32" y="2"/>
                    <a:pt x="45" y="22"/>
                    <a:pt x="28" y="26"/>
                  </a:cubicBezTo>
                  <a:cubicBezTo>
                    <a:pt x="10" y="24"/>
                    <a:pt x="0" y="9"/>
                    <a:pt x="22" y="0"/>
                  </a:cubicBezTo>
                  <a:close/>
                </a:path>
              </a:pathLst>
            </a:custGeom>
            <a:grpFill/>
            <a:ln>
              <a:noFill/>
            </a:ln>
          </p:spPr>
        </p:sp>
        <p:sp>
          <p:nvSpPr>
            <p:cNvPr id="61" name="Freeform 48">
              <a:extLst>
                <a:ext uri="{FF2B5EF4-FFF2-40B4-BE49-F238E27FC236}">
                  <a16:creationId xmlns:a16="http://schemas.microsoft.com/office/drawing/2014/main" id="{7CE4FAAA-45E7-4C86-B59A-F284B79EFD23}"/>
                </a:ext>
              </a:extLst>
            </p:cNvPr>
            <p:cNvSpPr/>
            <p:nvPr/>
          </p:nvSpPr>
          <p:spPr bwMode="auto">
            <a:xfrm rot="5400000">
              <a:off x="11078098" y="3616257"/>
              <a:ext cx="133812" cy="79154"/>
            </a:xfrm>
            <a:custGeom>
              <a:avLst/>
              <a:gdLst/>
              <a:ahLst/>
              <a:cxnLst/>
              <a:rect l="0" t="0" r="r" b="b"/>
              <a:pathLst>
                <a:path w="41" h="26">
                  <a:moveTo>
                    <a:pt x="19" y="0"/>
                  </a:moveTo>
                  <a:cubicBezTo>
                    <a:pt x="41" y="9"/>
                    <a:pt x="28" y="26"/>
                    <a:pt x="7" y="19"/>
                  </a:cubicBezTo>
                  <a:cubicBezTo>
                    <a:pt x="0" y="8"/>
                    <a:pt x="7" y="1"/>
                    <a:pt x="19" y="0"/>
                  </a:cubicBezTo>
                  <a:close/>
                </a:path>
              </a:pathLst>
            </a:custGeom>
            <a:grpFill/>
            <a:ln>
              <a:noFill/>
            </a:ln>
          </p:spPr>
        </p:sp>
        <p:sp>
          <p:nvSpPr>
            <p:cNvPr id="62" name="Freeform 49">
              <a:extLst>
                <a:ext uri="{FF2B5EF4-FFF2-40B4-BE49-F238E27FC236}">
                  <a16:creationId xmlns:a16="http://schemas.microsoft.com/office/drawing/2014/main" id="{E2689B62-CCA1-4EE5-B622-FBA516868916}"/>
                </a:ext>
              </a:extLst>
            </p:cNvPr>
            <p:cNvSpPr/>
            <p:nvPr/>
          </p:nvSpPr>
          <p:spPr bwMode="auto">
            <a:xfrm rot="5400000">
              <a:off x="11076712" y="6507925"/>
              <a:ext cx="127608" cy="81603"/>
            </a:xfrm>
            <a:custGeom>
              <a:avLst/>
              <a:gdLst/>
              <a:ahLst/>
              <a:cxnLst/>
              <a:rect l="0" t="0" r="r" b="b"/>
              <a:pathLst>
                <a:path w="39" h="27">
                  <a:moveTo>
                    <a:pt x="21" y="2"/>
                  </a:moveTo>
                  <a:cubicBezTo>
                    <a:pt x="36" y="0"/>
                    <a:pt x="39" y="17"/>
                    <a:pt x="26" y="24"/>
                  </a:cubicBezTo>
                  <a:cubicBezTo>
                    <a:pt x="8" y="27"/>
                    <a:pt x="0" y="9"/>
                    <a:pt x="21" y="2"/>
                  </a:cubicBezTo>
                  <a:close/>
                </a:path>
              </a:pathLst>
            </a:custGeom>
            <a:grpFill/>
            <a:ln>
              <a:noFill/>
            </a:ln>
          </p:spPr>
        </p:sp>
        <p:sp>
          <p:nvSpPr>
            <p:cNvPr id="63" name="Freeform 8">
              <a:extLst>
                <a:ext uri="{FF2B5EF4-FFF2-40B4-BE49-F238E27FC236}">
                  <a16:creationId xmlns:a16="http://schemas.microsoft.com/office/drawing/2014/main" id="{113638EE-3BCF-4315-A329-3C6766A3890B}"/>
                </a:ext>
              </a:extLst>
            </p:cNvPr>
            <p:cNvSpPr/>
            <p:nvPr/>
          </p:nvSpPr>
          <p:spPr bwMode="auto">
            <a:xfrm rot="5400000">
              <a:off x="11141853" y="34906"/>
              <a:ext cx="131153" cy="88130"/>
            </a:xfrm>
            <a:custGeom>
              <a:avLst/>
              <a:gdLst/>
              <a:ahLst/>
              <a:cxnLst/>
              <a:rect l="0" t="0" r="r" b="b"/>
              <a:pathLst>
                <a:path w="40" h="29">
                  <a:moveTo>
                    <a:pt x="26" y="0"/>
                  </a:moveTo>
                  <a:cubicBezTo>
                    <a:pt x="34" y="0"/>
                    <a:pt x="40" y="10"/>
                    <a:pt x="39" y="20"/>
                  </a:cubicBezTo>
                  <a:cubicBezTo>
                    <a:pt x="17" y="29"/>
                    <a:pt x="0" y="10"/>
                    <a:pt x="26" y="0"/>
                  </a:cubicBezTo>
                  <a:close/>
                </a:path>
              </a:pathLst>
            </a:custGeom>
            <a:grpFill/>
            <a:ln>
              <a:noFill/>
            </a:ln>
          </p:spPr>
        </p:sp>
        <p:sp>
          <p:nvSpPr>
            <p:cNvPr id="64" name="Freeform 106">
              <a:extLst>
                <a:ext uri="{FF2B5EF4-FFF2-40B4-BE49-F238E27FC236}">
                  <a16:creationId xmlns:a16="http://schemas.microsoft.com/office/drawing/2014/main" id="{4FB36B8F-335B-40F2-83BB-C2B2689DC2E9}"/>
                </a:ext>
              </a:extLst>
            </p:cNvPr>
            <p:cNvSpPr/>
            <p:nvPr/>
          </p:nvSpPr>
          <p:spPr bwMode="auto">
            <a:xfrm rot="5400000">
              <a:off x="11301184" y="6639670"/>
              <a:ext cx="134697" cy="97107"/>
            </a:xfrm>
            <a:custGeom>
              <a:avLst/>
              <a:gdLst/>
              <a:ahLst/>
              <a:cxnLst/>
              <a:rect l="0" t="0" r="r" b="b"/>
              <a:pathLst>
                <a:path w="41" h="32">
                  <a:moveTo>
                    <a:pt x="25" y="0"/>
                  </a:moveTo>
                  <a:cubicBezTo>
                    <a:pt x="41" y="13"/>
                    <a:pt x="15" y="32"/>
                    <a:pt x="4" y="18"/>
                  </a:cubicBezTo>
                  <a:cubicBezTo>
                    <a:pt x="0" y="5"/>
                    <a:pt x="15" y="0"/>
                    <a:pt x="25" y="0"/>
                  </a:cubicBezTo>
                  <a:close/>
                </a:path>
              </a:pathLst>
            </a:custGeom>
            <a:grpFill/>
            <a:ln>
              <a:noFill/>
            </a:ln>
          </p:spPr>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0F082710-245A-48CB-A5F6-8BB1DF6AB298}" type="datetimeFigureOut">
              <a:rPr lang="en-US" smtClean="0"/>
              <a:pPr/>
              <a:t>10/16/24</a:t>
            </a:fld>
            <a:endParaRPr lang="en-US"/>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r>
              <a:rPr lang="en-US"/>
              <a:t>
              </a:t>
            </a:r>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24578CCF-2EC4-44CB-A694-F6F6E59A3985}" type="slidenum">
              <a:rPr lang="en-US" dirty="0"/>
              <a:pPr/>
              <a:t>‹#›</a:t>
            </a:fld>
            <a:endParaRPr lang="en-US"/>
          </a:p>
        </p:txBody>
      </p:sp>
    </p:spTree>
    <p:extLst>
      <p:ext uri="{BB962C8B-B14F-4D97-AF65-F5344CB8AC3E}">
        <p14:creationId xmlns:p14="http://schemas.microsoft.com/office/powerpoint/2010/main" val="17680356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6">
          <p15:clr>
            <a:srgbClr val="F26B43"/>
          </p15:clr>
        </p15:guide>
        <p15:guide id="2" pos="6792">
          <p15:clr>
            <a:srgbClr val="F26B43"/>
          </p15:clr>
        </p15:guide>
        <p15:guide id="3" pos="3720">
          <p15:clr>
            <a:srgbClr val="F26B43"/>
          </p15:clr>
        </p15:guide>
        <p15:guide id="4" orient="horz"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0F_F7E9BD2A.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34.sv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34.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0.sv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6.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26D3A76-C264-8CB4-6E18-972A52282020}"/>
              </a:ext>
            </a:extLst>
          </p:cNvPr>
          <p:cNvSpPr>
            <a:spLocks noGrp="1"/>
          </p:cNvSpPr>
          <p:nvPr>
            <p:ph type="dt" sz="half" idx="10"/>
          </p:nvPr>
        </p:nvSpPr>
        <p:spPr/>
        <p:txBody>
          <a:bodyPr/>
          <a:lstStyle/>
          <a:p>
            <a:fld id="{B5F27FEA-C9A1-4298-B371-7D411330BAE5}" type="datetime1">
              <a:rPr lang="en-US"/>
              <a:t>10/16/24</a:t>
            </a:fld>
            <a:endParaRPr lang="en-US"/>
          </a:p>
        </p:txBody>
      </p:sp>
      <p:sp>
        <p:nvSpPr>
          <p:cNvPr id="2" name="TextBox 1">
            <a:extLst>
              <a:ext uri="{FF2B5EF4-FFF2-40B4-BE49-F238E27FC236}">
                <a16:creationId xmlns:a16="http://schemas.microsoft.com/office/drawing/2014/main" id="{AEA73D13-7FCF-5875-0502-44E766E7FC30}"/>
              </a:ext>
            </a:extLst>
          </p:cNvPr>
          <p:cNvSpPr txBox="1"/>
          <p:nvPr/>
        </p:nvSpPr>
        <p:spPr>
          <a:xfrm>
            <a:off x="265323" y="999248"/>
            <a:ext cx="8299173"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latin typeface="Arial"/>
                <a:cs typeface="Arial"/>
              </a:rPr>
              <a:t>Group members (all)</a:t>
            </a:r>
          </a:p>
          <a:p>
            <a:pPr marL="285750" indent="-285750">
              <a:buFont typeface="Arial"/>
              <a:buChar char="•"/>
            </a:pPr>
            <a:r>
              <a:rPr lang="en-US">
                <a:latin typeface="Arial"/>
                <a:cs typeface="Arial"/>
              </a:rPr>
              <a:t>Introduction (2 slides) - Reece</a:t>
            </a:r>
          </a:p>
          <a:p>
            <a:pPr marL="742950" lvl="1" indent="-285750">
              <a:buFont typeface="Courier New"/>
              <a:buChar char="o"/>
            </a:pPr>
            <a:r>
              <a:rPr lang="en-US">
                <a:latin typeface="Arial"/>
                <a:cs typeface="Arial"/>
              </a:rPr>
              <a:t>Purpose and background</a:t>
            </a:r>
          </a:p>
          <a:p>
            <a:pPr marL="742950" lvl="1" indent="-285750">
              <a:buFont typeface="Courier New"/>
              <a:buChar char="o"/>
            </a:pPr>
            <a:r>
              <a:rPr lang="en-US">
                <a:latin typeface="Arial"/>
                <a:cs typeface="Arial"/>
              </a:rPr>
              <a:t>Our approach</a:t>
            </a:r>
          </a:p>
          <a:p>
            <a:pPr marL="285750" indent="-285750">
              <a:buFont typeface="Arial,Sans-Serif"/>
              <a:buChar char="•"/>
            </a:pPr>
            <a:r>
              <a:rPr lang="en-US">
                <a:latin typeface="Arial"/>
                <a:cs typeface="Arial"/>
              </a:rPr>
              <a:t>revisions (5 slides) - </a:t>
            </a:r>
            <a:r>
              <a:rPr lang="en-US" err="1">
                <a:latin typeface="Arial"/>
                <a:cs typeface="Arial"/>
              </a:rPr>
              <a:t>Yanjia</a:t>
            </a:r>
            <a:endParaRPr lang="en-US">
              <a:latin typeface="Arial"/>
              <a:cs typeface="Arial"/>
            </a:endParaRPr>
          </a:p>
          <a:p>
            <a:pPr marL="742950" lvl="1" indent="-285750">
              <a:buFont typeface="Courier New,monospace"/>
              <a:buChar char="o"/>
            </a:pPr>
            <a:r>
              <a:rPr lang="en-US">
                <a:latin typeface="Arial"/>
                <a:cs typeface="Arial"/>
              </a:rPr>
              <a:t>Overview</a:t>
            </a:r>
          </a:p>
          <a:p>
            <a:pPr marL="742950" lvl="1" indent="-285750">
              <a:buFont typeface="Courier New,monospace"/>
              <a:buChar char="o"/>
            </a:pPr>
            <a:r>
              <a:rPr lang="en-US">
                <a:latin typeface="Arial"/>
                <a:cs typeface="Arial"/>
              </a:rPr>
              <a:t>Pm 2.5 </a:t>
            </a:r>
          </a:p>
          <a:p>
            <a:pPr marL="742950" lvl="1" indent="-285750">
              <a:buFont typeface="Courier New,monospace"/>
              <a:buChar char="o"/>
            </a:pPr>
            <a:r>
              <a:rPr lang="en-US">
                <a:latin typeface="Arial"/>
                <a:cs typeface="Arial"/>
              </a:rPr>
              <a:t>EJ </a:t>
            </a:r>
          </a:p>
          <a:p>
            <a:pPr marL="742950" lvl="1" indent="-285750">
              <a:buFont typeface="Courier New,monospace"/>
              <a:buChar char="o"/>
            </a:pPr>
            <a:r>
              <a:rPr lang="en-US">
                <a:latin typeface="Arial"/>
                <a:cs typeface="Arial"/>
              </a:rPr>
              <a:t>Indoor air quality </a:t>
            </a:r>
          </a:p>
          <a:p>
            <a:pPr marL="742950" lvl="1" indent="-285750">
              <a:buFont typeface="Courier New,monospace"/>
              <a:buChar char="o"/>
            </a:pPr>
            <a:r>
              <a:rPr lang="en-US">
                <a:latin typeface="Arial"/>
                <a:cs typeface="Arial"/>
              </a:rPr>
              <a:t>Relevant resources</a:t>
            </a:r>
          </a:p>
          <a:p>
            <a:pPr marL="285750" indent="-285750">
              <a:buFont typeface="Arial,Sans-Serif"/>
              <a:buChar char="•"/>
            </a:pPr>
            <a:r>
              <a:rPr lang="en-US">
                <a:latin typeface="Arial"/>
                <a:cs typeface="Arial"/>
              </a:rPr>
              <a:t>Toolkit + infographics (5 slides) - Reece</a:t>
            </a:r>
          </a:p>
          <a:p>
            <a:pPr marL="742950" lvl="1" indent="-285750">
              <a:buFont typeface="Courier New,monospace"/>
              <a:buChar char="o"/>
            </a:pPr>
            <a:r>
              <a:rPr lang="en-US">
                <a:latin typeface="Arial"/>
                <a:cs typeface="Arial"/>
              </a:rPr>
              <a:t>Overview</a:t>
            </a:r>
          </a:p>
          <a:p>
            <a:pPr marL="742950" lvl="1" indent="-285750">
              <a:buFont typeface="Courier New,monospace"/>
              <a:buChar char="o"/>
            </a:pPr>
            <a:r>
              <a:rPr lang="en-US">
                <a:latin typeface="Arial"/>
                <a:cs typeface="Arial"/>
              </a:rPr>
              <a:t>4 samples</a:t>
            </a:r>
          </a:p>
          <a:p>
            <a:pPr marL="285750" indent="-285750">
              <a:buFont typeface="Arial,Sans-Serif"/>
              <a:buChar char="•"/>
            </a:pPr>
            <a:r>
              <a:rPr lang="en-US">
                <a:latin typeface="Arial"/>
                <a:cs typeface="Arial"/>
              </a:rPr>
              <a:t>Dissemination (4 slides) - Sena</a:t>
            </a:r>
          </a:p>
          <a:p>
            <a:pPr marL="742950" lvl="1" indent="-285750">
              <a:buFont typeface="Courier New,monospace"/>
              <a:buChar char="o"/>
            </a:pPr>
            <a:r>
              <a:rPr lang="en-US">
                <a:latin typeface="Arial"/>
                <a:cs typeface="Arial"/>
              </a:rPr>
              <a:t>Website</a:t>
            </a:r>
          </a:p>
          <a:p>
            <a:pPr marL="742950" lvl="1" indent="-285750">
              <a:buFont typeface="Courier New,monospace"/>
              <a:buChar char="o"/>
            </a:pPr>
            <a:r>
              <a:rPr lang="en-US">
                <a:latin typeface="Arial"/>
                <a:cs typeface="Arial"/>
              </a:rPr>
              <a:t>Webinar</a:t>
            </a:r>
          </a:p>
          <a:p>
            <a:pPr marL="742950" lvl="1" indent="-285750">
              <a:buFont typeface="Courier New,monospace"/>
              <a:buChar char="o"/>
            </a:pPr>
            <a:r>
              <a:rPr lang="en-US">
                <a:latin typeface="Arial"/>
                <a:cs typeface="Arial"/>
              </a:rPr>
              <a:t>Additional methods</a:t>
            </a:r>
          </a:p>
          <a:p>
            <a:pPr marL="742950" lvl="1" indent="-285750">
              <a:buFont typeface="Courier New,monospace"/>
              <a:buChar char="o"/>
            </a:pPr>
            <a:r>
              <a:rPr lang="en-US">
                <a:latin typeface="Arial"/>
                <a:cs typeface="Arial"/>
              </a:rPr>
              <a:t>Small groups</a:t>
            </a:r>
          </a:p>
          <a:p>
            <a:pPr marL="285750" indent="-285750">
              <a:buFont typeface="Arial,Sans-Serif"/>
              <a:buChar char="•"/>
            </a:pPr>
            <a:r>
              <a:rPr lang="en-US">
                <a:latin typeface="Arial"/>
                <a:cs typeface="Arial"/>
              </a:rPr>
              <a:t>Questions (1 slide) - Sena</a:t>
            </a:r>
          </a:p>
        </p:txBody>
      </p:sp>
      <p:pic>
        <p:nvPicPr>
          <p:cNvPr id="3" name="Picture 2" descr="What is the temperature in CT today? How the weather compares to climate  normals">
            <a:extLst>
              <a:ext uri="{FF2B5EF4-FFF2-40B4-BE49-F238E27FC236}">
                <a16:creationId xmlns:a16="http://schemas.microsoft.com/office/drawing/2014/main" id="{139D9030-87A3-261A-341B-A0F6DE2AEF3B}"/>
              </a:ext>
            </a:extLst>
          </p:cNvPr>
          <p:cNvPicPr>
            <a:picLocks noChangeAspect="1"/>
          </p:cNvPicPr>
          <p:nvPr/>
        </p:nvPicPr>
        <p:blipFill>
          <a:blip r:embed="rId2"/>
          <a:stretch>
            <a:fillRect/>
          </a:stretch>
        </p:blipFill>
        <p:spPr>
          <a:xfrm>
            <a:off x="4649817" y="660280"/>
            <a:ext cx="5854101" cy="3021403"/>
          </a:xfrm>
          <a:prstGeom prst="rect">
            <a:avLst/>
          </a:prstGeom>
        </p:spPr>
      </p:pic>
      <p:sp>
        <p:nvSpPr>
          <p:cNvPr id="5" name="TextBox 4">
            <a:extLst>
              <a:ext uri="{FF2B5EF4-FFF2-40B4-BE49-F238E27FC236}">
                <a16:creationId xmlns:a16="http://schemas.microsoft.com/office/drawing/2014/main" id="{CA5FE3A8-CC7A-3C9D-CD55-AFF38494E5BE}"/>
              </a:ext>
            </a:extLst>
          </p:cNvPr>
          <p:cNvSpPr txBox="1"/>
          <p:nvPr/>
        </p:nvSpPr>
        <p:spPr>
          <a:xfrm>
            <a:off x="5438156" y="4165600"/>
            <a:ext cx="480651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 Potential change in picture, just so it can relate to the work we are doing. </a:t>
            </a:r>
          </a:p>
          <a:p>
            <a:r>
              <a:rPr lang="en-US" dirty="0"/>
              <a:t>Source: CT Insider, What is the temperature in CT today? And How does the weather compare to climate </a:t>
            </a:r>
            <a:r>
              <a:rPr lang="en-US" dirty="0" err="1"/>
              <a:t>normals</a:t>
            </a:r>
            <a:r>
              <a:rPr lang="en-US" dirty="0"/>
              <a:t> </a:t>
            </a:r>
          </a:p>
        </p:txBody>
      </p:sp>
      <p:sp>
        <p:nvSpPr>
          <p:cNvPr id="6" name="Slide Number Placeholder 5">
            <a:extLst>
              <a:ext uri="{FF2B5EF4-FFF2-40B4-BE49-F238E27FC236}">
                <a16:creationId xmlns:a16="http://schemas.microsoft.com/office/drawing/2014/main" id="{1F529288-DF90-F9B2-7F13-3496656B3CFB}"/>
              </a:ext>
            </a:extLst>
          </p:cNvPr>
          <p:cNvSpPr>
            <a:spLocks noGrp="1"/>
          </p:cNvSpPr>
          <p:nvPr>
            <p:ph type="sldNum" sz="quarter" idx="12"/>
          </p:nvPr>
        </p:nvSpPr>
        <p:spPr/>
        <p:txBody>
          <a:bodyPr/>
          <a:lstStyle/>
          <a:p>
            <a:fld id="{24578CCF-2EC4-44CB-A694-F6F6E59A3985}" type="slidenum">
              <a:rPr lang="en-US" dirty="0"/>
              <a:t>1</a:t>
            </a:fld>
            <a:endParaRPr lang="en-US"/>
          </a:p>
        </p:txBody>
      </p:sp>
    </p:spTree>
    <p:extLst>
      <p:ext uri="{BB962C8B-B14F-4D97-AF65-F5344CB8AC3E}">
        <p14:creationId xmlns:p14="http://schemas.microsoft.com/office/powerpoint/2010/main" val="3320857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510FC-36B2-D84F-AEB3-6369BBAA52EB}"/>
              </a:ext>
            </a:extLst>
          </p:cNvPr>
          <p:cNvSpPr>
            <a:spLocks noGrp="1"/>
          </p:cNvSpPr>
          <p:nvPr>
            <p:ph type="title"/>
          </p:nvPr>
        </p:nvSpPr>
        <p:spPr>
          <a:xfrm>
            <a:off x="122279" y="-197868"/>
            <a:ext cx="9634011" cy="1325563"/>
          </a:xfrm>
        </p:spPr>
        <p:txBody>
          <a:bodyPr/>
          <a:lstStyle/>
          <a:p>
            <a:r>
              <a:rPr lang="en-US">
                <a:solidFill>
                  <a:schemeClr val="tx1">
                    <a:lumMod val="65000"/>
                    <a:lumOff val="35000"/>
                  </a:schemeClr>
                </a:solidFill>
                <a:latin typeface="Calibri"/>
                <a:ea typeface="Calibri"/>
                <a:cs typeface="Calibri"/>
              </a:rPr>
              <a:t> Revision Three: Indoor Air Quality</a:t>
            </a:r>
            <a:endParaRPr lang="en-US">
              <a:solidFill>
                <a:schemeClr val="tx1">
                  <a:lumMod val="65000"/>
                  <a:lumOff val="35000"/>
                </a:schemeClr>
              </a:solidFill>
            </a:endParaRPr>
          </a:p>
        </p:txBody>
      </p:sp>
      <p:pic>
        <p:nvPicPr>
          <p:cNvPr id="3" name="Graphic 2" descr="Windy with solid fill">
            <a:extLst>
              <a:ext uri="{FF2B5EF4-FFF2-40B4-BE49-F238E27FC236}">
                <a16:creationId xmlns:a16="http://schemas.microsoft.com/office/drawing/2014/main" id="{3F45A0EB-5187-883C-DD95-3B5DF398E1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79015" y="211015"/>
            <a:ext cx="914400" cy="914400"/>
          </a:xfrm>
          <a:prstGeom prst="rect">
            <a:avLst/>
          </a:prstGeom>
        </p:spPr>
      </p:pic>
      <p:pic>
        <p:nvPicPr>
          <p:cNvPr id="6" name="Picture 5" descr="A close-up of a text&#10;&#10;Description automatically generated">
            <a:extLst>
              <a:ext uri="{FF2B5EF4-FFF2-40B4-BE49-F238E27FC236}">
                <a16:creationId xmlns:a16="http://schemas.microsoft.com/office/drawing/2014/main" id="{A742FDB1-F53E-B3B8-C517-023BBB1A3396}"/>
              </a:ext>
            </a:extLst>
          </p:cNvPr>
          <p:cNvPicPr>
            <a:picLocks noChangeAspect="1"/>
          </p:cNvPicPr>
          <p:nvPr/>
        </p:nvPicPr>
        <p:blipFill>
          <a:blip r:embed="rId6"/>
          <a:stretch>
            <a:fillRect/>
          </a:stretch>
        </p:blipFill>
        <p:spPr>
          <a:xfrm>
            <a:off x="2381341" y="1143000"/>
            <a:ext cx="6538363" cy="5468814"/>
          </a:xfrm>
          <a:prstGeom prst="rect">
            <a:avLst/>
          </a:prstGeom>
        </p:spPr>
      </p:pic>
      <p:sp>
        <p:nvSpPr>
          <p:cNvPr id="7" name="Rectangle: Rounded Corners 6">
            <a:extLst>
              <a:ext uri="{FF2B5EF4-FFF2-40B4-BE49-F238E27FC236}">
                <a16:creationId xmlns:a16="http://schemas.microsoft.com/office/drawing/2014/main" id="{76F8FDF3-AED6-09D6-5604-4535D26839D8}"/>
              </a:ext>
            </a:extLst>
          </p:cNvPr>
          <p:cNvSpPr/>
          <p:nvPr/>
        </p:nvSpPr>
        <p:spPr>
          <a:xfrm>
            <a:off x="1910861" y="902677"/>
            <a:ext cx="7479323" cy="5949459"/>
          </a:xfrm>
          <a:prstGeom prst="roundRect">
            <a:avLst/>
          </a:prstGeom>
          <a:noFill/>
          <a:ln w="571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B6FF87B-B8FC-8398-9777-24F18A9921CA}"/>
              </a:ext>
            </a:extLst>
          </p:cNvPr>
          <p:cNvSpPr/>
          <p:nvPr/>
        </p:nvSpPr>
        <p:spPr>
          <a:xfrm>
            <a:off x="2379784" y="1746738"/>
            <a:ext cx="6529752" cy="2133600"/>
          </a:xfrm>
          <a:prstGeom prst="rect">
            <a:avLst/>
          </a:prstGeom>
          <a:noFill/>
          <a:ln w="12700">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D7582B7D-8495-3BC6-0AAF-8335DCADDC7A}"/>
              </a:ext>
            </a:extLst>
          </p:cNvPr>
          <p:cNvSpPr/>
          <p:nvPr/>
        </p:nvSpPr>
        <p:spPr>
          <a:xfrm>
            <a:off x="9407769" y="2174630"/>
            <a:ext cx="879231" cy="75027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BAEB78-164E-F4EA-1BC9-5D0FE492F1EE}"/>
              </a:ext>
            </a:extLst>
          </p:cNvPr>
          <p:cNvSpPr/>
          <p:nvPr/>
        </p:nvSpPr>
        <p:spPr>
          <a:xfrm>
            <a:off x="2397369" y="4015154"/>
            <a:ext cx="6523888" cy="1201614"/>
          </a:xfrm>
          <a:prstGeom prst="rect">
            <a:avLst/>
          </a:prstGeom>
          <a:noFill/>
          <a:ln w="12700">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D20D7B4E-D763-5F61-5E08-EF7DBC981E39}"/>
              </a:ext>
            </a:extLst>
          </p:cNvPr>
          <p:cNvSpPr/>
          <p:nvPr/>
        </p:nvSpPr>
        <p:spPr>
          <a:xfrm>
            <a:off x="9390185" y="4030631"/>
            <a:ext cx="890953" cy="77372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5598BDE-2456-566D-9783-D2A8D4F48629}"/>
              </a:ext>
            </a:extLst>
          </p:cNvPr>
          <p:cNvSpPr/>
          <p:nvPr/>
        </p:nvSpPr>
        <p:spPr>
          <a:xfrm>
            <a:off x="2397368" y="5310552"/>
            <a:ext cx="6494581" cy="1283675"/>
          </a:xfrm>
          <a:prstGeom prst="rect">
            <a:avLst/>
          </a:prstGeom>
          <a:noFill/>
          <a:ln w="12700">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28A2DF74-7D75-2DC0-4EB7-086B53FFC339}"/>
              </a:ext>
            </a:extLst>
          </p:cNvPr>
          <p:cNvSpPr/>
          <p:nvPr/>
        </p:nvSpPr>
        <p:spPr>
          <a:xfrm>
            <a:off x="9390184" y="5568460"/>
            <a:ext cx="890953" cy="77372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8379DC0-94F0-31EC-916B-0D8DC8A59F8C}"/>
              </a:ext>
            </a:extLst>
          </p:cNvPr>
          <p:cNvSpPr txBox="1"/>
          <p:nvPr/>
        </p:nvSpPr>
        <p:spPr>
          <a:xfrm>
            <a:off x="10341006" y="3880337"/>
            <a:ext cx="186135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The impacts of woodstoves on IAQ</a:t>
            </a:r>
          </a:p>
        </p:txBody>
      </p:sp>
      <p:sp>
        <p:nvSpPr>
          <p:cNvPr id="15" name="TextBox 14">
            <a:extLst>
              <a:ext uri="{FF2B5EF4-FFF2-40B4-BE49-F238E27FC236}">
                <a16:creationId xmlns:a16="http://schemas.microsoft.com/office/drawing/2014/main" id="{D24BC54A-6900-36A6-1D53-F088891C15C9}"/>
              </a:ext>
            </a:extLst>
          </p:cNvPr>
          <p:cNvSpPr txBox="1"/>
          <p:nvPr/>
        </p:nvSpPr>
        <p:spPr>
          <a:xfrm>
            <a:off x="10289219" y="2085056"/>
            <a:ext cx="184996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Different IAQ in different </a:t>
            </a:r>
            <a:r>
              <a:rPr lang="en-US" dirty="0"/>
              <a:t>Counties</a:t>
            </a:r>
            <a:endParaRPr lang="en-US"/>
          </a:p>
        </p:txBody>
      </p:sp>
      <p:sp>
        <p:nvSpPr>
          <p:cNvPr id="16" name="TextBox 15">
            <a:extLst>
              <a:ext uri="{FF2B5EF4-FFF2-40B4-BE49-F238E27FC236}">
                <a16:creationId xmlns:a16="http://schemas.microsoft.com/office/drawing/2014/main" id="{C45E4E7B-699F-18C8-1493-6F7000108013}"/>
              </a:ext>
            </a:extLst>
          </p:cNvPr>
          <p:cNvSpPr txBox="1"/>
          <p:nvPr/>
        </p:nvSpPr>
        <p:spPr>
          <a:xfrm>
            <a:off x="10355801" y="4981679"/>
            <a:ext cx="183915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General relationship between </a:t>
            </a:r>
            <a:r>
              <a:rPr lang="en-US" dirty="0"/>
              <a:t>Indoor  </a:t>
            </a:r>
            <a:r>
              <a:rPr lang="en-US"/>
              <a:t>and </a:t>
            </a:r>
            <a:r>
              <a:rPr lang="en-US" dirty="0"/>
              <a:t>Outdoor air quality</a:t>
            </a:r>
            <a:endParaRPr lang="en-US"/>
          </a:p>
        </p:txBody>
      </p:sp>
      <p:sp>
        <p:nvSpPr>
          <p:cNvPr id="4" name="Slide Number Placeholder 3">
            <a:extLst>
              <a:ext uri="{FF2B5EF4-FFF2-40B4-BE49-F238E27FC236}">
                <a16:creationId xmlns:a16="http://schemas.microsoft.com/office/drawing/2014/main" id="{D0D8607D-5C70-9569-5A8C-4A17428BB069}"/>
              </a:ext>
            </a:extLst>
          </p:cNvPr>
          <p:cNvSpPr>
            <a:spLocks noGrp="1"/>
          </p:cNvSpPr>
          <p:nvPr>
            <p:ph type="sldNum" sz="quarter" idx="12"/>
          </p:nvPr>
        </p:nvSpPr>
        <p:spPr/>
        <p:txBody>
          <a:bodyPr/>
          <a:lstStyle/>
          <a:p>
            <a:fld id="{24578CCF-2EC4-44CB-A694-F6F6E59A3985}" type="slidenum">
              <a:rPr lang="en-US" dirty="0"/>
              <a:t>10</a:t>
            </a:fld>
            <a:endParaRPr lang="en-US"/>
          </a:p>
        </p:txBody>
      </p:sp>
    </p:spTree>
    <p:extLst>
      <p:ext uri="{BB962C8B-B14F-4D97-AF65-F5344CB8AC3E}">
        <p14:creationId xmlns:p14="http://schemas.microsoft.com/office/powerpoint/2010/main" val="4159290666"/>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510FC-36B2-D84F-AEB3-6369BBAA52EB}"/>
              </a:ext>
            </a:extLst>
          </p:cNvPr>
          <p:cNvSpPr>
            <a:spLocks noGrp="1"/>
          </p:cNvSpPr>
          <p:nvPr>
            <p:ph type="title"/>
          </p:nvPr>
        </p:nvSpPr>
        <p:spPr>
          <a:xfrm>
            <a:off x="122279" y="-197868"/>
            <a:ext cx="9634011" cy="1325563"/>
          </a:xfrm>
        </p:spPr>
        <p:txBody>
          <a:bodyPr/>
          <a:lstStyle/>
          <a:p>
            <a:r>
              <a:rPr lang="en-US">
                <a:solidFill>
                  <a:schemeClr val="tx1">
                    <a:lumMod val="65000"/>
                    <a:lumOff val="35000"/>
                  </a:schemeClr>
                </a:solidFill>
                <a:latin typeface="Calibri"/>
                <a:ea typeface="Calibri"/>
                <a:cs typeface="Calibri"/>
              </a:rPr>
              <a:t>Relevant Resources</a:t>
            </a:r>
            <a:endParaRPr lang="en-US">
              <a:solidFill>
                <a:schemeClr val="tx1">
                  <a:lumMod val="65000"/>
                  <a:lumOff val="35000"/>
                </a:schemeClr>
              </a:solidFill>
            </a:endParaRPr>
          </a:p>
        </p:txBody>
      </p:sp>
      <p:sp>
        <p:nvSpPr>
          <p:cNvPr id="4" name="矩形: 折角 3">
            <a:extLst>
              <a:ext uri="{FF2B5EF4-FFF2-40B4-BE49-F238E27FC236}">
                <a16:creationId xmlns:a16="http://schemas.microsoft.com/office/drawing/2014/main" id="{9CA07DDD-6A90-103F-63DD-A2E9BF651950}"/>
              </a:ext>
            </a:extLst>
          </p:cNvPr>
          <p:cNvSpPr/>
          <p:nvPr/>
        </p:nvSpPr>
        <p:spPr>
          <a:xfrm>
            <a:off x="2411835" y="911582"/>
            <a:ext cx="7200550" cy="5490085"/>
          </a:xfrm>
          <a:prstGeom prst="foldedCorner">
            <a:avLst/>
          </a:prstGeom>
          <a:solidFill>
            <a:schemeClr val="accent3">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150000"/>
              </a:lnSpc>
            </a:pPr>
            <a:endParaRPr lang="zh-CN" altLang="en-US" sz="2400" dirty="0">
              <a:solidFill>
                <a:schemeClr val="tx1">
                  <a:lumMod val="65000"/>
                  <a:lumOff val="35000"/>
                </a:schemeClr>
              </a:solidFill>
              <a:latin typeface="Times New Roman"/>
              <a:cs typeface="Calibri"/>
            </a:endParaRPr>
          </a:p>
          <a:p>
            <a:pPr>
              <a:lnSpc>
                <a:spcPct val="150000"/>
              </a:lnSpc>
            </a:pPr>
            <a:r>
              <a:rPr lang="zh-CN" altLang="en-US" sz="2400" b="1">
                <a:solidFill>
                  <a:schemeClr val="tx1">
                    <a:lumMod val="65000"/>
                    <a:lumOff val="35000"/>
                  </a:schemeClr>
                </a:solidFill>
                <a:latin typeface="Times New Roman"/>
                <a:ea typeface="SimSun"/>
                <a:cs typeface="Calibri"/>
              </a:rPr>
              <a:t>Examples of resources included in the plan are:</a:t>
            </a:r>
            <a:endParaRPr lang="zh-CN" sz="2400" b="1">
              <a:solidFill>
                <a:schemeClr val="tx1">
                  <a:lumMod val="65000"/>
                  <a:lumOff val="35000"/>
                </a:schemeClr>
              </a:solidFill>
              <a:latin typeface="Times New Roman"/>
              <a:ea typeface="SimSun"/>
              <a:cs typeface="Times New Roman"/>
            </a:endParaRPr>
          </a:p>
          <a:p>
            <a:pPr marL="342900" indent="-342900">
              <a:buFont typeface="Arial"/>
              <a:buChar char="•"/>
            </a:pPr>
            <a:r>
              <a:rPr lang="zh-CN" altLang="en-US" sz="2000" b="1">
                <a:solidFill>
                  <a:schemeClr val="tx1">
                    <a:lumMod val="65000"/>
                    <a:lumOff val="35000"/>
                  </a:schemeClr>
                </a:solidFill>
                <a:latin typeface="Times New Roman"/>
                <a:ea typeface="SimSun"/>
                <a:cs typeface="Calibri"/>
              </a:rPr>
              <a:t>Report:</a:t>
            </a:r>
            <a:r>
              <a:rPr lang="zh-CN" altLang="en-US" sz="2000">
                <a:solidFill>
                  <a:schemeClr val="tx1">
                    <a:lumMod val="65000"/>
                    <a:lumOff val="35000"/>
                  </a:schemeClr>
                </a:solidFill>
                <a:latin typeface="Times New Roman"/>
                <a:ea typeface="SimSun"/>
                <a:cs typeface="Calibri"/>
              </a:rPr>
              <a:t> Connecticut 2024 Annual Air Monitoring Network Plan by the Connecticut Department of Energy and Environmental Protection Bureau of Air Management(DEEP)</a:t>
            </a:r>
          </a:p>
          <a:p>
            <a:pPr marL="342900" indent="-342900">
              <a:buFont typeface="Arial"/>
              <a:buChar char="•"/>
            </a:pPr>
            <a:r>
              <a:rPr lang="zh-CN" altLang="en-US" sz="2000" b="1">
                <a:solidFill>
                  <a:schemeClr val="tx1">
                    <a:lumMod val="65000"/>
                    <a:lumOff val="35000"/>
                  </a:schemeClr>
                </a:solidFill>
                <a:latin typeface="Times New Roman"/>
                <a:ea typeface="SimSun"/>
                <a:cs typeface="Calibri"/>
              </a:rPr>
              <a:t>Article:</a:t>
            </a:r>
            <a:r>
              <a:rPr lang="zh-CN" altLang="en-US" sz="2000">
                <a:solidFill>
                  <a:schemeClr val="tx1">
                    <a:lumMod val="65000"/>
                    <a:lumOff val="35000"/>
                  </a:schemeClr>
                </a:solidFill>
                <a:latin typeface="Times New Roman"/>
                <a:ea typeface="SimSun"/>
                <a:cs typeface="Calibri"/>
              </a:rPr>
              <a:t> Heat and air pollution exposure among people experiencing homelessness</a:t>
            </a:r>
          </a:p>
          <a:p>
            <a:pPr marL="342900" indent="-342900">
              <a:buFont typeface="Arial"/>
              <a:buChar char="•"/>
            </a:pPr>
            <a:r>
              <a:rPr lang="zh-CN" altLang="en-US" sz="2000" b="1">
                <a:solidFill>
                  <a:schemeClr val="tx1">
                    <a:lumMod val="65000"/>
                    <a:lumOff val="35000"/>
                  </a:schemeClr>
                </a:solidFill>
                <a:latin typeface="Times New Roman"/>
                <a:ea typeface="SimSun"/>
                <a:cs typeface="Calibri"/>
              </a:rPr>
              <a:t>Tool:</a:t>
            </a:r>
            <a:r>
              <a:rPr lang="zh-CN" altLang="en-US" sz="2000">
                <a:solidFill>
                  <a:schemeClr val="tx1">
                    <a:lumMod val="65000"/>
                    <a:lumOff val="35000"/>
                  </a:schemeClr>
                </a:solidFill>
                <a:latin typeface="Times New Roman"/>
                <a:ea typeface="SimSun"/>
                <a:cs typeface="Calibri"/>
              </a:rPr>
              <a:t> CT DEEP Environmental Justice screening tool</a:t>
            </a:r>
          </a:p>
          <a:p>
            <a:pPr marL="342900" indent="-342900">
              <a:buFont typeface="Arial"/>
              <a:buChar char="•"/>
            </a:pPr>
            <a:r>
              <a:rPr lang="zh-CN" altLang="en-US" sz="2000" b="1">
                <a:solidFill>
                  <a:schemeClr val="tx1">
                    <a:lumMod val="65000"/>
                    <a:lumOff val="35000"/>
                  </a:schemeClr>
                </a:solidFill>
                <a:latin typeface="Times New Roman"/>
                <a:ea typeface="SimSun"/>
                <a:cs typeface="Calibri"/>
              </a:rPr>
              <a:t>Report Card:</a:t>
            </a:r>
            <a:r>
              <a:rPr lang="zh-CN" altLang="en-US" sz="2000">
                <a:solidFill>
                  <a:schemeClr val="tx1">
                    <a:lumMod val="65000"/>
                    <a:lumOff val="35000"/>
                  </a:schemeClr>
                </a:solidFill>
                <a:latin typeface="Times New Roman"/>
                <a:ea typeface="SimSun"/>
                <a:cs typeface="Calibri"/>
              </a:rPr>
              <a:t> ALA State of Air CT</a:t>
            </a:r>
          </a:p>
          <a:p>
            <a:pPr marL="342900" indent="-342900">
              <a:buFont typeface="Arial"/>
              <a:buChar char="•"/>
            </a:pPr>
            <a:r>
              <a:rPr lang="zh-CN" altLang="en-US" sz="2000" b="1">
                <a:solidFill>
                  <a:schemeClr val="tx1">
                    <a:lumMod val="65000"/>
                    <a:lumOff val="35000"/>
                  </a:schemeClr>
                </a:solidFill>
                <a:latin typeface="Times New Roman"/>
                <a:ea typeface="SimSun"/>
                <a:cs typeface="Calibri"/>
              </a:rPr>
              <a:t>Issue Briefs</a:t>
            </a:r>
            <a:r>
              <a:rPr lang="zh-CN" altLang="en-US" sz="2000">
                <a:solidFill>
                  <a:schemeClr val="tx1">
                    <a:lumMod val="65000"/>
                    <a:lumOff val="35000"/>
                  </a:schemeClr>
                </a:solidFill>
                <a:latin typeface="Times New Roman"/>
                <a:ea typeface="SimSun"/>
                <a:cs typeface="Calibri"/>
              </a:rPr>
              <a:t>: Yale Center on Climate Change and Health briefs on issues such as </a:t>
            </a:r>
            <a:r>
              <a:rPr lang="zh-CN" altLang="en-US" sz="2000" i="1">
                <a:solidFill>
                  <a:schemeClr val="tx1">
                    <a:lumMod val="65000"/>
                    <a:lumOff val="35000"/>
                  </a:schemeClr>
                </a:solidFill>
                <a:latin typeface="Times New Roman"/>
                <a:ea typeface="SimSun"/>
                <a:cs typeface="Calibri"/>
              </a:rPr>
              <a:t>The Air Quality Health Benefits of Climate Action in CT</a:t>
            </a:r>
            <a:endParaRPr lang="zh-CN" altLang="en-US" sz="2000">
              <a:solidFill>
                <a:schemeClr val="tx1">
                  <a:lumMod val="65000"/>
                  <a:lumOff val="35000"/>
                </a:schemeClr>
              </a:solidFill>
              <a:latin typeface="Times New Roman"/>
              <a:ea typeface="SimSun"/>
              <a:cs typeface="Calibri"/>
            </a:endParaRPr>
          </a:p>
        </p:txBody>
      </p:sp>
      <p:pic>
        <p:nvPicPr>
          <p:cNvPr id="3" name="Graphic 2" descr="Cycle with people with solid fill">
            <a:extLst>
              <a:ext uri="{FF2B5EF4-FFF2-40B4-BE49-F238E27FC236}">
                <a16:creationId xmlns:a16="http://schemas.microsoft.com/office/drawing/2014/main" id="{CF0A86DD-C369-D70C-B946-9EDC7C37DB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92263" y="10532"/>
            <a:ext cx="914400" cy="914400"/>
          </a:xfrm>
          <a:prstGeom prst="rect">
            <a:avLst/>
          </a:prstGeom>
        </p:spPr>
      </p:pic>
      <p:sp>
        <p:nvSpPr>
          <p:cNvPr id="5" name="Slide Number Placeholder 4">
            <a:extLst>
              <a:ext uri="{FF2B5EF4-FFF2-40B4-BE49-F238E27FC236}">
                <a16:creationId xmlns:a16="http://schemas.microsoft.com/office/drawing/2014/main" id="{5B769E38-3E74-17DB-7A68-C846CE7C380A}"/>
              </a:ext>
            </a:extLst>
          </p:cNvPr>
          <p:cNvSpPr>
            <a:spLocks noGrp="1"/>
          </p:cNvSpPr>
          <p:nvPr>
            <p:ph type="sldNum" sz="quarter" idx="12"/>
          </p:nvPr>
        </p:nvSpPr>
        <p:spPr/>
        <p:txBody>
          <a:bodyPr/>
          <a:lstStyle/>
          <a:p>
            <a:fld id="{24578CCF-2EC4-44CB-A694-F6F6E59A3985}" type="slidenum">
              <a:rPr lang="en-US" dirty="0"/>
              <a:t>11</a:t>
            </a:fld>
            <a:endParaRPr lang="en-US"/>
          </a:p>
        </p:txBody>
      </p:sp>
    </p:spTree>
    <p:extLst>
      <p:ext uri="{BB962C8B-B14F-4D97-AF65-F5344CB8AC3E}">
        <p14:creationId xmlns:p14="http://schemas.microsoft.com/office/powerpoint/2010/main" val="2406943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03CE-5536-38EB-B568-A5308685333C}"/>
              </a:ext>
            </a:extLst>
          </p:cNvPr>
          <p:cNvSpPr>
            <a:spLocks noGrp="1"/>
          </p:cNvSpPr>
          <p:nvPr>
            <p:ph type="ctrTitle"/>
          </p:nvPr>
        </p:nvSpPr>
        <p:spPr>
          <a:xfrm>
            <a:off x="1903359" y="1503367"/>
            <a:ext cx="8385048" cy="3081528"/>
          </a:xfrm>
        </p:spPr>
        <p:txBody>
          <a:bodyPr vert="horz" lIns="91440" tIns="45720" rIns="91440" bIns="45720" rtlCol="0" anchor="ctr">
            <a:normAutofit/>
          </a:bodyPr>
          <a:lstStyle/>
          <a:p>
            <a:r>
              <a:rPr lang="en-US">
                <a:latin typeface="Times New Roman"/>
                <a:cs typeface="Times New Roman"/>
              </a:rPr>
              <a:t>Part Two</a:t>
            </a:r>
            <a:br>
              <a:rPr lang="en-US">
                <a:latin typeface="Times New Roman"/>
                <a:cs typeface="Times New Roman"/>
              </a:rPr>
            </a:br>
            <a:r>
              <a:rPr lang="en-US">
                <a:latin typeface="Times New Roman"/>
                <a:cs typeface="Times New Roman"/>
              </a:rPr>
              <a:t>Toolkit &amp; Infographics</a:t>
            </a:r>
          </a:p>
        </p:txBody>
      </p:sp>
      <p:sp>
        <p:nvSpPr>
          <p:cNvPr id="4" name="Date Placeholder 3">
            <a:extLst>
              <a:ext uri="{FF2B5EF4-FFF2-40B4-BE49-F238E27FC236}">
                <a16:creationId xmlns:a16="http://schemas.microsoft.com/office/drawing/2014/main" id="{C26D3A76-C264-8CB4-6E18-972A52282020}"/>
              </a:ext>
            </a:extLst>
          </p:cNvPr>
          <p:cNvSpPr>
            <a:spLocks noGrp="1"/>
          </p:cNvSpPr>
          <p:nvPr>
            <p:ph type="dt" sz="half" idx="10"/>
          </p:nvPr>
        </p:nvSpPr>
        <p:spPr/>
        <p:txBody>
          <a:bodyPr/>
          <a:lstStyle/>
          <a:p>
            <a:fld id="{B5F27FEA-C9A1-4298-B371-7D411330BAE5}" type="datetime1">
              <a:rPr lang="en-US"/>
              <a:t>10/16/24</a:t>
            </a:fld>
            <a:endParaRPr lang="en-US"/>
          </a:p>
        </p:txBody>
      </p:sp>
      <p:sp>
        <p:nvSpPr>
          <p:cNvPr id="5" name="TextBox 4">
            <a:extLst>
              <a:ext uri="{FF2B5EF4-FFF2-40B4-BE49-F238E27FC236}">
                <a16:creationId xmlns:a16="http://schemas.microsoft.com/office/drawing/2014/main" id="{30AB4679-5D14-1E25-B511-BA74DF24BCF7}"/>
              </a:ext>
            </a:extLst>
          </p:cNvPr>
          <p:cNvSpPr txBox="1"/>
          <p:nvPr/>
        </p:nvSpPr>
        <p:spPr>
          <a:xfrm>
            <a:off x="6743890" y="3909934"/>
            <a:ext cx="26591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Speaker: Reece Pauling</a:t>
            </a:r>
          </a:p>
        </p:txBody>
      </p:sp>
      <p:sp>
        <p:nvSpPr>
          <p:cNvPr id="3" name="Slide Number Placeholder 2">
            <a:extLst>
              <a:ext uri="{FF2B5EF4-FFF2-40B4-BE49-F238E27FC236}">
                <a16:creationId xmlns:a16="http://schemas.microsoft.com/office/drawing/2014/main" id="{B4E2C31F-2DEE-81C8-B06D-2F861262C7DE}"/>
              </a:ext>
            </a:extLst>
          </p:cNvPr>
          <p:cNvSpPr>
            <a:spLocks noGrp="1"/>
          </p:cNvSpPr>
          <p:nvPr>
            <p:ph type="sldNum" sz="quarter" idx="12"/>
          </p:nvPr>
        </p:nvSpPr>
        <p:spPr/>
        <p:txBody>
          <a:bodyPr/>
          <a:lstStyle/>
          <a:p>
            <a:fld id="{24578CCF-2EC4-44CB-A694-F6F6E59A3985}" type="slidenum">
              <a:rPr lang="en-US" dirty="0"/>
              <a:t>12</a:t>
            </a:fld>
            <a:endParaRPr lang="en-US"/>
          </a:p>
        </p:txBody>
      </p:sp>
    </p:spTree>
    <p:extLst>
      <p:ext uri="{BB962C8B-B14F-4D97-AF65-F5344CB8AC3E}">
        <p14:creationId xmlns:p14="http://schemas.microsoft.com/office/powerpoint/2010/main" val="2233982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A329-3FD6-A8E2-A040-E74BFB0F96F9}"/>
              </a:ext>
            </a:extLst>
          </p:cNvPr>
          <p:cNvSpPr>
            <a:spLocks noGrp="1"/>
          </p:cNvSpPr>
          <p:nvPr>
            <p:ph type="title"/>
          </p:nvPr>
        </p:nvSpPr>
        <p:spPr>
          <a:xfrm>
            <a:off x="230949" y="153379"/>
            <a:ext cx="9634011" cy="1325563"/>
          </a:xfrm>
        </p:spPr>
        <p:txBody>
          <a:bodyPr/>
          <a:lstStyle/>
          <a:p>
            <a:r>
              <a:rPr lang="en-US">
                <a:latin typeface="Calibri"/>
                <a:ea typeface="Calibri"/>
                <a:cs typeface="Calibri"/>
              </a:rPr>
              <a:t>Toolkit + Infographics </a:t>
            </a:r>
          </a:p>
        </p:txBody>
      </p:sp>
      <p:sp>
        <p:nvSpPr>
          <p:cNvPr id="4" name="对话气泡: 椭圆形 3">
            <a:extLst>
              <a:ext uri="{FF2B5EF4-FFF2-40B4-BE49-F238E27FC236}">
                <a16:creationId xmlns:a16="http://schemas.microsoft.com/office/drawing/2014/main" id="{A56EBE83-AFEE-D3A6-F874-B97F3DBAA2D4}"/>
              </a:ext>
            </a:extLst>
          </p:cNvPr>
          <p:cNvSpPr/>
          <p:nvPr/>
        </p:nvSpPr>
        <p:spPr>
          <a:xfrm>
            <a:off x="1763939" y="1482056"/>
            <a:ext cx="8852778" cy="4301973"/>
          </a:xfrm>
          <a:prstGeom prst="wedgeEllipseCallout">
            <a:avLst/>
          </a:prstGeom>
          <a:solidFill>
            <a:schemeClr val="accent3">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Wingdings"/>
              <a:buChar char="v"/>
            </a:pPr>
            <a:r>
              <a:rPr lang="zh-CN" altLang="en-US" sz="2400">
                <a:solidFill>
                  <a:schemeClr val="tx1">
                    <a:lumMod val="65000"/>
                    <a:lumOff val="35000"/>
                  </a:schemeClr>
                </a:solidFill>
                <a:latin typeface="Times New Roman"/>
                <a:ea typeface="SimSun"/>
                <a:cs typeface="Calibri"/>
              </a:rPr>
              <a:t>Researching and include existing infographics addressing extreme heat and impaired air quality</a:t>
            </a:r>
            <a:endParaRPr lang="zh-CN" sz="2400">
              <a:solidFill>
                <a:schemeClr val="tx1">
                  <a:lumMod val="65000"/>
                  <a:lumOff val="35000"/>
                </a:schemeClr>
              </a:solidFill>
              <a:latin typeface="Times New Roman"/>
              <a:ea typeface="SimSun"/>
              <a:cs typeface="Calibri"/>
            </a:endParaRPr>
          </a:p>
          <a:p>
            <a:pPr marL="285750" indent="-285750">
              <a:buFont typeface="Wingdings"/>
              <a:buChar char="v"/>
            </a:pPr>
            <a:r>
              <a:rPr lang="zh-CN" altLang="en-US" sz="2400">
                <a:solidFill>
                  <a:schemeClr val="tx1">
                    <a:lumMod val="65000"/>
                    <a:lumOff val="35000"/>
                  </a:schemeClr>
                </a:solidFill>
                <a:latin typeface="Times New Roman"/>
                <a:ea typeface="SimSun"/>
                <a:cs typeface="Calibri"/>
              </a:rPr>
              <a:t>External toolkit references that can be used by municipalities for public use</a:t>
            </a:r>
          </a:p>
        </p:txBody>
      </p:sp>
      <p:pic>
        <p:nvPicPr>
          <p:cNvPr id="7" name="图形 6" descr="剧本 纯色填充">
            <a:extLst>
              <a:ext uri="{FF2B5EF4-FFF2-40B4-BE49-F238E27FC236}">
                <a16:creationId xmlns:a16="http://schemas.microsoft.com/office/drawing/2014/main" id="{801976B9-CC55-D05B-1E36-896E8A5E3A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70066" y="357231"/>
            <a:ext cx="914400" cy="914400"/>
          </a:xfrm>
          <a:prstGeom prst="rect">
            <a:avLst/>
          </a:prstGeom>
        </p:spPr>
      </p:pic>
      <p:sp>
        <p:nvSpPr>
          <p:cNvPr id="3" name="Slide Number Placeholder 2">
            <a:extLst>
              <a:ext uri="{FF2B5EF4-FFF2-40B4-BE49-F238E27FC236}">
                <a16:creationId xmlns:a16="http://schemas.microsoft.com/office/drawing/2014/main" id="{E860CA71-A267-5BA3-7B2C-D5292C93B13E}"/>
              </a:ext>
            </a:extLst>
          </p:cNvPr>
          <p:cNvSpPr>
            <a:spLocks noGrp="1"/>
          </p:cNvSpPr>
          <p:nvPr>
            <p:ph type="sldNum" sz="quarter" idx="12"/>
          </p:nvPr>
        </p:nvSpPr>
        <p:spPr/>
        <p:txBody>
          <a:bodyPr/>
          <a:lstStyle/>
          <a:p>
            <a:fld id="{24578CCF-2EC4-44CB-A694-F6F6E59A3985}" type="slidenum">
              <a:rPr lang="en-US" dirty="0"/>
              <a:t>13</a:t>
            </a:fld>
            <a:endParaRPr lang="en-US"/>
          </a:p>
        </p:txBody>
      </p:sp>
    </p:spTree>
    <p:extLst>
      <p:ext uri="{BB962C8B-B14F-4D97-AF65-F5344CB8AC3E}">
        <p14:creationId xmlns:p14="http://schemas.microsoft.com/office/powerpoint/2010/main" val="2255147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CDE08-296D-A4DC-173D-66222882528F}"/>
              </a:ext>
            </a:extLst>
          </p:cNvPr>
          <p:cNvSpPr>
            <a:spLocks noGrp="1"/>
          </p:cNvSpPr>
          <p:nvPr>
            <p:ph type="title"/>
          </p:nvPr>
        </p:nvSpPr>
        <p:spPr>
          <a:xfrm>
            <a:off x="-272" y="-332486"/>
            <a:ext cx="9634011" cy="1325563"/>
          </a:xfrm>
        </p:spPr>
        <p:txBody>
          <a:bodyPr/>
          <a:lstStyle/>
          <a:p>
            <a:r>
              <a:rPr lang="en-US">
                <a:latin typeface="Calibri"/>
                <a:cs typeface="Calibri"/>
              </a:rPr>
              <a:t>Reference Infographics</a:t>
            </a:r>
          </a:p>
        </p:txBody>
      </p:sp>
      <p:sp>
        <p:nvSpPr>
          <p:cNvPr id="4" name="Date Placeholder 3">
            <a:extLst>
              <a:ext uri="{FF2B5EF4-FFF2-40B4-BE49-F238E27FC236}">
                <a16:creationId xmlns:a16="http://schemas.microsoft.com/office/drawing/2014/main" id="{A7E5DE88-B026-2E88-DD74-96AB7925D548}"/>
              </a:ext>
            </a:extLst>
          </p:cNvPr>
          <p:cNvSpPr>
            <a:spLocks noGrp="1"/>
          </p:cNvSpPr>
          <p:nvPr>
            <p:ph type="dt" sz="half" idx="10"/>
          </p:nvPr>
        </p:nvSpPr>
        <p:spPr/>
        <p:txBody>
          <a:bodyPr/>
          <a:lstStyle/>
          <a:p>
            <a:fld id="{58D2B0BA-96F8-4C9D-A980-7E9437DBD88C}" type="datetime1">
              <a:rPr lang="en-US"/>
              <a:t>10/16/24</a:t>
            </a:fld>
            <a:endParaRPr lang="en-US"/>
          </a:p>
        </p:txBody>
      </p:sp>
      <p:pic>
        <p:nvPicPr>
          <p:cNvPr id="16" name="Picture 15" descr="A group of people standing near water&#10;&#10;Description automatically generated">
            <a:extLst>
              <a:ext uri="{FF2B5EF4-FFF2-40B4-BE49-F238E27FC236}">
                <a16:creationId xmlns:a16="http://schemas.microsoft.com/office/drawing/2014/main" id="{5CD7FC65-5F15-F1B1-8199-6B37EC6236B6}"/>
              </a:ext>
            </a:extLst>
          </p:cNvPr>
          <p:cNvPicPr>
            <a:picLocks noChangeAspect="1"/>
          </p:cNvPicPr>
          <p:nvPr/>
        </p:nvPicPr>
        <p:blipFill>
          <a:blip r:embed="rId2"/>
          <a:stretch>
            <a:fillRect/>
          </a:stretch>
        </p:blipFill>
        <p:spPr>
          <a:xfrm>
            <a:off x="253325" y="1433778"/>
            <a:ext cx="7597558" cy="4584215"/>
          </a:xfrm>
          <a:prstGeom prst="rect">
            <a:avLst/>
          </a:prstGeom>
        </p:spPr>
      </p:pic>
      <p:pic>
        <p:nvPicPr>
          <p:cNvPr id="26" name="Content Placeholder 25" descr="Speech outline">
            <a:extLst>
              <a:ext uri="{FF2B5EF4-FFF2-40B4-BE49-F238E27FC236}">
                <a16:creationId xmlns:a16="http://schemas.microsoft.com/office/drawing/2014/main" id="{72F55122-709A-4B22-690C-AC38D906B1EB}"/>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flipH="1">
            <a:off x="7583540" y="646261"/>
            <a:ext cx="5300264" cy="3794779"/>
          </a:xfrm>
        </p:spPr>
      </p:pic>
      <p:sp>
        <p:nvSpPr>
          <p:cNvPr id="27" name="TextBox 26">
            <a:extLst>
              <a:ext uri="{FF2B5EF4-FFF2-40B4-BE49-F238E27FC236}">
                <a16:creationId xmlns:a16="http://schemas.microsoft.com/office/drawing/2014/main" id="{8C8F1C45-974E-511C-1B81-84BFA7633C16}"/>
              </a:ext>
            </a:extLst>
          </p:cNvPr>
          <p:cNvSpPr txBox="1"/>
          <p:nvPr/>
        </p:nvSpPr>
        <p:spPr>
          <a:xfrm>
            <a:off x="8600233" y="1431889"/>
            <a:ext cx="326073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alibri"/>
                <a:cs typeface="Calibri"/>
              </a:rPr>
              <a:t>Additions: Infographics  should contain information about public health factors. "At the moderate level, pay attention to </a:t>
            </a:r>
            <a:r>
              <a:rPr lang="en-US" b="1">
                <a:latin typeface="Calibri"/>
                <a:ea typeface="+mn-lt"/>
                <a:cs typeface="+mn-lt"/>
              </a:rPr>
              <a:t>symptoms like coughing, throat irritation, or chest tightness"  </a:t>
            </a:r>
          </a:p>
        </p:txBody>
      </p:sp>
      <p:sp>
        <p:nvSpPr>
          <p:cNvPr id="3" name="Rectangle: Rounded Corners 2">
            <a:extLst>
              <a:ext uri="{FF2B5EF4-FFF2-40B4-BE49-F238E27FC236}">
                <a16:creationId xmlns:a16="http://schemas.microsoft.com/office/drawing/2014/main" id="{4F6B4BBB-0995-F061-2293-1EF47E5466A1}"/>
              </a:ext>
            </a:extLst>
          </p:cNvPr>
          <p:cNvSpPr/>
          <p:nvPr/>
        </p:nvSpPr>
        <p:spPr>
          <a:xfrm>
            <a:off x="6195" y="1201853"/>
            <a:ext cx="8152780" cy="5030439"/>
          </a:xfrm>
          <a:prstGeom prst="roundRect">
            <a:avLst/>
          </a:prstGeom>
          <a:noFill/>
          <a:ln w="571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Image with solid fill">
            <a:extLst>
              <a:ext uri="{FF2B5EF4-FFF2-40B4-BE49-F238E27FC236}">
                <a16:creationId xmlns:a16="http://schemas.microsoft.com/office/drawing/2014/main" id="{89F3DFB1-6E82-E779-711E-24DE86FE24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71044" y="-1859"/>
            <a:ext cx="914400" cy="914400"/>
          </a:xfrm>
          <a:prstGeom prst="rect">
            <a:avLst/>
          </a:prstGeom>
        </p:spPr>
      </p:pic>
      <p:sp>
        <p:nvSpPr>
          <p:cNvPr id="6" name="Slide Number Placeholder 5">
            <a:extLst>
              <a:ext uri="{FF2B5EF4-FFF2-40B4-BE49-F238E27FC236}">
                <a16:creationId xmlns:a16="http://schemas.microsoft.com/office/drawing/2014/main" id="{0050AE9A-0E9A-D60E-D974-485331288144}"/>
              </a:ext>
            </a:extLst>
          </p:cNvPr>
          <p:cNvSpPr>
            <a:spLocks noGrp="1"/>
          </p:cNvSpPr>
          <p:nvPr>
            <p:ph type="sldNum" sz="quarter" idx="12"/>
          </p:nvPr>
        </p:nvSpPr>
        <p:spPr/>
        <p:txBody>
          <a:bodyPr/>
          <a:lstStyle/>
          <a:p>
            <a:fld id="{24578CCF-2EC4-44CB-A694-F6F6E59A3985}" type="slidenum">
              <a:rPr lang="en-US" dirty="0"/>
              <a:t>14</a:t>
            </a:fld>
            <a:endParaRPr lang="en-US"/>
          </a:p>
        </p:txBody>
      </p:sp>
    </p:spTree>
    <p:extLst>
      <p:ext uri="{BB962C8B-B14F-4D97-AF65-F5344CB8AC3E}">
        <p14:creationId xmlns:p14="http://schemas.microsoft.com/office/powerpoint/2010/main" val="2617823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CDE08-296D-A4DC-173D-66222882528F}"/>
              </a:ext>
            </a:extLst>
          </p:cNvPr>
          <p:cNvSpPr>
            <a:spLocks noGrp="1"/>
          </p:cNvSpPr>
          <p:nvPr>
            <p:ph type="title"/>
          </p:nvPr>
        </p:nvSpPr>
        <p:spPr>
          <a:xfrm>
            <a:off x="5923" y="-431608"/>
            <a:ext cx="9634011" cy="1325563"/>
          </a:xfrm>
        </p:spPr>
        <p:txBody>
          <a:bodyPr/>
          <a:lstStyle/>
          <a:p>
            <a:r>
              <a:rPr lang="en-US">
                <a:latin typeface="Calibri"/>
                <a:cs typeface="Calibri"/>
              </a:rPr>
              <a:t>Reference</a:t>
            </a:r>
            <a:r>
              <a:rPr lang="en-US"/>
              <a:t> </a:t>
            </a:r>
            <a:r>
              <a:rPr lang="en-US">
                <a:latin typeface="Calibri"/>
                <a:cs typeface="Calibri"/>
              </a:rPr>
              <a:t>Infographics</a:t>
            </a:r>
          </a:p>
        </p:txBody>
      </p:sp>
      <p:sp>
        <p:nvSpPr>
          <p:cNvPr id="4" name="Date Placeholder 3">
            <a:extLst>
              <a:ext uri="{FF2B5EF4-FFF2-40B4-BE49-F238E27FC236}">
                <a16:creationId xmlns:a16="http://schemas.microsoft.com/office/drawing/2014/main" id="{A7E5DE88-B026-2E88-DD74-96AB7925D548}"/>
              </a:ext>
            </a:extLst>
          </p:cNvPr>
          <p:cNvSpPr>
            <a:spLocks noGrp="1"/>
          </p:cNvSpPr>
          <p:nvPr>
            <p:ph type="dt" sz="half" idx="10"/>
          </p:nvPr>
        </p:nvSpPr>
        <p:spPr/>
        <p:txBody>
          <a:bodyPr/>
          <a:lstStyle/>
          <a:p>
            <a:fld id="{58D2B0BA-96F8-4C9D-A980-7E9437DBD88C}" type="datetime1">
              <a:rPr lang="en-US"/>
              <a:t>10/16/24</a:t>
            </a:fld>
            <a:endParaRPr lang="en-US"/>
          </a:p>
        </p:txBody>
      </p:sp>
      <p:pic>
        <p:nvPicPr>
          <p:cNvPr id="3" name="Picture 2">
            <a:extLst>
              <a:ext uri="{FF2B5EF4-FFF2-40B4-BE49-F238E27FC236}">
                <a16:creationId xmlns:a16="http://schemas.microsoft.com/office/drawing/2014/main" id="{1D34F69E-0612-7CD0-C563-D35565450993}"/>
              </a:ext>
            </a:extLst>
          </p:cNvPr>
          <p:cNvPicPr>
            <a:picLocks noChangeAspect="1"/>
          </p:cNvPicPr>
          <p:nvPr/>
        </p:nvPicPr>
        <p:blipFill>
          <a:blip r:embed="rId2"/>
          <a:stretch>
            <a:fillRect/>
          </a:stretch>
        </p:blipFill>
        <p:spPr>
          <a:xfrm>
            <a:off x="187568" y="1550597"/>
            <a:ext cx="7790650" cy="4365188"/>
          </a:xfrm>
          <a:prstGeom prst="rect">
            <a:avLst/>
          </a:prstGeom>
        </p:spPr>
      </p:pic>
      <p:pic>
        <p:nvPicPr>
          <p:cNvPr id="14" name="Content Placeholder 13" descr="Checkbox Checked with solid fill">
            <a:extLst>
              <a:ext uri="{FF2B5EF4-FFF2-40B4-BE49-F238E27FC236}">
                <a16:creationId xmlns:a16="http://schemas.microsoft.com/office/drawing/2014/main" id="{7ADADC15-3689-D96C-6DEF-C7AEE856703D}"/>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8470428" y="1551030"/>
            <a:ext cx="914400" cy="914400"/>
          </a:xfrm>
        </p:spPr>
      </p:pic>
      <p:sp>
        <p:nvSpPr>
          <p:cNvPr id="15" name="TextBox 14">
            <a:extLst>
              <a:ext uri="{FF2B5EF4-FFF2-40B4-BE49-F238E27FC236}">
                <a16:creationId xmlns:a16="http://schemas.microsoft.com/office/drawing/2014/main" id="{E0AC04FE-BE34-89D1-3AC5-33B6EFF63D26}"/>
              </a:ext>
            </a:extLst>
          </p:cNvPr>
          <p:cNvSpPr txBox="1"/>
          <p:nvPr/>
        </p:nvSpPr>
        <p:spPr>
          <a:xfrm>
            <a:off x="9208588" y="1687792"/>
            <a:ext cx="244414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Times New Roman"/>
                <a:cs typeface="Times New Roman"/>
              </a:rPr>
              <a:t>Symptoms to look out for</a:t>
            </a:r>
          </a:p>
        </p:txBody>
      </p:sp>
      <p:pic>
        <p:nvPicPr>
          <p:cNvPr id="17" name="Content Placeholder 13" descr="Checkbox Checked with solid fill">
            <a:extLst>
              <a:ext uri="{FF2B5EF4-FFF2-40B4-BE49-F238E27FC236}">
                <a16:creationId xmlns:a16="http://schemas.microsoft.com/office/drawing/2014/main" id="{F3F16361-ABA1-1CF2-8B82-C66E40377D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70537" y="2894429"/>
            <a:ext cx="914400" cy="914400"/>
          </a:xfrm>
          <a:prstGeom prst="rect">
            <a:avLst/>
          </a:prstGeom>
        </p:spPr>
      </p:pic>
      <p:sp>
        <p:nvSpPr>
          <p:cNvPr id="18" name="TextBox 17">
            <a:extLst>
              <a:ext uri="{FF2B5EF4-FFF2-40B4-BE49-F238E27FC236}">
                <a16:creationId xmlns:a16="http://schemas.microsoft.com/office/drawing/2014/main" id="{7B5C73C5-AF3F-FBEE-2073-AD7EA07F1AF0}"/>
              </a:ext>
            </a:extLst>
          </p:cNvPr>
          <p:cNvSpPr txBox="1"/>
          <p:nvPr/>
        </p:nvSpPr>
        <p:spPr>
          <a:xfrm>
            <a:off x="9208699" y="3028536"/>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Times New Roman"/>
                <a:cs typeface="Times New Roman"/>
              </a:rPr>
              <a:t>Impacts of Poor Air quality</a:t>
            </a:r>
          </a:p>
        </p:txBody>
      </p:sp>
      <p:sp>
        <p:nvSpPr>
          <p:cNvPr id="19" name="TextBox 18">
            <a:extLst>
              <a:ext uri="{FF2B5EF4-FFF2-40B4-BE49-F238E27FC236}">
                <a16:creationId xmlns:a16="http://schemas.microsoft.com/office/drawing/2014/main" id="{7ED99DC6-8722-4E05-BC94-A037AA2B7DF5}"/>
              </a:ext>
            </a:extLst>
          </p:cNvPr>
          <p:cNvSpPr txBox="1"/>
          <p:nvPr/>
        </p:nvSpPr>
        <p:spPr>
          <a:xfrm>
            <a:off x="9448025" y="4422476"/>
            <a:ext cx="24556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Times New Roman"/>
                <a:cs typeface="Times New Roman"/>
              </a:rPr>
              <a:t>Addressing groups at risks</a:t>
            </a:r>
          </a:p>
        </p:txBody>
      </p:sp>
      <p:pic>
        <p:nvPicPr>
          <p:cNvPr id="20" name="Content Placeholder 13" descr="Checkbox Checked with solid fill">
            <a:extLst>
              <a:ext uri="{FF2B5EF4-FFF2-40B4-BE49-F238E27FC236}">
                <a16:creationId xmlns:a16="http://schemas.microsoft.com/office/drawing/2014/main" id="{AAB079ED-F2FA-42E4-FC29-C3FB7032C4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31807" y="4288367"/>
            <a:ext cx="914400" cy="914400"/>
          </a:xfrm>
          <a:prstGeom prst="rect">
            <a:avLst/>
          </a:prstGeom>
        </p:spPr>
      </p:pic>
      <p:sp>
        <p:nvSpPr>
          <p:cNvPr id="6" name="Rectangle: Rounded Corners 5">
            <a:extLst>
              <a:ext uri="{FF2B5EF4-FFF2-40B4-BE49-F238E27FC236}">
                <a16:creationId xmlns:a16="http://schemas.microsoft.com/office/drawing/2014/main" id="{8FA502DB-EC3E-5044-FC0D-2A8C9F28D291}"/>
              </a:ext>
            </a:extLst>
          </p:cNvPr>
          <p:cNvSpPr/>
          <p:nvPr/>
        </p:nvSpPr>
        <p:spPr>
          <a:xfrm>
            <a:off x="6195" y="1201853"/>
            <a:ext cx="8152780" cy="5030439"/>
          </a:xfrm>
          <a:prstGeom prst="roundRect">
            <a:avLst/>
          </a:prstGeom>
          <a:noFill/>
          <a:ln w="571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5486ABE-DEA5-B5CB-70EC-65A8697F6AAF}"/>
              </a:ext>
            </a:extLst>
          </p:cNvPr>
          <p:cNvSpPr/>
          <p:nvPr/>
        </p:nvSpPr>
        <p:spPr>
          <a:xfrm>
            <a:off x="8534401" y="1670536"/>
            <a:ext cx="3352797" cy="668217"/>
          </a:xfrm>
          <a:prstGeom prst="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07DF540-646B-3CEC-273D-2A9DE795A583}"/>
              </a:ext>
            </a:extLst>
          </p:cNvPr>
          <p:cNvSpPr/>
          <p:nvPr/>
        </p:nvSpPr>
        <p:spPr>
          <a:xfrm>
            <a:off x="8551984" y="3030412"/>
            <a:ext cx="3341075" cy="668216"/>
          </a:xfrm>
          <a:prstGeom prst="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2A0ECD8-3FB6-2961-CEE9-D5EBD6AD0541}"/>
              </a:ext>
            </a:extLst>
          </p:cNvPr>
          <p:cNvSpPr/>
          <p:nvPr/>
        </p:nvSpPr>
        <p:spPr>
          <a:xfrm>
            <a:off x="8610598" y="4419596"/>
            <a:ext cx="3341075" cy="668216"/>
          </a:xfrm>
          <a:prstGeom prst="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Image with solid fill">
            <a:extLst>
              <a:ext uri="{FF2B5EF4-FFF2-40B4-BE49-F238E27FC236}">
                <a16:creationId xmlns:a16="http://schemas.microsoft.com/office/drawing/2014/main" id="{540B80CD-1DDE-6C67-5FC0-03D8D7350C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71044" y="-1859"/>
            <a:ext cx="914400" cy="914400"/>
          </a:xfrm>
          <a:prstGeom prst="rect">
            <a:avLst/>
          </a:prstGeom>
        </p:spPr>
      </p:pic>
      <p:sp>
        <p:nvSpPr>
          <p:cNvPr id="5" name="Slide Number Placeholder 4">
            <a:extLst>
              <a:ext uri="{FF2B5EF4-FFF2-40B4-BE49-F238E27FC236}">
                <a16:creationId xmlns:a16="http://schemas.microsoft.com/office/drawing/2014/main" id="{697250CF-B61A-E7F9-18B7-44FBBD29AE94}"/>
              </a:ext>
            </a:extLst>
          </p:cNvPr>
          <p:cNvSpPr>
            <a:spLocks noGrp="1"/>
          </p:cNvSpPr>
          <p:nvPr>
            <p:ph type="sldNum" sz="quarter" idx="12"/>
          </p:nvPr>
        </p:nvSpPr>
        <p:spPr/>
        <p:txBody>
          <a:bodyPr/>
          <a:lstStyle/>
          <a:p>
            <a:fld id="{24578CCF-2EC4-44CB-A694-F6F6E59A3985}" type="slidenum">
              <a:rPr lang="en-US" dirty="0"/>
              <a:t>15</a:t>
            </a:fld>
            <a:endParaRPr lang="en-US"/>
          </a:p>
        </p:txBody>
      </p:sp>
    </p:spTree>
    <p:extLst>
      <p:ext uri="{BB962C8B-B14F-4D97-AF65-F5344CB8AC3E}">
        <p14:creationId xmlns:p14="http://schemas.microsoft.com/office/powerpoint/2010/main" val="1214468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8DF76-BAFD-24A7-54B7-38AE014D158F}"/>
              </a:ext>
            </a:extLst>
          </p:cNvPr>
          <p:cNvSpPr>
            <a:spLocks noGrp="1"/>
          </p:cNvSpPr>
          <p:nvPr>
            <p:ph type="title"/>
          </p:nvPr>
        </p:nvSpPr>
        <p:spPr>
          <a:xfrm>
            <a:off x="-323" y="-337567"/>
            <a:ext cx="9634011" cy="1325563"/>
          </a:xfrm>
        </p:spPr>
        <p:txBody>
          <a:bodyPr/>
          <a:lstStyle/>
          <a:p>
            <a:r>
              <a:rPr lang="en-US">
                <a:latin typeface="Calibri"/>
                <a:cs typeface="Calibri"/>
              </a:rPr>
              <a:t>Reference Infographics</a:t>
            </a:r>
          </a:p>
        </p:txBody>
      </p:sp>
      <p:pic>
        <p:nvPicPr>
          <p:cNvPr id="5" name="Content Placeholder 4" descr="A city with buildings and smoke stacks&#10;&#10;Description automatically generated">
            <a:extLst>
              <a:ext uri="{FF2B5EF4-FFF2-40B4-BE49-F238E27FC236}">
                <a16:creationId xmlns:a16="http://schemas.microsoft.com/office/drawing/2014/main" id="{7C95BC4B-D0D6-56FF-57FB-090946D59E48}"/>
              </a:ext>
            </a:extLst>
          </p:cNvPr>
          <p:cNvPicPr>
            <a:picLocks noGrp="1" noChangeAspect="1"/>
          </p:cNvPicPr>
          <p:nvPr>
            <p:ph idx="1"/>
          </p:nvPr>
        </p:nvPicPr>
        <p:blipFill>
          <a:blip r:embed="rId2"/>
          <a:stretch>
            <a:fillRect/>
          </a:stretch>
        </p:blipFill>
        <p:spPr>
          <a:xfrm>
            <a:off x="214739" y="1668070"/>
            <a:ext cx="7614486" cy="4219473"/>
          </a:xfrm>
        </p:spPr>
      </p:pic>
      <p:sp>
        <p:nvSpPr>
          <p:cNvPr id="4" name="Date Placeholder 3">
            <a:extLst>
              <a:ext uri="{FF2B5EF4-FFF2-40B4-BE49-F238E27FC236}">
                <a16:creationId xmlns:a16="http://schemas.microsoft.com/office/drawing/2014/main" id="{7C5CACC4-4DF1-2FDC-3382-85044810A427}"/>
              </a:ext>
            </a:extLst>
          </p:cNvPr>
          <p:cNvSpPr>
            <a:spLocks noGrp="1"/>
          </p:cNvSpPr>
          <p:nvPr>
            <p:ph type="dt" sz="half" idx="10"/>
          </p:nvPr>
        </p:nvSpPr>
        <p:spPr/>
        <p:txBody>
          <a:bodyPr/>
          <a:lstStyle/>
          <a:p>
            <a:fld id="{CC8CEDED-4135-4451-B736-5DA0E3796FFA}" type="datetime1">
              <a:rPr lang="en-US"/>
              <a:t>10/16/24</a:t>
            </a:fld>
            <a:endParaRPr lang="en-US"/>
          </a:p>
        </p:txBody>
      </p:sp>
      <p:sp>
        <p:nvSpPr>
          <p:cNvPr id="8" name="TextBox 7">
            <a:extLst>
              <a:ext uri="{FF2B5EF4-FFF2-40B4-BE49-F238E27FC236}">
                <a16:creationId xmlns:a16="http://schemas.microsoft.com/office/drawing/2014/main" id="{AEDAEB1F-D799-66C3-915C-59E5EF28EA2E}"/>
              </a:ext>
            </a:extLst>
          </p:cNvPr>
          <p:cNvSpPr txBox="1"/>
          <p:nvPr/>
        </p:nvSpPr>
        <p:spPr>
          <a:xfrm>
            <a:off x="8106118" y="1713969"/>
            <a:ext cx="398594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Times New Roman"/>
                <a:cs typeface="Times New Roman"/>
              </a:rPr>
              <a:t>Additions: What actions can the public take before or during extreme heat events to reduce the impacts of PM2.5 &amp; Ground Level Ozone?</a:t>
            </a:r>
          </a:p>
        </p:txBody>
      </p:sp>
      <p:sp>
        <p:nvSpPr>
          <p:cNvPr id="9" name="TextBox 8">
            <a:extLst>
              <a:ext uri="{FF2B5EF4-FFF2-40B4-BE49-F238E27FC236}">
                <a16:creationId xmlns:a16="http://schemas.microsoft.com/office/drawing/2014/main" id="{F61EC94B-8953-D006-FF1D-94E499000B70}"/>
              </a:ext>
            </a:extLst>
          </p:cNvPr>
          <p:cNvSpPr txBox="1"/>
          <p:nvPr/>
        </p:nvSpPr>
        <p:spPr>
          <a:xfrm>
            <a:off x="8043661" y="3101740"/>
            <a:ext cx="4646006" cy="23391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Times New Roman"/>
                <a:cs typeface="Times New Roman"/>
              </a:rPr>
              <a:t>During EHE's</a:t>
            </a:r>
          </a:p>
          <a:p>
            <a:pPr marL="285750" indent="-285750">
              <a:buFont typeface="Arial"/>
              <a:buChar char="•"/>
            </a:pPr>
            <a:r>
              <a:rPr lang="en-US" sz="1600">
                <a:latin typeface="Times New Roman"/>
                <a:cs typeface="Times New Roman"/>
              </a:rPr>
              <a:t>Stay Hydrated</a:t>
            </a:r>
          </a:p>
          <a:p>
            <a:pPr marL="285750" indent="-285750">
              <a:buFont typeface="Arial"/>
              <a:buChar char="•"/>
            </a:pPr>
            <a:r>
              <a:rPr lang="en-US" sz="1600">
                <a:latin typeface="Times New Roman"/>
                <a:cs typeface="Times New Roman"/>
              </a:rPr>
              <a:t>Wear light weight Clothing </a:t>
            </a:r>
          </a:p>
          <a:p>
            <a:pPr marL="285750" indent="-285750">
              <a:buFont typeface="Arial"/>
              <a:buChar char="•"/>
            </a:pPr>
            <a:r>
              <a:rPr lang="en-US" sz="1600">
                <a:latin typeface="Times New Roman"/>
                <a:cs typeface="Times New Roman"/>
              </a:rPr>
              <a:t>Check on vulnerable neighbors</a:t>
            </a:r>
          </a:p>
          <a:p>
            <a:pPr marL="285750" indent="-285750">
              <a:buFont typeface="Arial"/>
              <a:buChar char="•"/>
            </a:pPr>
            <a:r>
              <a:rPr lang="en-US" sz="1600">
                <a:latin typeface="Times New Roman"/>
                <a:cs typeface="Times New Roman"/>
              </a:rPr>
              <a:t>Thermostats at Moderate temp. </a:t>
            </a:r>
          </a:p>
          <a:p>
            <a:pPr marL="285750" indent="-285750">
              <a:buFont typeface="Arial"/>
              <a:buChar char="•"/>
            </a:pPr>
            <a:endParaRPr lang="en-US" sz="1600">
              <a:latin typeface="Times New Roman"/>
              <a:cs typeface="Times New Roman"/>
            </a:endParaRPr>
          </a:p>
          <a:p>
            <a:pPr marL="285750" indent="-285750">
              <a:buFont typeface="Arial"/>
              <a:buChar char="•"/>
            </a:pPr>
            <a:endParaRPr lang="en-US" sz="1600">
              <a:latin typeface="Times New Roman"/>
              <a:cs typeface="Times New Roman"/>
            </a:endParaRPr>
          </a:p>
          <a:p>
            <a:endParaRPr lang="en-US" sz="1600">
              <a:latin typeface="Times New Roman"/>
              <a:cs typeface="Times New Roman"/>
            </a:endParaRPr>
          </a:p>
          <a:p>
            <a:endParaRPr lang="en-US"/>
          </a:p>
        </p:txBody>
      </p:sp>
      <p:sp>
        <p:nvSpPr>
          <p:cNvPr id="6" name="Rectangle: Rounded Corners 5">
            <a:extLst>
              <a:ext uri="{FF2B5EF4-FFF2-40B4-BE49-F238E27FC236}">
                <a16:creationId xmlns:a16="http://schemas.microsoft.com/office/drawing/2014/main" id="{DE3D155C-2169-4CE9-9EEC-AC2E560DBABF}"/>
              </a:ext>
            </a:extLst>
          </p:cNvPr>
          <p:cNvSpPr/>
          <p:nvPr/>
        </p:nvSpPr>
        <p:spPr>
          <a:xfrm>
            <a:off x="-51" y="1320526"/>
            <a:ext cx="8040354" cy="4918013"/>
          </a:xfrm>
          <a:prstGeom prst="roundRect">
            <a:avLst/>
          </a:prstGeom>
          <a:noFill/>
          <a:ln w="571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EC090C22-E29C-D2F1-0152-216FE59FEEDE}"/>
              </a:ext>
            </a:extLst>
          </p:cNvPr>
          <p:cNvCxnSpPr/>
          <p:nvPr/>
        </p:nvCxnSpPr>
        <p:spPr>
          <a:xfrm>
            <a:off x="8043474" y="4645701"/>
            <a:ext cx="4156022" cy="14991"/>
          </a:xfrm>
          <a:prstGeom prst="straightConnector1">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3DE9415-7329-19B9-3CB7-900D8E24AD86}"/>
              </a:ext>
            </a:extLst>
          </p:cNvPr>
          <p:cNvCxnSpPr>
            <a:cxnSpLocks/>
          </p:cNvCxnSpPr>
          <p:nvPr/>
        </p:nvCxnSpPr>
        <p:spPr>
          <a:xfrm flipV="1">
            <a:off x="8030979" y="3043004"/>
            <a:ext cx="4168515" cy="22484"/>
          </a:xfrm>
          <a:prstGeom prst="straightConnector1">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D32041C-E638-2584-E607-232FB1052B5F}"/>
              </a:ext>
            </a:extLst>
          </p:cNvPr>
          <p:cNvCxnSpPr>
            <a:cxnSpLocks/>
          </p:cNvCxnSpPr>
          <p:nvPr/>
        </p:nvCxnSpPr>
        <p:spPr>
          <a:xfrm>
            <a:off x="7949781" y="1691387"/>
            <a:ext cx="4249712" cy="2500"/>
          </a:xfrm>
          <a:prstGeom prst="straightConnector1">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2D98817-C902-89D9-E162-A239C42C7544}"/>
              </a:ext>
            </a:extLst>
          </p:cNvPr>
          <p:cNvSpPr txBox="1"/>
          <p:nvPr/>
        </p:nvSpPr>
        <p:spPr>
          <a:xfrm>
            <a:off x="8075950" y="4671934"/>
            <a:ext cx="3934917" cy="13729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Times New Roman"/>
                <a:cs typeface="Times New Roman"/>
              </a:rPr>
              <a:t>Before EHE's</a:t>
            </a:r>
          </a:p>
          <a:p>
            <a:pPr marL="285750" indent="-285750">
              <a:buFont typeface="Arial,Sans-Serif"/>
              <a:buChar char="•"/>
            </a:pPr>
            <a:r>
              <a:rPr lang="en-US" sz="1600">
                <a:latin typeface="Times New Roman"/>
                <a:cs typeface="Times New Roman"/>
              </a:rPr>
              <a:t>Transportation adjustments</a:t>
            </a:r>
          </a:p>
          <a:p>
            <a:pPr marL="285750" indent="-285750">
              <a:buFont typeface="Arial,Sans-Serif"/>
              <a:buChar char="•"/>
            </a:pPr>
            <a:r>
              <a:rPr lang="en-US" sz="1600">
                <a:latin typeface="Times New Roman"/>
                <a:cs typeface="Times New Roman"/>
              </a:rPr>
              <a:t>Identify your nearby cooling centers</a:t>
            </a:r>
          </a:p>
          <a:p>
            <a:pPr marL="285750" indent="-285750">
              <a:buFont typeface="Arial,Sans-Serif"/>
              <a:buChar char="•"/>
            </a:pPr>
            <a:r>
              <a:rPr lang="en-US" sz="1600">
                <a:latin typeface="Times New Roman"/>
                <a:cs typeface="Times New Roman"/>
              </a:rPr>
              <a:t>Limit use of gas-powered equipment</a:t>
            </a:r>
          </a:p>
          <a:p>
            <a:pPr algn="l"/>
            <a:endParaRPr lang="en-US"/>
          </a:p>
        </p:txBody>
      </p:sp>
      <p:pic>
        <p:nvPicPr>
          <p:cNvPr id="16" name="Graphic 15" descr="Image with solid fill">
            <a:extLst>
              <a:ext uri="{FF2B5EF4-FFF2-40B4-BE49-F238E27FC236}">
                <a16:creationId xmlns:a16="http://schemas.microsoft.com/office/drawing/2014/main" id="{0CA7E77B-3656-0C29-39D6-C907C6D679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71044" y="-1859"/>
            <a:ext cx="914400" cy="914400"/>
          </a:xfrm>
          <a:prstGeom prst="rect">
            <a:avLst/>
          </a:prstGeom>
        </p:spPr>
      </p:pic>
      <p:sp>
        <p:nvSpPr>
          <p:cNvPr id="3" name="Slide Number Placeholder 2">
            <a:extLst>
              <a:ext uri="{FF2B5EF4-FFF2-40B4-BE49-F238E27FC236}">
                <a16:creationId xmlns:a16="http://schemas.microsoft.com/office/drawing/2014/main" id="{50E324E5-4D51-8A98-741D-0BA5B69A920C}"/>
              </a:ext>
            </a:extLst>
          </p:cNvPr>
          <p:cNvSpPr>
            <a:spLocks noGrp="1"/>
          </p:cNvSpPr>
          <p:nvPr>
            <p:ph type="sldNum" sz="quarter" idx="12"/>
          </p:nvPr>
        </p:nvSpPr>
        <p:spPr/>
        <p:txBody>
          <a:bodyPr/>
          <a:lstStyle/>
          <a:p>
            <a:fld id="{24578CCF-2EC4-44CB-A694-F6F6E59A3985}" type="slidenum">
              <a:rPr lang="en-US" dirty="0"/>
              <a:t>16</a:t>
            </a:fld>
            <a:endParaRPr lang="en-US"/>
          </a:p>
        </p:txBody>
      </p:sp>
    </p:spTree>
    <p:extLst>
      <p:ext uri="{BB962C8B-B14F-4D97-AF65-F5344CB8AC3E}">
        <p14:creationId xmlns:p14="http://schemas.microsoft.com/office/powerpoint/2010/main" val="3801314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8DF76-BAFD-24A7-54B7-38AE014D158F}"/>
              </a:ext>
            </a:extLst>
          </p:cNvPr>
          <p:cNvSpPr>
            <a:spLocks noGrp="1"/>
          </p:cNvSpPr>
          <p:nvPr>
            <p:ph type="title"/>
          </p:nvPr>
        </p:nvSpPr>
        <p:spPr>
          <a:xfrm>
            <a:off x="5923" y="-288"/>
            <a:ext cx="9634011" cy="775924"/>
          </a:xfrm>
        </p:spPr>
        <p:txBody>
          <a:bodyPr/>
          <a:lstStyle/>
          <a:p>
            <a:r>
              <a:rPr lang="en-US">
                <a:latin typeface="Calibri"/>
                <a:cs typeface="Calibri"/>
              </a:rPr>
              <a:t>Reference Infographics</a:t>
            </a:r>
          </a:p>
        </p:txBody>
      </p:sp>
      <p:sp>
        <p:nvSpPr>
          <p:cNvPr id="4" name="Date Placeholder 3">
            <a:extLst>
              <a:ext uri="{FF2B5EF4-FFF2-40B4-BE49-F238E27FC236}">
                <a16:creationId xmlns:a16="http://schemas.microsoft.com/office/drawing/2014/main" id="{7C5CACC4-4DF1-2FDC-3382-85044810A427}"/>
              </a:ext>
            </a:extLst>
          </p:cNvPr>
          <p:cNvSpPr>
            <a:spLocks noGrp="1"/>
          </p:cNvSpPr>
          <p:nvPr>
            <p:ph type="dt" sz="half" idx="10"/>
          </p:nvPr>
        </p:nvSpPr>
        <p:spPr/>
        <p:txBody>
          <a:bodyPr/>
          <a:lstStyle/>
          <a:p>
            <a:fld id="{CC8CEDED-4135-4451-B736-5DA0E3796FFA}" type="datetime1">
              <a:rPr lang="en-US"/>
              <a:t>10/16/24</a:t>
            </a:fld>
            <a:endParaRPr lang="en-US"/>
          </a:p>
        </p:txBody>
      </p:sp>
      <p:pic>
        <p:nvPicPr>
          <p:cNvPr id="10" name="Content Placeholder 9" descr="A person drinking water and a person walking&#10;&#10;Description automatically generated">
            <a:extLst>
              <a:ext uri="{FF2B5EF4-FFF2-40B4-BE49-F238E27FC236}">
                <a16:creationId xmlns:a16="http://schemas.microsoft.com/office/drawing/2014/main" id="{EDDB9A87-D085-D9C8-6E60-E73A19CF9BD7}"/>
              </a:ext>
            </a:extLst>
          </p:cNvPr>
          <p:cNvPicPr>
            <a:picLocks noGrp="1" noChangeAspect="1"/>
          </p:cNvPicPr>
          <p:nvPr>
            <p:ph idx="1"/>
          </p:nvPr>
        </p:nvPicPr>
        <p:blipFill>
          <a:blip r:embed="rId2"/>
          <a:stretch>
            <a:fillRect/>
          </a:stretch>
        </p:blipFill>
        <p:spPr>
          <a:xfrm>
            <a:off x="265780" y="1425014"/>
            <a:ext cx="7827243" cy="4303490"/>
          </a:xfrm>
        </p:spPr>
      </p:pic>
      <p:pic>
        <p:nvPicPr>
          <p:cNvPr id="16" name="Content Placeholder 13" descr="Checkbox Checked with solid fill">
            <a:extLst>
              <a:ext uri="{FF2B5EF4-FFF2-40B4-BE49-F238E27FC236}">
                <a16:creationId xmlns:a16="http://schemas.microsoft.com/office/drawing/2014/main" id="{7FE632C4-CA15-777A-1AC2-B6BFBB6D29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66570" y="3122145"/>
            <a:ext cx="914400" cy="914400"/>
          </a:xfrm>
          <a:prstGeom prst="rect">
            <a:avLst/>
          </a:prstGeom>
        </p:spPr>
      </p:pic>
      <p:sp>
        <p:nvSpPr>
          <p:cNvPr id="17" name="TextBox 16">
            <a:extLst>
              <a:ext uri="{FF2B5EF4-FFF2-40B4-BE49-F238E27FC236}">
                <a16:creationId xmlns:a16="http://schemas.microsoft.com/office/drawing/2014/main" id="{26D0966C-4D88-75C1-61A3-C53D9BD732FF}"/>
              </a:ext>
            </a:extLst>
          </p:cNvPr>
          <p:cNvSpPr txBox="1"/>
          <p:nvPr/>
        </p:nvSpPr>
        <p:spPr>
          <a:xfrm>
            <a:off x="9123046" y="3258028"/>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Times New Roman"/>
                <a:cs typeface="Times New Roman"/>
              </a:rPr>
              <a:t>Actionable Steps for the Public DURING EHE's</a:t>
            </a:r>
          </a:p>
        </p:txBody>
      </p:sp>
      <p:sp>
        <p:nvSpPr>
          <p:cNvPr id="5" name="Rectangle: Rounded Corners 4">
            <a:extLst>
              <a:ext uri="{FF2B5EF4-FFF2-40B4-BE49-F238E27FC236}">
                <a16:creationId xmlns:a16="http://schemas.microsoft.com/office/drawing/2014/main" id="{B211A4CF-77E4-10CD-A522-BF415D572F90}"/>
              </a:ext>
            </a:extLst>
          </p:cNvPr>
          <p:cNvSpPr/>
          <p:nvPr/>
        </p:nvSpPr>
        <p:spPr>
          <a:xfrm>
            <a:off x="112375" y="1114411"/>
            <a:ext cx="8140288" cy="4930504"/>
          </a:xfrm>
          <a:prstGeom prst="roundRect">
            <a:avLst/>
          </a:prstGeom>
          <a:noFill/>
          <a:ln w="571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54E3096-466D-E1E8-A147-53F33F064C84}"/>
              </a:ext>
            </a:extLst>
          </p:cNvPr>
          <p:cNvSpPr/>
          <p:nvPr/>
        </p:nvSpPr>
        <p:spPr>
          <a:xfrm>
            <a:off x="8509417" y="3256995"/>
            <a:ext cx="3352797" cy="668217"/>
          </a:xfrm>
          <a:prstGeom prst="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Image with solid fill">
            <a:extLst>
              <a:ext uri="{FF2B5EF4-FFF2-40B4-BE49-F238E27FC236}">
                <a16:creationId xmlns:a16="http://schemas.microsoft.com/office/drawing/2014/main" id="{39872880-D384-BD63-ABB8-375128144F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71044" y="-1859"/>
            <a:ext cx="914400" cy="914400"/>
          </a:xfrm>
          <a:prstGeom prst="rect">
            <a:avLst/>
          </a:prstGeom>
        </p:spPr>
      </p:pic>
      <p:sp>
        <p:nvSpPr>
          <p:cNvPr id="3" name="Slide Number Placeholder 2">
            <a:extLst>
              <a:ext uri="{FF2B5EF4-FFF2-40B4-BE49-F238E27FC236}">
                <a16:creationId xmlns:a16="http://schemas.microsoft.com/office/drawing/2014/main" id="{696D7CB8-B810-9724-A7B3-BCCCB8D4456F}"/>
              </a:ext>
            </a:extLst>
          </p:cNvPr>
          <p:cNvSpPr>
            <a:spLocks noGrp="1"/>
          </p:cNvSpPr>
          <p:nvPr>
            <p:ph type="sldNum" sz="quarter" idx="12"/>
          </p:nvPr>
        </p:nvSpPr>
        <p:spPr/>
        <p:txBody>
          <a:bodyPr/>
          <a:lstStyle/>
          <a:p>
            <a:fld id="{24578CCF-2EC4-44CB-A694-F6F6E59A3985}" type="slidenum">
              <a:rPr lang="en-US" dirty="0"/>
              <a:t>17</a:t>
            </a:fld>
            <a:endParaRPr lang="en-US"/>
          </a:p>
        </p:txBody>
      </p:sp>
    </p:spTree>
    <p:extLst>
      <p:ext uri="{BB962C8B-B14F-4D97-AF65-F5344CB8AC3E}">
        <p14:creationId xmlns:p14="http://schemas.microsoft.com/office/powerpoint/2010/main" val="806162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21D39-2713-F8EA-8CE3-922D1572F5D3}"/>
              </a:ext>
            </a:extLst>
          </p:cNvPr>
          <p:cNvSpPr>
            <a:spLocks noGrp="1"/>
          </p:cNvSpPr>
          <p:nvPr>
            <p:ph type="ctrTitle"/>
          </p:nvPr>
        </p:nvSpPr>
        <p:spPr>
          <a:xfrm>
            <a:off x="1745097" y="1327521"/>
            <a:ext cx="8385048" cy="3081528"/>
          </a:xfrm>
        </p:spPr>
        <p:txBody>
          <a:bodyPr vert="horz" lIns="91440" tIns="45720" rIns="91440" bIns="45720" rtlCol="0" anchor="ctr">
            <a:normAutofit/>
          </a:bodyPr>
          <a:lstStyle/>
          <a:p>
            <a:br>
              <a:rPr lang="en-US">
                <a:latin typeface="Times New Roman"/>
                <a:cs typeface="Times New Roman"/>
              </a:rPr>
            </a:br>
            <a:r>
              <a:rPr lang="en-US">
                <a:latin typeface="Times New Roman"/>
                <a:cs typeface="Times New Roman"/>
              </a:rPr>
              <a:t>Part Three</a:t>
            </a:r>
            <a:br>
              <a:rPr lang="en-US">
                <a:latin typeface="Times New Roman"/>
                <a:cs typeface="Times New Roman"/>
              </a:rPr>
            </a:br>
            <a:r>
              <a:rPr lang="en-US">
                <a:latin typeface="Times New Roman"/>
                <a:cs typeface="Times New Roman"/>
              </a:rPr>
              <a:t>Dissemination Plans</a:t>
            </a:r>
          </a:p>
        </p:txBody>
      </p:sp>
      <p:sp>
        <p:nvSpPr>
          <p:cNvPr id="4" name="Date Placeholder 3">
            <a:extLst>
              <a:ext uri="{FF2B5EF4-FFF2-40B4-BE49-F238E27FC236}">
                <a16:creationId xmlns:a16="http://schemas.microsoft.com/office/drawing/2014/main" id="{802AE488-24BC-8874-0E00-61BAD6D2F050}"/>
              </a:ext>
            </a:extLst>
          </p:cNvPr>
          <p:cNvSpPr>
            <a:spLocks noGrp="1"/>
          </p:cNvSpPr>
          <p:nvPr>
            <p:ph type="dt" sz="half" idx="10"/>
          </p:nvPr>
        </p:nvSpPr>
        <p:spPr/>
        <p:txBody>
          <a:bodyPr/>
          <a:lstStyle/>
          <a:p>
            <a:fld id="{2A29B239-586F-42AF-886D-95DBE63D6734}" type="datetime1">
              <a:rPr lang="en-US"/>
              <a:t>10/16/24</a:t>
            </a:fld>
            <a:endParaRPr lang="en-US"/>
          </a:p>
        </p:txBody>
      </p:sp>
      <p:sp>
        <p:nvSpPr>
          <p:cNvPr id="5" name="TextBox 4">
            <a:extLst>
              <a:ext uri="{FF2B5EF4-FFF2-40B4-BE49-F238E27FC236}">
                <a16:creationId xmlns:a16="http://schemas.microsoft.com/office/drawing/2014/main" id="{FCC39A18-BFC0-475C-2381-08D7E91E9FE4}"/>
              </a:ext>
            </a:extLst>
          </p:cNvPr>
          <p:cNvSpPr txBox="1"/>
          <p:nvPr/>
        </p:nvSpPr>
        <p:spPr>
          <a:xfrm>
            <a:off x="6733082" y="4034232"/>
            <a:ext cx="26591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Speaker: Sena </a:t>
            </a:r>
            <a:r>
              <a:rPr lang="en-US" err="1"/>
              <a:t>Wazer</a:t>
            </a:r>
          </a:p>
        </p:txBody>
      </p:sp>
      <p:sp>
        <p:nvSpPr>
          <p:cNvPr id="3" name="Slide Number Placeholder 2">
            <a:extLst>
              <a:ext uri="{FF2B5EF4-FFF2-40B4-BE49-F238E27FC236}">
                <a16:creationId xmlns:a16="http://schemas.microsoft.com/office/drawing/2014/main" id="{5B3AD5B3-D143-AA23-57FD-252BD55B4BFD}"/>
              </a:ext>
            </a:extLst>
          </p:cNvPr>
          <p:cNvSpPr>
            <a:spLocks noGrp="1"/>
          </p:cNvSpPr>
          <p:nvPr>
            <p:ph type="sldNum" sz="quarter" idx="12"/>
          </p:nvPr>
        </p:nvSpPr>
        <p:spPr/>
        <p:txBody>
          <a:bodyPr/>
          <a:lstStyle/>
          <a:p>
            <a:fld id="{24578CCF-2EC4-44CB-A694-F6F6E59A3985}" type="slidenum">
              <a:rPr lang="en-US" dirty="0"/>
              <a:t>18</a:t>
            </a:fld>
            <a:endParaRPr lang="en-US"/>
          </a:p>
        </p:txBody>
      </p:sp>
    </p:spTree>
    <p:extLst>
      <p:ext uri="{BB962C8B-B14F-4D97-AF65-F5344CB8AC3E}">
        <p14:creationId xmlns:p14="http://schemas.microsoft.com/office/powerpoint/2010/main" val="2814333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E8D8C0A-2F76-8859-85CF-0CA13C4C2D64}"/>
              </a:ext>
            </a:extLst>
          </p:cNvPr>
          <p:cNvSpPr/>
          <p:nvPr/>
        </p:nvSpPr>
        <p:spPr>
          <a:xfrm>
            <a:off x="2371816" y="1228464"/>
            <a:ext cx="7558021" cy="4831480"/>
          </a:xfrm>
          <a:prstGeom prst="roundRect">
            <a:avLst/>
          </a:prstGeom>
          <a:solidFill>
            <a:schemeClr val="accent3">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a:extLst>
              <a:ext uri="{FF2B5EF4-FFF2-40B4-BE49-F238E27FC236}">
                <a16:creationId xmlns:a16="http://schemas.microsoft.com/office/drawing/2014/main" id="{D4BFA329-3FD6-A8E2-A040-E74BFB0F96F9}"/>
              </a:ext>
            </a:extLst>
          </p:cNvPr>
          <p:cNvSpPr>
            <a:spLocks noGrp="1"/>
          </p:cNvSpPr>
          <p:nvPr>
            <p:ph type="title"/>
          </p:nvPr>
        </p:nvSpPr>
        <p:spPr>
          <a:xfrm>
            <a:off x="-3045" y="-99200"/>
            <a:ext cx="9634011" cy="1325563"/>
          </a:xfrm>
        </p:spPr>
        <p:txBody>
          <a:bodyPr/>
          <a:lstStyle/>
          <a:p>
            <a:r>
              <a:rPr lang="en-US">
                <a:latin typeface="Calibri"/>
                <a:ea typeface="Calibri"/>
                <a:cs typeface="Calibri"/>
              </a:rPr>
              <a:t>Dissemination Strategy One: Website</a:t>
            </a:r>
          </a:p>
        </p:txBody>
      </p:sp>
      <p:sp>
        <p:nvSpPr>
          <p:cNvPr id="6" name="Content Placeholder 2">
            <a:extLst>
              <a:ext uri="{FF2B5EF4-FFF2-40B4-BE49-F238E27FC236}">
                <a16:creationId xmlns:a16="http://schemas.microsoft.com/office/drawing/2014/main" id="{79A0ED8D-EEA0-22F0-FD34-65502C993122}"/>
              </a:ext>
            </a:extLst>
          </p:cNvPr>
          <p:cNvSpPr txBox="1">
            <a:spLocks/>
          </p:cNvSpPr>
          <p:nvPr/>
        </p:nvSpPr>
        <p:spPr>
          <a:xfrm>
            <a:off x="2852332" y="1565733"/>
            <a:ext cx="6537986" cy="4361063"/>
          </a:xfrm>
          <a:prstGeom prst="rect">
            <a:avLst/>
          </a:prstGeom>
        </p:spPr>
        <p:txBody>
          <a:bodyPr vert="horz" lIns="91440" tIns="45720" rIns="91440" bIns="45720" rtlCol="0" anchor="t">
            <a:noAutofit/>
          </a:bodyPr>
          <a:lst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dirty="0">
                <a:solidFill>
                  <a:schemeClr val="tx1">
                    <a:lumMod val="65000"/>
                    <a:lumOff val="35000"/>
                  </a:schemeClr>
                </a:solidFill>
                <a:latin typeface="SimSun"/>
                <a:ea typeface="Calibri"/>
                <a:cs typeface="Calibri"/>
              </a:rPr>
              <a:t>Central landing page for resources including:</a:t>
            </a:r>
          </a:p>
          <a:p>
            <a:pPr marL="342900" indent="-342900">
              <a:lnSpc>
                <a:spcPct val="100000"/>
              </a:lnSpc>
            </a:pPr>
            <a:r>
              <a:rPr lang="en-US" dirty="0">
                <a:latin typeface="SimSun"/>
                <a:ea typeface="SimSun"/>
                <a:cs typeface="Calibri"/>
              </a:rPr>
              <a:t>The template</a:t>
            </a:r>
          </a:p>
          <a:p>
            <a:pPr marL="342900" indent="-342900">
              <a:lnSpc>
                <a:spcPct val="100000"/>
              </a:lnSpc>
              <a:buClr>
                <a:srgbClr val="C3B2A7"/>
              </a:buClr>
            </a:pPr>
            <a:r>
              <a:rPr lang="en-US" dirty="0">
                <a:latin typeface="SimSun"/>
                <a:ea typeface="SimSun"/>
                <a:cs typeface="Calibri"/>
              </a:rPr>
              <a:t>The toolkit &amp; associated resources</a:t>
            </a:r>
          </a:p>
          <a:p>
            <a:pPr marL="342900" indent="-342900">
              <a:lnSpc>
                <a:spcPct val="100000"/>
              </a:lnSpc>
              <a:buClr>
                <a:srgbClr val="C3B2A7"/>
              </a:buClr>
            </a:pPr>
            <a:r>
              <a:rPr lang="en-US" dirty="0">
                <a:latin typeface="SimSun"/>
                <a:ea typeface="SimSun"/>
                <a:cs typeface="Calibri"/>
              </a:rPr>
              <a:t>Links to example plans from municipalities</a:t>
            </a:r>
          </a:p>
          <a:p>
            <a:pPr marL="342900" indent="-342900">
              <a:lnSpc>
                <a:spcPct val="100000"/>
              </a:lnSpc>
              <a:buClr>
                <a:srgbClr val="C3B2A7"/>
              </a:buClr>
            </a:pPr>
            <a:r>
              <a:rPr lang="en-US" dirty="0">
                <a:latin typeface="SimSun"/>
                <a:ea typeface="SimSun"/>
                <a:cs typeface="Calibri"/>
              </a:rPr>
              <a:t>Links to resources we want to highlight</a:t>
            </a:r>
          </a:p>
          <a:p>
            <a:pPr marL="342900" indent="-342900">
              <a:lnSpc>
                <a:spcPct val="100000"/>
              </a:lnSpc>
              <a:buClr>
                <a:srgbClr val="C3B2A7"/>
              </a:buClr>
            </a:pPr>
            <a:r>
              <a:rPr lang="en-US" dirty="0">
                <a:latin typeface="SimSun"/>
                <a:ea typeface="SimSun"/>
                <a:cs typeface="Calibri"/>
              </a:rPr>
              <a:t>Contact information and websites for relevant State Departments</a:t>
            </a:r>
          </a:p>
          <a:p>
            <a:pPr marL="342900" indent="-342900">
              <a:lnSpc>
                <a:spcPct val="100000"/>
              </a:lnSpc>
              <a:buClr>
                <a:srgbClr val="C3B2A7"/>
              </a:buClr>
            </a:pPr>
            <a:r>
              <a:rPr lang="en-US" dirty="0">
                <a:latin typeface="SimSun"/>
                <a:ea typeface="SimSun"/>
                <a:cs typeface="Calibri"/>
              </a:rPr>
              <a:t>Information for who they can reach out to for assistance (Yale Program on Climate Change and Health, CT DPH)</a:t>
            </a:r>
            <a:endParaRPr lang="en-US" dirty="0">
              <a:ea typeface="SimSun"/>
            </a:endParaRPr>
          </a:p>
        </p:txBody>
      </p:sp>
      <p:pic>
        <p:nvPicPr>
          <p:cNvPr id="3" name="Graphic 2" descr="Internet with solid fill">
            <a:extLst>
              <a:ext uri="{FF2B5EF4-FFF2-40B4-BE49-F238E27FC236}">
                <a16:creationId xmlns:a16="http://schemas.microsoft.com/office/drawing/2014/main" id="{D3D1C12A-A0C4-7BAC-643C-A12024AF81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67292" y="310662"/>
            <a:ext cx="914400" cy="914400"/>
          </a:xfrm>
          <a:prstGeom prst="rect">
            <a:avLst/>
          </a:prstGeom>
        </p:spPr>
      </p:pic>
      <p:sp>
        <p:nvSpPr>
          <p:cNvPr id="4" name="Slide Number Placeholder 3">
            <a:extLst>
              <a:ext uri="{FF2B5EF4-FFF2-40B4-BE49-F238E27FC236}">
                <a16:creationId xmlns:a16="http://schemas.microsoft.com/office/drawing/2014/main" id="{2F303AF9-49F6-6696-C15E-F317B80BD49E}"/>
              </a:ext>
            </a:extLst>
          </p:cNvPr>
          <p:cNvSpPr>
            <a:spLocks noGrp="1"/>
          </p:cNvSpPr>
          <p:nvPr>
            <p:ph type="sldNum" sz="quarter" idx="12"/>
          </p:nvPr>
        </p:nvSpPr>
        <p:spPr/>
        <p:txBody>
          <a:bodyPr/>
          <a:lstStyle/>
          <a:p>
            <a:fld id="{24578CCF-2EC4-44CB-A694-F6F6E59A3985}" type="slidenum">
              <a:rPr lang="en-US" dirty="0"/>
              <a:t>19</a:t>
            </a:fld>
            <a:endParaRPr lang="en-US"/>
          </a:p>
        </p:txBody>
      </p:sp>
    </p:spTree>
    <p:extLst>
      <p:ext uri="{BB962C8B-B14F-4D97-AF65-F5344CB8AC3E}">
        <p14:creationId xmlns:p14="http://schemas.microsoft.com/office/powerpoint/2010/main" val="32977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body" sz="half" idx="2"/>
          </p:nvPr>
        </p:nvSpPr>
        <p:spPr>
          <a:xfrm>
            <a:off x="6792548" y="763224"/>
            <a:ext cx="3836042" cy="598448"/>
          </a:xfrm>
        </p:spPr>
        <p:txBody>
          <a:bodyPr vert="horz" lIns="91440" tIns="45720" rIns="91440" bIns="45720" rtlCol="0" anchor="t">
            <a:noAutofit/>
          </a:bodyPr>
          <a:lstStyle/>
          <a:p>
            <a:r>
              <a:rPr lang="en-US" sz="1500" b="1" err="1">
                <a:latin typeface="Times New Roman"/>
                <a:ea typeface="Calibri"/>
                <a:cs typeface="Times New Roman"/>
              </a:rPr>
              <a:t>Yanjia</a:t>
            </a:r>
            <a:r>
              <a:rPr lang="en-US" sz="1500" b="1">
                <a:latin typeface="Times New Roman"/>
                <a:ea typeface="Calibri"/>
                <a:cs typeface="Times New Roman"/>
              </a:rPr>
              <a:t> Li, Reece Pauling, and Sena </a:t>
            </a:r>
            <a:r>
              <a:rPr lang="en-US" sz="1500" b="1" err="1">
                <a:latin typeface="Times New Roman"/>
                <a:ea typeface="Calibri"/>
                <a:cs typeface="Times New Roman"/>
              </a:rPr>
              <a:t>Wazer</a:t>
            </a:r>
          </a:p>
        </p:txBody>
      </p:sp>
      <p:sp>
        <p:nvSpPr>
          <p:cNvPr id="33" name="Date Placeholder 4">
            <a:extLst>
              <a:ext uri="{FF2B5EF4-FFF2-40B4-BE49-F238E27FC236}">
                <a16:creationId xmlns:a16="http://schemas.microsoft.com/office/drawing/2014/main" id="{78BCBFF4-C140-4995-8BD6-637E5F2DE0F6}"/>
              </a:ext>
            </a:extLst>
          </p:cNvPr>
          <p:cNvSpPr>
            <a:spLocks noGrp="1"/>
          </p:cNvSpPr>
          <p:nvPr>
            <p:ph type="dt" sz="half" idx="10"/>
          </p:nvPr>
        </p:nvSpPr>
        <p:spPr>
          <a:xfrm>
            <a:off x="173736" y="6382512"/>
            <a:ext cx="2845901" cy="365125"/>
          </a:xfrm>
        </p:spPr>
        <p:txBody>
          <a:bodyPr/>
          <a:lstStyle/>
          <a:p>
            <a:pPr>
              <a:spcAft>
                <a:spcPts val="600"/>
              </a:spcAft>
            </a:pPr>
            <a:fld id="{952BBBDD-3CFA-4431-BDFF-515A529F84AA}" type="datetime1">
              <a:rPr lang="zh-CN" altLang="en-US"/>
              <a:pPr>
                <a:spcAft>
                  <a:spcPts val="600"/>
                </a:spcAft>
              </a:pPr>
              <a:t>2024/10/16</a:t>
            </a:fld>
            <a:endParaRPr lang="en-US"/>
          </a:p>
        </p:txBody>
      </p:sp>
      <p:sp>
        <p:nvSpPr>
          <p:cNvPr id="8" name="文本框 7">
            <a:extLst>
              <a:ext uri="{FF2B5EF4-FFF2-40B4-BE49-F238E27FC236}">
                <a16:creationId xmlns:a16="http://schemas.microsoft.com/office/drawing/2014/main" id="{CC1D5B40-76FF-1D3C-3120-6053B2F4A7C9}"/>
              </a:ext>
            </a:extLst>
          </p:cNvPr>
          <p:cNvSpPr txBox="1"/>
          <p:nvPr/>
        </p:nvSpPr>
        <p:spPr>
          <a:xfrm>
            <a:off x="399914" y="-1"/>
            <a:ext cx="1154710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CN" altLang="en-US" sz="5400">
                <a:latin typeface="Times New Roman"/>
                <a:cs typeface="Times New Roman"/>
              </a:rPr>
              <a:t>CT Extreme Heat &amp; Air Quality Plan</a:t>
            </a:r>
          </a:p>
        </p:txBody>
      </p:sp>
      <p:pic>
        <p:nvPicPr>
          <p:cNvPr id="4" name="Picture 3" descr="What is the temperature in CT today? How the weather compares to climate  normals">
            <a:extLst>
              <a:ext uri="{FF2B5EF4-FFF2-40B4-BE49-F238E27FC236}">
                <a16:creationId xmlns:a16="http://schemas.microsoft.com/office/drawing/2014/main" id="{9B732F4F-BED6-A670-C85A-FC311734F73C}"/>
              </a:ext>
            </a:extLst>
          </p:cNvPr>
          <p:cNvPicPr>
            <a:picLocks noChangeAspect="1"/>
          </p:cNvPicPr>
          <p:nvPr/>
        </p:nvPicPr>
        <p:blipFill>
          <a:blip r:embed="rId3"/>
          <a:stretch>
            <a:fillRect/>
          </a:stretch>
        </p:blipFill>
        <p:spPr>
          <a:xfrm>
            <a:off x="823920" y="1199956"/>
            <a:ext cx="9539261" cy="4458438"/>
          </a:xfrm>
          <a:prstGeom prst="rect">
            <a:avLst/>
          </a:prstGeom>
        </p:spPr>
      </p:pic>
      <p:sp>
        <p:nvSpPr>
          <p:cNvPr id="5" name="TextBox 4">
            <a:extLst>
              <a:ext uri="{FF2B5EF4-FFF2-40B4-BE49-F238E27FC236}">
                <a16:creationId xmlns:a16="http://schemas.microsoft.com/office/drawing/2014/main" id="{23B7AE0D-18B4-A596-935D-784EC43F36A8}"/>
              </a:ext>
            </a:extLst>
          </p:cNvPr>
          <p:cNvSpPr txBox="1"/>
          <p:nvPr/>
        </p:nvSpPr>
        <p:spPr>
          <a:xfrm>
            <a:off x="726855" y="5874589"/>
            <a:ext cx="1196867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ea typeface="+mn-lt"/>
                <a:cs typeface="+mn-lt"/>
              </a:rPr>
              <a:t>Weiss, A., Haseman, J., Huang, L., &amp; Zhao, Y. (2024). How does Connecticut’s weather compare to “normal”? check the charts. </a:t>
            </a:r>
            <a:endParaRPr lang="en-US" sz="1000"/>
          </a:p>
          <a:p>
            <a:endParaRPr lang="en-US" dirty="0"/>
          </a:p>
        </p:txBody>
      </p:sp>
      <p:sp>
        <p:nvSpPr>
          <p:cNvPr id="2" name="Slide Number Placeholder 1">
            <a:extLst>
              <a:ext uri="{FF2B5EF4-FFF2-40B4-BE49-F238E27FC236}">
                <a16:creationId xmlns:a16="http://schemas.microsoft.com/office/drawing/2014/main" id="{358BEE3D-ED6D-B5E6-46D0-BEA3C3B0F743}"/>
              </a:ext>
            </a:extLst>
          </p:cNvPr>
          <p:cNvSpPr>
            <a:spLocks noGrp="1"/>
          </p:cNvSpPr>
          <p:nvPr>
            <p:ph type="sldNum" sz="quarter" idx="12"/>
          </p:nvPr>
        </p:nvSpPr>
        <p:spPr/>
        <p:txBody>
          <a:bodyPr/>
          <a:lstStyle/>
          <a:p>
            <a:fld id="{24578CCF-2EC4-44CB-A694-F6F6E59A3985}" type="slidenum">
              <a:rPr lang="en-US" dirty="0"/>
              <a:t>2</a:t>
            </a:fld>
            <a:endParaRPr lang="en-US"/>
          </a:p>
        </p:txBody>
      </p:sp>
    </p:spTree>
    <p:extLst>
      <p:ext uri="{BB962C8B-B14F-4D97-AF65-F5344CB8AC3E}">
        <p14:creationId xmlns:p14="http://schemas.microsoft.com/office/powerpoint/2010/main" val="109857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E8D8C0A-2F76-8859-85CF-0CA13C4C2D64}"/>
              </a:ext>
            </a:extLst>
          </p:cNvPr>
          <p:cNvSpPr/>
          <p:nvPr/>
        </p:nvSpPr>
        <p:spPr>
          <a:xfrm>
            <a:off x="2022954" y="1097183"/>
            <a:ext cx="8282022" cy="5298589"/>
          </a:xfrm>
          <a:prstGeom prst="roundRect">
            <a:avLst/>
          </a:prstGeom>
          <a:solidFill>
            <a:schemeClr val="accent3">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a:extLst>
              <a:ext uri="{FF2B5EF4-FFF2-40B4-BE49-F238E27FC236}">
                <a16:creationId xmlns:a16="http://schemas.microsoft.com/office/drawing/2014/main" id="{D4BFA329-3FD6-A8E2-A040-E74BFB0F96F9}"/>
              </a:ext>
            </a:extLst>
          </p:cNvPr>
          <p:cNvSpPr>
            <a:spLocks noGrp="1"/>
          </p:cNvSpPr>
          <p:nvPr>
            <p:ph type="title"/>
          </p:nvPr>
        </p:nvSpPr>
        <p:spPr>
          <a:xfrm>
            <a:off x="-3045" y="-99200"/>
            <a:ext cx="9634011" cy="1325563"/>
          </a:xfrm>
        </p:spPr>
        <p:txBody>
          <a:bodyPr/>
          <a:lstStyle/>
          <a:p>
            <a:r>
              <a:rPr lang="en-US">
                <a:latin typeface="Calibri"/>
                <a:ea typeface="Calibri"/>
                <a:cs typeface="Calibri"/>
              </a:rPr>
              <a:t>Dissemination Strategy Two: Webinar</a:t>
            </a:r>
          </a:p>
        </p:txBody>
      </p:sp>
      <p:sp>
        <p:nvSpPr>
          <p:cNvPr id="6" name="Content Placeholder 2">
            <a:extLst>
              <a:ext uri="{FF2B5EF4-FFF2-40B4-BE49-F238E27FC236}">
                <a16:creationId xmlns:a16="http://schemas.microsoft.com/office/drawing/2014/main" id="{79A0ED8D-EEA0-22F0-FD34-65502C993122}"/>
              </a:ext>
            </a:extLst>
          </p:cNvPr>
          <p:cNvSpPr txBox="1">
            <a:spLocks/>
          </p:cNvSpPr>
          <p:nvPr/>
        </p:nvSpPr>
        <p:spPr>
          <a:xfrm>
            <a:off x="2789165" y="1490412"/>
            <a:ext cx="6833602" cy="4528657"/>
          </a:xfrm>
          <a:prstGeom prst="rect">
            <a:avLst/>
          </a:prstGeom>
        </p:spPr>
        <p:txBody>
          <a:bodyPr vert="horz" lIns="91440" tIns="45720" rIns="91440" bIns="45720" rtlCol="0" anchor="t">
            <a:noAutofit/>
          </a:bodyPr>
          <a:lst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C3B2A7"/>
              </a:buClr>
              <a:buNone/>
            </a:pPr>
            <a:r>
              <a:rPr lang="en-US" sz="2400" b="1" dirty="0">
                <a:solidFill>
                  <a:schemeClr val="tx1">
                    <a:lumMod val="65000"/>
                    <a:lumOff val="35000"/>
                  </a:schemeClr>
                </a:solidFill>
                <a:latin typeface="SimSun"/>
                <a:ea typeface="Calibri"/>
                <a:cs typeface="Calibri"/>
              </a:rPr>
              <a:t>Live session with local Departments of Public Health and other relevant stakeholders to rollout the template and answer questions:</a:t>
            </a:r>
            <a:endParaRPr lang="en-US" sz="2400" b="1" dirty="0">
              <a:solidFill>
                <a:schemeClr val="tx1">
                  <a:lumMod val="65000"/>
                  <a:lumOff val="35000"/>
                </a:schemeClr>
              </a:solidFill>
              <a:latin typeface="SimSun"/>
              <a:ea typeface="SimSun"/>
            </a:endParaRPr>
          </a:p>
          <a:p>
            <a:pPr marL="0" indent="0">
              <a:lnSpc>
                <a:spcPct val="100000"/>
              </a:lnSpc>
              <a:buNone/>
            </a:pPr>
            <a:r>
              <a:rPr lang="en-US" b="1" dirty="0">
                <a:solidFill>
                  <a:schemeClr val="tx1">
                    <a:lumMod val="65000"/>
                    <a:lumOff val="35000"/>
                  </a:schemeClr>
                </a:solidFill>
                <a:latin typeface="SimSun"/>
                <a:ea typeface="Calibri"/>
                <a:cs typeface="Calibri"/>
              </a:rPr>
              <a:t>When:  </a:t>
            </a:r>
            <a:r>
              <a:rPr lang="en-US" dirty="0">
                <a:solidFill>
                  <a:schemeClr val="tx1">
                    <a:lumMod val="65000"/>
                    <a:lumOff val="35000"/>
                  </a:schemeClr>
                </a:solidFill>
                <a:latin typeface="SimSun"/>
                <a:ea typeface="Calibri"/>
                <a:cs typeface="Calibri"/>
              </a:rPr>
              <a:t>December 6th from 12pm-1pm (possible)</a:t>
            </a:r>
          </a:p>
          <a:p>
            <a:pPr marL="0" indent="0">
              <a:lnSpc>
                <a:spcPct val="100000"/>
              </a:lnSpc>
              <a:buNone/>
            </a:pPr>
            <a:r>
              <a:rPr lang="en-US" b="1" dirty="0">
                <a:solidFill>
                  <a:schemeClr val="tx1">
                    <a:lumMod val="65000"/>
                    <a:lumOff val="35000"/>
                  </a:schemeClr>
                </a:solidFill>
                <a:latin typeface="SimSun"/>
                <a:ea typeface="Calibri"/>
                <a:cs typeface="Calibri"/>
              </a:rPr>
              <a:t>Where: </a:t>
            </a:r>
            <a:r>
              <a:rPr lang="en-US" dirty="0">
                <a:solidFill>
                  <a:schemeClr val="tx1">
                    <a:lumMod val="65000"/>
                    <a:lumOff val="35000"/>
                  </a:schemeClr>
                </a:solidFill>
                <a:latin typeface="SimSun"/>
                <a:ea typeface="Calibri"/>
                <a:cs typeface="Calibri"/>
              </a:rPr>
              <a:t>Zoom</a:t>
            </a:r>
          </a:p>
          <a:p>
            <a:pPr marL="0" indent="0">
              <a:lnSpc>
                <a:spcPct val="100000"/>
              </a:lnSpc>
              <a:buNone/>
            </a:pPr>
            <a:r>
              <a:rPr lang="en-US" b="1" dirty="0">
                <a:solidFill>
                  <a:schemeClr val="tx1">
                    <a:lumMod val="65000"/>
                    <a:lumOff val="35000"/>
                  </a:schemeClr>
                </a:solidFill>
                <a:latin typeface="SimSun"/>
                <a:ea typeface="Calibri"/>
                <a:cs typeface="Calibri"/>
              </a:rPr>
              <a:t>Length and Format:</a:t>
            </a:r>
            <a:r>
              <a:rPr lang="en-US" dirty="0">
                <a:solidFill>
                  <a:schemeClr val="tx1">
                    <a:lumMod val="65000"/>
                    <a:lumOff val="35000"/>
                  </a:schemeClr>
                </a:solidFill>
                <a:latin typeface="SimSun"/>
                <a:ea typeface="Calibri"/>
                <a:cs typeface="Calibri"/>
              </a:rPr>
              <a:t> 40mins presentations + 20mins Q&amp;A</a:t>
            </a:r>
          </a:p>
          <a:p>
            <a:pPr marL="0">
              <a:lnSpc>
                <a:spcPct val="100000"/>
              </a:lnSpc>
              <a:buNone/>
            </a:pPr>
            <a:r>
              <a:rPr lang="en-US" b="1" dirty="0">
                <a:solidFill>
                  <a:schemeClr val="tx1">
                    <a:lumMod val="65000"/>
                    <a:lumOff val="35000"/>
                  </a:schemeClr>
                </a:solidFill>
                <a:latin typeface="SimSun"/>
                <a:ea typeface="Calibri"/>
                <a:cs typeface="Calibri"/>
              </a:rPr>
              <a:t>Content:</a:t>
            </a:r>
          </a:p>
          <a:p>
            <a:pPr marL="114300" indent="-342900">
              <a:lnSpc>
                <a:spcPct val="100000"/>
              </a:lnSpc>
            </a:pPr>
            <a:r>
              <a:rPr lang="en-US" dirty="0">
                <a:solidFill>
                  <a:schemeClr val="tx1">
                    <a:lumMod val="65000"/>
                    <a:lumOff val="35000"/>
                  </a:schemeClr>
                </a:solidFill>
                <a:latin typeface="SimSun"/>
                <a:ea typeface="Calibri"/>
                <a:cs typeface="Calibri"/>
              </a:rPr>
              <a:t>Introduction to the template</a:t>
            </a:r>
          </a:p>
          <a:p>
            <a:pPr marL="114300" indent="-342900">
              <a:lnSpc>
                <a:spcPct val="100000"/>
              </a:lnSpc>
              <a:buClr>
                <a:srgbClr val="C3B2A7"/>
              </a:buClr>
            </a:pPr>
            <a:r>
              <a:rPr lang="en-US" dirty="0">
                <a:solidFill>
                  <a:schemeClr val="tx1">
                    <a:lumMod val="65000"/>
                    <a:lumOff val="35000"/>
                  </a:schemeClr>
                </a:solidFill>
                <a:latin typeface="SimSun"/>
                <a:ea typeface="Calibri"/>
                <a:cs typeface="Calibri"/>
              </a:rPr>
              <a:t>Introduction to the toolkit and its components</a:t>
            </a:r>
          </a:p>
          <a:p>
            <a:pPr marL="114300" indent="-342900">
              <a:lnSpc>
                <a:spcPct val="100000"/>
              </a:lnSpc>
              <a:buClr>
                <a:srgbClr val="C3B2A7"/>
              </a:buClr>
            </a:pPr>
            <a:r>
              <a:rPr lang="en-US" dirty="0">
                <a:solidFill>
                  <a:schemeClr val="tx1">
                    <a:lumMod val="65000"/>
                    <a:lumOff val="35000"/>
                  </a:schemeClr>
                </a:solidFill>
                <a:latin typeface="SimSun"/>
                <a:ea typeface="Calibri"/>
                <a:cs typeface="Calibri"/>
              </a:rPr>
              <a:t>Introduction the website and additional resources</a:t>
            </a:r>
          </a:p>
          <a:p>
            <a:pPr marL="114300" indent="-342900">
              <a:lnSpc>
                <a:spcPct val="100000"/>
              </a:lnSpc>
              <a:buClr>
                <a:srgbClr val="C3B2A7"/>
              </a:buClr>
            </a:pPr>
            <a:r>
              <a:rPr lang="en-US" dirty="0">
                <a:solidFill>
                  <a:schemeClr val="tx1">
                    <a:lumMod val="65000"/>
                    <a:lumOff val="35000"/>
                  </a:schemeClr>
                </a:solidFill>
                <a:latin typeface="SimSun"/>
                <a:ea typeface="Calibri"/>
                <a:cs typeface="Calibri"/>
              </a:rPr>
              <a:t>Q&amp;A </a:t>
            </a:r>
            <a:endParaRPr lang="en-US">
              <a:solidFill>
                <a:schemeClr val="tx1">
                  <a:lumMod val="65000"/>
                  <a:lumOff val="35000"/>
                </a:schemeClr>
              </a:solidFill>
            </a:endParaRPr>
          </a:p>
          <a:p>
            <a:pPr marL="114300" indent="-342900">
              <a:lnSpc>
                <a:spcPct val="100000"/>
              </a:lnSpc>
              <a:buClr>
                <a:srgbClr val="C3B2A7"/>
              </a:buClr>
            </a:pPr>
            <a:endParaRPr lang="en-US" sz="1600">
              <a:solidFill>
                <a:srgbClr val="595959"/>
              </a:solidFill>
              <a:latin typeface="SimSun"/>
              <a:ea typeface="Calibri"/>
              <a:cs typeface="Calibri"/>
            </a:endParaRPr>
          </a:p>
          <a:p>
            <a:pPr marL="0">
              <a:lnSpc>
                <a:spcPct val="100000"/>
              </a:lnSpc>
              <a:buClr>
                <a:srgbClr val="F4F1EF">
                  <a:lumMod val="75000"/>
                </a:srgbClr>
              </a:buClr>
              <a:buNone/>
            </a:pPr>
            <a:endParaRPr lang="en-US" sz="2400">
              <a:solidFill>
                <a:srgbClr val="595959"/>
              </a:solidFill>
              <a:latin typeface="Calibri"/>
              <a:ea typeface="Calibri"/>
              <a:cs typeface="Calibri"/>
            </a:endParaRPr>
          </a:p>
          <a:p>
            <a:pPr lvl="1">
              <a:lnSpc>
                <a:spcPct val="100000"/>
              </a:lnSpc>
              <a:buClr>
                <a:srgbClr val="C3B2A7"/>
              </a:buClr>
              <a:buFont typeface="Courier New" panose="020B0604020202020204" pitchFamily="34" charset="0"/>
              <a:buChar char="o"/>
            </a:pPr>
            <a:endParaRPr lang="en-US" sz="2400">
              <a:solidFill>
                <a:srgbClr val="323232"/>
              </a:solidFill>
              <a:latin typeface="SimSun"/>
              <a:ea typeface="SimSun"/>
              <a:cs typeface="Calibri"/>
            </a:endParaRPr>
          </a:p>
        </p:txBody>
      </p:sp>
      <p:pic>
        <p:nvPicPr>
          <p:cNvPr id="3" name="Graphic 2" descr="Online meeting with solid fill">
            <a:extLst>
              <a:ext uri="{FF2B5EF4-FFF2-40B4-BE49-F238E27FC236}">
                <a16:creationId xmlns:a16="http://schemas.microsoft.com/office/drawing/2014/main" id="{D2A274BA-541A-23D5-BED8-C51DA69D64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20400" y="386862"/>
            <a:ext cx="914400" cy="914400"/>
          </a:xfrm>
          <a:prstGeom prst="rect">
            <a:avLst/>
          </a:prstGeom>
        </p:spPr>
      </p:pic>
      <p:sp>
        <p:nvSpPr>
          <p:cNvPr id="4" name="Slide Number Placeholder 3">
            <a:extLst>
              <a:ext uri="{FF2B5EF4-FFF2-40B4-BE49-F238E27FC236}">
                <a16:creationId xmlns:a16="http://schemas.microsoft.com/office/drawing/2014/main" id="{00B84889-FAC1-74A7-718D-FB4A5568BC09}"/>
              </a:ext>
            </a:extLst>
          </p:cNvPr>
          <p:cNvSpPr>
            <a:spLocks noGrp="1"/>
          </p:cNvSpPr>
          <p:nvPr>
            <p:ph type="sldNum" sz="quarter" idx="12"/>
          </p:nvPr>
        </p:nvSpPr>
        <p:spPr/>
        <p:txBody>
          <a:bodyPr/>
          <a:lstStyle/>
          <a:p>
            <a:fld id="{24578CCF-2EC4-44CB-A694-F6F6E59A3985}" type="slidenum">
              <a:rPr lang="en-US" dirty="0"/>
              <a:t>20</a:t>
            </a:fld>
            <a:endParaRPr lang="en-US"/>
          </a:p>
        </p:txBody>
      </p:sp>
    </p:spTree>
    <p:extLst>
      <p:ext uri="{BB962C8B-B14F-4D97-AF65-F5344CB8AC3E}">
        <p14:creationId xmlns:p14="http://schemas.microsoft.com/office/powerpoint/2010/main" val="4149592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E8D8C0A-2F76-8859-85CF-0CA13C4C2D64}"/>
              </a:ext>
            </a:extLst>
          </p:cNvPr>
          <p:cNvSpPr/>
          <p:nvPr/>
        </p:nvSpPr>
        <p:spPr>
          <a:xfrm>
            <a:off x="2074011" y="1426025"/>
            <a:ext cx="8044124" cy="4967266"/>
          </a:xfrm>
          <a:prstGeom prst="roundRect">
            <a:avLst/>
          </a:prstGeom>
          <a:solidFill>
            <a:schemeClr val="accent3">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a:extLst>
              <a:ext uri="{FF2B5EF4-FFF2-40B4-BE49-F238E27FC236}">
                <a16:creationId xmlns:a16="http://schemas.microsoft.com/office/drawing/2014/main" id="{D4BFA329-3FD6-A8E2-A040-E74BFB0F96F9}"/>
              </a:ext>
            </a:extLst>
          </p:cNvPr>
          <p:cNvSpPr>
            <a:spLocks noGrp="1"/>
          </p:cNvSpPr>
          <p:nvPr>
            <p:ph type="title"/>
          </p:nvPr>
        </p:nvSpPr>
        <p:spPr>
          <a:xfrm>
            <a:off x="244570" y="170753"/>
            <a:ext cx="8307687" cy="1257547"/>
          </a:xfrm>
        </p:spPr>
        <p:txBody>
          <a:bodyPr vert="horz" lIns="91440" tIns="45720" rIns="91440" bIns="45720" rtlCol="0" anchor="ctr">
            <a:noAutofit/>
          </a:bodyPr>
          <a:lstStyle/>
          <a:p>
            <a:r>
              <a:rPr lang="en-US" sz="2800">
                <a:latin typeface="SimSun"/>
                <a:ea typeface="SimSun"/>
                <a:cs typeface="Calibri"/>
              </a:rPr>
              <a:t>Additional dissemination methods: Newsletter, social &amp; traditional media</a:t>
            </a:r>
          </a:p>
        </p:txBody>
      </p:sp>
      <p:sp>
        <p:nvSpPr>
          <p:cNvPr id="6" name="Content Placeholder 2">
            <a:extLst>
              <a:ext uri="{FF2B5EF4-FFF2-40B4-BE49-F238E27FC236}">
                <a16:creationId xmlns:a16="http://schemas.microsoft.com/office/drawing/2014/main" id="{79A0ED8D-EEA0-22F0-FD34-65502C993122}"/>
              </a:ext>
            </a:extLst>
          </p:cNvPr>
          <p:cNvSpPr txBox="1">
            <a:spLocks/>
          </p:cNvSpPr>
          <p:nvPr/>
        </p:nvSpPr>
        <p:spPr>
          <a:xfrm>
            <a:off x="3045656" y="2360769"/>
            <a:ext cx="6123085" cy="3098794"/>
          </a:xfrm>
          <a:prstGeom prst="rect">
            <a:avLst/>
          </a:prstGeom>
        </p:spPr>
        <p:txBody>
          <a:bodyPr vert="horz" lIns="91440" tIns="45720" rIns="91440" bIns="45720" rtlCol="0" anchor="t">
            <a:noAutofit/>
          </a:bodyPr>
          <a:lst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C3B2A7"/>
              </a:buClr>
              <a:buNone/>
            </a:pPr>
            <a:r>
              <a:rPr lang="en-US" sz="2400" b="1">
                <a:solidFill>
                  <a:srgbClr val="595959"/>
                </a:solidFill>
                <a:latin typeface="SimSun"/>
                <a:ea typeface="Calibri"/>
                <a:cs typeface="Calibri"/>
              </a:rPr>
              <a:t>Additional dissemination methods:</a:t>
            </a:r>
          </a:p>
          <a:p>
            <a:pPr marL="342900" indent="-342900">
              <a:lnSpc>
                <a:spcPct val="100000"/>
              </a:lnSpc>
            </a:pPr>
            <a:r>
              <a:rPr lang="en-US">
                <a:solidFill>
                  <a:srgbClr val="595959"/>
                </a:solidFill>
                <a:latin typeface="SimSun"/>
                <a:ea typeface="Calibri"/>
                <a:cs typeface="Calibri"/>
              </a:rPr>
              <a:t>Newsletter write up and graphic that can be included in publications from relevant partners</a:t>
            </a:r>
          </a:p>
          <a:p>
            <a:pPr marL="342900" indent="-342900">
              <a:lnSpc>
                <a:spcPct val="100000"/>
              </a:lnSpc>
              <a:buClr>
                <a:srgbClr val="C3B2A7"/>
              </a:buClr>
            </a:pPr>
            <a:r>
              <a:rPr lang="en-US">
                <a:solidFill>
                  <a:srgbClr val="595959"/>
                </a:solidFill>
                <a:latin typeface="SimSun"/>
                <a:ea typeface="Calibri"/>
                <a:cs typeface="Calibri"/>
              </a:rPr>
              <a:t>Social media graphics announcing the template that can be shared on partner social media accounts</a:t>
            </a:r>
          </a:p>
          <a:p>
            <a:pPr marL="342900" indent="-342900">
              <a:lnSpc>
                <a:spcPct val="100000"/>
              </a:lnSpc>
              <a:buClr>
                <a:srgbClr val="C3B2A7"/>
              </a:buClr>
            </a:pPr>
            <a:r>
              <a:rPr lang="en-US">
                <a:solidFill>
                  <a:srgbClr val="595959"/>
                </a:solidFill>
                <a:latin typeface="SimSun"/>
                <a:ea typeface="Calibri"/>
                <a:cs typeface="Calibri"/>
              </a:rPr>
              <a:t>Press release rolling out the template &amp; webinar</a:t>
            </a:r>
          </a:p>
        </p:txBody>
      </p:sp>
      <p:pic>
        <p:nvPicPr>
          <p:cNvPr id="3" name="Graphic 2" descr="Online Network with solid fill">
            <a:extLst>
              <a:ext uri="{FF2B5EF4-FFF2-40B4-BE49-F238E27FC236}">
                <a16:creationId xmlns:a16="http://schemas.microsoft.com/office/drawing/2014/main" id="{30628E6F-BE43-753C-57D7-C83E64C67C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61932" y="166077"/>
            <a:ext cx="914400" cy="914400"/>
          </a:xfrm>
          <a:prstGeom prst="rect">
            <a:avLst/>
          </a:prstGeom>
        </p:spPr>
      </p:pic>
      <p:sp>
        <p:nvSpPr>
          <p:cNvPr id="4" name="Slide Number Placeholder 3">
            <a:extLst>
              <a:ext uri="{FF2B5EF4-FFF2-40B4-BE49-F238E27FC236}">
                <a16:creationId xmlns:a16="http://schemas.microsoft.com/office/drawing/2014/main" id="{74AF0A44-ECCB-78E0-B3F3-1987B82AC70A}"/>
              </a:ext>
            </a:extLst>
          </p:cNvPr>
          <p:cNvSpPr>
            <a:spLocks noGrp="1"/>
          </p:cNvSpPr>
          <p:nvPr>
            <p:ph type="sldNum" sz="quarter" idx="12"/>
          </p:nvPr>
        </p:nvSpPr>
        <p:spPr/>
        <p:txBody>
          <a:bodyPr/>
          <a:lstStyle/>
          <a:p>
            <a:fld id="{24578CCF-2EC4-44CB-A694-F6F6E59A3985}" type="slidenum">
              <a:rPr lang="en-US" dirty="0"/>
              <a:t>21</a:t>
            </a:fld>
            <a:endParaRPr lang="en-US"/>
          </a:p>
        </p:txBody>
      </p:sp>
    </p:spTree>
    <p:extLst>
      <p:ext uri="{BB962C8B-B14F-4D97-AF65-F5344CB8AC3E}">
        <p14:creationId xmlns:p14="http://schemas.microsoft.com/office/powerpoint/2010/main" val="2753035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A329-3FD6-A8E2-A040-E74BFB0F96F9}"/>
              </a:ext>
            </a:extLst>
          </p:cNvPr>
          <p:cNvSpPr>
            <a:spLocks noGrp="1"/>
          </p:cNvSpPr>
          <p:nvPr>
            <p:ph type="title"/>
          </p:nvPr>
        </p:nvSpPr>
        <p:spPr>
          <a:xfrm>
            <a:off x="164853" y="197325"/>
            <a:ext cx="12016087" cy="1267707"/>
          </a:xfrm>
        </p:spPr>
        <p:txBody>
          <a:bodyPr vert="horz" lIns="91440" tIns="45720" rIns="91440" bIns="45720" rtlCol="0" anchor="ctr">
            <a:noAutofit/>
          </a:bodyPr>
          <a:lstStyle/>
          <a:p>
            <a:r>
              <a:rPr lang="en-US" sz="3200">
                <a:latin typeface="SimSun"/>
                <a:ea typeface="SimSun"/>
                <a:cs typeface="Calibri"/>
              </a:rPr>
              <a:t>Small group session with volunteer departments</a:t>
            </a:r>
            <a:endParaRPr lang="en-US"/>
          </a:p>
        </p:txBody>
      </p:sp>
      <p:sp>
        <p:nvSpPr>
          <p:cNvPr id="3" name="Scroll: Horizontal 2">
            <a:extLst>
              <a:ext uri="{FF2B5EF4-FFF2-40B4-BE49-F238E27FC236}">
                <a16:creationId xmlns:a16="http://schemas.microsoft.com/office/drawing/2014/main" id="{B7F1223F-EC94-39CC-66EE-1C1429F2694A}"/>
              </a:ext>
            </a:extLst>
          </p:cNvPr>
          <p:cNvSpPr/>
          <p:nvPr/>
        </p:nvSpPr>
        <p:spPr>
          <a:xfrm>
            <a:off x="1735015" y="949567"/>
            <a:ext cx="8393722" cy="5615353"/>
          </a:xfrm>
          <a:prstGeom prst="horizontalScroll">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D5DF09C4-7442-EE2B-B430-7DF30440D4A8}"/>
              </a:ext>
            </a:extLst>
          </p:cNvPr>
          <p:cNvSpPr txBox="1">
            <a:spLocks/>
          </p:cNvSpPr>
          <p:nvPr/>
        </p:nvSpPr>
        <p:spPr>
          <a:xfrm>
            <a:off x="3036103" y="2409796"/>
            <a:ext cx="6123765" cy="2691278"/>
          </a:xfrm>
          <a:prstGeom prst="rect">
            <a:avLst/>
          </a:prstGeom>
        </p:spPr>
        <p:txBody>
          <a:bodyPr vert="horz" lIns="91440" tIns="45720" rIns="91440" bIns="45720" rtlCol="0" anchor="t">
            <a:noAutofit/>
          </a:bodyPr>
          <a:lst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b="1">
                <a:solidFill>
                  <a:srgbClr val="595959"/>
                </a:solidFill>
                <a:latin typeface="SimSun"/>
                <a:ea typeface="Calibri"/>
                <a:cs typeface="Calibri"/>
              </a:rPr>
              <a:t>When: Mid-November (12, 13 or 14) </a:t>
            </a:r>
            <a:endParaRPr lang="en-US" b="1"/>
          </a:p>
          <a:p>
            <a:pPr>
              <a:lnSpc>
                <a:spcPct val="100000"/>
              </a:lnSpc>
            </a:pPr>
            <a:r>
              <a:rPr lang="en-US" sz="2400" b="1">
                <a:solidFill>
                  <a:srgbClr val="595959"/>
                </a:solidFill>
                <a:latin typeface="SimSun"/>
                <a:ea typeface="Calibri"/>
                <a:cs typeface="Calibri"/>
              </a:rPr>
              <a:t>What:</a:t>
            </a:r>
            <a:r>
              <a:rPr lang="en-US" sz="2400">
                <a:solidFill>
                  <a:srgbClr val="595959"/>
                </a:solidFill>
                <a:latin typeface="SimSun"/>
                <a:ea typeface="Calibri"/>
                <a:cs typeface="Calibri"/>
              </a:rPr>
              <a:t> A 1-hour session with a few volunteer local Departments of Public Health to share the plan and receive feedback.</a:t>
            </a:r>
            <a:endParaRPr lang="en-US">
              <a:solidFill>
                <a:srgbClr val="323232"/>
              </a:solidFill>
              <a:latin typeface="Avenir Next LT Pro"/>
              <a:ea typeface="Calibri"/>
              <a:cs typeface="Calibri"/>
            </a:endParaRPr>
          </a:p>
          <a:p>
            <a:pPr>
              <a:lnSpc>
                <a:spcPct val="100000"/>
              </a:lnSpc>
            </a:pPr>
            <a:r>
              <a:rPr lang="en-US" sz="2400" b="1">
                <a:solidFill>
                  <a:srgbClr val="595959"/>
                </a:solidFill>
                <a:latin typeface="SimSun"/>
                <a:ea typeface="Calibri"/>
                <a:cs typeface="Calibri"/>
              </a:rPr>
              <a:t>Our ask:</a:t>
            </a:r>
            <a:r>
              <a:rPr lang="en-US" sz="2400">
                <a:solidFill>
                  <a:srgbClr val="595959"/>
                </a:solidFill>
                <a:latin typeface="SimSun"/>
                <a:ea typeface="Calibri"/>
                <a:cs typeface="Calibri"/>
              </a:rPr>
              <a:t> If you know a local department who may be interested, please send them our way!</a:t>
            </a:r>
            <a:endParaRPr lang="en-US">
              <a:solidFill>
                <a:srgbClr val="323232"/>
              </a:solidFill>
              <a:latin typeface="Avenir Next LT Pro"/>
              <a:ea typeface="Calibri"/>
              <a:cs typeface="Calibri"/>
            </a:endParaRPr>
          </a:p>
        </p:txBody>
      </p:sp>
      <p:pic>
        <p:nvPicPr>
          <p:cNvPr id="5" name="Graphic 4" descr="Boardroom with solid fill">
            <a:extLst>
              <a:ext uri="{FF2B5EF4-FFF2-40B4-BE49-F238E27FC236}">
                <a16:creationId xmlns:a16="http://schemas.microsoft.com/office/drawing/2014/main" id="{7425BCED-8AC1-4895-D8C3-142E5AC343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67292" y="199292"/>
            <a:ext cx="914400" cy="914400"/>
          </a:xfrm>
          <a:prstGeom prst="rect">
            <a:avLst/>
          </a:prstGeom>
        </p:spPr>
      </p:pic>
      <p:sp>
        <p:nvSpPr>
          <p:cNvPr id="6" name="Slide Number Placeholder 5">
            <a:extLst>
              <a:ext uri="{FF2B5EF4-FFF2-40B4-BE49-F238E27FC236}">
                <a16:creationId xmlns:a16="http://schemas.microsoft.com/office/drawing/2014/main" id="{E8660229-29D5-E470-C00B-B9DB4F4F21B1}"/>
              </a:ext>
            </a:extLst>
          </p:cNvPr>
          <p:cNvSpPr>
            <a:spLocks noGrp="1"/>
          </p:cNvSpPr>
          <p:nvPr>
            <p:ph type="sldNum" sz="quarter" idx="12"/>
          </p:nvPr>
        </p:nvSpPr>
        <p:spPr/>
        <p:txBody>
          <a:bodyPr/>
          <a:lstStyle/>
          <a:p>
            <a:fld id="{24578CCF-2EC4-44CB-A694-F6F6E59A3985}" type="slidenum">
              <a:rPr lang="en-US" dirty="0"/>
              <a:t>22</a:t>
            </a:fld>
            <a:endParaRPr lang="en-US"/>
          </a:p>
        </p:txBody>
      </p:sp>
    </p:spTree>
    <p:extLst>
      <p:ext uri="{BB962C8B-B14F-4D97-AF65-F5344CB8AC3E}">
        <p14:creationId xmlns:p14="http://schemas.microsoft.com/office/powerpoint/2010/main" val="1494164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A329-3FD6-A8E2-A040-E74BFB0F96F9}"/>
              </a:ext>
            </a:extLst>
          </p:cNvPr>
          <p:cNvSpPr>
            <a:spLocks noGrp="1"/>
          </p:cNvSpPr>
          <p:nvPr>
            <p:ph type="title"/>
          </p:nvPr>
        </p:nvSpPr>
        <p:spPr>
          <a:xfrm>
            <a:off x="300857" y="139397"/>
            <a:ext cx="9634011" cy="1325563"/>
          </a:xfrm>
        </p:spPr>
        <p:txBody>
          <a:bodyPr/>
          <a:lstStyle/>
          <a:p>
            <a:r>
              <a:rPr lang="en-US">
                <a:latin typeface="Calibri"/>
                <a:ea typeface="Calibri"/>
                <a:cs typeface="Calibri"/>
              </a:rPr>
              <a:t>Questions</a:t>
            </a:r>
          </a:p>
        </p:txBody>
      </p:sp>
      <p:sp>
        <p:nvSpPr>
          <p:cNvPr id="3" name="Content Placeholder 2">
            <a:extLst>
              <a:ext uri="{FF2B5EF4-FFF2-40B4-BE49-F238E27FC236}">
                <a16:creationId xmlns:a16="http://schemas.microsoft.com/office/drawing/2014/main" id="{706350CB-1C56-5560-4AE3-F6C38A82A5CD}"/>
              </a:ext>
            </a:extLst>
          </p:cNvPr>
          <p:cNvSpPr>
            <a:spLocks noGrp="1"/>
          </p:cNvSpPr>
          <p:nvPr>
            <p:ph idx="1"/>
          </p:nvPr>
        </p:nvSpPr>
        <p:spPr>
          <a:xfrm>
            <a:off x="1280213" y="1301946"/>
            <a:ext cx="9634011" cy="4151441"/>
          </a:xfrm>
        </p:spPr>
        <p:txBody>
          <a:bodyPr vert="horz" lIns="91440" tIns="45720" rIns="91440" bIns="45720" rtlCol="0" anchor="t">
            <a:noAutofit/>
          </a:bodyPr>
          <a:lstStyle/>
          <a:p>
            <a:pPr marL="0" indent="0">
              <a:buNone/>
            </a:pPr>
            <a:endParaRPr lang="en-US" sz="2400" dirty="0">
              <a:latin typeface="Times New Roman"/>
              <a:ea typeface="SimSun"/>
              <a:cs typeface="Times New Roman"/>
            </a:endParaRPr>
          </a:p>
          <a:p>
            <a:pPr>
              <a:buClr>
                <a:srgbClr val="F4F1EF">
                  <a:lumMod val="75000"/>
                </a:srgbClr>
              </a:buClr>
            </a:pPr>
            <a:r>
              <a:rPr lang="en-US" sz="2400" dirty="0">
                <a:latin typeface="Times New Roman"/>
                <a:ea typeface="SimSun"/>
                <a:cs typeface="Times New Roman"/>
              </a:rPr>
              <a:t>What big issues related to air-pollution, extreme heat, ozone and PM 2.5 do you think should be included in a toolkit for municipalities?</a:t>
            </a:r>
          </a:p>
          <a:p>
            <a:pPr>
              <a:buClr>
                <a:srgbClr val="F4F1EF">
                  <a:lumMod val="75000"/>
                </a:srgbClr>
              </a:buClr>
            </a:pPr>
            <a:r>
              <a:rPr lang="en-US" sz="2400" dirty="0">
                <a:latin typeface="Times New Roman"/>
                <a:ea typeface="SimSun"/>
                <a:cs typeface="Times New Roman"/>
              </a:rPr>
              <a:t>Are there additional stakeholders we should be in conversation with?</a:t>
            </a:r>
          </a:p>
          <a:p>
            <a:pPr>
              <a:buClr>
                <a:srgbClr val="C3B2A7"/>
              </a:buClr>
            </a:pPr>
            <a:r>
              <a:rPr lang="en-US" sz="2400" dirty="0">
                <a:latin typeface="Times New Roman"/>
                <a:ea typeface="SimSun"/>
                <a:cs typeface="Times New Roman"/>
              </a:rPr>
              <a:t>What are key strategies or tools that should be included to make the template and toolkit as actionable as possible?</a:t>
            </a:r>
            <a:endParaRPr lang="en-US" dirty="0">
              <a:latin typeface="Times New Roman"/>
              <a:cs typeface="Times New Roman"/>
            </a:endParaRPr>
          </a:p>
          <a:p>
            <a:pPr>
              <a:lnSpc>
                <a:spcPct val="100000"/>
              </a:lnSpc>
              <a:buClr>
                <a:srgbClr val="F4F1EF">
                  <a:lumMod val="75000"/>
                </a:srgbClr>
              </a:buClr>
            </a:pPr>
            <a:endParaRPr lang="en-US">
              <a:ea typeface="SimSun"/>
            </a:endParaRPr>
          </a:p>
          <a:p>
            <a:pPr>
              <a:lnSpc>
                <a:spcPct val="100000"/>
              </a:lnSpc>
            </a:pPr>
            <a:endParaRPr lang="en-US"/>
          </a:p>
        </p:txBody>
      </p:sp>
      <p:sp>
        <p:nvSpPr>
          <p:cNvPr id="5" name="双大括号 4">
            <a:extLst>
              <a:ext uri="{FF2B5EF4-FFF2-40B4-BE49-F238E27FC236}">
                <a16:creationId xmlns:a16="http://schemas.microsoft.com/office/drawing/2014/main" id="{CAEC0567-D4CF-2F05-958E-5F1C8E4401DC}"/>
              </a:ext>
            </a:extLst>
          </p:cNvPr>
          <p:cNvSpPr/>
          <p:nvPr/>
        </p:nvSpPr>
        <p:spPr>
          <a:xfrm>
            <a:off x="635517" y="1823853"/>
            <a:ext cx="10990571" cy="3669985"/>
          </a:xfrm>
          <a:prstGeom prst="bracePair">
            <a:avLst/>
          </a:prstGeom>
          <a:ln w="57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6" name="图形 5" descr="问号 纯色填充">
            <a:extLst>
              <a:ext uri="{FF2B5EF4-FFF2-40B4-BE49-F238E27FC236}">
                <a16:creationId xmlns:a16="http://schemas.microsoft.com/office/drawing/2014/main" id="{5104BFA3-8FC6-41AC-37FE-4B29C4ED14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64086" y="276575"/>
            <a:ext cx="914400" cy="914400"/>
          </a:xfrm>
          <a:prstGeom prst="rect">
            <a:avLst/>
          </a:prstGeom>
        </p:spPr>
      </p:pic>
      <p:sp>
        <p:nvSpPr>
          <p:cNvPr id="4" name="Slide Number Placeholder 3">
            <a:extLst>
              <a:ext uri="{FF2B5EF4-FFF2-40B4-BE49-F238E27FC236}">
                <a16:creationId xmlns:a16="http://schemas.microsoft.com/office/drawing/2014/main" id="{3AE39D94-4218-9C79-FC21-1BDF2A9FA796}"/>
              </a:ext>
            </a:extLst>
          </p:cNvPr>
          <p:cNvSpPr>
            <a:spLocks noGrp="1"/>
          </p:cNvSpPr>
          <p:nvPr>
            <p:ph type="sldNum" sz="quarter" idx="12"/>
          </p:nvPr>
        </p:nvSpPr>
        <p:spPr/>
        <p:txBody>
          <a:bodyPr/>
          <a:lstStyle/>
          <a:p>
            <a:fld id="{24578CCF-2EC4-44CB-A694-F6F6E59A3985}" type="slidenum">
              <a:rPr lang="en-US" dirty="0"/>
              <a:t>23</a:t>
            </a:fld>
            <a:endParaRPr lang="en-US"/>
          </a:p>
        </p:txBody>
      </p:sp>
    </p:spTree>
    <p:extLst>
      <p:ext uri="{BB962C8B-B14F-4D97-AF65-F5344CB8AC3E}">
        <p14:creationId xmlns:p14="http://schemas.microsoft.com/office/powerpoint/2010/main" val="3608768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FF8602E-E48A-C93E-CE34-CD5845858D27}"/>
              </a:ext>
            </a:extLst>
          </p:cNvPr>
          <p:cNvSpPr>
            <a:spLocks noGrp="1"/>
          </p:cNvSpPr>
          <p:nvPr>
            <p:ph type="dt" sz="half" idx="10"/>
          </p:nvPr>
        </p:nvSpPr>
        <p:spPr/>
        <p:txBody>
          <a:bodyPr/>
          <a:lstStyle/>
          <a:p>
            <a:fld id="{AF2D45A4-8C95-4268-B405-C7FF6BF0B167}" type="datetime1">
              <a:rPr lang="en-US"/>
              <a:t>10/16/24</a:t>
            </a:fld>
            <a:endParaRPr lang="en-US"/>
          </a:p>
        </p:txBody>
      </p:sp>
      <p:sp>
        <p:nvSpPr>
          <p:cNvPr id="8" name="Title 1">
            <a:extLst>
              <a:ext uri="{FF2B5EF4-FFF2-40B4-BE49-F238E27FC236}">
                <a16:creationId xmlns:a16="http://schemas.microsoft.com/office/drawing/2014/main" id="{FF1623C3-EE49-FFD3-2B30-4F14052624DF}"/>
              </a:ext>
            </a:extLst>
          </p:cNvPr>
          <p:cNvSpPr>
            <a:spLocks noGrp="1"/>
          </p:cNvSpPr>
          <p:nvPr>
            <p:ph type="title"/>
          </p:nvPr>
        </p:nvSpPr>
        <p:spPr>
          <a:xfrm>
            <a:off x="3417325" y="2317563"/>
            <a:ext cx="4826597" cy="1325563"/>
          </a:xfrm>
        </p:spPr>
        <p:txBody>
          <a:bodyPr>
            <a:normAutofit/>
          </a:bodyPr>
          <a:lstStyle/>
          <a:p>
            <a:r>
              <a:rPr lang="en-US" sz="8000">
                <a:latin typeface="Times New Roman"/>
                <a:ea typeface="Calibri"/>
                <a:cs typeface="Times New Roman"/>
              </a:rPr>
              <a:t>Thank you</a:t>
            </a:r>
          </a:p>
        </p:txBody>
      </p:sp>
      <p:sp>
        <p:nvSpPr>
          <p:cNvPr id="2" name="Slide Number Placeholder 1">
            <a:extLst>
              <a:ext uri="{FF2B5EF4-FFF2-40B4-BE49-F238E27FC236}">
                <a16:creationId xmlns:a16="http://schemas.microsoft.com/office/drawing/2014/main" id="{9647DE5A-7D46-57F9-04FD-5169EF3890CF}"/>
              </a:ext>
            </a:extLst>
          </p:cNvPr>
          <p:cNvSpPr>
            <a:spLocks noGrp="1"/>
          </p:cNvSpPr>
          <p:nvPr>
            <p:ph type="sldNum" sz="quarter" idx="12"/>
          </p:nvPr>
        </p:nvSpPr>
        <p:spPr/>
        <p:txBody>
          <a:bodyPr/>
          <a:lstStyle/>
          <a:p>
            <a:fld id="{24578CCF-2EC4-44CB-A694-F6F6E59A3985}" type="slidenum">
              <a:rPr lang="en-US" dirty="0"/>
              <a:t>24</a:t>
            </a:fld>
            <a:endParaRPr lang="en-US"/>
          </a:p>
        </p:txBody>
      </p:sp>
    </p:spTree>
    <p:extLst>
      <p:ext uri="{BB962C8B-B14F-4D97-AF65-F5344CB8AC3E}">
        <p14:creationId xmlns:p14="http://schemas.microsoft.com/office/powerpoint/2010/main" val="2211370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1E48E40-A44B-78CE-28BA-D318C9F8471C}"/>
              </a:ext>
            </a:extLst>
          </p:cNvPr>
          <p:cNvSpPr>
            <a:spLocks noGrp="1"/>
          </p:cNvSpPr>
          <p:nvPr>
            <p:ph type="dt" sz="half" idx="10"/>
          </p:nvPr>
        </p:nvSpPr>
        <p:spPr/>
        <p:txBody>
          <a:bodyPr/>
          <a:lstStyle/>
          <a:p>
            <a:fld id="{145DA331-8B8C-46F9-8F5D-F5D40F362A48}" type="datetime1">
              <a:rPr lang="en-US"/>
              <a:t>10/16/24</a:t>
            </a:fld>
            <a:endParaRPr lang="en-US"/>
          </a:p>
        </p:txBody>
      </p:sp>
      <p:sp>
        <p:nvSpPr>
          <p:cNvPr id="11" name="Title 1">
            <a:extLst>
              <a:ext uri="{FF2B5EF4-FFF2-40B4-BE49-F238E27FC236}">
                <a16:creationId xmlns:a16="http://schemas.microsoft.com/office/drawing/2014/main" id="{68D8AA9F-A6F8-6AE1-2E55-067184769D12}"/>
              </a:ext>
            </a:extLst>
          </p:cNvPr>
          <p:cNvSpPr txBox="1">
            <a:spLocks/>
          </p:cNvSpPr>
          <p:nvPr/>
        </p:nvSpPr>
        <p:spPr>
          <a:xfrm>
            <a:off x="-1954" y="1360"/>
            <a:ext cx="10515600" cy="910490"/>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3200" kern="1200">
                <a:solidFill>
                  <a:schemeClr val="tx2"/>
                </a:solidFill>
                <a:latin typeface="+mj-lt"/>
                <a:ea typeface="+mj-ea"/>
                <a:cs typeface="+mj-cs"/>
              </a:defRPr>
            </a:lvl1pPr>
          </a:lstStyle>
          <a:p>
            <a:r>
              <a:rPr lang="en-US" sz="4000">
                <a:solidFill>
                  <a:srgbClr val="595959"/>
                </a:solidFill>
                <a:latin typeface="Calibri"/>
                <a:ea typeface="Calibri"/>
                <a:cs typeface="Calibri"/>
              </a:rPr>
              <a:t>Group Members</a:t>
            </a:r>
          </a:p>
        </p:txBody>
      </p:sp>
      <p:sp>
        <p:nvSpPr>
          <p:cNvPr id="2" name="Rectangle: Rounded Corners 1">
            <a:extLst>
              <a:ext uri="{FF2B5EF4-FFF2-40B4-BE49-F238E27FC236}">
                <a16:creationId xmlns:a16="http://schemas.microsoft.com/office/drawing/2014/main" id="{A7CCE9CB-E04A-30D3-A049-25D9A922670A}"/>
              </a:ext>
            </a:extLst>
          </p:cNvPr>
          <p:cNvSpPr/>
          <p:nvPr/>
        </p:nvSpPr>
        <p:spPr>
          <a:xfrm>
            <a:off x="185420" y="2072640"/>
            <a:ext cx="3677920" cy="3616960"/>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tx1"/>
                </a:solidFill>
                <a:latin typeface="SimSun"/>
                <a:ea typeface="SimSun"/>
              </a:rPr>
              <a:t>Yanjia</a:t>
            </a:r>
            <a:r>
              <a:rPr lang="en-US" sz="2000" b="1">
                <a:solidFill>
                  <a:schemeClr val="tx1"/>
                </a:solidFill>
                <a:latin typeface="SimSun"/>
                <a:ea typeface="SimSun"/>
              </a:rPr>
              <a:t> Li</a:t>
            </a:r>
          </a:p>
          <a:p>
            <a:pPr algn="ctr"/>
            <a:r>
              <a:rPr lang="en-US" sz="2000" b="1">
                <a:solidFill>
                  <a:schemeClr val="tx1"/>
                </a:solidFill>
                <a:latin typeface="SimSun"/>
                <a:ea typeface="SimSun"/>
              </a:rPr>
              <a:t>(</a:t>
            </a:r>
            <a:r>
              <a:rPr lang="en-US" sz="2000" b="1" dirty="0">
                <a:solidFill>
                  <a:schemeClr val="tx1"/>
                </a:solidFill>
                <a:latin typeface="SimSun"/>
                <a:ea typeface="SimSun"/>
              </a:rPr>
              <a:t>she</a:t>
            </a:r>
            <a:r>
              <a:rPr lang="en-US" sz="2000" b="1">
                <a:solidFill>
                  <a:schemeClr val="tx1"/>
                </a:solidFill>
                <a:latin typeface="SimSun"/>
                <a:ea typeface="SimSun"/>
              </a:rPr>
              <a:t>/her)</a:t>
            </a:r>
          </a:p>
          <a:p>
            <a:pPr algn="ctr"/>
            <a:endParaRPr lang="en-US" b="1">
              <a:solidFill>
                <a:schemeClr val="tx1"/>
              </a:solidFill>
              <a:latin typeface="SimSun"/>
              <a:ea typeface="SimSun"/>
            </a:endParaRPr>
          </a:p>
          <a:p>
            <a:pPr algn="ctr"/>
            <a:r>
              <a:rPr lang="en-US">
                <a:solidFill>
                  <a:schemeClr val="tx1"/>
                </a:solidFill>
                <a:latin typeface="SimSun"/>
                <a:ea typeface="SimSun"/>
              </a:rPr>
              <a:t>2nd year, Master of Public Health, Health Policy Track </a:t>
            </a:r>
          </a:p>
          <a:p>
            <a:pPr algn="ctr"/>
            <a:endParaRPr lang="en-US">
              <a:solidFill>
                <a:schemeClr val="tx1"/>
              </a:solidFill>
              <a:latin typeface="SimSun"/>
              <a:ea typeface="SimSun"/>
            </a:endParaRPr>
          </a:p>
          <a:p>
            <a:pPr algn="ctr"/>
            <a:r>
              <a:rPr lang="en-US">
                <a:solidFill>
                  <a:schemeClr val="tx1"/>
                </a:solidFill>
                <a:latin typeface="SimSun"/>
                <a:ea typeface="SimSun"/>
              </a:rPr>
              <a:t>From China</a:t>
            </a:r>
          </a:p>
        </p:txBody>
      </p:sp>
      <p:sp>
        <p:nvSpPr>
          <p:cNvPr id="3" name="Rectangle: Rounded Corners 2">
            <a:extLst>
              <a:ext uri="{FF2B5EF4-FFF2-40B4-BE49-F238E27FC236}">
                <a16:creationId xmlns:a16="http://schemas.microsoft.com/office/drawing/2014/main" id="{783609F0-FF8F-0474-B9D4-14B4FD055A94}"/>
              </a:ext>
            </a:extLst>
          </p:cNvPr>
          <p:cNvSpPr/>
          <p:nvPr/>
        </p:nvSpPr>
        <p:spPr>
          <a:xfrm>
            <a:off x="4255770" y="2072639"/>
            <a:ext cx="3677920" cy="3616960"/>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tx1"/>
                </a:solidFill>
                <a:latin typeface="SimSun"/>
                <a:ea typeface="SimSun"/>
                <a:cs typeface="Times New Roman"/>
              </a:rPr>
              <a:t>Reece Pauling</a:t>
            </a:r>
          </a:p>
          <a:p>
            <a:pPr algn="ctr"/>
            <a:r>
              <a:rPr lang="en-US" sz="2000" b="1">
                <a:solidFill>
                  <a:schemeClr val="tx1"/>
                </a:solidFill>
                <a:latin typeface="SimSun"/>
                <a:ea typeface="SimSun"/>
                <a:cs typeface="Times New Roman"/>
              </a:rPr>
              <a:t>(she/her) </a:t>
            </a:r>
          </a:p>
          <a:p>
            <a:pPr algn="ctr"/>
            <a:r>
              <a:rPr lang="en-US" b="1">
                <a:solidFill>
                  <a:schemeClr val="tx1"/>
                </a:solidFill>
                <a:latin typeface="SimSun"/>
                <a:ea typeface="SimSun"/>
                <a:cs typeface="Times New Roman"/>
              </a:rPr>
              <a:t> </a:t>
            </a:r>
          </a:p>
          <a:p>
            <a:pPr algn="ctr"/>
            <a:r>
              <a:rPr lang="en-US">
                <a:solidFill>
                  <a:schemeClr val="tx1"/>
                </a:solidFill>
                <a:latin typeface="SimSun"/>
                <a:ea typeface="SimSun"/>
                <a:cs typeface="Times New Roman"/>
              </a:rPr>
              <a:t>1st year Master of Environmental Management </a:t>
            </a:r>
            <a:endParaRPr lang="en-US">
              <a:solidFill>
                <a:schemeClr val="tx1"/>
              </a:solidFill>
            </a:endParaRPr>
          </a:p>
          <a:p>
            <a:pPr algn="ctr"/>
            <a:endParaRPr lang="en-US">
              <a:solidFill>
                <a:schemeClr val="tx1"/>
              </a:solidFill>
              <a:latin typeface="SimSun"/>
              <a:ea typeface="SimSun"/>
              <a:cs typeface="Times New Roman"/>
            </a:endParaRPr>
          </a:p>
          <a:p>
            <a:pPr algn="ctr"/>
            <a:r>
              <a:rPr lang="en-US">
                <a:solidFill>
                  <a:schemeClr val="tx1"/>
                </a:solidFill>
                <a:latin typeface="SimSun"/>
                <a:ea typeface="SimSun"/>
                <a:cs typeface="Times New Roman"/>
              </a:rPr>
              <a:t>From D.C</a:t>
            </a:r>
            <a:endParaRPr lang="en-US">
              <a:solidFill>
                <a:schemeClr val="tx1"/>
              </a:solidFill>
            </a:endParaRPr>
          </a:p>
        </p:txBody>
      </p:sp>
      <p:sp>
        <p:nvSpPr>
          <p:cNvPr id="4" name="Rectangle: Rounded Corners 3">
            <a:extLst>
              <a:ext uri="{FF2B5EF4-FFF2-40B4-BE49-F238E27FC236}">
                <a16:creationId xmlns:a16="http://schemas.microsoft.com/office/drawing/2014/main" id="{4BB61652-9443-AD01-95B2-82520B9B8237}"/>
              </a:ext>
            </a:extLst>
          </p:cNvPr>
          <p:cNvSpPr/>
          <p:nvPr/>
        </p:nvSpPr>
        <p:spPr>
          <a:xfrm>
            <a:off x="8357870" y="2072639"/>
            <a:ext cx="3677920" cy="3616960"/>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tx2"/>
                </a:solidFill>
                <a:latin typeface="SimSun"/>
                <a:ea typeface="SimSun"/>
              </a:rPr>
              <a:t>Sena </a:t>
            </a:r>
            <a:r>
              <a:rPr lang="en-US" sz="2000" b="1" dirty="0">
                <a:solidFill>
                  <a:schemeClr val="tx2"/>
                </a:solidFill>
                <a:latin typeface="SimSun"/>
                <a:ea typeface="SimSun"/>
              </a:rPr>
              <a:t>Wazer</a:t>
            </a:r>
            <a:r>
              <a:rPr lang="en-US" sz="2000" b="1">
                <a:solidFill>
                  <a:schemeClr val="tx2"/>
                </a:solidFill>
                <a:latin typeface="SimSun"/>
                <a:ea typeface="SimSun"/>
              </a:rPr>
              <a:t> </a:t>
            </a:r>
          </a:p>
          <a:p>
            <a:pPr algn="ctr"/>
            <a:r>
              <a:rPr lang="en-US" sz="2000" b="1">
                <a:solidFill>
                  <a:schemeClr val="tx2"/>
                </a:solidFill>
                <a:latin typeface="SimSun"/>
                <a:ea typeface="SimSun"/>
              </a:rPr>
              <a:t>(she/her)</a:t>
            </a:r>
          </a:p>
          <a:p>
            <a:pPr algn="ctr"/>
            <a:endParaRPr lang="en-US">
              <a:solidFill>
                <a:schemeClr val="tx2"/>
              </a:solidFill>
              <a:latin typeface="SimSun"/>
              <a:ea typeface="SimSun"/>
            </a:endParaRPr>
          </a:p>
          <a:p>
            <a:pPr algn="ctr"/>
            <a:r>
              <a:rPr lang="en-US">
                <a:solidFill>
                  <a:schemeClr val="tx2"/>
                </a:solidFill>
                <a:latin typeface="SimSun"/>
                <a:ea typeface="SimSun"/>
              </a:rPr>
              <a:t>1st year, Master of Environmental Management</a:t>
            </a:r>
          </a:p>
          <a:p>
            <a:pPr algn="ctr"/>
            <a:endParaRPr lang="en-US">
              <a:solidFill>
                <a:schemeClr val="tx2"/>
              </a:solidFill>
              <a:latin typeface="SimSun"/>
              <a:ea typeface="SimSun"/>
            </a:endParaRPr>
          </a:p>
          <a:p>
            <a:pPr algn="ctr"/>
            <a:r>
              <a:rPr lang="en-US">
                <a:solidFill>
                  <a:schemeClr val="tx2"/>
                </a:solidFill>
                <a:latin typeface="SimSun"/>
                <a:ea typeface="SimSun"/>
              </a:rPr>
              <a:t>From Mansfield, CT</a:t>
            </a:r>
          </a:p>
        </p:txBody>
      </p:sp>
      <p:pic>
        <p:nvPicPr>
          <p:cNvPr id="6" name="Graphic 5" descr="Group brainstorm with solid fill">
            <a:extLst>
              <a:ext uri="{FF2B5EF4-FFF2-40B4-BE49-F238E27FC236}">
                <a16:creationId xmlns:a16="http://schemas.microsoft.com/office/drawing/2014/main" id="{348DAC58-E23F-F4E5-041B-F86083AEB1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01350" y="180975"/>
            <a:ext cx="914400" cy="914400"/>
          </a:xfrm>
          <a:prstGeom prst="rect">
            <a:avLst/>
          </a:prstGeom>
        </p:spPr>
      </p:pic>
      <p:sp>
        <p:nvSpPr>
          <p:cNvPr id="7" name="Slide Number Placeholder 6">
            <a:extLst>
              <a:ext uri="{FF2B5EF4-FFF2-40B4-BE49-F238E27FC236}">
                <a16:creationId xmlns:a16="http://schemas.microsoft.com/office/drawing/2014/main" id="{64749702-1A42-318F-5CA8-1AFD5D2C1346}"/>
              </a:ext>
            </a:extLst>
          </p:cNvPr>
          <p:cNvSpPr>
            <a:spLocks noGrp="1"/>
          </p:cNvSpPr>
          <p:nvPr>
            <p:ph type="sldNum" sz="quarter" idx="12"/>
          </p:nvPr>
        </p:nvSpPr>
        <p:spPr/>
        <p:txBody>
          <a:bodyPr/>
          <a:lstStyle/>
          <a:p>
            <a:fld id="{24578CCF-2EC4-44CB-A694-F6F6E59A3985}" type="slidenum">
              <a:rPr lang="en-US" dirty="0"/>
              <a:t>3</a:t>
            </a:fld>
            <a:endParaRPr lang="en-US"/>
          </a:p>
        </p:txBody>
      </p:sp>
    </p:spTree>
    <p:extLst>
      <p:ext uri="{BB962C8B-B14F-4D97-AF65-F5344CB8AC3E}">
        <p14:creationId xmlns:p14="http://schemas.microsoft.com/office/powerpoint/2010/main" val="489730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140C1-8C84-BF3B-B47E-4EC6DF14E781}"/>
              </a:ext>
            </a:extLst>
          </p:cNvPr>
          <p:cNvSpPr>
            <a:spLocks noGrp="1"/>
          </p:cNvSpPr>
          <p:nvPr>
            <p:ph type="title"/>
          </p:nvPr>
        </p:nvSpPr>
        <p:spPr>
          <a:xfrm>
            <a:off x="-1954" y="-136362"/>
            <a:ext cx="10515600" cy="1325563"/>
          </a:xfrm>
        </p:spPr>
        <p:txBody>
          <a:bodyPr/>
          <a:lstStyle/>
          <a:p>
            <a:r>
              <a:rPr lang="en-US">
                <a:solidFill>
                  <a:srgbClr val="595959"/>
                </a:solidFill>
                <a:latin typeface="Calibri"/>
                <a:ea typeface="Calibri"/>
                <a:cs typeface="Calibri"/>
              </a:rPr>
              <a:t>Purpose &amp; Background</a:t>
            </a:r>
          </a:p>
        </p:txBody>
      </p:sp>
      <p:sp>
        <p:nvSpPr>
          <p:cNvPr id="3" name="Content Placeholder 2">
            <a:extLst>
              <a:ext uri="{FF2B5EF4-FFF2-40B4-BE49-F238E27FC236}">
                <a16:creationId xmlns:a16="http://schemas.microsoft.com/office/drawing/2014/main" id="{0E050675-9FE6-9919-6BEB-DFAEBB239EC0}"/>
              </a:ext>
            </a:extLst>
          </p:cNvPr>
          <p:cNvSpPr>
            <a:spLocks noGrp="1"/>
          </p:cNvSpPr>
          <p:nvPr>
            <p:ph idx="1"/>
          </p:nvPr>
        </p:nvSpPr>
        <p:spPr>
          <a:xfrm>
            <a:off x="6887106" y="2083198"/>
            <a:ext cx="4964317" cy="3405988"/>
          </a:xfrm>
          <a:solidFill>
            <a:schemeClr val="accent3">
              <a:lumMod val="20000"/>
              <a:lumOff val="80000"/>
            </a:schemeClr>
          </a:solidFill>
        </p:spPr>
        <p:txBody>
          <a:bodyPr vert="horz" lIns="91440" tIns="45720" rIns="91440" bIns="45720" rtlCol="0" anchor="t">
            <a:noAutofit/>
          </a:bodyPr>
          <a:lstStyle/>
          <a:p>
            <a:pPr marL="0" indent="0" algn="ctr">
              <a:buNone/>
            </a:pPr>
            <a:r>
              <a:rPr lang="en-US" sz="2800" b="1">
                <a:solidFill>
                  <a:schemeClr val="tx1">
                    <a:lumMod val="65000"/>
                    <a:lumOff val="35000"/>
                  </a:schemeClr>
                </a:solidFill>
                <a:latin typeface="Calibri"/>
                <a:ea typeface="Calibri"/>
                <a:cs typeface="Calibri"/>
              </a:rPr>
              <a:t> </a:t>
            </a:r>
            <a:r>
              <a:rPr lang="en-US" sz="2400" b="1">
                <a:solidFill>
                  <a:schemeClr val="tx2">
                    <a:lumMod val="90000"/>
                    <a:lumOff val="10000"/>
                  </a:schemeClr>
                </a:solidFill>
                <a:latin typeface="SimSun"/>
                <a:ea typeface="Calibri"/>
                <a:cs typeface="Calibri"/>
              </a:rPr>
              <a:t>Our Partners</a:t>
            </a:r>
            <a:endParaRPr lang="zh-CN" altLang="en-US" sz="2400" b="1">
              <a:solidFill>
                <a:schemeClr val="tx2">
                  <a:lumMod val="90000"/>
                  <a:lumOff val="10000"/>
                </a:schemeClr>
              </a:solidFill>
              <a:latin typeface="SimSun"/>
              <a:ea typeface="SimSun"/>
            </a:endParaRPr>
          </a:p>
          <a:p>
            <a:pPr marL="571500" lvl="1" indent="-342900">
              <a:lnSpc>
                <a:spcPct val="100000"/>
              </a:lnSpc>
              <a:buClr>
                <a:srgbClr val="C3B2A7"/>
              </a:buClr>
              <a:buFont typeface="Arial"/>
              <a:buChar char="•"/>
            </a:pPr>
            <a:r>
              <a:rPr lang="en-US" sz="2400">
                <a:solidFill>
                  <a:schemeClr val="tx1">
                    <a:lumMod val="65000"/>
                    <a:lumOff val="35000"/>
                  </a:schemeClr>
                </a:solidFill>
                <a:latin typeface="SimSun"/>
                <a:ea typeface="Calibri"/>
                <a:cs typeface="Calibri"/>
              </a:rPr>
              <a:t>CT Dept. Of Public Health</a:t>
            </a:r>
            <a:endParaRPr lang="en-US" sz="2400">
              <a:solidFill>
                <a:schemeClr val="tx1">
                  <a:lumMod val="65000"/>
                  <a:lumOff val="35000"/>
                </a:schemeClr>
              </a:solidFill>
              <a:latin typeface="SimSun"/>
              <a:ea typeface="SimSun"/>
            </a:endParaRPr>
          </a:p>
          <a:p>
            <a:pPr marL="571500" lvl="1" indent="-342900">
              <a:lnSpc>
                <a:spcPct val="100000"/>
              </a:lnSpc>
              <a:buClr>
                <a:srgbClr val="C3B2A7"/>
              </a:buClr>
              <a:buFont typeface="Arial"/>
              <a:buChar char="•"/>
            </a:pPr>
            <a:r>
              <a:rPr lang="en-US" sz="2400">
                <a:solidFill>
                  <a:schemeClr val="tx1">
                    <a:lumMod val="65000"/>
                    <a:lumOff val="35000"/>
                  </a:schemeClr>
                </a:solidFill>
                <a:latin typeface="SimSun"/>
                <a:ea typeface="Calibri"/>
                <a:cs typeface="Calibri"/>
              </a:rPr>
              <a:t>Yale Center on Climate Change and Health</a:t>
            </a:r>
            <a:endParaRPr lang="en-US" sz="2400">
              <a:solidFill>
                <a:schemeClr val="tx1">
                  <a:lumMod val="65000"/>
                  <a:lumOff val="35000"/>
                </a:schemeClr>
              </a:solidFill>
              <a:latin typeface="SimSun"/>
              <a:ea typeface="SimSun"/>
              <a:cs typeface="Calibri"/>
            </a:endParaRPr>
          </a:p>
          <a:p>
            <a:pPr marL="571500" lvl="1" indent="-342900">
              <a:lnSpc>
                <a:spcPct val="100000"/>
              </a:lnSpc>
              <a:buClr>
                <a:srgbClr val="C3B2A7"/>
              </a:buClr>
              <a:buFont typeface="Arial"/>
              <a:buChar char="•"/>
            </a:pPr>
            <a:r>
              <a:rPr lang="en-US" sz="2400">
                <a:solidFill>
                  <a:schemeClr val="tx1">
                    <a:lumMod val="65000"/>
                    <a:lumOff val="35000"/>
                  </a:schemeClr>
                </a:solidFill>
                <a:latin typeface="SimSun"/>
                <a:ea typeface="Calibri"/>
                <a:cs typeface="Calibri"/>
              </a:rPr>
              <a:t>CT Municipal Public Health Departments</a:t>
            </a:r>
            <a:endParaRPr lang="en-US" sz="2400">
              <a:solidFill>
                <a:schemeClr val="tx1">
                  <a:lumMod val="65000"/>
                  <a:lumOff val="35000"/>
                </a:schemeClr>
              </a:solidFill>
              <a:latin typeface="SimSun"/>
              <a:ea typeface="SimSun"/>
            </a:endParaRPr>
          </a:p>
          <a:p>
            <a:pPr marL="571500" lvl="1" indent="-342900">
              <a:lnSpc>
                <a:spcPct val="100000"/>
              </a:lnSpc>
              <a:buClr>
                <a:srgbClr val="C3B2A7"/>
              </a:buClr>
              <a:buFont typeface="Arial"/>
              <a:buChar char="•"/>
            </a:pPr>
            <a:endParaRPr lang="en-US" sz="2400">
              <a:solidFill>
                <a:schemeClr val="tx1">
                  <a:lumMod val="65000"/>
                  <a:lumOff val="35000"/>
                </a:schemeClr>
              </a:solidFill>
              <a:latin typeface="SimSun"/>
              <a:ea typeface="SimSun"/>
              <a:cs typeface="Calibri"/>
            </a:endParaRPr>
          </a:p>
        </p:txBody>
      </p:sp>
      <p:sp>
        <p:nvSpPr>
          <p:cNvPr id="4" name="云形 3">
            <a:extLst>
              <a:ext uri="{FF2B5EF4-FFF2-40B4-BE49-F238E27FC236}">
                <a16:creationId xmlns:a16="http://schemas.microsoft.com/office/drawing/2014/main" id="{4C666AA8-0219-D7A6-59D2-A79716B3BEC9}"/>
              </a:ext>
            </a:extLst>
          </p:cNvPr>
          <p:cNvSpPr/>
          <p:nvPr/>
        </p:nvSpPr>
        <p:spPr>
          <a:xfrm>
            <a:off x="-1954" y="1013621"/>
            <a:ext cx="5005151" cy="5314399"/>
          </a:xfrm>
          <a:prstGeom prst="cloud">
            <a:avLst/>
          </a:prstGeom>
          <a:solidFill>
            <a:schemeClr val="accent3">
              <a:lumMod val="20000"/>
              <a:lumOff val="80000"/>
            </a:schemeClr>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2400" b="1">
                <a:solidFill>
                  <a:schemeClr val="tx1">
                    <a:lumMod val="49000"/>
                    <a:lumOff val="51000"/>
                  </a:schemeClr>
                </a:solidFill>
                <a:latin typeface="SimSun"/>
                <a:ea typeface="+mn-lt"/>
                <a:cs typeface="Calibri"/>
              </a:rPr>
              <a:t>     </a:t>
            </a:r>
            <a:r>
              <a:rPr lang="en-US" altLang="zh-CN" sz="2400" b="1">
                <a:solidFill>
                  <a:schemeClr val="tx2">
                    <a:lumMod val="90000"/>
                    <a:lumOff val="10000"/>
                  </a:schemeClr>
                </a:solidFill>
                <a:latin typeface="SimSun"/>
                <a:ea typeface="+mn-lt"/>
                <a:cs typeface="Calibri"/>
              </a:rPr>
              <a:t>   Our Purpose  </a:t>
            </a:r>
            <a:r>
              <a:rPr lang="en-US" altLang="zh-CN" sz="2400">
                <a:solidFill>
                  <a:schemeClr val="tx2">
                    <a:lumMod val="90000"/>
                    <a:lumOff val="10000"/>
                  </a:schemeClr>
                </a:solidFill>
                <a:latin typeface="Calibri"/>
                <a:ea typeface="+mn-lt"/>
                <a:cs typeface="Calibri"/>
              </a:rPr>
              <a:t>    </a:t>
            </a:r>
            <a:r>
              <a:rPr lang="en-US" altLang="zh-CN" sz="2400">
                <a:solidFill>
                  <a:schemeClr val="tx1">
                    <a:lumMod val="65000"/>
                    <a:lumOff val="35000"/>
                  </a:schemeClr>
                </a:solidFill>
                <a:latin typeface="SimSun"/>
                <a:ea typeface="+mn-lt"/>
                <a:cs typeface="Calibri"/>
              </a:rPr>
              <a:t> </a:t>
            </a:r>
            <a:endParaRPr lang="zh-CN" sz="2400">
              <a:solidFill>
                <a:schemeClr val="tx1">
                  <a:lumMod val="65000"/>
                  <a:lumOff val="35000"/>
                </a:schemeClr>
              </a:solidFill>
              <a:latin typeface="SimSun"/>
              <a:ea typeface="SimSun"/>
              <a:cs typeface="Calibri"/>
            </a:endParaRPr>
          </a:p>
          <a:p>
            <a:pPr marL="342900" indent="-342900">
              <a:buFont typeface="Arial"/>
              <a:buChar char="•"/>
            </a:pPr>
            <a:r>
              <a:rPr lang="en-US" altLang="zh-CN" sz="2400">
                <a:solidFill>
                  <a:schemeClr val="tx1">
                    <a:lumMod val="65000"/>
                    <a:lumOff val="35000"/>
                  </a:schemeClr>
                </a:solidFill>
                <a:latin typeface="SimSun"/>
                <a:ea typeface="+mn-lt"/>
                <a:cs typeface="Calibri"/>
              </a:rPr>
              <a:t>Provide CT municipal public health departments with a preparedness template and toolkit for addressing extreme heat, ozone pollution, and PM 2.5</a:t>
            </a:r>
            <a:endParaRPr lang="zh-CN" sz="2400" dirty="0">
              <a:solidFill>
                <a:schemeClr val="tx1">
                  <a:lumMod val="65000"/>
                  <a:lumOff val="35000"/>
                </a:schemeClr>
              </a:solidFill>
              <a:latin typeface="SimSun"/>
              <a:ea typeface="SimSun"/>
              <a:cs typeface="Calibri"/>
            </a:endParaRPr>
          </a:p>
        </p:txBody>
      </p:sp>
      <p:pic>
        <p:nvPicPr>
          <p:cNvPr id="9" name="图形 8" descr="靶心 纯色填充">
            <a:extLst>
              <a:ext uri="{FF2B5EF4-FFF2-40B4-BE49-F238E27FC236}">
                <a16:creationId xmlns:a16="http://schemas.microsoft.com/office/drawing/2014/main" id="{D0C0E51D-9343-4F9C-59A1-83E47E89EE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37846" y="70607"/>
            <a:ext cx="914400" cy="914400"/>
          </a:xfrm>
          <a:prstGeom prst="rect">
            <a:avLst/>
          </a:prstGeom>
        </p:spPr>
      </p:pic>
      <p:sp>
        <p:nvSpPr>
          <p:cNvPr id="5" name="Cross 4">
            <a:extLst>
              <a:ext uri="{FF2B5EF4-FFF2-40B4-BE49-F238E27FC236}">
                <a16:creationId xmlns:a16="http://schemas.microsoft.com/office/drawing/2014/main" id="{3774045F-440B-CAAA-3C81-2F89698AEE0D}"/>
              </a:ext>
            </a:extLst>
          </p:cNvPr>
          <p:cNvSpPr/>
          <p:nvPr/>
        </p:nvSpPr>
        <p:spPr>
          <a:xfrm>
            <a:off x="5251604" y="2898853"/>
            <a:ext cx="1314450" cy="1301595"/>
          </a:xfrm>
          <a:prstGeom prst="plus">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0B1676F-91B1-A71C-4A48-94B921771034}"/>
              </a:ext>
            </a:extLst>
          </p:cNvPr>
          <p:cNvSpPr>
            <a:spLocks noGrp="1"/>
          </p:cNvSpPr>
          <p:nvPr>
            <p:ph type="sldNum" sz="quarter" idx="12"/>
          </p:nvPr>
        </p:nvSpPr>
        <p:spPr/>
        <p:txBody>
          <a:bodyPr/>
          <a:lstStyle/>
          <a:p>
            <a:fld id="{24578CCF-2EC4-44CB-A694-F6F6E59A3985}" type="slidenum">
              <a:rPr lang="en-US" dirty="0"/>
              <a:t>4</a:t>
            </a:fld>
            <a:endParaRPr lang="en-US"/>
          </a:p>
        </p:txBody>
      </p:sp>
    </p:spTree>
    <p:extLst>
      <p:ext uri="{BB962C8B-B14F-4D97-AF65-F5344CB8AC3E}">
        <p14:creationId xmlns:p14="http://schemas.microsoft.com/office/powerpoint/2010/main" val="3220574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Minus Sign 2">
            <a:extLst>
              <a:ext uri="{FF2B5EF4-FFF2-40B4-BE49-F238E27FC236}">
                <a16:creationId xmlns:a16="http://schemas.microsoft.com/office/drawing/2014/main" id="{6F5F9A7B-C09E-096F-DAEE-345E607E5B76}"/>
              </a:ext>
            </a:extLst>
          </p:cNvPr>
          <p:cNvSpPr/>
          <p:nvPr/>
        </p:nvSpPr>
        <p:spPr>
          <a:xfrm>
            <a:off x="2440784" y="5082261"/>
            <a:ext cx="3159544" cy="212344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3641A7-6985-BF34-9BD8-D37A7B51E7A0}"/>
              </a:ext>
            </a:extLst>
          </p:cNvPr>
          <p:cNvSpPr>
            <a:spLocks noGrp="1"/>
          </p:cNvSpPr>
          <p:nvPr>
            <p:ph type="title"/>
          </p:nvPr>
        </p:nvSpPr>
        <p:spPr>
          <a:xfrm>
            <a:off x="137162" y="-107838"/>
            <a:ext cx="10515600" cy="1325563"/>
          </a:xfrm>
        </p:spPr>
        <p:txBody>
          <a:bodyPr/>
          <a:lstStyle/>
          <a:p>
            <a:r>
              <a:rPr lang="en-US">
                <a:solidFill>
                  <a:srgbClr val="595959"/>
                </a:solidFill>
                <a:latin typeface="Calibri"/>
                <a:ea typeface="Calibri"/>
                <a:cs typeface="Calibri"/>
              </a:rPr>
              <a:t>Our Approach + Workplan</a:t>
            </a:r>
          </a:p>
        </p:txBody>
      </p:sp>
      <p:sp>
        <p:nvSpPr>
          <p:cNvPr id="41" name="箭头: 五边形 40">
            <a:extLst>
              <a:ext uri="{FF2B5EF4-FFF2-40B4-BE49-F238E27FC236}">
                <a16:creationId xmlns:a16="http://schemas.microsoft.com/office/drawing/2014/main" id="{4D5E1DC4-2893-C1E4-84D0-78AAEFC89194}"/>
              </a:ext>
            </a:extLst>
          </p:cNvPr>
          <p:cNvSpPr/>
          <p:nvPr/>
        </p:nvSpPr>
        <p:spPr>
          <a:xfrm>
            <a:off x="283113" y="1218089"/>
            <a:ext cx="3820835" cy="1879600"/>
          </a:xfrm>
          <a:prstGeom prst="homePlate">
            <a:avLst/>
          </a:prstGeom>
          <a:solidFill>
            <a:schemeClr val="accent3">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zh-CN" altLang="en-US" sz="2400" b="1">
                <a:solidFill>
                  <a:schemeClr val="tx1">
                    <a:lumMod val="65000"/>
                    <a:lumOff val="35000"/>
                  </a:schemeClr>
                </a:solidFill>
                <a:latin typeface="SimSun"/>
                <a:ea typeface="SimSun"/>
                <a:cs typeface="Calibri"/>
              </a:rPr>
              <a:t>Aim 1:</a:t>
            </a:r>
            <a:r>
              <a:rPr lang="zh-CN" altLang="en-US" sz="2400">
                <a:solidFill>
                  <a:schemeClr val="tx1">
                    <a:lumMod val="65000"/>
                    <a:lumOff val="35000"/>
                  </a:schemeClr>
                </a:solidFill>
                <a:latin typeface="SimSun"/>
                <a:ea typeface="SimSun"/>
                <a:cs typeface="Calibri"/>
              </a:rPr>
              <a:t> Develop proposed changes and obtain stakeholder input</a:t>
            </a:r>
          </a:p>
        </p:txBody>
      </p:sp>
      <p:sp>
        <p:nvSpPr>
          <p:cNvPr id="44" name="箭头: 五边形 43">
            <a:extLst>
              <a:ext uri="{FF2B5EF4-FFF2-40B4-BE49-F238E27FC236}">
                <a16:creationId xmlns:a16="http://schemas.microsoft.com/office/drawing/2014/main" id="{53398D62-E489-4C8B-5381-7734848E10C2}"/>
              </a:ext>
            </a:extLst>
          </p:cNvPr>
          <p:cNvSpPr/>
          <p:nvPr/>
        </p:nvSpPr>
        <p:spPr>
          <a:xfrm>
            <a:off x="4176552" y="1217389"/>
            <a:ext cx="3834817" cy="1879600"/>
          </a:xfrm>
          <a:prstGeom prst="homePlate">
            <a:avLst/>
          </a:prstGeom>
          <a:solidFill>
            <a:schemeClr val="accent3">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zh-CN" altLang="en-US" sz="2400" b="1">
                <a:solidFill>
                  <a:schemeClr val="tx1">
                    <a:lumMod val="65000"/>
                    <a:lumOff val="35000"/>
                  </a:schemeClr>
                </a:solidFill>
                <a:latin typeface="SimSun"/>
                <a:ea typeface="SimSun"/>
                <a:cs typeface="Calibri"/>
              </a:rPr>
              <a:t>Aim 2:</a:t>
            </a:r>
            <a:r>
              <a:rPr lang="zh-CN" altLang="en-US" sz="2400">
                <a:solidFill>
                  <a:schemeClr val="tx1">
                    <a:lumMod val="65000"/>
                    <a:lumOff val="35000"/>
                  </a:schemeClr>
                </a:solidFill>
                <a:latin typeface="SimSun"/>
                <a:ea typeface="SimSun"/>
                <a:cs typeface="Calibri"/>
              </a:rPr>
              <a:t> Implement revisions to the template</a:t>
            </a:r>
          </a:p>
        </p:txBody>
      </p:sp>
      <p:sp>
        <p:nvSpPr>
          <p:cNvPr id="45" name="箭头: 五边形 44">
            <a:extLst>
              <a:ext uri="{FF2B5EF4-FFF2-40B4-BE49-F238E27FC236}">
                <a16:creationId xmlns:a16="http://schemas.microsoft.com/office/drawing/2014/main" id="{EC9A75CA-1988-D5BB-F80D-E776F33E6B82}"/>
              </a:ext>
            </a:extLst>
          </p:cNvPr>
          <p:cNvSpPr/>
          <p:nvPr/>
        </p:nvSpPr>
        <p:spPr>
          <a:xfrm>
            <a:off x="8183419" y="1217389"/>
            <a:ext cx="3876762" cy="1879600"/>
          </a:xfrm>
          <a:prstGeom prst="homePlate">
            <a:avLst/>
          </a:prstGeom>
          <a:solidFill>
            <a:schemeClr val="accent3">
              <a:lumMod val="20000"/>
              <a:lumOff val="80000"/>
            </a:schemeClr>
          </a:solidFill>
          <a:ln>
            <a:solidFill>
              <a:schemeClr val="bg2"/>
            </a:solidFill>
          </a:ln>
          <a:effectLst>
            <a:outerShdw blurRad="63500" dist="38100" dir="2700000">
              <a:srgbClr val="00000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zh-CN" altLang="en-US" sz="2400" b="1">
                <a:solidFill>
                  <a:schemeClr val="tx1">
                    <a:lumMod val="65000"/>
                    <a:lumOff val="35000"/>
                  </a:schemeClr>
                </a:solidFill>
                <a:latin typeface="SimSun"/>
                <a:ea typeface="SimSun"/>
                <a:cs typeface="Calibri"/>
              </a:rPr>
              <a:t>Aim 3</a:t>
            </a:r>
            <a:r>
              <a:rPr lang="zh-CN" altLang="en-US" sz="2400">
                <a:solidFill>
                  <a:schemeClr val="tx1">
                    <a:lumMod val="65000"/>
                    <a:lumOff val="35000"/>
                  </a:schemeClr>
                </a:solidFill>
                <a:latin typeface="SimSun"/>
                <a:ea typeface="SimSun"/>
                <a:cs typeface="Calibri"/>
              </a:rPr>
              <a:t>: Finalize toolkit</a:t>
            </a:r>
          </a:p>
        </p:txBody>
      </p:sp>
      <p:pic>
        <p:nvPicPr>
          <p:cNvPr id="49" name="图形 48" descr="触控屏 纯色填充">
            <a:extLst>
              <a:ext uri="{FF2B5EF4-FFF2-40B4-BE49-F238E27FC236}">
                <a16:creationId xmlns:a16="http://schemas.microsoft.com/office/drawing/2014/main" id="{A0105032-54EB-4318-FF29-351A210A15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49094" y="308295"/>
            <a:ext cx="914400" cy="914400"/>
          </a:xfrm>
          <a:prstGeom prst="rect">
            <a:avLst/>
          </a:prstGeom>
        </p:spPr>
      </p:pic>
      <p:sp>
        <p:nvSpPr>
          <p:cNvPr id="4" name="TextBox 3">
            <a:extLst>
              <a:ext uri="{FF2B5EF4-FFF2-40B4-BE49-F238E27FC236}">
                <a16:creationId xmlns:a16="http://schemas.microsoft.com/office/drawing/2014/main" id="{95DCBB3F-A6C6-71D0-4E13-676D5CB59A89}"/>
              </a:ext>
            </a:extLst>
          </p:cNvPr>
          <p:cNvSpPr txBox="1"/>
          <p:nvPr/>
        </p:nvSpPr>
        <p:spPr>
          <a:xfrm>
            <a:off x="2260961" y="5941499"/>
            <a:ext cx="352110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zh-CN" sz="2000">
                <a:solidFill>
                  <a:schemeClr val="bg1"/>
                </a:solidFill>
                <a:latin typeface="SimSun"/>
                <a:ea typeface="SimSun"/>
              </a:rPr>
              <a:t>Where we are now!</a:t>
            </a:r>
            <a:endParaRPr lang="en-US" sz="1600">
              <a:solidFill>
                <a:schemeClr val="bg1"/>
              </a:solidFill>
              <a:latin typeface="SimSun"/>
              <a:ea typeface="SimSun"/>
            </a:endParaRPr>
          </a:p>
        </p:txBody>
      </p:sp>
      <p:sp>
        <p:nvSpPr>
          <p:cNvPr id="6" name="Arrow: Up 5">
            <a:extLst>
              <a:ext uri="{FF2B5EF4-FFF2-40B4-BE49-F238E27FC236}">
                <a16:creationId xmlns:a16="http://schemas.microsoft.com/office/drawing/2014/main" id="{A7CBED68-1984-C214-79DC-9E87F9FB2DF6}"/>
              </a:ext>
            </a:extLst>
          </p:cNvPr>
          <p:cNvSpPr/>
          <p:nvPr/>
        </p:nvSpPr>
        <p:spPr>
          <a:xfrm>
            <a:off x="3751097" y="4901716"/>
            <a:ext cx="526705" cy="1014699"/>
          </a:xfrm>
          <a:prstGeom prst="upArrow">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4F1EF"/>
              </a:solidFill>
            </a:endParaRPr>
          </a:p>
        </p:txBody>
      </p:sp>
      <p:pic>
        <p:nvPicPr>
          <p:cNvPr id="7" name="Picture 6" descr="A screenshot of a computer&#10;&#10;Description automatically generated">
            <a:extLst>
              <a:ext uri="{FF2B5EF4-FFF2-40B4-BE49-F238E27FC236}">
                <a16:creationId xmlns:a16="http://schemas.microsoft.com/office/drawing/2014/main" id="{174D3CA5-82A2-F1EE-DF25-603A50AB8A6B}"/>
              </a:ext>
            </a:extLst>
          </p:cNvPr>
          <p:cNvPicPr>
            <a:picLocks noChangeAspect="1"/>
          </p:cNvPicPr>
          <p:nvPr/>
        </p:nvPicPr>
        <p:blipFill>
          <a:blip r:embed="rId5"/>
          <a:srcRect t="149" r="-54" b="64342"/>
          <a:stretch/>
        </p:blipFill>
        <p:spPr>
          <a:xfrm>
            <a:off x="285228" y="3755722"/>
            <a:ext cx="3335349" cy="1836969"/>
          </a:xfrm>
          <a:prstGeom prst="rect">
            <a:avLst/>
          </a:prstGeom>
        </p:spPr>
      </p:pic>
      <p:sp>
        <p:nvSpPr>
          <p:cNvPr id="9" name="TextBox 8">
            <a:extLst>
              <a:ext uri="{FF2B5EF4-FFF2-40B4-BE49-F238E27FC236}">
                <a16:creationId xmlns:a16="http://schemas.microsoft.com/office/drawing/2014/main" id="{8750BA8D-B1F7-D0F4-630E-6449E9D0623D}"/>
              </a:ext>
            </a:extLst>
          </p:cNvPr>
          <p:cNvSpPr txBox="1"/>
          <p:nvPr/>
        </p:nvSpPr>
        <p:spPr>
          <a:xfrm>
            <a:off x="433658" y="3202877"/>
            <a:ext cx="1350536" cy="369332"/>
          </a:xfrm>
          <a:prstGeom prst="rect">
            <a:avLst/>
          </a:prstGeom>
          <a:noFill/>
          <a:ln w="28575">
            <a:solidFill>
              <a:schemeClr val="accent3">
                <a:lumMod val="20000"/>
                <a:lumOff val="8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latin typeface="SimSun"/>
                <a:ea typeface="SimSun"/>
              </a:rPr>
              <a:t>Sep.-Oct.</a:t>
            </a:r>
          </a:p>
        </p:txBody>
      </p:sp>
      <p:sp>
        <p:nvSpPr>
          <p:cNvPr id="11" name="Rectangle: Rounded Corners 10">
            <a:extLst>
              <a:ext uri="{FF2B5EF4-FFF2-40B4-BE49-F238E27FC236}">
                <a16:creationId xmlns:a16="http://schemas.microsoft.com/office/drawing/2014/main" id="{0FDF2F56-92F8-09AC-343A-0B803C06A73E}"/>
              </a:ext>
            </a:extLst>
          </p:cNvPr>
          <p:cNvSpPr/>
          <p:nvPr/>
        </p:nvSpPr>
        <p:spPr>
          <a:xfrm>
            <a:off x="136102" y="3571630"/>
            <a:ext cx="3619607" cy="2212896"/>
          </a:xfrm>
          <a:prstGeom prst="roundRect">
            <a:avLst/>
          </a:prstGeom>
          <a:noFill/>
          <a:ln w="57150">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6F44C7A-7C52-4935-5C13-6F4FED97D907}"/>
              </a:ext>
            </a:extLst>
          </p:cNvPr>
          <p:cNvSpPr/>
          <p:nvPr/>
        </p:nvSpPr>
        <p:spPr>
          <a:xfrm>
            <a:off x="4286833" y="3571629"/>
            <a:ext cx="3619607" cy="2212896"/>
          </a:xfrm>
          <a:prstGeom prst="roundRect">
            <a:avLst/>
          </a:prstGeom>
          <a:noFill/>
          <a:ln w="57150">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9F2601-E061-9071-91ED-E455A71C7B1C}"/>
              </a:ext>
            </a:extLst>
          </p:cNvPr>
          <p:cNvSpPr/>
          <p:nvPr/>
        </p:nvSpPr>
        <p:spPr>
          <a:xfrm>
            <a:off x="8183564" y="3571628"/>
            <a:ext cx="3619607" cy="2212896"/>
          </a:xfrm>
          <a:prstGeom prst="roundRect">
            <a:avLst/>
          </a:prstGeom>
          <a:noFill/>
          <a:ln w="57150">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FE6AA5C-5F21-A737-F256-A7BB4E021124}"/>
              </a:ext>
            </a:extLst>
          </p:cNvPr>
          <p:cNvSpPr txBox="1"/>
          <p:nvPr/>
        </p:nvSpPr>
        <p:spPr>
          <a:xfrm>
            <a:off x="4559608" y="3202876"/>
            <a:ext cx="1350536" cy="369332"/>
          </a:xfrm>
          <a:prstGeom prst="rect">
            <a:avLst/>
          </a:prstGeom>
          <a:noFill/>
          <a:ln w="28575">
            <a:solidFill>
              <a:schemeClr val="accent3">
                <a:lumMod val="20000"/>
                <a:lumOff val="8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latin typeface="SimSun"/>
                <a:ea typeface="SimSun"/>
              </a:rPr>
              <a:t>Oct.-Nov.</a:t>
            </a:r>
          </a:p>
        </p:txBody>
      </p:sp>
      <p:sp>
        <p:nvSpPr>
          <p:cNvPr id="15" name="TextBox 14">
            <a:extLst>
              <a:ext uri="{FF2B5EF4-FFF2-40B4-BE49-F238E27FC236}">
                <a16:creationId xmlns:a16="http://schemas.microsoft.com/office/drawing/2014/main" id="{EA78B3FE-F743-F985-7EE3-6FDCECBE9082}"/>
              </a:ext>
            </a:extLst>
          </p:cNvPr>
          <p:cNvSpPr txBox="1"/>
          <p:nvPr/>
        </p:nvSpPr>
        <p:spPr>
          <a:xfrm>
            <a:off x="8456339" y="3202875"/>
            <a:ext cx="1350536" cy="369332"/>
          </a:xfrm>
          <a:prstGeom prst="rect">
            <a:avLst/>
          </a:prstGeom>
          <a:noFill/>
          <a:ln w="28575">
            <a:solidFill>
              <a:schemeClr val="accent3">
                <a:lumMod val="20000"/>
                <a:lumOff val="8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latin typeface="SimSun"/>
                <a:ea typeface="SimSun"/>
              </a:rPr>
              <a:t>Nov.-Dec.</a:t>
            </a:r>
          </a:p>
        </p:txBody>
      </p:sp>
      <p:pic>
        <p:nvPicPr>
          <p:cNvPr id="16" name="Picture 15" descr="A screenshot of a computer&#10;&#10;Description automatically generated">
            <a:extLst>
              <a:ext uri="{FF2B5EF4-FFF2-40B4-BE49-F238E27FC236}">
                <a16:creationId xmlns:a16="http://schemas.microsoft.com/office/drawing/2014/main" id="{56A6FCD2-AA59-05B0-136B-7A76B4A14173}"/>
              </a:ext>
            </a:extLst>
          </p:cNvPr>
          <p:cNvPicPr>
            <a:picLocks noChangeAspect="1"/>
          </p:cNvPicPr>
          <p:nvPr/>
        </p:nvPicPr>
        <p:blipFill>
          <a:blip r:embed="rId5"/>
          <a:srcRect t="36145" r="14221" b="14236"/>
          <a:stretch/>
        </p:blipFill>
        <p:spPr>
          <a:xfrm>
            <a:off x="4329023" y="3831063"/>
            <a:ext cx="3526362" cy="1762943"/>
          </a:xfrm>
          <a:prstGeom prst="rect">
            <a:avLst/>
          </a:prstGeom>
        </p:spPr>
      </p:pic>
      <p:pic>
        <p:nvPicPr>
          <p:cNvPr id="17" name="Picture 16" descr="A screenshot of a computer&#10;&#10;Description automatically generated">
            <a:extLst>
              <a:ext uri="{FF2B5EF4-FFF2-40B4-BE49-F238E27FC236}">
                <a16:creationId xmlns:a16="http://schemas.microsoft.com/office/drawing/2014/main" id="{48B051DB-EA67-1BC2-DF78-5612579D40F6}"/>
              </a:ext>
            </a:extLst>
          </p:cNvPr>
          <p:cNvPicPr>
            <a:picLocks noChangeAspect="1"/>
          </p:cNvPicPr>
          <p:nvPr/>
        </p:nvPicPr>
        <p:blipFill>
          <a:blip r:embed="rId5"/>
          <a:srcRect t="85994" r="23926" b="316"/>
          <a:stretch/>
        </p:blipFill>
        <p:spPr>
          <a:xfrm>
            <a:off x="8182390" y="4378503"/>
            <a:ext cx="3608600" cy="544776"/>
          </a:xfrm>
          <a:prstGeom prst="rect">
            <a:avLst/>
          </a:prstGeom>
        </p:spPr>
      </p:pic>
      <p:sp>
        <p:nvSpPr>
          <p:cNvPr id="5" name="Slide Number Placeholder 4">
            <a:extLst>
              <a:ext uri="{FF2B5EF4-FFF2-40B4-BE49-F238E27FC236}">
                <a16:creationId xmlns:a16="http://schemas.microsoft.com/office/drawing/2014/main" id="{041662EF-CBC3-2759-BB51-931C57CA9DDC}"/>
              </a:ext>
            </a:extLst>
          </p:cNvPr>
          <p:cNvSpPr>
            <a:spLocks noGrp="1"/>
          </p:cNvSpPr>
          <p:nvPr>
            <p:ph type="sldNum" sz="quarter" idx="12"/>
          </p:nvPr>
        </p:nvSpPr>
        <p:spPr/>
        <p:txBody>
          <a:bodyPr/>
          <a:lstStyle/>
          <a:p>
            <a:fld id="{24578CCF-2EC4-44CB-A694-F6F6E59A3985}" type="slidenum">
              <a:rPr lang="en-US" dirty="0"/>
              <a:t>5</a:t>
            </a:fld>
            <a:endParaRPr lang="en-US"/>
          </a:p>
        </p:txBody>
      </p:sp>
    </p:spTree>
    <p:extLst>
      <p:ext uri="{BB962C8B-B14F-4D97-AF65-F5344CB8AC3E}">
        <p14:creationId xmlns:p14="http://schemas.microsoft.com/office/powerpoint/2010/main" val="3248794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9753A-BA46-F849-8C96-4BA0D105D266}"/>
              </a:ext>
            </a:extLst>
          </p:cNvPr>
          <p:cNvSpPr>
            <a:spLocks noGrp="1"/>
          </p:cNvSpPr>
          <p:nvPr>
            <p:ph type="ctrTitle"/>
          </p:nvPr>
        </p:nvSpPr>
        <p:spPr>
          <a:xfrm>
            <a:off x="1975651" y="2230198"/>
            <a:ext cx="8865694" cy="1498913"/>
          </a:xfrm>
        </p:spPr>
        <p:txBody>
          <a:bodyPr vert="horz" lIns="91440" tIns="45720" rIns="91440" bIns="45720" rtlCol="0" anchor="ctr">
            <a:normAutofit fontScale="90000"/>
          </a:bodyPr>
          <a:lstStyle/>
          <a:p>
            <a:br>
              <a:rPr lang="en-US">
                <a:latin typeface="Times New Roman"/>
                <a:cs typeface="Times New Roman"/>
              </a:rPr>
            </a:br>
            <a:br>
              <a:rPr lang="en-US">
                <a:latin typeface="Times New Roman"/>
                <a:cs typeface="Times New Roman"/>
              </a:rPr>
            </a:br>
            <a:r>
              <a:rPr lang="en-US">
                <a:latin typeface="Times New Roman"/>
                <a:cs typeface="Times New Roman"/>
              </a:rPr>
              <a:t>Part One</a:t>
            </a:r>
            <a:br>
              <a:rPr lang="en-US">
                <a:latin typeface="Times New Roman"/>
                <a:cs typeface="Times New Roman"/>
              </a:rPr>
            </a:br>
            <a:r>
              <a:rPr lang="en-US">
                <a:latin typeface="Times New Roman"/>
                <a:cs typeface="Times New Roman"/>
              </a:rPr>
              <a:t>Template Revisions</a:t>
            </a:r>
          </a:p>
        </p:txBody>
      </p:sp>
      <p:sp>
        <p:nvSpPr>
          <p:cNvPr id="4" name="Date Placeholder 3">
            <a:extLst>
              <a:ext uri="{FF2B5EF4-FFF2-40B4-BE49-F238E27FC236}">
                <a16:creationId xmlns:a16="http://schemas.microsoft.com/office/drawing/2014/main" id="{4C8149AE-F562-1375-08E1-03BB5462C3DE}"/>
              </a:ext>
            </a:extLst>
          </p:cNvPr>
          <p:cNvSpPr>
            <a:spLocks noGrp="1"/>
          </p:cNvSpPr>
          <p:nvPr>
            <p:ph type="dt" sz="half" idx="10"/>
          </p:nvPr>
        </p:nvSpPr>
        <p:spPr/>
        <p:txBody>
          <a:bodyPr/>
          <a:lstStyle/>
          <a:p>
            <a:fld id="{0B1CFA4D-FDAF-4E3D-A9D5-65C8247AB2CD}" type="datetime1">
              <a:rPr lang="en-US"/>
              <a:t>10/16/24</a:t>
            </a:fld>
            <a:endParaRPr lang="en-US"/>
          </a:p>
        </p:txBody>
      </p:sp>
      <p:sp>
        <p:nvSpPr>
          <p:cNvPr id="3" name="TextBox 2">
            <a:extLst>
              <a:ext uri="{FF2B5EF4-FFF2-40B4-BE49-F238E27FC236}">
                <a16:creationId xmlns:a16="http://schemas.microsoft.com/office/drawing/2014/main" id="{14DEB742-02D5-BAF8-5F89-DC50D3F94459}"/>
              </a:ext>
            </a:extLst>
          </p:cNvPr>
          <p:cNvSpPr txBox="1"/>
          <p:nvPr/>
        </p:nvSpPr>
        <p:spPr>
          <a:xfrm>
            <a:off x="7113260" y="4334008"/>
            <a:ext cx="26591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Speaker: Yanjia Li</a:t>
            </a:r>
          </a:p>
        </p:txBody>
      </p:sp>
      <p:sp>
        <p:nvSpPr>
          <p:cNvPr id="5" name="Slide Number Placeholder 4">
            <a:extLst>
              <a:ext uri="{FF2B5EF4-FFF2-40B4-BE49-F238E27FC236}">
                <a16:creationId xmlns:a16="http://schemas.microsoft.com/office/drawing/2014/main" id="{BA1B5E26-F3B3-C581-A863-0065A4152AF2}"/>
              </a:ext>
            </a:extLst>
          </p:cNvPr>
          <p:cNvSpPr>
            <a:spLocks noGrp="1"/>
          </p:cNvSpPr>
          <p:nvPr>
            <p:ph type="sldNum" sz="quarter" idx="12"/>
          </p:nvPr>
        </p:nvSpPr>
        <p:spPr/>
        <p:txBody>
          <a:bodyPr/>
          <a:lstStyle/>
          <a:p>
            <a:fld id="{24578CCF-2EC4-44CB-A694-F6F6E59A3985}" type="slidenum">
              <a:rPr lang="en-US" dirty="0"/>
              <a:t>6</a:t>
            </a:fld>
            <a:endParaRPr lang="en-US"/>
          </a:p>
        </p:txBody>
      </p:sp>
    </p:spTree>
    <p:extLst>
      <p:ext uri="{BB962C8B-B14F-4D97-AF65-F5344CB8AC3E}">
        <p14:creationId xmlns:p14="http://schemas.microsoft.com/office/powerpoint/2010/main" val="185296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510FC-36B2-D84F-AEB3-6369BBAA52EB}"/>
              </a:ext>
            </a:extLst>
          </p:cNvPr>
          <p:cNvSpPr>
            <a:spLocks noGrp="1"/>
          </p:cNvSpPr>
          <p:nvPr>
            <p:ph type="title"/>
          </p:nvPr>
        </p:nvSpPr>
        <p:spPr>
          <a:xfrm>
            <a:off x="134669" y="-204063"/>
            <a:ext cx="9634011" cy="1325563"/>
          </a:xfrm>
        </p:spPr>
        <p:txBody>
          <a:bodyPr/>
          <a:lstStyle/>
          <a:p>
            <a:r>
              <a:rPr lang="en-US">
                <a:solidFill>
                  <a:schemeClr val="tx1">
                    <a:lumMod val="65000"/>
                    <a:lumOff val="35000"/>
                  </a:schemeClr>
                </a:solidFill>
                <a:latin typeface="Calibri"/>
                <a:ea typeface="Calibri"/>
                <a:cs typeface="Calibri"/>
              </a:rPr>
              <a:t>Existing template + Revisions includes:</a:t>
            </a:r>
          </a:p>
        </p:txBody>
      </p:sp>
      <p:sp>
        <p:nvSpPr>
          <p:cNvPr id="4" name="矩形: 折角 3">
            <a:extLst>
              <a:ext uri="{FF2B5EF4-FFF2-40B4-BE49-F238E27FC236}">
                <a16:creationId xmlns:a16="http://schemas.microsoft.com/office/drawing/2014/main" id="{9CA07DDD-6A90-103F-63DD-A2E9BF651950}"/>
              </a:ext>
            </a:extLst>
          </p:cNvPr>
          <p:cNvSpPr/>
          <p:nvPr/>
        </p:nvSpPr>
        <p:spPr>
          <a:xfrm>
            <a:off x="230564" y="1384771"/>
            <a:ext cx="4210370" cy="4775128"/>
          </a:xfrm>
          <a:prstGeom prst="foldedCorner">
            <a:avLst/>
          </a:prstGeom>
          <a:solidFill>
            <a:schemeClr val="accent3">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400" b="1" dirty="0">
              <a:solidFill>
                <a:schemeClr val="tx1">
                  <a:lumMod val="65000"/>
                  <a:lumOff val="35000"/>
                </a:schemeClr>
              </a:solidFill>
              <a:latin typeface="Times New Roman"/>
              <a:cs typeface="Times New Roman"/>
            </a:endParaRPr>
          </a:p>
          <a:p>
            <a:endParaRPr lang="zh-CN" sz="2400" b="1" dirty="0">
              <a:solidFill>
                <a:schemeClr val="tx1">
                  <a:lumMod val="65000"/>
                  <a:lumOff val="35000"/>
                </a:schemeClr>
              </a:solidFill>
              <a:latin typeface="Times New Roman"/>
              <a:cs typeface="Times New Roman"/>
            </a:endParaRPr>
          </a:p>
          <a:p>
            <a:endParaRPr lang="zh-CN" sz="2400" b="1" dirty="0">
              <a:solidFill>
                <a:schemeClr val="tx1">
                  <a:lumMod val="65000"/>
                  <a:lumOff val="35000"/>
                </a:schemeClr>
              </a:solidFill>
              <a:latin typeface="Times New Roman"/>
              <a:cs typeface="Times New Roman"/>
            </a:endParaRPr>
          </a:p>
          <a:p>
            <a:endParaRPr lang="zh-CN" altLang="en-US" sz="2400" b="1" dirty="0">
              <a:solidFill>
                <a:schemeClr val="tx1">
                  <a:lumMod val="65000"/>
                  <a:lumOff val="35000"/>
                </a:schemeClr>
              </a:solidFill>
              <a:latin typeface="Times New Roman"/>
              <a:cs typeface="Times New Roman"/>
            </a:endParaRPr>
          </a:p>
          <a:p>
            <a:endParaRPr lang="zh-CN" altLang="en-US" sz="2400" b="1" dirty="0">
              <a:solidFill>
                <a:schemeClr val="tx1">
                  <a:lumMod val="65000"/>
                  <a:lumOff val="35000"/>
                </a:schemeClr>
              </a:solidFill>
              <a:latin typeface="Times New Roman"/>
              <a:cs typeface="Times New Roman"/>
            </a:endParaRPr>
          </a:p>
          <a:p>
            <a:endParaRPr lang="zh-CN" altLang="en-US" sz="2400" b="1" dirty="0">
              <a:solidFill>
                <a:schemeClr val="tx1">
                  <a:lumMod val="65000"/>
                  <a:lumOff val="35000"/>
                </a:schemeClr>
              </a:solidFill>
              <a:latin typeface="Times New Roman"/>
              <a:cs typeface="Times New Roman"/>
            </a:endParaRPr>
          </a:p>
          <a:p>
            <a:endParaRPr lang="zh-CN" altLang="en-US" sz="2400" b="1" dirty="0">
              <a:solidFill>
                <a:schemeClr val="tx1">
                  <a:lumMod val="65000"/>
                  <a:lumOff val="35000"/>
                </a:schemeClr>
              </a:solidFill>
              <a:latin typeface="Times New Roman"/>
              <a:cs typeface="Times New Roman"/>
            </a:endParaRPr>
          </a:p>
          <a:p>
            <a:endParaRPr lang="zh-CN" altLang="en-US" sz="2400" b="1" dirty="0">
              <a:solidFill>
                <a:schemeClr val="tx1">
                  <a:lumMod val="65000"/>
                  <a:lumOff val="35000"/>
                </a:schemeClr>
              </a:solidFill>
              <a:latin typeface="Times New Roman"/>
              <a:cs typeface="Times New Roman"/>
            </a:endParaRPr>
          </a:p>
          <a:p>
            <a:endParaRPr lang="zh-CN" altLang="en-US" sz="2400" b="1" dirty="0">
              <a:solidFill>
                <a:schemeClr val="tx1">
                  <a:lumMod val="65000"/>
                  <a:lumOff val="35000"/>
                </a:schemeClr>
              </a:solidFill>
              <a:latin typeface="Times New Roman"/>
              <a:cs typeface="Times New Roman"/>
            </a:endParaRPr>
          </a:p>
          <a:p>
            <a:endParaRPr lang="zh-CN" altLang="en-US" sz="2400" b="1" dirty="0">
              <a:solidFill>
                <a:schemeClr val="tx1">
                  <a:lumMod val="65000"/>
                  <a:lumOff val="35000"/>
                </a:schemeClr>
              </a:solidFill>
              <a:latin typeface="Times New Roman"/>
              <a:cs typeface="Times New Roman"/>
            </a:endParaRPr>
          </a:p>
          <a:p>
            <a:r>
              <a:rPr lang="zh-CN" sz="2400" b="1">
                <a:solidFill>
                  <a:schemeClr val="tx1">
                    <a:lumMod val="65000"/>
                    <a:lumOff val="35000"/>
                  </a:schemeClr>
                </a:solidFill>
                <a:latin typeface="Times New Roman"/>
                <a:cs typeface="Times New Roman"/>
              </a:rPr>
              <a:t>Original Version</a:t>
            </a:r>
            <a:endParaRPr lang="en-US" altLang="zh-CN" sz="2400">
              <a:solidFill>
                <a:schemeClr val="tx1">
                  <a:lumMod val="65000"/>
                  <a:lumOff val="35000"/>
                </a:schemeClr>
              </a:solidFill>
              <a:latin typeface="Times New Roman"/>
              <a:cs typeface="Times New Roman"/>
            </a:endParaRPr>
          </a:p>
          <a:p>
            <a:pPr marL="342900" indent="-342900">
              <a:buFont typeface="Arial,Sans-Serif"/>
              <a:buChar char="•"/>
            </a:pPr>
            <a:r>
              <a:rPr lang="zh-CN" sz="2000">
                <a:solidFill>
                  <a:schemeClr val="tx1">
                    <a:lumMod val="65000"/>
                    <a:lumOff val="35000"/>
                  </a:schemeClr>
                </a:solidFill>
                <a:latin typeface="Times New Roman"/>
                <a:cs typeface="Times New Roman"/>
              </a:rPr>
              <a:t>Executive summary</a:t>
            </a:r>
            <a:endParaRPr lang="zh-CN" sz="2000">
              <a:solidFill>
                <a:srgbClr val="000000"/>
              </a:solidFill>
              <a:latin typeface="Times New Roman"/>
              <a:cs typeface="Times New Roman"/>
            </a:endParaRPr>
          </a:p>
          <a:p>
            <a:pPr marL="342900" indent="-342900">
              <a:buFont typeface="Arial,Sans-Serif"/>
              <a:buChar char="•"/>
            </a:pPr>
            <a:r>
              <a:rPr lang="zh-CN" sz="2000">
                <a:solidFill>
                  <a:schemeClr val="tx1">
                    <a:lumMod val="65000"/>
                    <a:lumOff val="35000"/>
                  </a:schemeClr>
                </a:solidFill>
                <a:latin typeface="Times New Roman"/>
                <a:cs typeface="Times New Roman"/>
              </a:rPr>
              <a:t>Purpose</a:t>
            </a:r>
            <a:endParaRPr lang="zh-CN" sz="2000">
              <a:solidFill>
                <a:srgbClr val="000000"/>
              </a:solidFill>
              <a:latin typeface="Times New Roman"/>
              <a:cs typeface="Times New Roman"/>
            </a:endParaRPr>
          </a:p>
          <a:p>
            <a:pPr marL="342900" indent="-342900">
              <a:buFont typeface="Arial,Sans-Serif"/>
              <a:buChar char="•"/>
            </a:pPr>
            <a:r>
              <a:rPr lang="zh-CN" sz="2000">
                <a:solidFill>
                  <a:schemeClr val="tx1">
                    <a:lumMod val="65000"/>
                    <a:lumOff val="35000"/>
                  </a:schemeClr>
                </a:solidFill>
                <a:latin typeface="Times New Roman"/>
                <a:cs typeface="Times New Roman"/>
              </a:rPr>
              <a:t>Scope</a:t>
            </a:r>
            <a:endParaRPr lang="zh-CN" sz="2000">
              <a:solidFill>
                <a:srgbClr val="000000"/>
              </a:solidFill>
              <a:latin typeface="Times New Roman"/>
              <a:cs typeface="Times New Roman"/>
            </a:endParaRPr>
          </a:p>
          <a:p>
            <a:pPr marL="342900" indent="-342900">
              <a:buFont typeface="Arial,Sans-Serif"/>
              <a:buChar char="•"/>
            </a:pPr>
            <a:r>
              <a:rPr lang="zh-CN" sz="2000">
                <a:solidFill>
                  <a:schemeClr val="tx1">
                    <a:lumMod val="65000"/>
                    <a:lumOff val="35000"/>
                  </a:schemeClr>
                </a:solidFill>
                <a:latin typeface="Times New Roman"/>
                <a:cs typeface="Times New Roman"/>
              </a:rPr>
              <a:t>Background</a:t>
            </a:r>
            <a:endParaRPr lang="zh-CN" sz="2000">
              <a:solidFill>
                <a:srgbClr val="000000"/>
              </a:solidFill>
              <a:latin typeface="Times New Roman"/>
              <a:cs typeface="Times New Roman"/>
            </a:endParaRPr>
          </a:p>
          <a:p>
            <a:pPr marL="342900" indent="-342900">
              <a:buFont typeface="Arial,Sans-Serif"/>
              <a:buChar char="•"/>
            </a:pPr>
            <a:r>
              <a:rPr lang="zh-CN" sz="2000">
                <a:solidFill>
                  <a:schemeClr val="tx1">
                    <a:lumMod val="65000"/>
                    <a:lumOff val="35000"/>
                  </a:schemeClr>
                </a:solidFill>
                <a:latin typeface="Times New Roman"/>
                <a:cs typeface="Times New Roman"/>
              </a:rPr>
              <a:t>Assumptions</a:t>
            </a:r>
            <a:endParaRPr lang="zh-CN" sz="2000">
              <a:solidFill>
                <a:srgbClr val="000000"/>
              </a:solidFill>
              <a:latin typeface="Times New Roman"/>
              <a:cs typeface="Times New Roman"/>
            </a:endParaRPr>
          </a:p>
          <a:p>
            <a:pPr marL="342900" indent="-342900">
              <a:buFont typeface="Arial,Sans-Serif"/>
              <a:buChar char="•"/>
            </a:pPr>
            <a:r>
              <a:rPr lang="zh-CN" sz="2000">
                <a:solidFill>
                  <a:schemeClr val="tx1">
                    <a:lumMod val="65000"/>
                    <a:lumOff val="35000"/>
                  </a:schemeClr>
                </a:solidFill>
                <a:latin typeface="Times New Roman"/>
                <a:cs typeface="Times New Roman"/>
              </a:rPr>
              <a:t>General stakeholder roles &amp; responsibilities</a:t>
            </a:r>
            <a:endParaRPr lang="zh-CN" sz="2000">
              <a:solidFill>
                <a:srgbClr val="000000"/>
              </a:solidFill>
              <a:latin typeface="Times New Roman"/>
              <a:cs typeface="Times New Roman"/>
            </a:endParaRPr>
          </a:p>
          <a:p>
            <a:pPr marL="342900" indent="-342900">
              <a:buFont typeface="Arial,Sans-Serif"/>
              <a:buChar char="•"/>
            </a:pPr>
            <a:r>
              <a:rPr lang="zh-CN" sz="2000">
                <a:solidFill>
                  <a:schemeClr val="tx1">
                    <a:lumMod val="65000"/>
                    <a:lumOff val="35000"/>
                  </a:schemeClr>
                </a:solidFill>
                <a:latin typeface="Times New Roman"/>
                <a:cs typeface="Times New Roman"/>
              </a:rPr>
              <a:t>Activation phases &amp; activities</a:t>
            </a:r>
            <a:endParaRPr lang="zh-CN" sz="2000">
              <a:solidFill>
                <a:srgbClr val="000000"/>
              </a:solidFill>
              <a:latin typeface="Times New Roman"/>
              <a:cs typeface="Times New Roman"/>
            </a:endParaRPr>
          </a:p>
          <a:p>
            <a:pPr marL="342900" indent="-342900">
              <a:buFont typeface="Arial,Sans-Serif"/>
              <a:buChar char="•"/>
            </a:pPr>
            <a:r>
              <a:rPr lang="zh-CN" sz="2000">
                <a:solidFill>
                  <a:schemeClr val="tx1">
                    <a:lumMod val="65000"/>
                    <a:lumOff val="35000"/>
                  </a:schemeClr>
                </a:solidFill>
                <a:latin typeface="Times New Roman"/>
                <a:cs typeface="Times New Roman"/>
              </a:rPr>
              <a:t>Plan maintenance</a:t>
            </a:r>
            <a:endParaRPr lang="zh-CN" sz="2000">
              <a:solidFill>
                <a:srgbClr val="000000"/>
              </a:solidFill>
              <a:latin typeface="Times New Roman"/>
              <a:cs typeface="Times New Roman"/>
            </a:endParaRPr>
          </a:p>
          <a:p>
            <a:pPr marL="342900" indent="-342900">
              <a:buFont typeface="Arial,Sans-Serif"/>
              <a:buChar char="•"/>
            </a:pPr>
            <a:r>
              <a:rPr lang="zh-CN" sz="2000">
                <a:solidFill>
                  <a:schemeClr val="tx1">
                    <a:lumMod val="65000"/>
                    <a:lumOff val="35000"/>
                  </a:schemeClr>
                </a:solidFill>
                <a:latin typeface="Times New Roman"/>
                <a:cs typeface="Times New Roman"/>
              </a:rPr>
              <a:t>Climate change resilience</a:t>
            </a:r>
            <a:endParaRPr lang="zh-CN" sz="2000">
              <a:solidFill>
                <a:srgbClr val="000000"/>
              </a:solidFill>
              <a:latin typeface="Times New Roman"/>
              <a:cs typeface="Times New Roman"/>
            </a:endParaRPr>
          </a:p>
          <a:p>
            <a:pPr marL="342900" indent="-342900">
              <a:buFont typeface="Arial,Sans-Serif"/>
              <a:buChar char="•"/>
            </a:pPr>
            <a:r>
              <a:rPr lang="zh-CN" sz="2000">
                <a:solidFill>
                  <a:schemeClr val="tx1">
                    <a:lumMod val="65000"/>
                    <a:lumOff val="35000"/>
                  </a:schemeClr>
                </a:solidFill>
                <a:latin typeface="Times New Roman"/>
                <a:cs typeface="Times New Roman"/>
              </a:rPr>
              <a:t>Communication strategies</a:t>
            </a:r>
            <a:endParaRPr lang="zh-CN" sz="2000">
              <a:solidFill>
                <a:srgbClr val="000000"/>
              </a:solidFill>
              <a:latin typeface="Times New Roman"/>
              <a:cs typeface="Times New Roman"/>
            </a:endParaRPr>
          </a:p>
          <a:p>
            <a:pPr>
              <a:lnSpc>
                <a:spcPct val="150000"/>
              </a:lnSpc>
            </a:pPr>
            <a:endParaRPr lang="zh-CN" altLang="en-US" sz="1200" dirty="0">
              <a:solidFill>
                <a:schemeClr val="tx1">
                  <a:lumMod val="65000"/>
                  <a:lumOff val="35000"/>
                </a:schemeClr>
              </a:solidFill>
              <a:latin typeface="Times New Roman"/>
              <a:cs typeface="Calibri"/>
            </a:endParaRPr>
          </a:p>
          <a:p>
            <a:pPr marL="342900" indent="-342900">
              <a:buFont typeface="Arial"/>
              <a:buChar char="•"/>
            </a:pPr>
            <a:endParaRPr lang="zh-CN" altLang="en-US" sz="2000" dirty="0">
              <a:solidFill>
                <a:schemeClr val="tx1">
                  <a:lumMod val="65000"/>
                  <a:lumOff val="35000"/>
                </a:schemeClr>
              </a:solidFill>
              <a:latin typeface="SimSun"/>
              <a:ea typeface="SimSun"/>
              <a:cs typeface="Calibri"/>
            </a:endParaRPr>
          </a:p>
          <a:p>
            <a:pPr marL="342900" indent="-342900">
              <a:buFont typeface="Arial"/>
              <a:buChar char="•"/>
            </a:pPr>
            <a:endParaRPr lang="zh-CN" altLang="en-US" sz="2000" dirty="0">
              <a:solidFill>
                <a:schemeClr val="tx1">
                  <a:lumMod val="65000"/>
                  <a:lumOff val="35000"/>
                </a:schemeClr>
              </a:solidFill>
              <a:latin typeface="SimSun"/>
              <a:ea typeface="SimSun"/>
              <a:cs typeface="Calibri"/>
            </a:endParaRPr>
          </a:p>
          <a:p>
            <a:pPr marL="342900" indent="-342900">
              <a:buFont typeface="Arial"/>
              <a:buChar char="•"/>
            </a:pPr>
            <a:endParaRPr lang="zh-CN" altLang="en-US" sz="2000" dirty="0">
              <a:solidFill>
                <a:schemeClr val="tx1">
                  <a:lumMod val="65000"/>
                  <a:lumOff val="35000"/>
                </a:schemeClr>
              </a:solidFill>
              <a:latin typeface="SimSun"/>
              <a:ea typeface="SimSun"/>
              <a:cs typeface="Calibri"/>
            </a:endParaRPr>
          </a:p>
          <a:p>
            <a:pPr marL="342900" indent="-342900">
              <a:buFont typeface="Arial"/>
              <a:buChar char="•"/>
            </a:pPr>
            <a:endParaRPr lang="zh-CN" altLang="en-US" sz="2000" dirty="0">
              <a:solidFill>
                <a:schemeClr val="tx1">
                  <a:lumMod val="65000"/>
                  <a:lumOff val="35000"/>
                </a:schemeClr>
              </a:solidFill>
              <a:latin typeface="SimSun"/>
              <a:ea typeface="SimSun"/>
              <a:cs typeface="Calibri"/>
            </a:endParaRPr>
          </a:p>
          <a:p>
            <a:pPr marL="342900" indent="-342900">
              <a:buFont typeface="Arial"/>
              <a:buChar char="•"/>
            </a:pPr>
            <a:endParaRPr lang="zh-CN" altLang="en-US" sz="2000" dirty="0">
              <a:solidFill>
                <a:schemeClr val="tx1">
                  <a:lumMod val="65000"/>
                  <a:lumOff val="35000"/>
                </a:schemeClr>
              </a:solidFill>
              <a:latin typeface="SimSun"/>
              <a:ea typeface="SimSun"/>
              <a:cs typeface="Calibri"/>
            </a:endParaRPr>
          </a:p>
          <a:p>
            <a:pPr marL="342900" indent="-342900">
              <a:buFont typeface="Arial"/>
              <a:buChar char="•"/>
            </a:pPr>
            <a:endParaRPr lang="zh-CN" altLang="en-US" sz="2000" dirty="0">
              <a:solidFill>
                <a:schemeClr val="tx1">
                  <a:lumMod val="65000"/>
                  <a:lumOff val="35000"/>
                </a:schemeClr>
              </a:solidFill>
              <a:latin typeface="SimSun"/>
              <a:ea typeface="SimSun"/>
              <a:cs typeface="Calibri"/>
            </a:endParaRPr>
          </a:p>
          <a:p>
            <a:pPr marL="342900" indent="-342900">
              <a:buFont typeface="Arial"/>
              <a:buChar char="•"/>
            </a:pPr>
            <a:endParaRPr lang="zh-CN" altLang="en-US" sz="2000" dirty="0">
              <a:solidFill>
                <a:schemeClr val="tx1">
                  <a:lumMod val="65000"/>
                  <a:lumOff val="35000"/>
                </a:schemeClr>
              </a:solidFill>
              <a:latin typeface="SimSun"/>
              <a:ea typeface="SimSun"/>
              <a:cs typeface="Calibri"/>
            </a:endParaRPr>
          </a:p>
          <a:p>
            <a:pPr marL="342900" indent="-342900">
              <a:buFont typeface="Arial"/>
              <a:buChar char="•"/>
            </a:pPr>
            <a:endParaRPr lang="zh-CN" altLang="en-US" sz="2000" dirty="0">
              <a:solidFill>
                <a:schemeClr val="tx1">
                  <a:lumMod val="65000"/>
                  <a:lumOff val="35000"/>
                </a:schemeClr>
              </a:solidFill>
              <a:latin typeface="SimSun"/>
              <a:ea typeface="SimSun"/>
              <a:cs typeface="Calibri"/>
            </a:endParaRPr>
          </a:p>
          <a:p>
            <a:pPr marL="342900" indent="-342900">
              <a:buFont typeface="Arial"/>
              <a:buChar char="•"/>
            </a:pPr>
            <a:endParaRPr lang="zh-CN" altLang="en-US" sz="2000" dirty="0">
              <a:solidFill>
                <a:schemeClr val="tx1">
                  <a:lumMod val="65000"/>
                  <a:lumOff val="35000"/>
                </a:schemeClr>
              </a:solidFill>
              <a:latin typeface="SimSun"/>
              <a:ea typeface="SimSun"/>
              <a:cs typeface="Calibri"/>
            </a:endParaRPr>
          </a:p>
          <a:p>
            <a:endParaRPr lang="zh-CN" altLang="en-US" sz="2000" dirty="0">
              <a:solidFill>
                <a:schemeClr val="tx1">
                  <a:lumMod val="65000"/>
                  <a:lumOff val="35000"/>
                </a:schemeClr>
              </a:solidFill>
              <a:latin typeface="SimSun"/>
              <a:ea typeface="SimSun"/>
              <a:cs typeface="Calibri"/>
            </a:endParaRPr>
          </a:p>
          <a:p>
            <a:pPr>
              <a:buFont typeface="Arial"/>
            </a:pPr>
            <a:endParaRPr lang="zh-CN" sz="2000" dirty="0">
              <a:solidFill>
                <a:schemeClr val="tx1">
                  <a:lumMod val="65000"/>
                  <a:lumOff val="35000"/>
                </a:schemeClr>
              </a:solidFill>
              <a:latin typeface="Times New Roman"/>
              <a:cs typeface="Times New Roman"/>
            </a:endParaRPr>
          </a:p>
        </p:txBody>
      </p:sp>
      <p:pic>
        <p:nvPicPr>
          <p:cNvPr id="3" name="Graphic 2" descr="Checklist with solid fill">
            <a:extLst>
              <a:ext uri="{FF2B5EF4-FFF2-40B4-BE49-F238E27FC236}">
                <a16:creationId xmlns:a16="http://schemas.microsoft.com/office/drawing/2014/main" id="{DD092A1B-E8C2-4BE1-D995-EEBB1F1128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53750" y="209550"/>
            <a:ext cx="914400" cy="914400"/>
          </a:xfrm>
          <a:prstGeom prst="rect">
            <a:avLst/>
          </a:prstGeom>
        </p:spPr>
      </p:pic>
      <p:sp>
        <p:nvSpPr>
          <p:cNvPr id="6" name="矩形: 折角 3">
            <a:extLst>
              <a:ext uri="{FF2B5EF4-FFF2-40B4-BE49-F238E27FC236}">
                <a16:creationId xmlns:a16="http://schemas.microsoft.com/office/drawing/2014/main" id="{60CC7302-65B3-084F-4398-3E352B52FD7A}"/>
              </a:ext>
            </a:extLst>
          </p:cNvPr>
          <p:cNvSpPr/>
          <p:nvPr/>
        </p:nvSpPr>
        <p:spPr>
          <a:xfrm>
            <a:off x="5980225" y="1378765"/>
            <a:ext cx="5635055" cy="5018895"/>
          </a:xfrm>
          <a:prstGeom prst="foldedCorner">
            <a:avLst/>
          </a:prstGeom>
          <a:solidFill>
            <a:schemeClr val="accent3">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150000"/>
              </a:lnSpc>
            </a:pPr>
            <a:r>
              <a:rPr lang="zh-CN" altLang="en-US" sz="2400" b="1" dirty="0">
                <a:solidFill>
                  <a:schemeClr val="tx1">
                    <a:lumMod val="65000"/>
                    <a:lumOff val="35000"/>
                  </a:schemeClr>
                </a:solidFill>
                <a:latin typeface="Times New Roman"/>
                <a:ea typeface="SimSun"/>
                <a:cs typeface="Calibri"/>
              </a:rPr>
              <a:t>Big additions:</a:t>
            </a:r>
            <a:endParaRPr lang="zh-CN" sz="2400" b="1" dirty="0">
              <a:solidFill>
                <a:schemeClr val="tx1">
                  <a:lumMod val="65000"/>
                  <a:lumOff val="35000"/>
                </a:schemeClr>
              </a:solidFill>
              <a:latin typeface="Times New Roman"/>
              <a:ea typeface="SimSun"/>
              <a:cs typeface="Times New Roman"/>
            </a:endParaRPr>
          </a:p>
          <a:p>
            <a:pPr marL="342900" indent="-342900">
              <a:buFont typeface="Arial"/>
              <a:buChar char="•"/>
            </a:pPr>
            <a:r>
              <a:rPr lang="zh-CN" altLang="en-US" sz="2000" dirty="0">
                <a:solidFill>
                  <a:schemeClr val="tx1">
                    <a:lumMod val="65000"/>
                    <a:lumOff val="35000"/>
                  </a:schemeClr>
                </a:solidFill>
                <a:latin typeface="Times New Roman"/>
                <a:ea typeface="SimSun"/>
                <a:cs typeface="Calibri"/>
              </a:rPr>
              <a:t>PM 2.5</a:t>
            </a:r>
          </a:p>
          <a:p>
            <a:pPr marL="342900" indent="-342900">
              <a:buFont typeface="Arial"/>
              <a:buChar char="•"/>
            </a:pPr>
            <a:r>
              <a:rPr lang="zh-CN" altLang="en-US" sz="2000" dirty="0">
                <a:solidFill>
                  <a:schemeClr val="tx1">
                    <a:lumMod val="65000"/>
                    <a:lumOff val="35000"/>
                  </a:schemeClr>
                </a:solidFill>
                <a:latin typeface="Times New Roman"/>
                <a:ea typeface="SimSun"/>
                <a:cs typeface="Calibri"/>
              </a:rPr>
              <a:t>Environmental justice and the effects of these issues on specific populations (ex. those experiencing homelessness)</a:t>
            </a:r>
          </a:p>
          <a:p>
            <a:pPr marL="342900" indent="-342900">
              <a:buFont typeface="Arial"/>
              <a:buChar char="•"/>
            </a:pPr>
            <a:r>
              <a:rPr lang="zh-CN" altLang="en-US" sz="2000" dirty="0">
                <a:solidFill>
                  <a:schemeClr val="tx1">
                    <a:lumMod val="65000"/>
                    <a:lumOff val="35000"/>
                  </a:schemeClr>
                </a:solidFill>
                <a:latin typeface="Times New Roman"/>
                <a:ea typeface="SimSun"/>
                <a:cs typeface="Calibri"/>
              </a:rPr>
              <a:t>Indoor air quality and its interactions with outdoor air quality </a:t>
            </a:r>
          </a:p>
          <a:p>
            <a:pPr marL="342900" indent="-342900">
              <a:buFont typeface="Arial"/>
              <a:buChar char="•"/>
            </a:pPr>
            <a:r>
              <a:rPr lang="zh-CN" altLang="en-US" sz="2000" dirty="0">
                <a:solidFill>
                  <a:schemeClr val="tx1">
                    <a:lumMod val="65000"/>
                    <a:lumOff val="35000"/>
                  </a:schemeClr>
                </a:solidFill>
                <a:latin typeface="Times New Roman"/>
                <a:ea typeface="SimSun"/>
                <a:cs typeface="Calibri"/>
              </a:rPr>
              <a:t>Year-round preventative actions that municipalities can take</a:t>
            </a:r>
          </a:p>
          <a:p>
            <a:pPr marL="342900" indent="-342900">
              <a:buFont typeface="Arial"/>
              <a:buChar char="•"/>
            </a:pPr>
            <a:r>
              <a:rPr lang="zh-CN" altLang="en-US" sz="2000" dirty="0">
                <a:solidFill>
                  <a:schemeClr val="tx1">
                    <a:lumMod val="65000"/>
                    <a:lumOff val="35000"/>
                  </a:schemeClr>
                </a:solidFill>
                <a:latin typeface="Times New Roman"/>
                <a:ea typeface="SimSun"/>
                <a:cs typeface="Calibri"/>
              </a:rPr>
              <a:t>Revise for actionability</a:t>
            </a:r>
          </a:p>
          <a:p>
            <a:r>
              <a:rPr lang="zh-CN" altLang="en-US" sz="2000" b="1" dirty="0">
                <a:solidFill>
                  <a:schemeClr val="tx1">
                    <a:lumMod val="65000"/>
                    <a:lumOff val="35000"/>
                  </a:schemeClr>
                </a:solidFill>
                <a:latin typeface="Times New Roman"/>
                <a:ea typeface="SimSun"/>
                <a:cs typeface="Calibri"/>
              </a:rPr>
              <a:t>Update data &amp; add new or additional tools </a:t>
            </a:r>
          </a:p>
          <a:p>
            <a:r>
              <a:rPr lang="zh-CN" altLang="en-US" sz="2000" b="1" dirty="0">
                <a:solidFill>
                  <a:schemeClr val="tx1">
                    <a:lumMod val="65000"/>
                    <a:lumOff val="35000"/>
                  </a:schemeClr>
                </a:solidFill>
                <a:latin typeface="Times New Roman"/>
                <a:ea typeface="SimSun"/>
                <a:cs typeface="Calibri"/>
              </a:rPr>
              <a:t>(ex. DEEP EJ screening tool)</a:t>
            </a:r>
            <a:endParaRPr lang="zh-CN" sz="2000" b="1" dirty="0">
              <a:solidFill>
                <a:schemeClr val="tx1">
                  <a:lumMod val="65000"/>
                  <a:lumOff val="35000"/>
                </a:schemeClr>
              </a:solidFill>
              <a:latin typeface="Times New Roman"/>
              <a:ea typeface="SimSun"/>
              <a:cs typeface="Times New Roman"/>
            </a:endParaRPr>
          </a:p>
        </p:txBody>
      </p:sp>
      <p:sp>
        <p:nvSpPr>
          <p:cNvPr id="7" name="Arrow: Right 6">
            <a:extLst>
              <a:ext uri="{FF2B5EF4-FFF2-40B4-BE49-F238E27FC236}">
                <a16:creationId xmlns:a16="http://schemas.microsoft.com/office/drawing/2014/main" id="{BC7CD89F-EFF9-9E04-937A-48AEC73D86C3}"/>
              </a:ext>
            </a:extLst>
          </p:cNvPr>
          <p:cNvSpPr/>
          <p:nvPr/>
        </p:nvSpPr>
        <p:spPr>
          <a:xfrm>
            <a:off x="4584390" y="3283415"/>
            <a:ext cx="1300975" cy="7434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7DC864BB-686E-CD3C-0702-20B703DF9486}"/>
              </a:ext>
            </a:extLst>
          </p:cNvPr>
          <p:cNvSpPr>
            <a:spLocks noGrp="1"/>
          </p:cNvSpPr>
          <p:nvPr>
            <p:ph type="sldNum" sz="quarter" idx="12"/>
          </p:nvPr>
        </p:nvSpPr>
        <p:spPr/>
        <p:txBody>
          <a:bodyPr/>
          <a:lstStyle/>
          <a:p>
            <a:fld id="{24578CCF-2EC4-44CB-A694-F6F6E59A3985}" type="slidenum">
              <a:rPr lang="en-US" dirty="0"/>
              <a:t>7</a:t>
            </a:fld>
            <a:endParaRPr lang="en-US"/>
          </a:p>
        </p:txBody>
      </p:sp>
    </p:spTree>
    <p:extLst>
      <p:ext uri="{BB962C8B-B14F-4D97-AF65-F5344CB8AC3E}">
        <p14:creationId xmlns:p14="http://schemas.microsoft.com/office/powerpoint/2010/main" val="2721394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510FC-36B2-D84F-AEB3-6369BBAA52EB}"/>
              </a:ext>
            </a:extLst>
          </p:cNvPr>
          <p:cNvSpPr>
            <a:spLocks noGrp="1"/>
          </p:cNvSpPr>
          <p:nvPr>
            <p:ph type="title"/>
          </p:nvPr>
        </p:nvSpPr>
        <p:spPr>
          <a:xfrm>
            <a:off x="122279" y="-197868"/>
            <a:ext cx="9634011" cy="1325563"/>
          </a:xfrm>
        </p:spPr>
        <p:txBody>
          <a:bodyPr/>
          <a:lstStyle/>
          <a:p>
            <a:r>
              <a:rPr lang="en-US">
                <a:solidFill>
                  <a:schemeClr val="tx1">
                    <a:lumMod val="65000"/>
                    <a:lumOff val="35000"/>
                  </a:schemeClr>
                </a:solidFill>
                <a:latin typeface="Calibri"/>
                <a:ea typeface="Calibri"/>
                <a:cs typeface="Calibri"/>
              </a:rPr>
              <a:t>Revision one: PM2.5</a:t>
            </a:r>
          </a:p>
        </p:txBody>
      </p:sp>
      <p:pic>
        <p:nvPicPr>
          <p:cNvPr id="3" name="Graphic 2" descr="Open hand with plant with solid fill">
            <a:extLst>
              <a:ext uri="{FF2B5EF4-FFF2-40B4-BE49-F238E27FC236}">
                <a16:creationId xmlns:a16="http://schemas.microsoft.com/office/drawing/2014/main" id="{C4397280-FD9D-E0C9-0D91-CF5DA6E1DA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78995" y="214971"/>
            <a:ext cx="914400" cy="914400"/>
          </a:xfrm>
          <a:prstGeom prst="rect">
            <a:avLst/>
          </a:prstGeom>
        </p:spPr>
      </p:pic>
      <p:pic>
        <p:nvPicPr>
          <p:cNvPr id="4" name="Picture 3" descr="A screenshot of a text&#10;&#10;Description automatically generated">
            <a:extLst>
              <a:ext uri="{FF2B5EF4-FFF2-40B4-BE49-F238E27FC236}">
                <a16:creationId xmlns:a16="http://schemas.microsoft.com/office/drawing/2014/main" id="{8E18C659-A77F-0EF1-2537-2888C274EC1F}"/>
              </a:ext>
            </a:extLst>
          </p:cNvPr>
          <p:cNvPicPr>
            <a:picLocks noChangeAspect="1"/>
          </p:cNvPicPr>
          <p:nvPr/>
        </p:nvPicPr>
        <p:blipFill>
          <a:blip r:embed="rId5"/>
          <a:stretch>
            <a:fillRect/>
          </a:stretch>
        </p:blipFill>
        <p:spPr>
          <a:xfrm>
            <a:off x="7028601" y="1553457"/>
            <a:ext cx="4927625" cy="4760750"/>
          </a:xfrm>
          <a:prstGeom prst="rect">
            <a:avLst/>
          </a:prstGeom>
        </p:spPr>
      </p:pic>
      <p:pic>
        <p:nvPicPr>
          <p:cNvPr id="5" name="Picture 4" descr="A text on a white background&#10;&#10;Description automatically generated">
            <a:extLst>
              <a:ext uri="{FF2B5EF4-FFF2-40B4-BE49-F238E27FC236}">
                <a16:creationId xmlns:a16="http://schemas.microsoft.com/office/drawing/2014/main" id="{6263C200-322F-918B-046B-73849DE80288}"/>
              </a:ext>
            </a:extLst>
          </p:cNvPr>
          <p:cNvPicPr>
            <a:picLocks noChangeAspect="1"/>
          </p:cNvPicPr>
          <p:nvPr/>
        </p:nvPicPr>
        <p:blipFill>
          <a:blip r:embed="rId6"/>
          <a:stretch>
            <a:fillRect/>
          </a:stretch>
        </p:blipFill>
        <p:spPr>
          <a:xfrm>
            <a:off x="156163" y="1546664"/>
            <a:ext cx="5446495" cy="2816016"/>
          </a:xfrm>
          <a:prstGeom prst="rect">
            <a:avLst/>
          </a:prstGeom>
        </p:spPr>
      </p:pic>
      <p:sp>
        <p:nvSpPr>
          <p:cNvPr id="8" name="Minus Sign 7">
            <a:extLst>
              <a:ext uri="{FF2B5EF4-FFF2-40B4-BE49-F238E27FC236}">
                <a16:creationId xmlns:a16="http://schemas.microsoft.com/office/drawing/2014/main" id="{211CE083-35B7-8ED6-9866-97536C8591F5}"/>
              </a:ext>
            </a:extLst>
          </p:cNvPr>
          <p:cNvSpPr/>
          <p:nvPr/>
        </p:nvSpPr>
        <p:spPr>
          <a:xfrm rot="5400000">
            <a:off x="3963065" y="4111755"/>
            <a:ext cx="1729170" cy="1769288"/>
          </a:xfrm>
          <a:prstGeom prst="mathMinus">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9E66421A-A73A-9D9C-C26B-50EB621023C9}"/>
              </a:ext>
            </a:extLst>
          </p:cNvPr>
          <p:cNvSpPr/>
          <p:nvPr/>
        </p:nvSpPr>
        <p:spPr>
          <a:xfrm>
            <a:off x="4622722" y="5343600"/>
            <a:ext cx="2300545" cy="781240"/>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EA2BD2E6-CF21-79E1-F78A-BF21A5F68113}"/>
              </a:ext>
            </a:extLst>
          </p:cNvPr>
          <p:cNvSpPr>
            <a:spLocks noGrp="1"/>
          </p:cNvSpPr>
          <p:nvPr>
            <p:ph type="sldNum" sz="quarter" idx="12"/>
          </p:nvPr>
        </p:nvSpPr>
        <p:spPr/>
        <p:txBody>
          <a:bodyPr/>
          <a:lstStyle/>
          <a:p>
            <a:fld id="{24578CCF-2EC4-44CB-A694-F6F6E59A3985}" type="slidenum">
              <a:rPr lang="en-US" dirty="0"/>
              <a:t>8</a:t>
            </a:fld>
            <a:endParaRPr lang="en-US"/>
          </a:p>
        </p:txBody>
      </p:sp>
      <p:sp>
        <p:nvSpPr>
          <p:cNvPr id="7" name="TextBox 6">
            <a:extLst>
              <a:ext uri="{FF2B5EF4-FFF2-40B4-BE49-F238E27FC236}">
                <a16:creationId xmlns:a16="http://schemas.microsoft.com/office/drawing/2014/main" id="{8DD38BB1-2E75-39B6-E055-D791BAADC3D5}"/>
              </a:ext>
            </a:extLst>
          </p:cNvPr>
          <p:cNvSpPr txBox="1"/>
          <p:nvPr/>
        </p:nvSpPr>
        <p:spPr>
          <a:xfrm>
            <a:off x="8565930" y="1116723"/>
            <a:ext cx="208893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Times New Roman"/>
                <a:cs typeface="Times New Roman"/>
              </a:rPr>
              <a:t>Revised Version</a:t>
            </a:r>
          </a:p>
        </p:txBody>
      </p:sp>
      <p:sp>
        <p:nvSpPr>
          <p:cNvPr id="9" name="TextBox 8">
            <a:extLst>
              <a:ext uri="{FF2B5EF4-FFF2-40B4-BE49-F238E27FC236}">
                <a16:creationId xmlns:a16="http://schemas.microsoft.com/office/drawing/2014/main" id="{676BF75B-F89A-F8AD-C437-1BAFABBCE4E3}"/>
              </a:ext>
            </a:extLst>
          </p:cNvPr>
          <p:cNvSpPr txBox="1"/>
          <p:nvPr/>
        </p:nvSpPr>
        <p:spPr>
          <a:xfrm>
            <a:off x="1826171" y="1116723"/>
            <a:ext cx="208893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Times New Roman"/>
                <a:cs typeface="Times New Roman"/>
              </a:rPr>
              <a:t>Original Version </a:t>
            </a:r>
          </a:p>
        </p:txBody>
      </p:sp>
      <p:sp>
        <p:nvSpPr>
          <p:cNvPr id="11" name="Rectangle 10">
            <a:extLst>
              <a:ext uri="{FF2B5EF4-FFF2-40B4-BE49-F238E27FC236}">
                <a16:creationId xmlns:a16="http://schemas.microsoft.com/office/drawing/2014/main" id="{B58068D4-489C-64C7-B408-4646AD4ECFA1}"/>
              </a:ext>
            </a:extLst>
          </p:cNvPr>
          <p:cNvSpPr/>
          <p:nvPr/>
        </p:nvSpPr>
        <p:spPr>
          <a:xfrm>
            <a:off x="7035363" y="4256688"/>
            <a:ext cx="4913582" cy="2056085"/>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9584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510FC-36B2-D84F-AEB3-6369BBAA52EB}"/>
              </a:ext>
            </a:extLst>
          </p:cNvPr>
          <p:cNvSpPr>
            <a:spLocks noGrp="1"/>
          </p:cNvSpPr>
          <p:nvPr>
            <p:ph type="title"/>
          </p:nvPr>
        </p:nvSpPr>
        <p:spPr>
          <a:xfrm>
            <a:off x="135195" y="-4139"/>
            <a:ext cx="9453197" cy="1325563"/>
          </a:xfrm>
        </p:spPr>
        <p:txBody>
          <a:bodyPr>
            <a:normAutofit fontScale="90000"/>
          </a:bodyPr>
          <a:lstStyle/>
          <a:p>
            <a:r>
              <a:rPr lang="en-US" dirty="0">
                <a:solidFill>
                  <a:schemeClr val="tx1">
                    <a:lumMod val="65000"/>
                    <a:lumOff val="35000"/>
                  </a:schemeClr>
                </a:solidFill>
                <a:latin typeface="Calibri"/>
                <a:ea typeface="Calibri"/>
                <a:cs typeface="Calibri"/>
              </a:rPr>
              <a:t> Revision Two: Local health departments should ensure that their plan addresses EJ through...</a:t>
            </a:r>
            <a:endParaRPr lang="en-US" dirty="0">
              <a:solidFill>
                <a:schemeClr val="tx1">
                  <a:lumMod val="65000"/>
                  <a:lumOff val="35000"/>
                </a:schemeClr>
              </a:solidFill>
            </a:endParaRPr>
          </a:p>
        </p:txBody>
      </p:sp>
      <p:pic>
        <p:nvPicPr>
          <p:cNvPr id="3" name="Graphic 2" descr="Scales of justice with solid fill">
            <a:extLst>
              <a:ext uri="{FF2B5EF4-FFF2-40B4-BE49-F238E27FC236}">
                <a16:creationId xmlns:a16="http://schemas.microsoft.com/office/drawing/2014/main" id="{3AD5386A-C50E-BA9A-105C-3F9039D360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91385" y="214971"/>
            <a:ext cx="914400" cy="914400"/>
          </a:xfrm>
          <a:prstGeom prst="rect">
            <a:avLst/>
          </a:prstGeom>
        </p:spPr>
      </p:pic>
      <p:pic>
        <p:nvPicPr>
          <p:cNvPr id="4" name="Picture 3" descr="A white sign with orange text&#10;&#10;Description automatically generated">
            <a:extLst>
              <a:ext uri="{FF2B5EF4-FFF2-40B4-BE49-F238E27FC236}">
                <a16:creationId xmlns:a16="http://schemas.microsoft.com/office/drawing/2014/main" id="{38BF5E2A-D2EF-4AC5-CB37-44EAFCEDB635}"/>
              </a:ext>
            </a:extLst>
          </p:cNvPr>
          <p:cNvPicPr>
            <a:picLocks noChangeAspect="1"/>
          </p:cNvPicPr>
          <p:nvPr/>
        </p:nvPicPr>
        <p:blipFill>
          <a:blip r:embed="rId5"/>
          <a:stretch>
            <a:fillRect/>
          </a:stretch>
        </p:blipFill>
        <p:spPr>
          <a:xfrm>
            <a:off x="6095534" y="3336826"/>
            <a:ext cx="6008801" cy="1680883"/>
          </a:xfrm>
          <a:prstGeom prst="rect">
            <a:avLst/>
          </a:prstGeom>
        </p:spPr>
      </p:pic>
      <p:pic>
        <p:nvPicPr>
          <p:cNvPr id="6" name="Picture 5" descr="A white sign with orange text">
            <a:extLst>
              <a:ext uri="{FF2B5EF4-FFF2-40B4-BE49-F238E27FC236}">
                <a16:creationId xmlns:a16="http://schemas.microsoft.com/office/drawing/2014/main" id="{92C4CB14-0C61-3F3B-8DFF-68905536BB9F}"/>
              </a:ext>
            </a:extLst>
          </p:cNvPr>
          <p:cNvPicPr>
            <a:picLocks noChangeAspect="1"/>
          </p:cNvPicPr>
          <p:nvPr/>
        </p:nvPicPr>
        <p:blipFill>
          <a:blip r:embed="rId6"/>
          <a:stretch>
            <a:fillRect/>
          </a:stretch>
        </p:blipFill>
        <p:spPr>
          <a:xfrm>
            <a:off x="136739" y="1494223"/>
            <a:ext cx="6344268" cy="1728311"/>
          </a:xfrm>
          <a:prstGeom prst="rect">
            <a:avLst/>
          </a:prstGeom>
          <a:ln>
            <a:solidFill>
              <a:schemeClr val="bg2">
                <a:lumMod val="90000"/>
              </a:schemeClr>
            </a:solidFill>
          </a:ln>
        </p:spPr>
      </p:pic>
      <p:sp>
        <p:nvSpPr>
          <p:cNvPr id="9" name="Rectangle 8">
            <a:extLst>
              <a:ext uri="{FF2B5EF4-FFF2-40B4-BE49-F238E27FC236}">
                <a16:creationId xmlns:a16="http://schemas.microsoft.com/office/drawing/2014/main" id="{85724AB8-CDFE-8F30-4D8B-796C766AB859}"/>
              </a:ext>
            </a:extLst>
          </p:cNvPr>
          <p:cNvSpPr/>
          <p:nvPr/>
        </p:nvSpPr>
        <p:spPr>
          <a:xfrm>
            <a:off x="15712" y="1343320"/>
            <a:ext cx="6590906" cy="1877505"/>
          </a:xfrm>
          <a:prstGeom prst="rect">
            <a:avLst/>
          </a:prstGeom>
          <a:noFill/>
          <a:ln w="28575">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C032B85-F250-BEA9-F6D6-7CC5B5CAE52A}"/>
              </a:ext>
            </a:extLst>
          </p:cNvPr>
          <p:cNvSpPr/>
          <p:nvPr/>
        </p:nvSpPr>
        <p:spPr>
          <a:xfrm>
            <a:off x="6072432" y="3236537"/>
            <a:ext cx="6080289" cy="1720391"/>
          </a:xfrm>
          <a:prstGeom prst="rect">
            <a:avLst/>
          </a:prstGeom>
          <a:noFill/>
          <a:ln w="28575">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B80134-0E9E-20AB-0CF8-86D10E3B5D70}"/>
              </a:ext>
            </a:extLst>
          </p:cNvPr>
          <p:cNvSpPr/>
          <p:nvPr/>
        </p:nvSpPr>
        <p:spPr>
          <a:xfrm>
            <a:off x="23568" y="4949072"/>
            <a:ext cx="6441648" cy="1908928"/>
          </a:xfrm>
          <a:prstGeom prst="rect">
            <a:avLst/>
          </a:prstGeom>
          <a:noFill/>
          <a:ln w="28575">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1">
            <a:extLst>
              <a:ext uri="{FF2B5EF4-FFF2-40B4-BE49-F238E27FC236}">
                <a16:creationId xmlns:a16="http://schemas.microsoft.com/office/drawing/2014/main" id="{62DDB351-9434-2F90-3CEA-748B559D3BCE}"/>
              </a:ext>
            </a:extLst>
          </p:cNvPr>
          <p:cNvSpPr>
            <a:spLocks noGrp="1"/>
          </p:cNvSpPr>
          <p:nvPr>
            <p:ph type="sldNum" sz="quarter" idx="12"/>
          </p:nvPr>
        </p:nvSpPr>
        <p:spPr/>
        <p:txBody>
          <a:bodyPr/>
          <a:lstStyle/>
          <a:p>
            <a:fld id="{24578CCF-2EC4-44CB-A694-F6F6E59A3985}" type="slidenum">
              <a:rPr lang="en-US" dirty="0"/>
              <a:t>9</a:t>
            </a:fld>
            <a:endParaRPr lang="en-US"/>
          </a:p>
        </p:txBody>
      </p:sp>
      <p:pic>
        <p:nvPicPr>
          <p:cNvPr id="7" name="Picture 6" descr="A white sign with orange text&#10;&#10;Description automatically generated">
            <a:extLst>
              <a:ext uri="{FF2B5EF4-FFF2-40B4-BE49-F238E27FC236}">
                <a16:creationId xmlns:a16="http://schemas.microsoft.com/office/drawing/2014/main" id="{1844F2C2-8455-00C7-ECC6-6107A09448C8}"/>
              </a:ext>
            </a:extLst>
          </p:cNvPr>
          <p:cNvPicPr>
            <a:picLocks noChangeAspect="1"/>
          </p:cNvPicPr>
          <p:nvPr/>
        </p:nvPicPr>
        <p:blipFill>
          <a:blip r:embed="rId7"/>
          <a:stretch>
            <a:fillRect/>
          </a:stretch>
        </p:blipFill>
        <p:spPr>
          <a:xfrm>
            <a:off x="334992" y="5063706"/>
            <a:ext cx="5943600" cy="1676400"/>
          </a:xfrm>
          <a:prstGeom prst="rect">
            <a:avLst/>
          </a:prstGeom>
        </p:spPr>
      </p:pic>
    </p:spTree>
    <p:extLst>
      <p:ext uri="{BB962C8B-B14F-4D97-AF65-F5344CB8AC3E}">
        <p14:creationId xmlns:p14="http://schemas.microsoft.com/office/powerpoint/2010/main" val="252025003"/>
      </p:ext>
    </p:extLst>
  </p:cSld>
  <p:clrMapOvr>
    <a:masterClrMapping/>
  </p:clrMapOvr>
</p:sld>
</file>

<file path=ppt/theme/theme1.xml><?xml version="1.0" encoding="utf-8"?>
<a:theme xmlns:a="http://schemas.openxmlformats.org/drawingml/2006/main" name="BohemianVTI">
  <a:themeElements>
    <a:clrScheme name="BohemianVTI">
      <a:dk1>
        <a:sysClr val="windowText" lastClr="000000"/>
      </a:dk1>
      <a:lt1>
        <a:sysClr val="window" lastClr="FFFFFF"/>
      </a:lt1>
      <a:dk2>
        <a:srgbClr val="323232"/>
      </a:dk2>
      <a:lt2>
        <a:srgbClr val="F4F1EF"/>
      </a:lt2>
      <a:accent1>
        <a:srgbClr val="8F4F58"/>
      </a:accent1>
      <a:accent2>
        <a:srgbClr val="D09182"/>
      </a:accent2>
      <a:accent3>
        <a:srgbClr val="C7A085"/>
      </a:accent3>
      <a:accent4>
        <a:srgbClr val="ADA085"/>
      </a:accent4>
      <a:accent5>
        <a:srgbClr val="5F787F"/>
      </a:accent5>
      <a:accent6>
        <a:srgbClr val="5A6768"/>
      </a:accent6>
      <a:hlink>
        <a:srgbClr val="A25872"/>
      </a:hlink>
      <a:folHlink>
        <a:srgbClr val="667A7E"/>
      </a:folHlink>
    </a:clrScheme>
    <a:fontScheme name="BohemianVTI">
      <a:majorFont>
        <a:latin typeface="Modern Love"/>
        <a:ea typeface=""/>
        <a:cs typeface=""/>
      </a:majorFont>
      <a:minorFont>
        <a:latin typeface="Avenir Next LT Pro"/>
        <a:ea typeface=""/>
        <a:cs typeface=""/>
      </a:minorFont>
    </a:fontScheme>
    <a:fmtScheme name="Bohemian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AA0957B6-9651-4F50-8EB8-D9F009F1C26A}" vid="{D1E7B544-9A8A-44B5-ABA3-322A5F0453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1484</Words>
  <Application>Microsoft Macintosh PowerPoint</Application>
  <PresentationFormat>Widescreen</PresentationFormat>
  <Paragraphs>239</Paragraphs>
  <Slides>24</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Arial,Sans-Serif</vt:lpstr>
      <vt:lpstr>Courier New,monospace</vt:lpstr>
      <vt:lpstr>等线</vt:lpstr>
      <vt:lpstr>SimSun</vt:lpstr>
      <vt:lpstr>Arial</vt:lpstr>
      <vt:lpstr>Avenir Next LT Pro</vt:lpstr>
      <vt:lpstr>Calibri</vt:lpstr>
      <vt:lpstr>Courier New</vt:lpstr>
      <vt:lpstr>Modern Love</vt:lpstr>
      <vt:lpstr>Times New Roman</vt:lpstr>
      <vt:lpstr>Wingdings</vt:lpstr>
      <vt:lpstr>BohemianVTI</vt:lpstr>
      <vt:lpstr>PowerPoint Presentation</vt:lpstr>
      <vt:lpstr>PowerPoint Presentation</vt:lpstr>
      <vt:lpstr>PowerPoint Presentation</vt:lpstr>
      <vt:lpstr>Purpose &amp; Background</vt:lpstr>
      <vt:lpstr>Our Approach + Workplan</vt:lpstr>
      <vt:lpstr>  Part One Template Revisions</vt:lpstr>
      <vt:lpstr>Existing template + Revisions includes:</vt:lpstr>
      <vt:lpstr>Revision one: PM2.5</vt:lpstr>
      <vt:lpstr> Revision Two: Local health departments should ensure that their plan addresses EJ through...</vt:lpstr>
      <vt:lpstr> Revision Three: Indoor Air Quality</vt:lpstr>
      <vt:lpstr>Relevant Resources</vt:lpstr>
      <vt:lpstr>Part Two Toolkit &amp; Infographics</vt:lpstr>
      <vt:lpstr>Toolkit + Infographics </vt:lpstr>
      <vt:lpstr>Reference Infographics</vt:lpstr>
      <vt:lpstr>Reference Infographics</vt:lpstr>
      <vt:lpstr>Reference Infographics</vt:lpstr>
      <vt:lpstr>Reference Infographics</vt:lpstr>
      <vt:lpstr> Part Three Dissemination Plans</vt:lpstr>
      <vt:lpstr>Dissemination Strategy One: Website</vt:lpstr>
      <vt:lpstr>Dissemination Strategy Two: Webinar</vt:lpstr>
      <vt:lpstr>Additional dissemination methods: Newsletter, social &amp; traditional media</vt:lpstr>
      <vt:lpstr>Small group session with volunteer departments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Wang, Jennifer</cp:lastModifiedBy>
  <cp:revision>2</cp:revision>
  <dcterms:created xsi:type="dcterms:W3CDTF">2024-09-16T19:35:10Z</dcterms:created>
  <dcterms:modified xsi:type="dcterms:W3CDTF">2024-10-16T14:00:42Z</dcterms:modified>
</cp:coreProperties>
</file>