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40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38.xml"/>
  <Override ContentType="application/vnd.openxmlformats-officedocument.presentationml.slideLayout+xml" PartName="/ppt/slideLayouts/slideLayout42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39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41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y="6858000" cx="12192000"/>
  <p:notesSz cx="6858000" cy="9144000"/>
  <p:embeddedFontLst>
    <p:embeddedFont>
      <p:font typeface="Open Sans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3" roundtripDataSignature="AMtx7mgbcy6CGNX3IBaPvKPsWCtw1pc2r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OpenSans-bold.fntdata"/><Relationship Id="rId22" Type="http://schemas.openxmlformats.org/officeDocument/2006/relationships/font" Target="fonts/OpenSans-boldItalic.fntdata"/><Relationship Id="rId21" Type="http://schemas.openxmlformats.org/officeDocument/2006/relationships/font" Target="fonts/OpenSans-italic.fntdata"/><Relationship Id="rId23" Type="http://customschemas.google.com/relationships/presentationmetadata" Target="meta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font" Target="fonts/OpenSans-regular.fntdata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" name="Google Shape;225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14" name="Google Shape;314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0" marL="2857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-"/>
            </a:pPr>
            <a:r>
              <a:rPr lang="en-US"/>
              <a:t>Hannah to add row to attendance list that can be used to capture subcommittee preference </a:t>
            </a:r>
            <a:endParaRPr/>
          </a:p>
        </p:txBody>
      </p:sp>
      <p:sp>
        <p:nvSpPr>
          <p:cNvPr id="315" name="Google Shape;315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3" name="Google Shape;323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9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1" name="Google Shape;331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6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8" name="Google Shape;338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2" name="Google Shape;232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" name="Google Shape;239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" name="Google Shape;247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4" name="Google Shape;264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2" name="Google Shape;272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9" name="Google Shape;279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5" name="Google Shape;295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6" name="Google Shape;306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7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7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7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6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6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6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7.png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6.png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7.png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6.png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/Relationships>
</file>

<file path=ppt/slideLayouts/_rels/slideLayout3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3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7.png"/></Relationships>
</file>

<file path=ppt/slideLayouts/_rels/slideLayout3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6.png"/></Relationships>
</file>

<file path=ppt/slideLayouts/_rels/slideLayout3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/Relationships>
</file>

<file path=ppt/slideLayouts/_rels/slideLayout3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7.png"/></Relationships>
</file>

<file path=ppt/slideLayouts/_rels/slideLayout4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6.png"/></Relationships>
</file>

<file path=ppt/slideLayouts/_rels/slideLayout4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34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3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3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3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5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35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3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3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3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_Light" type="obj">
  <p:cSld name="OBJECT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7"/>
          <p:cNvSpPr txBox="1"/>
          <p:nvPr>
            <p:ph type="title"/>
          </p:nvPr>
        </p:nvSpPr>
        <p:spPr>
          <a:xfrm>
            <a:off x="838200" y="16986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54266"/>
              </a:buClr>
              <a:buSzPts val="4400"/>
              <a:buFont typeface="Arial"/>
              <a:buNone/>
              <a:defRPr>
                <a:solidFill>
                  <a:srgbClr val="05426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7"/>
          <p:cNvSpPr txBox="1"/>
          <p:nvPr>
            <p:ph idx="1" type="body"/>
          </p:nvPr>
        </p:nvSpPr>
        <p:spPr>
          <a:xfrm>
            <a:off x="838200" y="1628775"/>
            <a:ext cx="10515600" cy="19002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54266"/>
              </a:buClr>
              <a:buSzPts val="2800"/>
              <a:buFont typeface="Arial"/>
              <a:buChar char="•"/>
              <a:defRPr>
                <a:solidFill>
                  <a:srgbClr val="054266"/>
                </a:solidFill>
              </a:defRPr>
            </a:lvl1pPr>
            <a:lvl2pPr indent="-228600" lvl="1" marL="9144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2pPr>
            <a:lvl3pPr indent="-228600" lvl="2" marL="1371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3pPr>
            <a:lvl4pPr indent="-228600" lvl="3" marL="18288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4pPr>
            <a:lvl5pPr indent="-228600" lvl="4" marL="22860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0" name="Google Shape;90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_Dark" type="twoObj">
  <p:cSld name="TWO_OBJECTS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8"/>
          <p:cNvSpPr txBox="1"/>
          <p:nvPr>
            <p:ph idx="1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/>
            </a:lvl1pPr>
            <a:lvl2pPr indent="-228600" lvl="1" marL="9144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2pPr>
            <a:lvl3pPr indent="-228600" lvl="2" marL="1371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3pPr>
            <a:lvl4pPr indent="-228600" lvl="3" marL="18288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4pPr>
            <a:lvl5pPr indent="-228600" lvl="4" marL="22860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3" name="Google Shape;93;p18"/>
          <p:cNvSpPr txBox="1"/>
          <p:nvPr>
            <p:ph type="title"/>
          </p:nvPr>
        </p:nvSpPr>
        <p:spPr>
          <a:xfrm>
            <a:off x="838200" y="2508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8"/>
          <p:cNvSpPr txBox="1"/>
          <p:nvPr>
            <p:ph idx="2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/>
            </a:lvl1pPr>
            <a:lvl2pPr indent="-228600" lvl="1" marL="9144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2pPr>
            <a:lvl3pPr indent="-228600" lvl="2" marL="1371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3pPr>
            <a:lvl4pPr indent="-228600" lvl="3" marL="18288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4pPr>
            <a:lvl5pPr indent="-228600" lvl="4" marL="22860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_DarkLogo">
  <p:cSld name="Title and Content_DarkLogo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9"/>
          <p:cNvSpPr txBox="1"/>
          <p:nvPr>
            <p:ph type="title"/>
          </p:nvPr>
        </p:nvSpPr>
        <p:spPr>
          <a:xfrm>
            <a:off x="838200" y="16986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19"/>
          <p:cNvSpPr txBox="1"/>
          <p:nvPr>
            <p:ph idx="1" type="body"/>
          </p:nvPr>
        </p:nvSpPr>
        <p:spPr>
          <a:xfrm>
            <a:off x="838200" y="1628775"/>
            <a:ext cx="10515600" cy="19002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Arial"/>
              <a:buChar char="•"/>
              <a:defRPr/>
            </a:lvl1pPr>
            <a:lvl2pPr indent="-228600" lvl="1" marL="9144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2pPr>
            <a:lvl3pPr indent="-228600" lvl="2" marL="1371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3pPr>
            <a:lvl4pPr indent="-228600" lvl="3" marL="18288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4pPr>
            <a:lvl5pPr indent="-228600" lvl="4" marL="22860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9" name="Google Shape;99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_DarkLogo" type="blank">
  <p:cSld name="BLANK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_DarkLogo">
  <p:cSld name="Two Content_DarkLogo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/>
            </a:lvl1pPr>
            <a:lvl2pPr indent="-228600" lvl="1" marL="9144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2pPr>
            <a:lvl3pPr indent="-228600" lvl="2" marL="1371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3pPr>
            <a:lvl4pPr indent="-228600" lvl="3" marL="18288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4pPr>
            <a:lvl5pPr indent="-228600" lvl="4" marL="22860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4" name="Google Shape;104;p21"/>
          <p:cNvSpPr txBox="1"/>
          <p:nvPr>
            <p:ph type="title"/>
          </p:nvPr>
        </p:nvSpPr>
        <p:spPr>
          <a:xfrm>
            <a:off x="838200" y="2508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5" name="Google Shape;105;p21"/>
          <p:cNvSpPr txBox="1"/>
          <p:nvPr>
            <p:ph idx="2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/>
            </a:lvl1pPr>
            <a:lvl2pPr indent="-228600" lvl="1" marL="9144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2pPr>
            <a:lvl3pPr indent="-228600" lvl="2" marL="1371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3pPr>
            <a:lvl4pPr indent="-228600" lvl="3" marL="18288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4pPr>
            <a:lvl5pPr indent="-228600" lvl="4" marL="22860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_Dark" type="titleOnly">
  <p:cSld name="TITLE_ONLY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/>
          <p:nvPr>
            <p:ph type="title"/>
          </p:nvPr>
        </p:nvSpPr>
        <p:spPr>
          <a:xfrm>
            <a:off x="838200" y="168910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_LightLogo">
  <p:cSld name="Blank_LightLogo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_LightLogo">
  <p:cSld name="Two Content_LightLogo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4"/>
          <p:cNvSpPr txBox="1"/>
          <p:nvPr>
            <p:ph idx="1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54266"/>
              </a:buClr>
              <a:buSzPts val="2800"/>
              <a:buNone/>
              <a:defRPr>
                <a:solidFill>
                  <a:srgbClr val="054266"/>
                </a:solidFill>
              </a:defRPr>
            </a:lvl1pPr>
            <a:lvl2pPr indent="-228600" lvl="1" marL="9144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54266"/>
              </a:buClr>
              <a:buSzPts val="2400"/>
              <a:buNone/>
              <a:defRPr>
                <a:solidFill>
                  <a:srgbClr val="054266"/>
                </a:solidFill>
              </a:defRPr>
            </a:lvl2pPr>
            <a:lvl3pPr indent="-228600" lvl="2" marL="1371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54266"/>
              </a:buClr>
              <a:buSzPts val="2000"/>
              <a:buNone/>
              <a:defRPr>
                <a:solidFill>
                  <a:srgbClr val="054266"/>
                </a:solidFill>
              </a:defRPr>
            </a:lvl3pPr>
            <a:lvl4pPr indent="-228600" lvl="3" marL="18288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54266"/>
              </a:buClr>
              <a:buSzPts val="1800"/>
              <a:buNone/>
              <a:defRPr>
                <a:solidFill>
                  <a:srgbClr val="054266"/>
                </a:solidFill>
              </a:defRPr>
            </a:lvl4pPr>
            <a:lvl5pPr indent="-228600" lvl="4" marL="22860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54266"/>
              </a:buClr>
              <a:buSzPts val="1800"/>
              <a:buNone/>
              <a:defRPr>
                <a:solidFill>
                  <a:srgbClr val="054266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4" name="Google Shape;114;p24"/>
          <p:cNvSpPr txBox="1"/>
          <p:nvPr>
            <p:ph type="title"/>
          </p:nvPr>
        </p:nvSpPr>
        <p:spPr>
          <a:xfrm>
            <a:off x="838200" y="2508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54266"/>
              </a:buClr>
              <a:buSzPts val="4400"/>
              <a:buFont typeface="Arial"/>
              <a:buNone/>
              <a:defRPr>
                <a:solidFill>
                  <a:srgbClr val="05426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5" name="Google Shape;115;p24"/>
          <p:cNvSpPr txBox="1"/>
          <p:nvPr>
            <p:ph idx="2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54266"/>
              </a:buClr>
              <a:buSzPts val="2800"/>
              <a:buNone/>
              <a:defRPr>
                <a:solidFill>
                  <a:srgbClr val="054266"/>
                </a:solidFill>
              </a:defRPr>
            </a:lvl1pPr>
            <a:lvl2pPr indent="-228600" lvl="1" marL="9144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54266"/>
              </a:buClr>
              <a:buSzPts val="2400"/>
              <a:buNone/>
              <a:defRPr>
                <a:solidFill>
                  <a:srgbClr val="054266"/>
                </a:solidFill>
              </a:defRPr>
            </a:lvl2pPr>
            <a:lvl3pPr indent="-228600" lvl="2" marL="1371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54266"/>
              </a:buClr>
              <a:buSzPts val="2000"/>
              <a:buNone/>
              <a:defRPr>
                <a:solidFill>
                  <a:srgbClr val="054266"/>
                </a:solidFill>
              </a:defRPr>
            </a:lvl3pPr>
            <a:lvl4pPr indent="-228600" lvl="3" marL="18288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54266"/>
              </a:buClr>
              <a:buSzPts val="1800"/>
              <a:buNone/>
              <a:defRPr>
                <a:solidFill>
                  <a:srgbClr val="054266"/>
                </a:solidFill>
              </a:defRPr>
            </a:lvl4pPr>
            <a:lvl5pPr indent="-228600" lvl="4" marL="22860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54266"/>
              </a:buClr>
              <a:buSzPts val="1800"/>
              <a:buNone/>
              <a:defRPr>
                <a:solidFill>
                  <a:srgbClr val="054266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6" name="Google Shape;116;p2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6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26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4" name="Google Shape;24;p2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2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_LightLogo">
  <p:cSld name="Title and Content_LightLogo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5"/>
          <p:cNvSpPr txBox="1"/>
          <p:nvPr>
            <p:ph type="title"/>
          </p:nvPr>
        </p:nvSpPr>
        <p:spPr>
          <a:xfrm>
            <a:off x="838200" y="16986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54266"/>
              </a:buClr>
              <a:buSzPts val="4400"/>
              <a:buFont typeface="Arial"/>
              <a:buNone/>
              <a:defRPr>
                <a:solidFill>
                  <a:srgbClr val="05426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5"/>
          <p:cNvSpPr txBox="1"/>
          <p:nvPr>
            <p:ph idx="1" type="body"/>
          </p:nvPr>
        </p:nvSpPr>
        <p:spPr>
          <a:xfrm>
            <a:off x="838200" y="1628775"/>
            <a:ext cx="10515600" cy="19002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54266"/>
              </a:buClr>
              <a:buSzPts val="2800"/>
              <a:buFont typeface="Arial"/>
              <a:buChar char="•"/>
              <a:defRPr>
                <a:solidFill>
                  <a:srgbClr val="054266"/>
                </a:solidFill>
              </a:defRPr>
            </a:lvl1pPr>
            <a:lvl2pPr indent="-228600" lvl="1" marL="9144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2pPr>
            <a:lvl3pPr indent="-228600" lvl="2" marL="1371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3pPr>
            <a:lvl4pPr indent="-228600" lvl="3" marL="18288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4pPr>
            <a:lvl5pPr indent="-228600" lvl="4" marL="22860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0" name="Google Shape;120;p2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_Dark" type="title">
  <p:cSld name="TITL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36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6000"/>
              <a:buFont typeface="Arial"/>
              <a:buNone/>
              <a:defRPr sz="6000">
                <a:solidFill>
                  <a:schemeClr val="lt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36"/>
          <p:cNvSpPr txBox="1"/>
          <p:nvPr>
            <p:ph idx="1" type="subTitle"/>
          </p:nvPr>
        </p:nvSpPr>
        <p:spPr>
          <a:xfrm>
            <a:off x="1524000" y="3916363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2400"/>
              <a:buNone/>
              <a:defRPr sz="2400">
                <a:solidFill>
                  <a:schemeClr val="lt2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24" name="Google Shape;124;p3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_Light">
  <p:cSld name="Title Slide_Light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37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54266"/>
              </a:buClr>
              <a:buSzPts val="6000"/>
              <a:buFont typeface="Arial"/>
              <a:buNone/>
              <a:defRPr sz="6000">
                <a:solidFill>
                  <a:srgbClr val="05426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7" name="Google Shape;127;p37"/>
          <p:cNvSpPr txBox="1"/>
          <p:nvPr>
            <p:ph idx="1" type="subTitle"/>
          </p:nvPr>
        </p:nvSpPr>
        <p:spPr>
          <a:xfrm>
            <a:off x="1524000" y="3916363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54266"/>
              </a:buClr>
              <a:buSzPts val="2400"/>
              <a:buNone/>
              <a:defRPr sz="2400">
                <a:solidFill>
                  <a:srgbClr val="054266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28" name="Google Shape;128;p3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_Dark">
  <p:cSld name="Title and Content_Dark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38"/>
          <p:cNvSpPr txBox="1"/>
          <p:nvPr>
            <p:ph type="title"/>
          </p:nvPr>
        </p:nvSpPr>
        <p:spPr>
          <a:xfrm>
            <a:off x="838200" y="16986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38"/>
          <p:cNvSpPr txBox="1"/>
          <p:nvPr>
            <p:ph idx="1" type="body"/>
          </p:nvPr>
        </p:nvSpPr>
        <p:spPr>
          <a:xfrm>
            <a:off x="838200" y="1628775"/>
            <a:ext cx="10515600" cy="19002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Arial"/>
              <a:buChar char="•"/>
              <a:defRPr/>
            </a:lvl1pPr>
            <a:lvl2pPr indent="-228600" lvl="1" marL="9144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2pPr>
            <a:lvl3pPr indent="-228600" lvl="2" marL="1371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3pPr>
            <a:lvl4pPr indent="-228600" lvl="3" marL="18288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4pPr>
            <a:lvl5pPr indent="-228600" lvl="4" marL="22860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2" name="Google Shape;132;p3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_Light">
  <p:cSld name="Two Content_Light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39"/>
          <p:cNvSpPr txBox="1"/>
          <p:nvPr>
            <p:ph idx="1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54266"/>
              </a:buClr>
              <a:buSzPts val="2800"/>
              <a:buNone/>
              <a:defRPr>
                <a:solidFill>
                  <a:srgbClr val="054266"/>
                </a:solidFill>
              </a:defRPr>
            </a:lvl1pPr>
            <a:lvl2pPr indent="-228600" lvl="1" marL="9144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54266"/>
              </a:buClr>
              <a:buSzPts val="2400"/>
              <a:buNone/>
              <a:defRPr>
                <a:solidFill>
                  <a:srgbClr val="054266"/>
                </a:solidFill>
              </a:defRPr>
            </a:lvl2pPr>
            <a:lvl3pPr indent="-228600" lvl="2" marL="1371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54266"/>
              </a:buClr>
              <a:buSzPts val="2000"/>
              <a:buNone/>
              <a:defRPr>
                <a:solidFill>
                  <a:srgbClr val="054266"/>
                </a:solidFill>
              </a:defRPr>
            </a:lvl3pPr>
            <a:lvl4pPr indent="-228600" lvl="3" marL="18288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54266"/>
              </a:buClr>
              <a:buSzPts val="1800"/>
              <a:buNone/>
              <a:defRPr>
                <a:solidFill>
                  <a:srgbClr val="054266"/>
                </a:solidFill>
              </a:defRPr>
            </a:lvl4pPr>
            <a:lvl5pPr indent="-228600" lvl="4" marL="22860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54266"/>
              </a:buClr>
              <a:buSzPts val="1800"/>
              <a:buNone/>
              <a:defRPr>
                <a:solidFill>
                  <a:srgbClr val="054266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5" name="Google Shape;135;p39"/>
          <p:cNvSpPr txBox="1"/>
          <p:nvPr>
            <p:ph type="title"/>
          </p:nvPr>
        </p:nvSpPr>
        <p:spPr>
          <a:xfrm>
            <a:off x="838200" y="2508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54266"/>
              </a:buClr>
              <a:buSzPts val="4400"/>
              <a:buFont typeface="Arial"/>
              <a:buNone/>
              <a:defRPr>
                <a:solidFill>
                  <a:srgbClr val="05426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39"/>
          <p:cNvSpPr txBox="1"/>
          <p:nvPr>
            <p:ph idx="2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54266"/>
              </a:buClr>
              <a:buSzPts val="2800"/>
              <a:buNone/>
              <a:defRPr>
                <a:solidFill>
                  <a:srgbClr val="054266"/>
                </a:solidFill>
              </a:defRPr>
            </a:lvl1pPr>
            <a:lvl2pPr indent="-228600" lvl="1" marL="9144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54266"/>
              </a:buClr>
              <a:buSzPts val="2400"/>
              <a:buNone/>
              <a:defRPr>
                <a:solidFill>
                  <a:srgbClr val="054266"/>
                </a:solidFill>
              </a:defRPr>
            </a:lvl2pPr>
            <a:lvl3pPr indent="-228600" lvl="2" marL="1371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54266"/>
              </a:buClr>
              <a:buSzPts val="2000"/>
              <a:buNone/>
              <a:defRPr>
                <a:solidFill>
                  <a:srgbClr val="054266"/>
                </a:solidFill>
              </a:defRPr>
            </a:lvl3pPr>
            <a:lvl4pPr indent="-228600" lvl="3" marL="18288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54266"/>
              </a:buClr>
              <a:buSzPts val="1800"/>
              <a:buNone/>
              <a:defRPr>
                <a:solidFill>
                  <a:srgbClr val="054266"/>
                </a:solidFill>
              </a:defRPr>
            </a:lvl4pPr>
            <a:lvl5pPr indent="-228600" lvl="4" marL="22860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54266"/>
              </a:buClr>
              <a:buSzPts val="1800"/>
              <a:buNone/>
              <a:defRPr>
                <a:solidFill>
                  <a:srgbClr val="054266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7" name="Google Shape;137;p3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_Dark" type="twoTxTwoObj">
  <p:cSld name="TWO_OBJECTS_WITH_TEXT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40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0" name="Google Shape;140;p40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2400"/>
              <a:buNone/>
              <a:defRPr b="1" sz="2400"/>
            </a:lvl1pPr>
            <a:lvl2pPr indent="-228600" lvl="1" marL="9144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41" name="Google Shape;141;p40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2400"/>
              <a:buNone/>
              <a:defRPr sz="2400"/>
            </a:lvl1pPr>
            <a:lvl2pPr indent="-228600" lvl="1" marL="9144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2pPr>
            <a:lvl3pPr indent="-228600" lvl="2" marL="1371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3pPr>
            <a:lvl4pPr indent="-228600" lvl="3" marL="18288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4pPr>
            <a:lvl5pPr indent="-228600" lvl="4" marL="22860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2" name="Google Shape;142;p40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2400"/>
              <a:buNone/>
              <a:defRPr b="1" sz="2400"/>
            </a:lvl1pPr>
            <a:lvl2pPr indent="-228600" lvl="1" marL="9144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43" name="Google Shape;143;p40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2400"/>
              <a:buNone/>
              <a:defRPr sz="2400"/>
            </a:lvl1pPr>
            <a:lvl2pPr indent="-228600" lvl="1" marL="9144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2pPr>
            <a:lvl3pPr indent="-228600" lvl="2" marL="1371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3pPr>
            <a:lvl4pPr indent="-228600" lvl="3" marL="18288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4pPr>
            <a:lvl5pPr indent="-228600" lvl="4" marL="22860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4" name="Google Shape;144;p4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_Light">
  <p:cSld name="Comparison_Light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41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54266"/>
              </a:buClr>
              <a:buSzPts val="4400"/>
              <a:buFont typeface="Arial"/>
              <a:buNone/>
              <a:defRPr>
                <a:solidFill>
                  <a:srgbClr val="05426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7" name="Google Shape;147;p41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54266"/>
              </a:buClr>
              <a:buSzPts val="2400"/>
              <a:buNone/>
              <a:defRPr b="1" sz="2400">
                <a:solidFill>
                  <a:srgbClr val="054266"/>
                </a:solidFill>
              </a:defRPr>
            </a:lvl1pPr>
            <a:lvl2pPr indent="-228600" lvl="1" marL="9144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48" name="Google Shape;148;p41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54266"/>
              </a:buClr>
              <a:buSzPts val="2400"/>
              <a:buNone/>
              <a:defRPr sz="2400">
                <a:solidFill>
                  <a:srgbClr val="054266"/>
                </a:solidFill>
              </a:defRPr>
            </a:lvl1pPr>
            <a:lvl2pPr indent="-228600" lvl="1" marL="9144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54266"/>
              </a:buClr>
              <a:buSzPts val="2400"/>
              <a:buNone/>
              <a:defRPr>
                <a:solidFill>
                  <a:srgbClr val="054266"/>
                </a:solidFill>
              </a:defRPr>
            </a:lvl2pPr>
            <a:lvl3pPr indent="-228600" lvl="2" marL="1371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54266"/>
              </a:buClr>
              <a:buSzPts val="2000"/>
              <a:buNone/>
              <a:defRPr>
                <a:solidFill>
                  <a:srgbClr val="054266"/>
                </a:solidFill>
              </a:defRPr>
            </a:lvl3pPr>
            <a:lvl4pPr indent="-228600" lvl="3" marL="18288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54266"/>
              </a:buClr>
              <a:buSzPts val="1800"/>
              <a:buNone/>
              <a:defRPr>
                <a:solidFill>
                  <a:srgbClr val="054266"/>
                </a:solidFill>
              </a:defRPr>
            </a:lvl4pPr>
            <a:lvl5pPr indent="-228600" lvl="4" marL="22860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54266"/>
              </a:buClr>
              <a:buSzPts val="1800"/>
              <a:buNone/>
              <a:defRPr>
                <a:solidFill>
                  <a:srgbClr val="054266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9" name="Google Shape;149;p41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54266"/>
              </a:buClr>
              <a:buSzPts val="2400"/>
              <a:buNone/>
              <a:defRPr b="1" sz="2400">
                <a:solidFill>
                  <a:srgbClr val="054266"/>
                </a:solidFill>
              </a:defRPr>
            </a:lvl1pPr>
            <a:lvl2pPr indent="-228600" lvl="1" marL="9144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50" name="Google Shape;150;p41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54266"/>
              </a:buClr>
              <a:buSzPts val="2400"/>
              <a:buNone/>
              <a:defRPr sz="2400">
                <a:solidFill>
                  <a:srgbClr val="054266"/>
                </a:solidFill>
              </a:defRPr>
            </a:lvl1pPr>
            <a:lvl2pPr indent="-228600" lvl="1" marL="9144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54266"/>
              </a:buClr>
              <a:buSzPts val="2400"/>
              <a:buNone/>
              <a:defRPr>
                <a:solidFill>
                  <a:srgbClr val="054266"/>
                </a:solidFill>
              </a:defRPr>
            </a:lvl2pPr>
            <a:lvl3pPr indent="-228600" lvl="2" marL="1371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54266"/>
              </a:buClr>
              <a:buSzPts val="2000"/>
              <a:buNone/>
              <a:defRPr>
                <a:solidFill>
                  <a:srgbClr val="054266"/>
                </a:solidFill>
              </a:defRPr>
            </a:lvl3pPr>
            <a:lvl4pPr indent="-228600" lvl="3" marL="18288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54266"/>
              </a:buClr>
              <a:buSzPts val="1800"/>
              <a:buNone/>
              <a:defRPr>
                <a:solidFill>
                  <a:srgbClr val="054266"/>
                </a:solidFill>
              </a:defRPr>
            </a:lvl4pPr>
            <a:lvl5pPr indent="-228600" lvl="4" marL="22860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54266"/>
              </a:buClr>
              <a:buSzPts val="1800"/>
              <a:buNone/>
              <a:defRPr>
                <a:solidFill>
                  <a:srgbClr val="054266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1" name="Google Shape;151;p4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_DarkLogo">
  <p:cSld name="Comparison_DarkLogo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42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4" name="Google Shape;154;p42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2400"/>
              <a:buNone/>
              <a:defRPr b="1" sz="2400"/>
            </a:lvl1pPr>
            <a:lvl2pPr indent="-228600" lvl="1" marL="9144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55" name="Google Shape;155;p42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2400"/>
              <a:buNone/>
              <a:defRPr sz="2400"/>
            </a:lvl1pPr>
            <a:lvl2pPr indent="-228600" lvl="1" marL="9144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2pPr>
            <a:lvl3pPr indent="-228600" lvl="2" marL="1371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3pPr>
            <a:lvl4pPr indent="-228600" lvl="3" marL="18288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4pPr>
            <a:lvl5pPr indent="-228600" lvl="4" marL="22860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6" name="Google Shape;156;p42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2400"/>
              <a:buNone/>
              <a:defRPr b="1" sz="2400"/>
            </a:lvl1pPr>
            <a:lvl2pPr indent="-228600" lvl="1" marL="9144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57" name="Google Shape;157;p42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2400"/>
              <a:buNone/>
              <a:defRPr sz="2400"/>
            </a:lvl1pPr>
            <a:lvl2pPr indent="-228600" lvl="1" marL="9144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2pPr>
            <a:lvl3pPr indent="-228600" lvl="2" marL="1371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3pPr>
            <a:lvl4pPr indent="-228600" lvl="3" marL="18288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4pPr>
            <a:lvl5pPr indent="-228600" lvl="4" marL="22860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8" name="Google Shape;158;p4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_LightLogo">
  <p:cSld name="Comparison_LightLogo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43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54266"/>
              </a:buClr>
              <a:buSzPts val="4400"/>
              <a:buFont typeface="Arial"/>
              <a:buNone/>
              <a:defRPr>
                <a:solidFill>
                  <a:srgbClr val="05426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1" name="Google Shape;161;p43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54266"/>
              </a:buClr>
              <a:buSzPts val="2400"/>
              <a:buNone/>
              <a:defRPr b="1" sz="2400">
                <a:solidFill>
                  <a:srgbClr val="054266"/>
                </a:solidFill>
              </a:defRPr>
            </a:lvl1pPr>
            <a:lvl2pPr indent="-228600" lvl="1" marL="9144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62" name="Google Shape;162;p43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54266"/>
              </a:buClr>
              <a:buSzPts val="2400"/>
              <a:buNone/>
              <a:defRPr sz="2400">
                <a:solidFill>
                  <a:srgbClr val="054266"/>
                </a:solidFill>
              </a:defRPr>
            </a:lvl1pPr>
            <a:lvl2pPr indent="-228600" lvl="1" marL="9144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54266"/>
              </a:buClr>
              <a:buSzPts val="2400"/>
              <a:buNone/>
              <a:defRPr>
                <a:solidFill>
                  <a:srgbClr val="054266"/>
                </a:solidFill>
              </a:defRPr>
            </a:lvl2pPr>
            <a:lvl3pPr indent="-228600" lvl="2" marL="1371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54266"/>
              </a:buClr>
              <a:buSzPts val="2000"/>
              <a:buNone/>
              <a:defRPr>
                <a:solidFill>
                  <a:srgbClr val="054266"/>
                </a:solidFill>
              </a:defRPr>
            </a:lvl3pPr>
            <a:lvl4pPr indent="-228600" lvl="3" marL="18288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54266"/>
              </a:buClr>
              <a:buSzPts val="1800"/>
              <a:buNone/>
              <a:defRPr>
                <a:solidFill>
                  <a:srgbClr val="054266"/>
                </a:solidFill>
              </a:defRPr>
            </a:lvl4pPr>
            <a:lvl5pPr indent="-228600" lvl="4" marL="22860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54266"/>
              </a:buClr>
              <a:buSzPts val="1800"/>
              <a:buNone/>
              <a:defRPr>
                <a:solidFill>
                  <a:srgbClr val="054266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63" name="Google Shape;163;p43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54266"/>
              </a:buClr>
              <a:buSzPts val="2400"/>
              <a:buNone/>
              <a:defRPr b="1" sz="2400">
                <a:solidFill>
                  <a:srgbClr val="054266"/>
                </a:solidFill>
              </a:defRPr>
            </a:lvl1pPr>
            <a:lvl2pPr indent="-228600" lvl="1" marL="9144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64" name="Google Shape;164;p43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54266"/>
              </a:buClr>
              <a:buSzPts val="2400"/>
              <a:buNone/>
              <a:defRPr sz="2400">
                <a:solidFill>
                  <a:srgbClr val="054266"/>
                </a:solidFill>
              </a:defRPr>
            </a:lvl1pPr>
            <a:lvl2pPr indent="-228600" lvl="1" marL="9144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54266"/>
              </a:buClr>
              <a:buSzPts val="2400"/>
              <a:buNone/>
              <a:defRPr>
                <a:solidFill>
                  <a:srgbClr val="054266"/>
                </a:solidFill>
              </a:defRPr>
            </a:lvl2pPr>
            <a:lvl3pPr indent="-228600" lvl="2" marL="1371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54266"/>
              </a:buClr>
              <a:buSzPts val="2000"/>
              <a:buNone/>
              <a:defRPr>
                <a:solidFill>
                  <a:srgbClr val="054266"/>
                </a:solidFill>
              </a:defRPr>
            </a:lvl3pPr>
            <a:lvl4pPr indent="-228600" lvl="3" marL="18288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54266"/>
              </a:buClr>
              <a:buSzPts val="1800"/>
              <a:buNone/>
              <a:defRPr>
                <a:solidFill>
                  <a:srgbClr val="054266"/>
                </a:solidFill>
              </a:defRPr>
            </a:lvl4pPr>
            <a:lvl5pPr indent="-228600" lvl="4" marL="22860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54266"/>
              </a:buClr>
              <a:buSzPts val="1800"/>
              <a:buNone/>
              <a:defRPr>
                <a:solidFill>
                  <a:srgbClr val="054266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65" name="Google Shape;165;p4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_Light">
  <p:cSld name="Title Only_Light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44"/>
          <p:cNvSpPr txBox="1"/>
          <p:nvPr>
            <p:ph type="title"/>
          </p:nvPr>
        </p:nvSpPr>
        <p:spPr>
          <a:xfrm>
            <a:off x="838200" y="168910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54266"/>
              </a:buClr>
              <a:buSzPts val="4400"/>
              <a:buFont typeface="Arial"/>
              <a:buNone/>
              <a:defRPr>
                <a:solidFill>
                  <a:srgbClr val="05426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8" name="Google Shape;168;p4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7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7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2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2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2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_DarkLogo">
  <p:cSld name="Title Only_DarkLogo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45"/>
          <p:cNvSpPr txBox="1"/>
          <p:nvPr>
            <p:ph type="title"/>
          </p:nvPr>
        </p:nvSpPr>
        <p:spPr>
          <a:xfrm>
            <a:off x="838200" y="168910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1" name="Google Shape;171;p4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_LightLogo">
  <p:cSld name="Title Only_LightLogo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46"/>
          <p:cNvSpPr txBox="1"/>
          <p:nvPr>
            <p:ph type="title"/>
          </p:nvPr>
        </p:nvSpPr>
        <p:spPr>
          <a:xfrm>
            <a:off x="838200" y="168910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54266"/>
              </a:buClr>
              <a:buSzPts val="4400"/>
              <a:buFont typeface="Arial"/>
              <a:buNone/>
              <a:defRPr>
                <a:solidFill>
                  <a:srgbClr val="05426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4" name="Google Shape;174;p4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_Dark">
  <p:cSld name="Blank_Dark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4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_Light">
  <p:cSld name="Blank_Light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4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_Dark" type="objTx">
  <p:cSld name="OBJECT_WITH_CAPTION_TEXT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4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1" name="Google Shape;181;p49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3200"/>
              <a:buNone/>
              <a:defRPr sz="3200"/>
            </a:lvl1pPr>
            <a:lvl2pPr indent="-228600" lvl="1" marL="9144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/>
            </a:lvl2pPr>
            <a:lvl3pPr indent="-228600" lvl="2" marL="1371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3pPr>
            <a:lvl4pPr indent="-228600" lvl="3" marL="18288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/>
            </a:lvl4pPr>
            <a:lvl5pPr indent="-228600" lvl="4" marL="22860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82" name="Google Shape;182;p4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/>
            </a:lvl1pPr>
            <a:lvl2pPr indent="-228600" lvl="1" marL="9144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indent="-228600" lvl="2" marL="1371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indent="-228600" lvl="3" marL="18288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indent="-228600" lvl="4" marL="22860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83" name="Google Shape;183;p4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_Light">
  <p:cSld name="Content with Caption_Light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5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54266"/>
              </a:buClr>
              <a:buSzPts val="3200"/>
              <a:buFont typeface="Arial"/>
              <a:buNone/>
              <a:defRPr sz="3200">
                <a:solidFill>
                  <a:srgbClr val="05426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6" name="Google Shape;186;p5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54266"/>
              </a:buClr>
              <a:buSzPts val="3200"/>
              <a:buNone/>
              <a:defRPr sz="3200">
                <a:solidFill>
                  <a:srgbClr val="054266"/>
                </a:solidFill>
              </a:defRPr>
            </a:lvl1pPr>
            <a:lvl2pPr indent="-228600" lvl="1" marL="9144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54266"/>
              </a:buClr>
              <a:buSzPts val="2800"/>
              <a:buNone/>
              <a:defRPr sz="2800">
                <a:solidFill>
                  <a:srgbClr val="054266"/>
                </a:solidFill>
              </a:defRPr>
            </a:lvl2pPr>
            <a:lvl3pPr indent="-228600" lvl="2" marL="1371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54266"/>
              </a:buClr>
              <a:buSzPts val="2400"/>
              <a:buNone/>
              <a:defRPr sz="2400">
                <a:solidFill>
                  <a:srgbClr val="054266"/>
                </a:solidFill>
              </a:defRPr>
            </a:lvl3pPr>
            <a:lvl4pPr indent="-228600" lvl="3" marL="18288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54266"/>
              </a:buClr>
              <a:buSzPts val="2000"/>
              <a:buNone/>
              <a:defRPr sz="2000">
                <a:solidFill>
                  <a:srgbClr val="054266"/>
                </a:solidFill>
              </a:defRPr>
            </a:lvl4pPr>
            <a:lvl5pPr indent="-228600" lvl="4" marL="22860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54266"/>
              </a:buClr>
              <a:buSzPts val="2000"/>
              <a:buNone/>
              <a:defRPr sz="2000">
                <a:solidFill>
                  <a:srgbClr val="054266"/>
                </a:solidFill>
              </a:defRPr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87" name="Google Shape;187;p5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54266"/>
              </a:buClr>
              <a:buSzPts val="1600"/>
              <a:buNone/>
              <a:defRPr sz="1600">
                <a:solidFill>
                  <a:srgbClr val="054266"/>
                </a:solidFill>
              </a:defRPr>
            </a:lvl1pPr>
            <a:lvl2pPr indent="-228600" lvl="1" marL="9144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indent="-228600" lvl="2" marL="1371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indent="-228600" lvl="3" marL="18288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indent="-228600" lvl="4" marL="22860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88" name="Google Shape;188;p5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_DarkLogo">
  <p:cSld name="Content with Caption_DarkLogo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5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1" name="Google Shape;191;p51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3200"/>
              <a:buNone/>
              <a:defRPr sz="3200"/>
            </a:lvl1pPr>
            <a:lvl2pPr indent="-228600" lvl="1" marL="9144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/>
            </a:lvl2pPr>
            <a:lvl3pPr indent="-228600" lvl="2" marL="1371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3pPr>
            <a:lvl4pPr indent="-228600" lvl="3" marL="18288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/>
            </a:lvl4pPr>
            <a:lvl5pPr indent="-228600" lvl="4" marL="22860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92" name="Google Shape;192;p51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/>
            </a:lvl1pPr>
            <a:lvl2pPr indent="-228600" lvl="1" marL="9144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indent="-228600" lvl="2" marL="1371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indent="-228600" lvl="3" marL="18288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indent="-228600" lvl="4" marL="22860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93" name="Google Shape;193;p5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_LightLogo">
  <p:cSld name="Content with Caption_LightLogo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5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54266"/>
              </a:buClr>
              <a:buSzPts val="3200"/>
              <a:buFont typeface="Arial"/>
              <a:buNone/>
              <a:defRPr sz="3200">
                <a:solidFill>
                  <a:srgbClr val="05426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6" name="Google Shape;196;p52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54266"/>
              </a:buClr>
              <a:buSzPts val="3200"/>
              <a:buNone/>
              <a:defRPr sz="3200">
                <a:solidFill>
                  <a:srgbClr val="054266"/>
                </a:solidFill>
              </a:defRPr>
            </a:lvl1pPr>
            <a:lvl2pPr indent="-228600" lvl="1" marL="9144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54266"/>
              </a:buClr>
              <a:buSzPts val="2800"/>
              <a:buNone/>
              <a:defRPr sz="2800">
                <a:solidFill>
                  <a:srgbClr val="054266"/>
                </a:solidFill>
              </a:defRPr>
            </a:lvl2pPr>
            <a:lvl3pPr indent="-228600" lvl="2" marL="1371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54266"/>
              </a:buClr>
              <a:buSzPts val="2400"/>
              <a:buNone/>
              <a:defRPr sz="2400">
                <a:solidFill>
                  <a:srgbClr val="054266"/>
                </a:solidFill>
              </a:defRPr>
            </a:lvl3pPr>
            <a:lvl4pPr indent="-228600" lvl="3" marL="18288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54266"/>
              </a:buClr>
              <a:buSzPts val="2000"/>
              <a:buNone/>
              <a:defRPr sz="2000">
                <a:solidFill>
                  <a:srgbClr val="054266"/>
                </a:solidFill>
              </a:defRPr>
            </a:lvl4pPr>
            <a:lvl5pPr indent="-228600" lvl="4" marL="22860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54266"/>
              </a:buClr>
              <a:buSzPts val="2000"/>
              <a:buNone/>
              <a:defRPr sz="2000">
                <a:solidFill>
                  <a:srgbClr val="054266"/>
                </a:solidFill>
              </a:defRPr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97" name="Google Shape;197;p52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54266"/>
              </a:buClr>
              <a:buSzPts val="1600"/>
              <a:buNone/>
              <a:defRPr sz="1600">
                <a:solidFill>
                  <a:srgbClr val="054266"/>
                </a:solidFill>
              </a:defRPr>
            </a:lvl1pPr>
            <a:lvl2pPr indent="-228600" lvl="1" marL="9144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indent="-228600" lvl="2" marL="1371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indent="-228600" lvl="3" marL="18288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indent="-228600" lvl="4" marL="22860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98" name="Google Shape;198;p5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_Dark" type="picTx">
  <p:cSld name="PICTURE_WITH_CAPTION_TEXT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53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1" name="Google Shape;201;p53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202" name="Google Shape;202;p53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/>
            </a:lvl1pPr>
            <a:lvl2pPr indent="-228600" lvl="1" marL="9144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indent="-228600" lvl="2" marL="1371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indent="-228600" lvl="3" marL="18288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indent="-228600" lvl="4" marL="22860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203" name="Google Shape;203;p5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_Light">
  <p:cSld name="Picture with Caption_Light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54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54266"/>
              </a:buClr>
              <a:buSzPts val="3200"/>
              <a:buFont typeface="Arial"/>
              <a:buNone/>
              <a:defRPr sz="3200">
                <a:solidFill>
                  <a:srgbClr val="05426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6" name="Google Shape;206;p54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207" name="Google Shape;207;p54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54266"/>
              </a:buClr>
              <a:buSzPts val="1600"/>
              <a:buNone/>
              <a:defRPr sz="1600">
                <a:solidFill>
                  <a:srgbClr val="054266"/>
                </a:solidFill>
              </a:defRPr>
            </a:lvl1pPr>
            <a:lvl2pPr indent="-228600" lvl="1" marL="9144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indent="-228600" lvl="2" marL="1371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indent="-228600" lvl="3" marL="18288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indent="-228600" lvl="4" marL="22860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208" name="Google Shape;208;p5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8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28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2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_DarkLogo">
  <p:cSld name="Picture with Caption_DarkLogo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55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1" name="Google Shape;211;p55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212" name="Google Shape;212;p55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/>
            </a:lvl1pPr>
            <a:lvl2pPr indent="-228600" lvl="1" marL="9144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indent="-228600" lvl="2" marL="1371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indent="-228600" lvl="3" marL="18288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indent="-228600" lvl="4" marL="22860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213" name="Google Shape;213;p5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_LightLogo">
  <p:cSld name="Picture with Caption_LightLogo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5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54266"/>
              </a:buClr>
              <a:buSzPts val="3200"/>
              <a:buFont typeface="Arial"/>
              <a:buNone/>
              <a:defRPr sz="3200">
                <a:solidFill>
                  <a:srgbClr val="05426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6" name="Google Shape;216;p56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217" name="Google Shape;217;p56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54266"/>
              </a:buClr>
              <a:buSzPts val="1600"/>
              <a:buNone/>
              <a:defRPr sz="1600">
                <a:solidFill>
                  <a:srgbClr val="054266"/>
                </a:solidFill>
              </a:defRPr>
            </a:lvl1pPr>
            <a:lvl2pPr indent="-228600" lvl="1" marL="9144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indent="-228600" lvl="2" marL="1371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indent="-228600" lvl="3" marL="18288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indent="-228600" lvl="4" marL="22860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218" name="Google Shape;218;p5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054266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57"/>
          <p:cNvSpPr txBox="1"/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A96EC"/>
              </a:buClr>
              <a:buSzPts val="4800"/>
              <a:buFont typeface="Arial"/>
              <a:buNone/>
              <a:defRPr b="1" sz="4800">
                <a:solidFill>
                  <a:srgbClr val="0A96EC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1" name="Google Shape;221;p57"/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rgbClr val="0A96E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22" name="Google Shape;222;p57"/>
          <p:cNvSpPr txBox="1"/>
          <p:nvPr>
            <p:ph idx="1" type="body"/>
          </p:nvPr>
        </p:nvSpPr>
        <p:spPr>
          <a:xfrm>
            <a:off x="0" y="1005381"/>
            <a:ext cx="12192000" cy="41937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marR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A96EC"/>
              </a:buClr>
              <a:buSzPts val="2400"/>
              <a:buFont typeface="Open Sans"/>
              <a:buNone/>
              <a:defRPr b="0" sz="2400">
                <a:solidFill>
                  <a:srgbClr val="0A96EC"/>
                </a:solidFill>
              </a:defRPr>
            </a:lvl1pPr>
            <a:lvl2pPr indent="-228600" lvl="1" marL="9144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2pPr>
            <a:lvl3pPr indent="-228600" lvl="2" marL="1371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3pPr>
            <a:lvl4pPr indent="-228600" lvl="3" marL="18288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4pPr>
            <a:lvl5pPr indent="-228600" lvl="4" marL="22860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9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29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29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29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29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2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3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3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3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3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2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32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3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3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3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33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33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3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3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3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30.xml"/><Relationship Id="rId22" Type="http://schemas.openxmlformats.org/officeDocument/2006/relationships/slideLayout" Target="../slideLayouts/slideLayout32.xml"/><Relationship Id="rId21" Type="http://schemas.openxmlformats.org/officeDocument/2006/relationships/slideLayout" Target="../slideLayouts/slideLayout31.xml"/><Relationship Id="rId24" Type="http://schemas.openxmlformats.org/officeDocument/2006/relationships/slideLayout" Target="../slideLayouts/slideLayout34.xml"/><Relationship Id="rId23" Type="http://schemas.openxmlformats.org/officeDocument/2006/relationships/slideLayout" Target="../slideLayouts/slideLayout33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2.xml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26" Type="http://schemas.openxmlformats.org/officeDocument/2006/relationships/slideLayout" Target="../slideLayouts/slideLayout36.xml"/><Relationship Id="rId25" Type="http://schemas.openxmlformats.org/officeDocument/2006/relationships/slideLayout" Target="../slideLayouts/slideLayout35.xml"/><Relationship Id="rId28" Type="http://schemas.openxmlformats.org/officeDocument/2006/relationships/slideLayout" Target="../slideLayouts/slideLayout38.xml"/><Relationship Id="rId27" Type="http://schemas.openxmlformats.org/officeDocument/2006/relationships/slideLayout" Target="../slideLayouts/slideLayout37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39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31" Type="http://schemas.openxmlformats.org/officeDocument/2006/relationships/slideLayout" Target="../slideLayouts/slideLayout41.xml"/><Relationship Id="rId30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21.xml"/><Relationship Id="rId33" Type="http://schemas.openxmlformats.org/officeDocument/2006/relationships/theme" Target="../theme/theme3.xml"/><Relationship Id="rId10" Type="http://schemas.openxmlformats.org/officeDocument/2006/relationships/slideLayout" Target="../slideLayouts/slideLayout20.xml"/><Relationship Id="rId32" Type="http://schemas.openxmlformats.org/officeDocument/2006/relationships/slideLayout" Target="../slideLayouts/slideLayout42.xml"/><Relationship Id="rId13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24.xml"/><Relationship Id="rId17" Type="http://schemas.openxmlformats.org/officeDocument/2006/relationships/slideLayout" Target="../slideLayouts/slideLayout27.xml"/><Relationship Id="rId16" Type="http://schemas.openxmlformats.org/officeDocument/2006/relationships/slideLayout" Target="../slideLayouts/slideLayout26.xml"/><Relationship Id="rId19" Type="http://schemas.openxmlformats.org/officeDocument/2006/relationships/slideLayout" Target="../slideLayouts/slideLayout29.xml"/><Relationship Id="rId18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6"/>
          <p:cNvSpPr txBox="1"/>
          <p:nvPr>
            <p:ph type="title"/>
          </p:nvPr>
        </p:nvSpPr>
        <p:spPr>
          <a:xfrm>
            <a:off x="838200" y="168910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6" name="Google Shape;86;p16"/>
          <p:cNvSpPr txBox="1"/>
          <p:nvPr>
            <p:ph idx="1" type="body"/>
          </p:nvPr>
        </p:nvSpPr>
        <p:spPr>
          <a:xfrm>
            <a:off x="838200" y="4276725"/>
            <a:ext cx="10515600" cy="19002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228600" lvl="1" marL="9144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228600" lvl="2" marL="13716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228600" lvl="3" marL="18288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228600" lvl="4" marL="22860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  <p:sldLayoutId id="2147483674" r:id="rId15"/>
    <p:sldLayoutId id="2147483675" r:id="rId16"/>
    <p:sldLayoutId id="2147483676" r:id="rId17"/>
    <p:sldLayoutId id="2147483677" r:id="rId18"/>
    <p:sldLayoutId id="2147483678" r:id="rId19"/>
    <p:sldLayoutId id="2147483679" r:id="rId20"/>
    <p:sldLayoutId id="2147483680" r:id="rId21"/>
    <p:sldLayoutId id="2147483681" r:id="rId22"/>
    <p:sldLayoutId id="2147483682" r:id="rId23"/>
    <p:sldLayoutId id="2147483683" r:id="rId24"/>
    <p:sldLayoutId id="2147483684" r:id="rId25"/>
    <p:sldLayoutId id="2147483685" r:id="rId26"/>
    <p:sldLayoutId id="2147483686" r:id="rId27"/>
    <p:sldLayoutId id="2147483687" r:id="rId28"/>
    <p:sldLayoutId id="2147483688" r:id="rId29"/>
    <p:sldLayoutId id="2147483689" r:id="rId30"/>
    <p:sldLayoutId id="2147483690" r:id="rId31"/>
    <p:sldLayoutId id="2147483691" r:id="rId32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0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1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0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Relationship Id="rId3" Type="http://schemas.openxmlformats.org/officeDocument/2006/relationships/hyperlink" Target="mailto:jen.wang@yale.edu" TargetMode="External"/><Relationship Id="rId4" Type="http://schemas.openxmlformats.org/officeDocument/2006/relationships/hyperlink" Target="mailto:Robert.Dubrow@yale.edu" TargetMode="External"/><Relationship Id="rId5" Type="http://schemas.openxmlformats.org/officeDocument/2006/relationships/hyperlink" Target="mailto:Hannah.Beath@ct.gov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9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1"/>
          <p:cNvSpPr txBox="1"/>
          <p:nvPr>
            <p:ph type="title"/>
          </p:nvPr>
        </p:nvSpPr>
        <p:spPr>
          <a:xfrm>
            <a:off x="1093603" y="1017685"/>
            <a:ext cx="9993588" cy="22812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en-US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Climate and Health Equity Coalition: </a:t>
            </a:r>
            <a:br>
              <a:rPr lang="en-US">
                <a:latin typeface="Calibri"/>
                <a:ea typeface="Calibri"/>
                <a:cs typeface="Calibri"/>
                <a:sym typeface="Calibri"/>
              </a:rPr>
            </a:br>
            <a:br>
              <a:rPr lang="en-US">
                <a:latin typeface="Calibri"/>
                <a:ea typeface="Calibri"/>
                <a:cs typeface="Calibri"/>
                <a:sym typeface="Calibri"/>
              </a:rPr>
            </a:br>
            <a:r>
              <a:rPr lang="en-US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2nd Convening </a:t>
            </a:r>
            <a:endParaRPr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p1"/>
          <p:cNvSpPr txBox="1"/>
          <p:nvPr>
            <p:ph idx="1" type="body"/>
          </p:nvPr>
        </p:nvSpPr>
        <p:spPr>
          <a:xfrm>
            <a:off x="2304158" y="4131109"/>
            <a:ext cx="7583683" cy="17092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en-US"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Office of Climate and Health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en-US"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Yale Center on Climate Change and Health</a:t>
            </a:r>
            <a:r>
              <a:rPr lang="en-US" sz="2400">
                <a:solidFill>
                  <a:schemeClr val="lt1"/>
                </a:solidFill>
              </a:rPr>
              <a:t> </a:t>
            </a:r>
            <a:endParaRPr sz="2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en-US" sz="2400">
                <a:solidFill>
                  <a:schemeClr val="lt1"/>
                </a:solidFill>
              </a:rPr>
              <a:t>April 17</a:t>
            </a:r>
            <a:r>
              <a:rPr lang="en-US"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, 2024</a:t>
            </a:r>
            <a:endParaRPr/>
          </a:p>
        </p:txBody>
      </p:sp>
      <p:sp>
        <p:nvSpPr>
          <p:cNvPr id="229" name="Google Shape;229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>
                <a:solidFill>
                  <a:schemeClr val="lt1"/>
                </a:solidFill>
              </a:rPr>
              <a:t>‹#›</a:t>
            </a:fld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18" name="Google Shape;318;p10"/>
          <p:cNvSpPr txBox="1"/>
          <p:nvPr>
            <p:ph idx="4294967295" type="title"/>
          </p:nvPr>
        </p:nvSpPr>
        <p:spPr>
          <a:xfrm>
            <a:off x="779964" y="217488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</a:pPr>
            <a:r>
              <a:rPr lang="en-US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Climate and Health Equity Coalition</a:t>
            </a:r>
            <a:endParaRPr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19" name="Google Shape;319;p10"/>
          <p:cNvSpPr txBox="1"/>
          <p:nvPr>
            <p:ph idx="4294967295" type="body"/>
          </p:nvPr>
        </p:nvSpPr>
        <p:spPr>
          <a:xfrm>
            <a:off x="527217" y="1352717"/>
            <a:ext cx="5566510" cy="4805864"/>
          </a:xfrm>
          <a:prstGeom prst="rect">
            <a:avLst/>
          </a:prstGeom>
          <a:noFill/>
          <a:ln cap="flat" cmpd="sng" w="9525">
            <a:solidFill>
              <a:srgbClr val="4472C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u="sng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Subcommittee Descriptions:</a:t>
            </a:r>
            <a:endParaRPr u="sng">
              <a:solidFill>
                <a:schemeClr val="dk1"/>
              </a:solidFill>
            </a:endParaRPr>
          </a:p>
          <a:p>
            <a:pPr indent="-457200" lvl="0" marL="4572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Monitoring and Evaluation: </a:t>
            </a:r>
            <a:endParaRPr sz="2100">
              <a:solidFill>
                <a:schemeClr val="dk1"/>
              </a:solidFill>
            </a:endParaRPr>
          </a:p>
          <a:p>
            <a:pPr indent="-457200" lvl="1" marL="9144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</a:pPr>
            <a:r>
              <a:rPr lang="en-US" sz="17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Provide input and guidance regarding the efficiency, equitability and effectiveness of the adaptation actions.</a:t>
            </a:r>
            <a:endParaRPr/>
          </a:p>
          <a:p>
            <a:pPr indent="-457200" lvl="0" marL="4572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lang="en-US" sz="21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Implementation and Dissemination:</a:t>
            </a:r>
            <a:endParaRPr sz="2100">
              <a:solidFill>
                <a:schemeClr val="dk1"/>
              </a:solidFill>
            </a:endParaRPr>
          </a:p>
          <a:p>
            <a:pPr indent="-323850" lvl="0" marL="4572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2100"/>
              <a:buFont typeface="Arial"/>
              <a:buNone/>
            </a:pPr>
            <a:r>
              <a:t/>
            </a:r>
            <a:endParaRPr sz="2100">
              <a:solidFill>
                <a:schemeClr val="dk1"/>
              </a:solidFill>
            </a:endParaRPr>
          </a:p>
        </p:txBody>
      </p:sp>
      <p:sp>
        <p:nvSpPr>
          <p:cNvPr id="320" name="Google Shape;320;p10"/>
          <p:cNvSpPr txBox="1"/>
          <p:nvPr/>
        </p:nvSpPr>
        <p:spPr>
          <a:xfrm>
            <a:off x="6258032" y="1346966"/>
            <a:ext cx="5566510" cy="4805864"/>
          </a:xfrm>
          <a:prstGeom prst="rect">
            <a:avLst/>
          </a:prstGeom>
          <a:noFill/>
          <a:ln cap="flat" cmpd="sng" w="9525">
            <a:solidFill>
              <a:srgbClr val="4472C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0" i="0" lang="en-US" sz="2800" u="sng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Subcommittee:</a:t>
            </a:r>
            <a:endParaRPr b="0" i="0" sz="2800" u="sng" cap="none" strike="noStrik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457200" lvl="0" marL="457200" marR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b="0" i="0" lang="en-US" sz="21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Membership: issue collecting names on survey form</a:t>
            </a:r>
            <a:endParaRPr b="0" i="0" sz="2100" u="none" cap="none" strike="noStrik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42900" lvl="1" marL="914400" marR="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</a:pPr>
            <a:r>
              <a:rPr b="0" i="0" lang="en-US" sz="17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Only have 6 (out of 12) entries with name and selection</a:t>
            </a:r>
            <a:endParaRPr/>
          </a:p>
          <a:p>
            <a:pPr indent="-342900" lvl="1" marL="914400" marR="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</a:pPr>
            <a:r>
              <a:rPr b="0" i="0" lang="en-US" sz="17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Collect preferences live </a:t>
            </a:r>
            <a:endParaRPr b="0" i="0" sz="1700" u="none" cap="none" strike="noStrik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11"/>
          <p:cNvSpPr txBox="1"/>
          <p:nvPr>
            <p:ph idx="1" type="body"/>
          </p:nvPr>
        </p:nvSpPr>
        <p:spPr>
          <a:xfrm>
            <a:off x="6132513" y="1404938"/>
            <a:ext cx="5181600" cy="4351338"/>
          </a:xfrm>
          <a:prstGeom prst="rect">
            <a:avLst/>
          </a:prstGeom>
          <a:noFill/>
          <a:ln cap="flat" cmpd="sng" w="9525">
            <a:solidFill>
              <a:srgbClr val="4472C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4572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54266"/>
              </a:buClr>
              <a:buSzPts val="2200"/>
              <a:buChar char="•"/>
            </a:pPr>
            <a:r>
              <a:rPr lang="en-US" sz="2200">
                <a:latin typeface="Open Sans"/>
                <a:ea typeface="Open Sans"/>
                <a:cs typeface="Open Sans"/>
                <a:sym typeface="Open Sans"/>
              </a:rPr>
              <a:t>Reported the following climate impacts as the most concerning: </a:t>
            </a:r>
            <a:endParaRPr sz="2200"/>
          </a:p>
          <a:p>
            <a:pPr indent="-4572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54266"/>
              </a:buClr>
              <a:buSzPts val="1800"/>
              <a:buChar char="•"/>
            </a:pPr>
            <a:r>
              <a:rPr lang="en-US" sz="1800">
                <a:latin typeface="Open Sans"/>
                <a:ea typeface="Open Sans"/>
                <a:cs typeface="Open Sans"/>
                <a:sym typeface="Open Sans"/>
              </a:rPr>
              <a:t>Extreme precipitation (84%)</a:t>
            </a:r>
            <a:endParaRPr sz="1800"/>
          </a:p>
          <a:p>
            <a:pPr indent="-4572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54266"/>
              </a:buClr>
              <a:buSzPts val="1800"/>
              <a:buChar char="•"/>
            </a:pPr>
            <a:r>
              <a:rPr lang="en-US" sz="1800">
                <a:latin typeface="Open Sans"/>
                <a:ea typeface="Open Sans"/>
                <a:cs typeface="Open Sans"/>
                <a:sym typeface="Open Sans"/>
              </a:rPr>
              <a:t>Increase in vector-borne disease (80%)</a:t>
            </a:r>
            <a:endParaRPr/>
          </a:p>
          <a:p>
            <a:pPr indent="-4572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54266"/>
              </a:buClr>
              <a:buSzPts val="1800"/>
              <a:buChar char="•"/>
            </a:pPr>
            <a:r>
              <a:rPr lang="en-US" sz="1800">
                <a:latin typeface="Open Sans"/>
                <a:ea typeface="Open Sans"/>
                <a:cs typeface="Open Sans"/>
                <a:sym typeface="Open Sans"/>
              </a:rPr>
              <a:t>Extreme heat (76%)</a:t>
            </a:r>
            <a:endParaRPr/>
          </a:p>
          <a:p>
            <a:pPr indent="-4572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54266"/>
              </a:buClr>
              <a:buSzPts val="2200"/>
              <a:buChar char="•"/>
            </a:pPr>
            <a:r>
              <a:rPr lang="en-US" sz="2200">
                <a:latin typeface="Open Sans"/>
                <a:ea typeface="Open Sans"/>
                <a:cs typeface="Open Sans"/>
                <a:sym typeface="Open Sans"/>
              </a:rPr>
              <a:t>Reported the following training topics as </a:t>
            </a:r>
            <a:r>
              <a:rPr i="1" lang="en-US" sz="2200">
                <a:latin typeface="Open Sans"/>
                <a:ea typeface="Open Sans"/>
                <a:cs typeface="Open Sans"/>
                <a:sym typeface="Open Sans"/>
              </a:rPr>
              <a:t>most</a:t>
            </a:r>
            <a:r>
              <a:rPr lang="en-US" sz="2200">
                <a:latin typeface="Open Sans"/>
                <a:ea typeface="Open Sans"/>
                <a:cs typeface="Open Sans"/>
                <a:sym typeface="Open Sans"/>
              </a:rPr>
              <a:t> pertinent:</a:t>
            </a:r>
            <a:endParaRPr/>
          </a:p>
          <a:p>
            <a:pPr indent="-4572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54266"/>
              </a:buClr>
              <a:buSzPts val="1800"/>
              <a:buChar char="•"/>
            </a:pPr>
            <a:r>
              <a:rPr lang="en-US" sz="1800">
                <a:latin typeface="Open Sans"/>
                <a:ea typeface="Open Sans"/>
                <a:cs typeface="Open Sans"/>
                <a:sym typeface="Open Sans"/>
              </a:rPr>
              <a:t>"Health Impacts of Climate Change"</a:t>
            </a:r>
            <a:endParaRPr/>
          </a:p>
          <a:p>
            <a:pPr indent="-4572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54266"/>
              </a:buClr>
              <a:buSzPts val="1800"/>
              <a:buChar char="•"/>
            </a:pPr>
            <a:r>
              <a:rPr lang="en-US" sz="1800">
                <a:latin typeface="Open Sans"/>
                <a:ea typeface="Open Sans"/>
                <a:cs typeface="Open Sans"/>
                <a:sym typeface="Open Sans"/>
              </a:rPr>
              <a:t>"Public Health Programs &amp; Climate Change"</a:t>
            </a:r>
            <a:endParaRPr/>
          </a:p>
          <a:p>
            <a:pPr indent="-4572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54266"/>
              </a:buClr>
              <a:buSzPts val="2200"/>
              <a:buChar char="•"/>
            </a:pPr>
            <a:r>
              <a:rPr lang="en-US" sz="2200">
                <a:latin typeface="Open Sans"/>
                <a:ea typeface="Open Sans"/>
                <a:cs typeface="Open Sans"/>
                <a:sym typeface="Open Sans"/>
              </a:rPr>
              <a:t>Reported the following training topics as </a:t>
            </a:r>
            <a:r>
              <a:rPr i="1" lang="en-US" sz="2200">
                <a:latin typeface="Open Sans"/>
                <a:ea typeface="Open Sans"/>
                <a:cs typeface="Open Sans"/>
                <a:sym typeface="Open Sans"/>
              </a:rPr>
              <a:t>least</a:t>
            </a:r>
            <a:r>
              <a:rPr lang="en-US" sz="2200">
                <a:latin typeface="Open Sans"/>
                <a:ea typeface="Open Sans"/>
                <a:cs typeface="Open Sans"/>
                <a:sym typeface="Open Sans"/>
              </a:rPr>
              <a:t> pertinent:</a:t>
            </a:r>
            <a:endParaRPr/>
          </a:p>
          <a:p>
            <a:pPr indent="-4572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54266"/>
              </a:buClr>
              <a:buSzPts val="1800"/>
              <a:buChar char="•"/>
            </a:pPr>
            <a:r>
              <a:rPr lang="en-US" sz="1800">
                <a:latin typeface="Open Sans"/>
                <a:ea typeface="Open Sans"/>
                <a:cs typeface="Open Sans"/>
                <a:sym typeface="Open Sans"/>
              </a:rPr>
              <a:t>Agriculture and Food Security</a:t>
            </a:r>
            <a:endParaRPr/>
          </a:p>
          <a:p>
            <a:pPr indent="-3429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54266"/>
              </a:buClr>
              <a:buSzPts val="1800"/>
              <a:buNone/>
            </a:pPr>
            <a:r>
              <a:t/>
            </a:r>
            <a:endParaRPr sz="1800">
              <a:latin typeface="Open Sans"/>
              <a:ea typeface="Open Sans"/>
              <a:cs typeface="Open Sans"/>
              <a:sym typeface="Open Sans"/>
            </a:endParaRPr>
          </a:p>
          <a:p>
            <a:pPr indent="-2032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54266"/>
              </a:buClr>
              <a:buSzPts val="2200"/>
              <a:buNone/>
            </a:pPr>
            <a:r>
              <a:t/>
            </a:r>
            <a:endParaRPr sz="22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26" name="Google Shape;326;p11"/>
          <p:cNvSpPr txBox="1"/>
          <p:nvPr>
            <p:ph type="title"/>
          </p:nvPr>
        </p:nvSpPr>
        <p:spPr>
          <a:xfrm>
            <a:off x="838200" y="2508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54266"/>
              </a:buClr>
              <a:buSzPts val="44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Preliminary LHD Survey Results:</a:t>
            </a:r>
            <a:endParaRPr/>
          </a:p>
        </p:txBody>
      </p:sp>
      <p:sp>
        <p:nvSpPr>
          <p:cNvPr id="327" name="Google Shape;327;p11"/>
          <p:cNvSpPr txBox="1"/>
          <p:nvPr>
            <p:ph idx="2" type="body"/>
          </p:nvPr>
        </p:nvSpPr>
        <p:spPr>
          <a:xfrm>
            <a:off x="838200" y="1404938"/>
            <a:ext cx="5181600" cy="4351338"/>
          </a:xfrm>
          <a:prstGeom prst="rect">
            <a:avLst/>
          </a:prstGeom>
          <a:noFill/>
          <a:ln cap="flat" cmpd="sng" w="9525">
            <a:solidFill>
              <a:srgbClr val="4472C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54266"/>
              </a:buClr>
              <a:buSzPts val="2200"/>
              <a:buChar char="•"/>
            </a:pPr>
            <a:r>
              <a:rPr lang="en-US" sz="2200">
                <a:latin typeface="Open Sans"/>
                <a:ea typeface="Open Sans"/>
                <a:cs typeface="Open Sans"/>
                <a:sym typeface="Open Sans"/>
              </a:rPr>
              <a:t>Responses from 25 local health departments/districts (LHDs)</a:t>
            </a:r>
            <a:endParaRPr sz="2200"/>
          </a:p>
          <a:p>
            <a:pPr indent="-342900" lvl="1" marL="8001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54266"/>
              </a:buClr>
              <a:buSzPts val="1800"/>
              <a:buChar char="•"/>
            </a:pPr>
            <a:r>
              <a:rPr lang="en-US" sz="1800">
                <a:latin typeface="Open Sans"/>
                <a:ea typeface="Open Sans"/>
                <a:cs typeface="Open Sans"/>
                <a:sym typeface="Open Sans"/>
              </a:rPr>
              <a:t>(42% response rate) </a:t>
            </a:r>
            <a:endParaRPr sz="1800"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54266"/>
              </a:buClr>
              <a:buSzPts val="2200"/>
              <a:buChar char="•"/>
            </a:pPr>
            <a:r>
              <a:rPr lang="en-US" sz="2200">
                <a:latin typeface="Open Sans"/>
                <a:ea typeface="Open Sans"/>
                <a:cs typeface="Open Sans"/>
                <a:sym typeface="Open Sans"/>
              </a:rPr>
              <a:t>92% agree that climate change is impacting the health of their communities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54266"/>
              </a:buClr>
              <a:buSzPts val="2200"/>
              <a:buChar char="•"/>
            </a:pPr>
            <a:r>
              <a:rPr lang="en-US" sz="2200">
                <a:latin typeface="Open Sans"/>
                <a:ea typeface="Open Sans"/>
                <a:cs typeface="Open Sans"/>
                <a:sym typeface="Open Sans"/>
              </a:rPr>
              <a:t>80% believe LHDs should play a role in addressing the impacts of climate change (20% were neutral) 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54266"/>
              </a:buClr>
              <a:buSzPts val="2200"/>
              <a:buChar char="•"/>
            </a:pPr>
            <a:r>
              <a:rPr lang="en-US" sz="2200">
                <a:latin typeface="Open Sans"/>
                <a:ea typeface="Open Sans"/>
                <a:cs typeface="Open Sans"/>
                <a:sym typeface="Open Sans"/>
              </a:rPr>
              <a:t>28% believe their LHD has the expertise required </a:t>
            </a:r>
            <a:endParaRPr sz="2200"/>
          </a:p>
          <a:p>
            <a:pPr indent="-342900" lvl="1" marL="8001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54266"/>
              </a:buClr>
              <a:buSzPts val="1800"/>
              <a:buChar char="•"/>
            </a:pPr>
            <a:r>
              <a:rPr lang="en-US" sz="1800">
                <a:latin typeface="Open Sans"/>
                <a:ea typeface="Open Sans"/>
                <a:cs typeface="Open Sans"/>
                <a:sym typeface="Open Sans"/>
              </a:rPr>
              <a:t>(4% report they have the capacity) </a:t>
            </a:r>
            <a:endParaRPr sz="1800"/>
          </a:p>
        </p:txBody>
      </p:sp>
      <p:sp>
        <p:nvSpPr>
          <p:cNvPr id="328" name="Google Shape;328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2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12"/>
          <p:cNvSpPr txBox="1"/>
          <p:nvPr>
            <p:ph type="title"/>
          </p:nvPr>
        </p:nvSpPr>
        <p:spPr>
          <a:xfrm>
            <a:off x="838200" y="16986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54266"/>
              </a:buClr>
              <a:buSzPts val="44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Connecticut Climate Impact Compendium</a:t>
            </a:r>
            <a:endParaRPr/>
          </a:p>
        </p:txBody>
      </p:sp>
      <p:sp>
        <p:nvSpPr>
          <p:cNvPr id="334" name="Google Shape;334;p12"/>
          <p:cNvSpPr txBox="1"/>
          <p:nvPr>
            <p:ph idx="1" type="body"/>
          </p:nvPr>
        </p:nvSpPr>
        <p:spPr>
          <a:xfrm>
            <a:off x="478323" y="1478875"/>
            <a:ext cx="8074662" cy="52092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62500" lnSpcReduction="20000"/>
          </a:bodyPr>
          <a:lstStyle/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None/>
            </a:pPr>
            <a:r>
              <a:rPr lang="en-US">
                <a:solidFill>
                  <a:srgbClr val="FF0000"/>
                </a:solidFill>
                <a:latin typeface="Open Sans"/>
                <a:ea typeface="Open Sans"/>
                <a:cs typeface="Open Sans"/>
                <a:sym typeface="Open Sans"/>
              </a:rPr>
              <a:t>We are seeking coalition's feedback to:</a:t>
            </a:r>
            <a:endParaRPr/>
          </a:p>
          <a:p>
            <a:pPr indent="-457200" lvl="0" marL="4572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rgbClr val="181818"/>
              </a:buClr>
              <a:buSzPct val="100000"/>
              <a:buChar char="•"/>
            </a:pPr>
            <a:r>
              <a:rPr b="1" lang="en-US">
                <a:solidFill>
                  <a:srgbClr val="181818"/>
                </a:solidFill>
                <a:latin typeface="Open Sans"/>
                <a:ea typeface="Open Sans"/>
                <a:cs typeface="Open Sans"/>
                <a:sym typeface="Open Sans"/>
              </a:rPr>
              <a:t>Add additional resources – </a:t>
            </a:r>
            <a:r>
              <a:rPr lang="en-US">
                <a:solidFill>
                  <a:srgbClr val="181818"/>
                </a:solidFill>
                <a:latin typeface="Open Sans"/>
                <a:ea typeface="Open Sans"/>
                <a:cs typeface="Open Sans"/>
                <a:sym typeface="Open Sans"/>
              </a:rPr>
              <a:t>what’s missing that is </a:t>
            </a:r>
            <a:r>
              <a:rPr lang="en-US" u="sng">
                <a:solidFill>
                  <a:srgbClr val="181818"/>
                </a:solidFill>
                <a:latin typeface="Open Sans"/>
                <a:ea typeface="Open Sans"/>
                <a:cs typeface="Open Sans"/>
                <a:sym typeface="Open Sans"/>
              </a:rPr>
              <a:t>readily available</a:t>
            </a:r>
            <a:r>
              <a:rPr lang="en-US">
                <a:solidFill>
                  <a:srgbClr val="181818"/>
                </a:solidFill>
                <a:latin typeface="Open Sans"/>
                <a:ea typeface="Open Sans"/>
                <a:cs typeface="Open Sans"/>
                <a:sym typeface="Open Sans"/>
              </a:rPr>
              <a:t>? </a:t>
            </a:r>
            <a:endParaRPr b="1">
              <a:solidFill>
                <a:srgbClr val="181818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457200" lvl="0" marL="4572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rgbClr val="181818"/>
              </a:buClr>
              <a:buSzPct val="100000"/>
              <a:buChar char="•"/>
            </a:pPr>
            <a:r>
              <a:rPr b="1" lang="en-US">
                <a:solidFill>
                  <a:srgbClr val="181818"/>
                </a:solidFill>
                <a:latin typeface="Open Sans"/>
                <a:ea typeface="Open Sans"/>
                <a:cs typeface="Open Sans"/>
                <a:sym typeface="Open Sans"/>
              </a:rPr>
              <a:t>Identify resource gaps </a:t>
            </a:r>
            <a:r>
              <a:rPr lang="en-US">
                <a:solidFill>
                  <a:srgbClr val="181818"/>
                </a:solidFill>
                <a:latin typeface="Open Sans"/>
                <a:ea typeface="Open Sans"/>
                <a:cs typeface="Open Sans"/>
                <a:sym typeface="Open Sans"/>
              </a:rPr>
              <a:t>– what’s missing that is </a:t>
            </a:r>
            <a:r>
              <a:rPr lang="en-US" u="sng">
                <a:solidFill>
                  <a:srgbClr val="181818"/>
                </a:solidFill>
                <a:latin typeface="Open Sans"/>
                <a:ea typeface="Open Sans"/>
                <a:cs typeface="Open Sans"/>
                <a:sym typeface="Open Sans"/>
              </a:rPr>
              <a:t>not readily available</a:t>
            </a:r>
            <a:r>
              <a:rPr lang="en-US">
                <a:solidFill>
                  <a:srgbClr val="181818"/>
                </a:solidFill>
                <a:latin typeface="Open Sans"/>
                <a:ea typeface="Open Sans"/>
                <a:cs typeface="Open Sans"/>
                <a:sym typeface="Open Sans"/>
              </a:rPr>
              <a:t>?</a:t>
            </a:r>
            <a:endParaRPr/>
          </a:p>
          <a:p>
            <a:pPr indent="-342900" lvl="1" marL="80010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rgbClr val="181818"/>
              </a:buClr>
              <a:buSzPct val="100000"/>
              <a:buFont typeface="Courier New"/>
              <a:buChar char="o"/>
            </a:pPr>
            <a:r>
              <a:rPr lang="en-US">
                <a:solidFill>
                  <a:srgbClr val="181818"/>
                </a:solidFill>
                <a:latin typeface="Open Sans"/>
                <a:ea typeface="Open Sans"/>
                <a:cs typeface="Open Sans"/>
                <a:sym typeface="Open Sans"/>
              </a:rPr>
              <a:t>Previously identified: adaptive capacity; interventions</a:t>
            </a:r>
            <a:endParaRPr/>
          </a:p>
          <a:p>
            <a:pPr indent="-342900" lvl="1" marL="80010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rgbClr val="181818"/>
              </a:buClr>
              <a:buSzPct val="100000"/>
              <a:buFont typeface="Courier New"/>
              <a:buChar char="o"/>
            </a:pPr>
            <a:r>
              <a:rPr lang="en-US">
                <a:solidFill>
                  <a:srgbClr val="181818"/>
                </a:solidFill>
              </a:rPr>
              <a:t>Others? </a:t>
            </a:r>
            <a:endParaRPr/>
          </a:p>
          <a:p>
            <a:pPr indent="-457200" lvl="0" marL="4572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rgbClr val="181818"/>
              </a:buClr>
              <a:buSzPct val="100000"/>
              <a:buChar char="•"/>
            </a:pPr>
            <a:r>
              <a:rPr b="1" lang="en-US">
                <a:solidFill>
                  <a:srgbClr val="181818"/>
                </a:solidFill>
              </a:rPr>
              <a:t>Improve formatting for usability and accessibility </a:t>
            </a:r>
            <a:endParaRPr/>
          </a:p>
          <a:p>
            <a:pPr indent="-342900" lvl="1" marL="80010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rgbClr val="181818"/>
              </a:buClr>
              <a:buSzPct val="100000"/>
              <a:buFont typeface="Courier New"/>
              <a:buChar char="o"/>
            </a:pPr>
            <a:r>
              <a:rPr lang="en-US">
                <a:solidFill>
                  <a:srgbClr val="181818"/>
                </a:solidFill>
              </a:rPr>
              <a:t>Add introductory page to orient reader on purpose and structure; add date</a:t>
            </a:r>
            <a:endParaRPr/>
          </a:p>
          <a:p>
            <a:pPr indent="-342900" lvl="1" marL="80010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rgbClr val="181818"/>
              </a:buClr>
              <a:buSzPct val="100000"/>
              <a:buFont typeface="Courier New"/>
              <a:buChar char="o"/>
            </a:pPr>
            <a:r>
              <a:rPr lang="en-US">
                <a:solidFill>
                  <a:srgbClr val="181818"/>
                </a:solidFill>
              </a:rPr>
              <a:t>Formatting/remediating PDF for accessibility, OR, adapting it to a webpage?</a:t>
            </a:r>
            <a:endParaRPr/>
          </a:p>
          <a:p>
            <a:pPr indent="-342900" lvl="1" marL="80010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rgbClr val="181818"/>
              </a:buClr>
              <a:buSzPct val="100000"/>
              <a:buFont typeface="Courier New"/>
              <a:buChar char="o"/>
            </a:pPr>
            <a:r>
              <a:rPr lang="en-US">
                <a:solidFill>
                  <a:srgbClr val="181818"/>
                </a:solidFill>
              </a:rPr>
              <a:t>Other ideas to make it more usable and accessible?</a:t>
            </a:r>
            <a:endParaRPr/>
          </a:p>
          <a:p>
            <a:pPr indent="0" lvl="0" marL="4572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rgbClr val="054266"/>
              </a:buClr>
              <a:buSzPct val="100000"/>
              <a:buNone/>
            </a:pPr>
            <a:r>
              <a:t/>
            </a:r>
            <a:endParaRPr>
              <a:solidFill>
                <a:srgbClr val="FF0000"/>
              </a:solidFill>
            </a:endParaRPr>
          </a:p>
          <a:p>
            <a:pPr indent="0" lvl="0" marL="9525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Pct val="100000"/>
              <a:buNone/>
            </a:pPr>
            <a:r>
              <a:rPr lang="en-US">
                <a:solidFill>
                  <a:srgbClr val="FF0000"/>
                </a:solidFill>
              </a:rPr>
              <a:t>Please email Jen with your feedback on any of the above! jen.wang@yale.edu</a:t>
            </a:r>
            <a:endParaRPr>
              <a:solidFill>
                <a:srgbClr val="FF0000"/>
              </a:solidFill>
            </a:endParaRPr>
          </a:p>
        </p:txBody>
      </p:sp>
      <p:pic>
        <p:nvPicPr>
          <p:cNvPr id="335" name="Google Shape;335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723384" y="1478875"/>
            <a:ext cx="3265282" cy="48215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9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13"/>
          <p:cNvSpPr txBox="1"/>
          <p:nvPr>
            <p:ph type="title"/>
          </p:nvPr>
        </p:nvSpPr>
        <p:spPr>
          <a:xfrm>
            <a:off x="838200" y="16986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54266"/>
              </a:buClr>
              <a:buSzPts val="44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Next Steps: </a:t>
            </a:r>
            <a:endParaRPr/>
          </a:p>
        </p:txBody>
      </p:sp>
      <p:sp>
        <p:nvSpPr>
          <p:cNvPr id="341" name="Google Shape;341;p13"/>
          <p:cNvSpPr txBox="1"/>
          <p:nvPr>
            <p:ph idx="1" type="body"/>
          </p:nvPr>
        </p:nvSpPr>
        <p:spPr>
          <a:xfrm>
            <a:off x="823823" y="1341228"/>
            <a:ext cx="10515600" cy="47325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457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54266"/>
              </a:buClr>
              <a:buSzPts val="2800"/>
              <a:buChar char="•"/>
            </a:pPr>
            <a:r>
              <a:rPr lang="en-US">
                <a:latin typeface="Open Sans"/>
                <a:ea typeface="Open Sans"/>
                <a:cs typeface="Open Sans"/>
                <a:sym typeface="Open Sans"/>
              </a:rPr>
              <a:t>Selecting LHDs for preparedness planning (AA2)</a:t>
            </a:r>
            <a:endParaRPr/>
          </a:p>
          <a:p>
            <a:pPr indent="-457200" lvl="0" marL="4572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54266"/>
              </a:buClr>
              <a:buSzPts val="2800"/>
              <a:buChar char="•"/>
            </a:pPr>
            <a:r>
              <a:rPr lang="en-US">
                <a:latin typeface="Open Sans"/>
                <a:ea typeface="Open Sans"/>
                <a:cs typeface="Open Sans"/>
                <a:sym typeface="Open Sans"/>
              </a:rPr>
              <a:t>Confirming budget (changes to contract/hiring</a:t>
            </a:r>
            <a:endParaRPr/>
          </a:p>
          <a:p>
            <a:pPr indent="-342900" lvl="2" marL="12573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Possible changes to contracts</a:t>
            </a:r>
            <a:endParaRPr sz="2800">
              <a:solidFill>
                <a:schemeClr val="dk1"/>
              </a:solidFill>
            </a:endParaRPr>
          </a:p>
          <a:p>
            <a:pPr indent="-342900" lvl="2" marL="12573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Hopefully hiring an EA2 position</a:t>
            </a:r>
            <a:endParaRPr/>
          </a:p>
          <a:p>
            <a:pPr indent="-457200" lvl="0" marL="4572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YCCCH interns starting with DPH in June</a:t>
            </a:r>
            <a:endParaRPr>
              <a:solidFill>
                <a:schemeClr val="dk1"/>
              </a:solidFill>
            </a:endParaRPr>
          </a:p>
          <a:p>
            <a:pPr indent="0" lvl="1" marL="457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t/>
            </a:r>
            <a:endParaRPr>
              <a:solidFill>
                <a:srgbClr val="054266"/>
              </a:solidFill>
            </a:endParaRPr>
          </a:p>
          <a:p>
            <a:pPr indent="0" lvl="1" marL="45720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t/>
            </a:r>
            <a:endParaRPr/>
          </a:p>
          <a:p>
            <a:pPr indent="0" lvl="1" marL="45720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t/>
            </a:r>
            <a:endParaRPr/>
          </a:p>
        </p:txBody>
      </p:sp>
      <p:sp>
        <p:nvSpPr>
          <p:cNvPr id="342" name="Google Shape;342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2"/>
          <p:cNvSpPr txBox="1"/>
          <p:nvPr>
            <p:ph type="title"/>
          </p:nvPr>
        </p:nvSpPr>
        <p:spPr>
          <a:xfrm>
            <a:off x="751936" y="54843"/>
            <a:ext cx="10515600" cy="10092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54266"/>
              </a:buClr>
              <a:buSzPts val="4400"/>
              <a:buFont typeface="Open Sans"/>
              <a:buNone/>
            </a:pPr>
            <a:r>
              <a:rPr lang="en-US">
                <a:latin typeface="Open Sans"/>
                <a:ea typeface="Open Sans"/>
                <a:cs typeface="Open Sans"/>
                <a:sym typeface="Open Sans"/>
              </a:rPr>
              <a:t>Agenda </a:t>
            </a:r>
            <a:endParaRPr/>
          </a:p>
        </p:txBody>
      </p:sp>
      <p:sp>
        <p:nvSpPr>
          <p:cNvPr id="235" name="Google Shape;235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36" name="Google Shape;236;p2"/>
          <p:cNvSpPr txBox="1"/>
          <p:nvPr>
            <p:ph idx="1" type="body"/>
          </p:nvPr>
        </p:nvSpPr>
        <p:spPr>
          <a:xfrm>
            <a:off x="837191" y="1065535"/>
            <a:ext cx="10515600" cy="55223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54266"/>
              </a:buClr>
              <a:buSzPts val="2800"/>
              <a:buChar char="•"/>
            </a:pPr>
            <a:r>
              <a:rPr lang="en-US">
                <a:latin typeface="Open Sans"/>
                <a:ea typeface="Open Sans"/>
                <a:cs typeface="Open Sans"/>
                <a:sym typeface="Open Sans"/>
              </a:rPr>
              <a:t>Introductions and Ice Breaker</a:t>
            </a:r>
            <a:endParaRPr/>
          </a:p>
          <a:p>
            <a:pPr indent="-342900" lvl="1" marL="8001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184B6D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rgbClr val="184B6D"/>
                </a:solidFill>
                <a:latin typeface="Open Sans"/>
                <a:ea typeface="Open Sans"/>
                <a:cs typeface="Open Sans"/>
                <a:sym typeface="Open Sans"/>
              </a:rPr>
              <a:t>DPH Staff and Project Partners</a:t>
            </a:r>
            <a:endParaRPr/>
          </a:p>
          <a:p>
            <a:pPr indent="-342900" lvl="1" marL="8001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184B6D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rgbClr val="184B6D"/>
                </a:solidFill>
                <a:latin typeface="Open Sans"/>
                <a:ea typeface="Open Sans"/>
                <a:cs typeface="Open Sans"/>
                <a:sym typeface="Open Sans"/>
              </a:rPr>
              <a:t>Coalition Members</a:t>
            </a:r>
            <a:endParaRPr/>
          </a:p>
          <a:p>
            <a:pPr indent="-45720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54266"/>
              </a:buClr>
              <a:buSzPts val="2800"/>
              <a:buChar char="•"/>
            </a:pPr>
            <a:r>
              <a:rPr lang="en-US">
                <a:latin typeface="Open Sans"/>
                <a:ea typeface="Open Sans"/>
                <a:cs typeface="Open Sans"/>
                <a:sym typeface="Open Sans"/>
              </a:rPr>
              <a:t>BRACE Overview</a:t>
            </a:r>
            <a:endParaRPr/>
          </a:p>
          <a:p>
            <a:pPr indent="-45720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54266"/>
              </a:buClr>
              <a:buSzPts val="2800"/>
              <a:buChar char="•"/>
            </a:pPr>
            <a:r>
              <a:rPr lang="en-US">
                <a:latin typeface="Open Sans"/>
                <a:ea typeface="Open Sans"/>
                <a:cs typeface="Open Sans"/>
                <a:sym typeface="Open Sans"/>
              </a:rPr>
              <a:t>BRACE Grant Objectives and Updates</a:t>
            </a:r>
            <a:endParaRPr/>
          </a:p>
          <a:p>
            <a:pPr indent="-45720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54266"/>
              </a:buClr>
              <a:buSzPts val="2800"/>
              <a:buChar char="•"/>
            </a:pPr>
            <a:r>
              <a:rPr lang="en-US">
                <a:latin typeface="Open Sans"/>
                <a:ea typeface="Open Sans"/>
                <a:cs typeface="Open Sans"/>
                <a:sym typeface="Open Sans"/>
              </a:rPr>
              <a:t>Role of Coalition Members </a:t>
            </a:r>
            <a:endParaRPr/>
          </a:p>
          <a:p>
            <a:pPr indent="-45720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54266"/>
              </a:buClr>
              <a:buSzPts val="2800"/>
              <a:buChar char="•"/>
            </a:pPr>
            <a:r>
              <a:rPr lang="en-US">
                <a:latin typeface="Open Sans"/>
                <a:ea typeface="Open Sans"/>
                <a:cs typeface="Open Sans"/>
                <a:sym typeface="Open Sans"/>
              </a:rPr>
              <a:t>Subcommittee Selection</a:t>
            </a:r>
            <a:endParaRPr/>
          </a:p>
          <a:p>
            <a:pPr indent="-45720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54266"/>
              </a:buClr>
              <a:buSzPts val="2800"/>
              <a:buChar char="•"/>
            </a:pPr>
            <a:r>
              <a:rPr lang="en-US">
                <a:latin typeface="Open Sans"/>
                <a:ea typeface="Open Sans"/>
                <a:cs typeface="Open Sans"/>
                <a:sym typeface="Open Sans"/>
              </a:rPr>
              <a:t>Survey Results</a:t>
            </a:r>
            <a:endParaRPr/>
          </a:p>
          <a:p>
            <a:pPr indent="-45720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54266"/>
              </a:buClr>
              <a:buSzPts val="2800"/>
              <a:buChar char="•"/>
            </a:pPr>
            <a:r>
              <a:rPr lang="en-US">
                <a:latin typeface="Open Sans"/>
                <a:ea typeface="Open Sans"/>
                <a:cs typeface="Open Sans"/>
                <a:sym typeface="Open Sans"/>
              </a:rPr>
              <a:t>Compendium Guidance</a:t>
            </a:r>
            <a:endParaRPr/>
          </a:p>
          <a:p>
            <a:pPr indent="-45720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54266"/>
              </a:buClr>
              <a:buSzPts val="2800"/>
              <a:buChar char="•"/>
            </a:pPr>
            <a:r>
              <a:rPr lang="en-US">
                <a:latin typeface="Open Sans"/>
                <a:ea typeface="Open Sans"/>
                <a:cs typeface="Open Sans"/>
                <a:sym typeface="Open Sans"/>
              </a:rPr>
              <a:t>Next steps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3"/>
          <p:cNvSpPr txBox="1"/>
          <p:nvPr>
            <p:ph idx="1" type="body"/>
          </p:nvPr>
        </p:nvSpPr>
        <p:spPr>
          <a:xfrm>
            <a:off x="6019800" y="1836305"/>
            <a:ext cx="60198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None/>
            </a:pPr>
            <a:r>
              <a:rPr lang="en-US" u="sng">
                <a:latin typeface="Open Sans"/>
                <a:ea typeface="Open Sans"/>
                <a:cs typeface="Open Sans"/>
                <a:sym typeface="Open Sans"/>
              </a:rPr>
              <a:t>Yale University </a:t>
            </a:r>
            <a:endParaRPr u="sng">
              <a:latin typeface="Open Sans"/>
              <a:ea typeface="Open Sans"/>
              <a:cs typeface="Open Sans"/>
              <a:sym typeface="Open Sans"/>
            </a:endParaRPr>
          </a:p>
          <a:p>
            <a:pPr indent="-45720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Arial"/>
              <a:buChar char="•"/>
            </a:pPr>
            <a:r>
              <a:rPr lang="en-US">
                <a:latin typeface="Open Sans"/>
                <a:ea typeface="Open Sans"/>
                <a:cs typeface="Open Sans"/>
                <a:sym typeface="Open Sans"/>
              </a:rPr>
              <a:t>Yale Center on Climate Change and Health (YCCCH)</a:t>
            </a:r>
            <a:endParaRPr/>
          </a:p>
          <a:p>
            <a:pPr indent="-457200" lvl="1" marL="9144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Arial"/>
              <a:buChar char="•"/>
            </a:pPr>
            <a:r>
              <a:rPr lang="en-US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rPr>
              <a:t>Executive Director: Jennifer Wang </a:t>
            </a:r>
            <a:r>
              <a:rPr lang="en-US" u="sng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jen.wang@yale.edu</a:t>
            </a:r>
            <a:r>
              <a:rPr lang="en-US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rPr>
              <a:t> </a:t>
            </a:r>
            <a:endParaRPr>
              <a:solidFill>
                <a:schemeClr val="lt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457200" lvl="1" marL="9144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Arial"/>
              <a:buChar char="•"/>
            </a:pPr>
            <a:r>
              <a:rPr lang="en-US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rPr>
              <a:t>Faculty Director: Robert Dubrow </a:t>
            </a:r>
            <a:br>
              <a:rPr lang="en-US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rPr>
            </a:br>
            <a:r>
              <a:rPr lang="en-US" u="sng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Robert.Dubrow@yale.edu</a:t>
            </a:r>
            <a:r>
              <a:rPr lang="en-US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rPr>
              <a:t> </a:t>
            </a:r>
            <a:endParaRPr>
              <a:solidFill>
                <a:schemeClr val="lt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42" name="Google Shape;242;p3"/>
          <p:cNvSpPr txBox="1"/>
          <p:nvPr>
            <p:ph type="title"/>
          </p:nvPr>
        </p:nvSpPr>
        <p:spPr>
          <a:xfrm>
            <a:off x="838200" y="2508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Open Sans"/>
              <a:buNone/>
            </a:pPr>
            <a:r>
              <a:rPr lang="en-US">
                <a:latin typeface="Open Sans"/>
                <a:ea typeface="Open Sans"/>
                <a:cs typeface="Open Sans"/>
                <a:sym typeface="Open Sans"/>
              </a:rPr>
              <a:t>BRACE Team </a:t>
            </a:r>
            <a:endParaRPr/>
          </a:p>
        </p:txBody>
      </p:sp>
      <p:sp>
        <p:nvSpPr>
          <p:cNvPr id="243" name="Google Shape;243;p3"/>
          <p:cNvSpPr txBox="1"/>
          <p:nvPr>
            <p:ph idx="2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None/>
            </a:pPr>
            <a:r>
              <a:rPr lang="en-US" u="sng">
                <a:latin typeface="Open Sans"/>
                <a:ea typeface="Open Sans"/>
                <a:cs typeface="Open Sans"/>
                <a:sym typeface="Open Sans"/>
              </a:rPr>
              <a:t>CT Department of Health </a:t>
            </a:r>
            <a:endParaRPr>
              <a:latin typeface="Open Sans"/>
              <a:ea typeface="Open Sans"/>
              <a:cs typeface="Open Sans"/>
              <a:sym typeface="Open Sans"/>
            </a:endParaRPr>
          </a:p>
          <a:p>
            <a:pPr indent="-45720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Arial"/>
              <a:buChar char="•"/>
            </a:pPr>
            <a:r>
              <a:rPr lang="en-US">
                <a:latin typeface="Open Sans"/>
                <a:ea typeface="Open Sans"/>
                <a:cs typeface="Open Sans"/>
                <a:sym typeface="Open Sans"/>
              </a:rPr>
              <a:t>Office of Climate and Health (OCH)</a:t>
            </a:r>
            <a:endParaRPr/>
          </a:p>
          <a:p>
            <a:pPr indent="-457200" lvl="1" marL="914400" rtl="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Arial"/>
              <a:buChar char="•"/>
            </a:pPr>
            <a:r>
              <a:rPr lang="en-US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rPr>
              <a:t>Director: Hannah Beath </a:t>
            </a:r>
            <a:r>
              <a:rPr lang="en-US" u="sng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Hannah.Beath@ct.gov</a:t>
            </a:r>
            <a:r>
              <a:rPr lang="en-US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rPr>
              <a:t> </a:t>
            </a:r>
            <a:endParaRPr>
              <a:solidFill>
                <a:schemeClr val="lt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44" name="Google Shape;244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4"/>
          <p:cNvSpPr txBox="1"/>
          <p:nvPr>
            <p:ph type="title"/>
          </p:nvPr>
        </p:nvSpPr>
        <p:spPr>
          <a:xfrm>
            <a:off x="838200" y="16986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Arial"/>
              <a:buNone/>
            </a:pPr>
            <a:r>
              <a:rPr lang="en-US"/>
              <a:t>Ice Breaker</a:t>
            </a:r>
            <a:endParaRPr/>
          </a:p>
        </p:txBody>
      </p:sp>
      <p:sp>
        <p:nvSpPr>
          <p:cNvPr id="250" name="Google Shape;250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pSp>
        <p:nvGrpSpPr>
          <p:cNvPr id="251" name="Google Shape;251;p4"/>
          <p:cNvGrpSpPr/>
          <p:nvPr/>
        </p:nvGrpSpPr>
        <p:grpSpPr>
          <a:xfrm>
            <a:off x="2883646" y="1409950"/>
            <a:ext cx="6152777" cy="4417110"/>
            <a:chOff x="-1" y="0"/>
            <a:chExt cx="6152777" cy="4417110"/>
          </a:xfrm>
        </p:grpSpPr>
        <p:sp>
          <p:nvSpPr>
            <p:cNvPr id="252" name="Google Shape;252;p4"/>
            <p:cNvSpPr/>
            <p:nvPr/>
          </p:nvSpPr>
          <p:spPr>
            <a:xfrm rot="-5400000">
              <a:off x="433916" y="-433916"/>
              <a:ext cx="2208555" cy="3076388"/>
            </a:xfrm>
            <a:prstGeom prst="round1Rect">
              <a:avLst>
                <a:gd fmla="val 16667" name="adj"/>
              </a:avLst>
            </a:prstGeom>
            <a:gradFill>
              <a:gsLst>
                <a:gs pos="0">
                  <a:srgbClr val="57A0D7"/>
                </a:gs>
                <a:gs pos="50000">
                  <a:srgbClr val="2F96D9"/>
                </a:gs>
                <a:gs pos="100000">
                  <a:srgbClr val="2085C8"/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3" name="Google Shape;253;p4"/>
            <p:cNvSpPr txBox="1"/>
            <p:nvPr/>
          </p:nvSpPr>
          <p:spPr>
            <a:xfrm>
              <a:off x="-1" y="1"/>
              <a:ext cx="3076388" cy="16564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70675" lIns="170675" spcFirstLastPara="1" rIns="170675" wrap="square" tIns="1706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Open Sans"/>
                <a:buNone/>
              </a:pPr>
              <a:r>
                <a:rPr b="1" i="0" lang="en-US" sz="2400" u="none" cap="none" strike="noStrike">
                  <a:solidFill>
                    <a:schemeClr val="lt1"/>
                  </a:solidFill>
                  <a:latin typeface="Open Sans"/>
                  <a:ea typeface="Open Sans"/>
                  <a:cs typeface="Open Sans"/>
                  <a:sym typeface="Open Sans"/>
                </a:rPr>
                <a:t>Name</a:t>
              </a:r>
              <a:r>
                <a:rPr b="1" i="0" lang="en-US" sz="24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 </a:t>
              </a:r>
              <a:endParaRPr b="1" i="0" sz="24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54" name="Google Shape;254;p4"/>
            <p:cNvSpPr/>
            <p:nvPr/>
          </p:nvSpPr>
          <p:spPr>
            <a:xfrm>
              <a:off x="3076388" y="0"/>
              <a:ext cx="3076388" cy="2208555"/>
            </a:xfrm>
            <a:prstGeom prst="round1Rect">
              <a:avLst>
                <a:gd fmla="val 16667" name="adj"/>
              </a:avLst>
            </a:prstGeom>
            <a:gradFill>
              <a:gsLst>
                <a:gs pos="0">
                  <a:srgbClr val="56A06C"/>
                </a:gs>
                <a:gs pos="50000">
                  <a:srgbClr val="319855"/>
                </a:gs>
                <a:gs pos="100000">
                  <a:srgbClr val="278A4B"/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5" name="Google Shape;255;p4"/>
            <p:cNvSpPr txBox="1"/>
            <p:nvPr/>
          </p:nvSpPr>
          <p:spPr>
            <a:xfrm>
              <a:off x="3076388" y="0"/>
              <a:ext cx="3076388" cy="16564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70675" lIns="170675" spcFirstLastPara="1" rIns="170675" wrap="square" tIns="1706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Open Sans"/>
                <a:buNone/>
              </a:pPr>
              <a:r>
                <a:rPr b="1" i="0" lang="en-US" sz="2400" u="none" cap="none" strike="noStrike">
                  <a:solidFill>
                    <a:schemeClr val="lt1"/>
                  </a:solidFill>
                  <a:latin typeface="Open Sans"/>
                  <a:ea typeface="Open Sans"/>
                  <a:cs typeface="Open Sans"/>
                  <a:sym typeface="Open Sans"/>
                </a:rPr>
                <a:t>Organization</a:t>
              </a:r>
              <a:endParaRPr/>
            </a:p>
          </p:txBody>
        </p:sp>
        <p:sp>
          <p:nvSpPr>
            <p:cNvPr id="256" name="Google Shape;256;p4"/>
            <p:cNvSpPr/>
            <p:nvPr/>
          </p:nvSpPr>
          <p:spPr>
            <a:xfrm rot="10800000">
              <a:off x="0" y="2208555"/>
              <a:ext cx="3076388" cy="2208555"/>
            </a:xfrm>
            <a:prstGeom prst="round1Rect">
              <a:avLst>
                <a:gd fmla="val 16667" name="adj"/>
              </a:avLst>
            </a:prstGeom>
            <a:gradFill>
              <a:gsLst>
                <a:gs pos="0">
                  <a:srgbClr val="F58647"/>
                </a:gs>
                <a:gs pos="50000">
                  <a:srgbClr val="F87700"/>
                </a:gs>
                <a:gs pos="100000">
                  <a:srgbClr val="E36800"/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7" name="Google Shape;257;p4"/>
            <p:cNvSpPr txBox="1"/>
            <p:nvPr/>
          </p:nvSpPr>
          <p:spPr>
            <a:xfrm>
              <a:off x="0" y="2760693"/>
              <a:ext cx="3076388" cy="16564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70675" lIns="170675" spcFirstLastPara="1" rIns="170675" wrap="square" tIns="1706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Open Sans"/>
                <a:buNone/>
              </a:pPr>
              <a:r>
                <a:rPr b="1" i="0" lang="en-US" sz="2400" u="none" cap="none" strike="noStrike">
                  <a:solidFill>
                    <a:schemeClr val="lt1"/>
                  </a:solidFill>
                  <a:latin typeface="Open Sans"/>
                  <a:ea typeface="Open Sans"/>
                  <a:cs typeface="Open Sans"/>
                  <a:sym typeface="Open Sans"/>
                </a:rPr>
                <a:t>Role in Climate Change</a:t>
              </a:r>
              <a:endParaRPr/>
            </a:p>
          </p:txBody>
        </p:sp>
        <p:sp>
          <p:nvSpPr>
            <p:cNvPr id="258" name="Google Shape;258;p4"/>
            <p:cNvSpPr/>
            <p:nvPr/>
          </p:nvSpPr>
          <p:spPr>
            <a:xfrm rot="5400000">
              <a:off x="3510304" y="1774638"/>
              <a:ext cx="2208555" cy="3076388"/>
            </a:xfrm>
            <a:prstGeom prst="round1Rect">
              <a:avLst>
                <a:gd fmla="val 16667" name="adj"/>
              </a:avLst>
            </a:prstGeom>
            <a:gradFill>
              <a:gsLst>
                <a:gs pos="0">
                  <a:srgbClr val="D55D63"/>
                </a:gs>
                <a:gs pos="50000">
                  <a:srgbClr val="D53942"/>
                </a:gs>
                <a:gs pos="100000">
                  <a:srgbClr val="C42932"/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9" name="Google Shape;259;p4"/>
            <p:cNvSpPr txBox="1"/>
            <p:nvPr/>
          </p:nvSpPr>
          <p:spPr>
            <a:xfrm>
              <a:off x="3076387" y="2760693"/>
              <a:ext cx="3076388" cy="16564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70675" lIns="170675" spcFirstLastPara="1" rIns="170675" wrap="square" tIns="1706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Something you've found exciting recently</a:t>
              </a:r>
              <a:endParaRPr b="1" i="0" sz="24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60" name="Google Shape;260;p4"/>
            <p:cNvSpPr/>
            <p:nvPr/>
          </p:nvSpPr>
          <p:spPr>
            <a:xfrm>
              <a:off x="2153471" y="1656416"/>
              <a:ext cx="1845832" cy="1104277"/>
            </a:xfrm>
            <a:prstGeom prst="roundRect">
              <a:avLst>
                <a:gd fmla="val 16667" name="adj"/>
              </a:avLst>
            </a:prstGeom>
            <a:solidFill>
              <a:srgbClr val="CDDCE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1" name="Google Shape;261;p4"/>
            <p:cNvSpPr txBox="1"/>
            <p:nvPr/>
          </p:nvSpPr>
          <p:spPr>
            <a:xfrm>
              <a:off x="2207377" y="1710322"/>
              <a:ext cx="1738020" cy="9964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76200" lIns="76200" spcFirstLastPara="1" rIns="76200" wrap="square" tIns="762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Open Sans"/>
                <a:buNone/>
              </a:pPr>
              <a:r>
                <a:rPr b="0" i="0" lang="en-US" sz="2000" u="none" cap="none" strike="noStrike">
                  <a:solidFill>
                    <a:schemeClr val="lt1"/>
                  </a:solidFill>
                  <a:latin typeface="Open Sans"/>
                  <a:ea typeface="Open Sans"/>
                  <a:cs typeface="Open Sans"/>
                  <a:sym typeface="Open Sans"/>
                </a:rPr>
                <a:t>Introductions</a:t>
              </a:r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BRACE Infographic" id="266" name="Google Shape;266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002462" y="1790700"/>
            <a:ext cx="4351338" cy="4351338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267" name="Google Shape;267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68" name="Google Shape;268;p5"/>
          <p:cNvSpPr txBox="1"/>
          <p:nvPr>
            <p:ph idx="4294967295" type="title"/>
          </p:nvPr>
        </p:nvSpPr>
        <p:spPr>
          <a:xfrm>
            <a:off x="935789" y="157246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Open Sans"/>
              <a:buNone/>
            </a:pPr>
            <a:r>
              <a:rPr lang="en-US">
                <a:latin typeface="Open Sans"/>
                <a:ea typeface="Open Sans"/>
                <a:cs typeface="Open Sans"/>
                <a:sym typeface="Open Sans"/>
              </a:rPr>
              <a:t>What is BRACE?</a:t>
            </a:r>
            <a:endParaRPr/>
          </a:p>
        </p:txBody>
      </p:sp>
      <p:sp>
        <p:nvSpPr>
          <p:cNvPr id="269" name="Google Shape;269;p5"/>
          <p:cNvSpPr txBox="1"/>
          <p:nvPr>
            <p:ph idx="4294967295" type="body"/>
          </p:nvPr>
        </p:nvSpPr>
        <p:spPr>
          <a:xfrm>
            <a:off x="802105" y="1263817"/>
            <a:ext cx="5400675" cy="5019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215900" lvl="0" marL="3429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None/>
            </a:pPr>
            <a:r>
              <a:t/>
            </a:r>
            <a:endParaRPr sz="2000">
              <a:latin typeface="Open Sans"/>
              <a:ea typeface="Open Sans"/>
              <a:cs typeface="Open Sans"/>
              <a:sym typeface="Open Sans"/>
            </a:endParaRPr>
          </a:p>
          <a:p>
            <a:pPr indent="-342900" lvl="0" marL="3429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Char char="•"/>
            </a:pPr>
            <a:r>
              <a:rPr lang="en-US" sz="2000">
                <a:latin typeface="Open Sans"/>
                <a:ea typeface="Open Sans"/>
                <a:cs typeface="Open Sans"/>
                <a:sym typeface="Open Sans"/>
              </a:rPr>
              <a:t>The Building Resilience Against Climate Effects (BRACE) framework is a five-step process that allows health officials to develop strategies and programs to help communities prepare for the health effects of climate change. </a:t>
            </a:r>
            <a:endParaRPr/>
          </a:p>
          <a:p>
            <a:pPr indent="0" lvl="0" marL="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2000"/>
              <a:buNone/>
            </a:pPr>
            <a:r>
              <a:t/>
            </a:r>
            <a:endParaRPr sz="2000"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Char char="•"/>
            </a:pPr>
            <a:r>
              <a:rPr lang="en-US" sz="2000">
                <a:latin typeface="Open Sans"/>
                <a:ea typeface="Open Sans"/>
                <a:cs typeface="Open Sans"/>
                <a:sym typeface="Open Sans"/>
              </a:rPr>
              <a:t>Feature of note: </a:t>
            </a:r>
            <a:endParaRPr/>
          </a:p>
          <a:p>
            <a:pPr indent="-342900" lvl="1" marL="8001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lang="en-US" sz="2000">
                <a:latin typeface="Open Sans"/>
                <a:ea typeface="Open Sans"/>
                <a:cs typeface="Open Sans"/>
                <a:sym typeface="Open Sans"/>
              </a:rPr>
              <a:t>Incorporates atmospheric data and climate projections into planning and response activities</a:t>
            </a:r>
            <a:endParaRPr/>
          </a:p>
          <a:p>
            <a:pPr indent="0" lvl="1" marL="457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t/>
            </a:r>
            <a:endParaRPr sz="2000">
              <a:latin typeface="Open Sans"/>
              <a:ea typeface="Open Sans"/>
              <a:cs typeface="Open Sans"/>
              <a:sym typeface="Open Sans"/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2000"/>
              <a:buChar char="•"/>
            </a:pPr>
            <a:r>
              <a:rPr b="1" lang="en-US" sz="2000">
                <a:latin typeface="Open Sans"/>
                <a:ea typeface="Open Sans"/>
                <a:cs typeface="Open Sans"/>
                <a:sym typeface="Open Sans"/>
              </a:rPr>
              <a:t>NOTE:</a:t>
            </a:r>
            <a:r>
              <a:rPr lang="en-US" sz="2000">
                <a:latin typeface="Open Sans"/>
                <a:ea typeface="Open Sans"/>
                <a:cs typeface="Open Sans"/>
                <a:sym typeface="Open Sans"/>
              </a:rPr>
              <a:t> Brace framework is undergoing an update by CDC to integrate mitigation best practices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75" name="Google Shape;275;p6"/>
          <p:cNvSpPr txBox="1"/>
          <p:nvPr>
            <p:ph type="title"/>
          </p:nvPr>
        </p:nvSpPr>
        <p:spPr>
          <a:xfrm>
            <a:off x="838200" y="320098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Arial"/>
              <a:buNone/>
            </a:pPr>
            <a:r>
              <a:rPr b="1" lang="en-US">
                <a:latin typeface="Arial"/>
                <a:ea typeface="Arial"/>
                <a:cs typeface="Arial"/>
                <a:sym typeface="Arial"/>
              </a:rPr>
              <a:t>Grant Funding and Objectives</a:t>
            </a:r>
            <a:endParaRPr/>
          </a:p>
        </p:txBody>
      </p:sp>
      <p:sp>
        <p:nvSpPr>
          <p:cNvPr id="276" name="Google Shape;276;p6"/>
          <p:cNvSpPr txBox="1"/>
          <p:nvPr>
            <p:ph idx="2" type="body"/>
          </p:nvPr>
        </p:nvSpPr>
        <p:spPr>
          <a:xfrm>
            <a:off x="838200" y="1542852"/>
            <a:ext cx="10501222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None/>
            </a:pPr>
            <a:r>
              <a:rPr b="1" lang="en-US" u="sng">
                <a:latin typeface="Open Sans"/>
                <a:ea typeface="Open Sans"/>
                <a:cs typeface="Open Sans"/>
                <a:sym typeface="Open Sans"/>
              </a:rPr>
              <a:t>CDC BRACE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Char char="⮚"/>
            </a:pPr>
            <a:r>
              <a:rPr lang="en-US" sz="2400">
                <a:latin typeface="Open Sans"/>
                <a:ea typeface="Open Sans"/>
                <a:cs typeface="Open Sans"/>
                <a:sym typeface="Open Sans"/>
              </a:rPr>
              <a:t>$300k/5 years (Y3)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Char char="⮚"/>
            </a:pPr>
            <a:r>
              <a:rPr lang="en-US" sz="2400">
                <a:latin typeface="Open Sans"/>
                <a:ea typeface="Open Sans"/>
                <a:cs typeface="Open Sans"/>
                <a:sym typeface="Open Sans"/>
              </a:rPr>
              <a:t>"Building Resilience Against Climate Effects" 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⮚"/>
            </a:pPr>
            <a:r>
              <a:rPr lang="en-US"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Yale Center on Climate Change and Health (YCCCH) is partner</a:t>
            </a:r>
            <a:endParaRPr sz="2400"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Char char="⮚"/>
            </a:pPr>
            <a:r>
              <a:rPr lang="en-US" sz="2400">
                <a:latin typeface="Open Sans"/>
                <a:ea typeface="Open Sans"/>
                <a:cs typeface="Open Sans"/>
                <a:sym typeface="Open Sans"/>
              </a:rPr>
              <a:t>Enhance Program Management &amp; Leadership</a:t>
            </a:r>
            <a:endParaRPr sz="2400"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Char char="⮚"/>
            </a:pPr>
            <a:r>
              <a:rPr lang="en-US" sz="2400">
                <a:latin typeface="Open Sans"/>
                <a:ea typeface="Open Sans"/>
                <a:cs typeface="Open Sans"/>
                <a:sym typeface="Open Sans"/>
              </a:rPr>
              <a:t>Enhance &amp; Expand Partnerships</a:t>
            </a:r>
            <a:endParaRPr sz="2400"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Char char="⮚"/>
            </a:pPr>
            <a:r>
              <a:rPr lang="en-US" sz="2400">
                <a:latin typeface="Open Sans"/>
                <a:ea typeface="Open Sans"/>
                <a:cs typeface="Open Sans"/>
                <a:sym typeface="Open Sans"/>
              </a:rPr>
              <a:t>Compile Evidence &amp; Best Practices to Develop &amp; Implement Adaptation Plans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Char char="⮚"/>
            </a:pPr>
            <a:r>
              <a:rPr lang="en-US" sz="2400">
                <a:latin typeface="Open Sans"/>
                <a:ea typeface="Open Sans"/>
                <a:cs typeface="Open Sans"/>
                <a:sym typeface="Open Sans"/>
              </a:rPr>
              <a:t>Identify, Use &amp; Disseminate Lessons Learned on Effective Adaptation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7"/>
          <p:cNvSpPr txBox="1"/>
          <p:nvPr>
            <p:ph type="title"/>
          </p:nvPr>
        </p:nvSpPr>
        <p:spPr>
          <a:xfrm>
            <a:off x="838200" y="118392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Open Sans"/>
              <a:buNone/>
            </a:pPr>
            <a:r>
              <a:rPr lang="en-US">
                <a:latin typeface="Open Sans"/>
                <a:ea typeface="Open Sans"/>
                <a:cs typeface="Open Sans"/>
                <a:sym typeface="Open Sans"/>
              </a:rPr>
              <a:t>BRACE Grant Objectives </a:t>
            </a:r>
            <a:endParaRPr/>
          </a:p>
        </p:txBody>
      </p:sp>
      <p:sp>
        <p:nvSpPr>
          <p:cNvPr id="282" name="Google Shape;282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pSp>
        <p:nvGrpSpPr>
          <p:cNvPr id="283" name="Google Shape;283;p7"/>
          <p:cNvGrpSpPr/>
          <p:nvPr/>
        </p:nvGrpSpPr>
        <p:grpSpPr>
          <a:xfrm>
            <a:off x="844068" y="1530320"/>
            <a:ext cx="10831112" cy="2418533"/>
            <a:chOff x="0" y="0"/>
            <a:chExt cx="10831112" cy="2418533"/>
          </a:xfrm>
        </p:grpSpPr>
        <p:sp>
          <p:nvSpPr>
            <p:cNvPr id="284" name="Google Shape;284;p7"/>
            <p:cNvSpPr/>
            <p:nvPr/>
          </p:nvSpPr>
          <p:spPr>
            <a:xfrm>
              <a:off x="2443450" y="1179"/>
              <a:ext cx="8387662" cy="2417354"/>
            </a:xfrm>
            <a:prstGeom prst="rightArrow">
              <a:avLst>
                <a:gd fmla="val 75000" name="adj1"/>
                <a:gd fmla="val 50000" name="adj2"/>
              </a:avLst>
            </a:prstGeom>
            <a:solidFill>
              <a:srgbClr val="CAD4E7">
                <a:alpha val="89803"/>
              </a:srgbClr>
            </a:solidFill>
            <a:ln cap="flat" cmpd="sng" w="12700">
              <a:solidFill>
                <a:srgbClr val="CAD4E7">
                  <a:alpha val="89803"/>
                </a:srgb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5" name="Google Shape;285;p7"/>
            <p:cNvSpPr txBox="1"/>
            <p:nvPr/>
          </p:nvSpPr>
          <p:spPr>
            <a:xfrm>
              <a:off x="2443450" y="303348"/>
              <a:ext cx="7481154" cy="18130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525" lIns="9525" spcFirstLastPara="1" rIns="9525" wrap="square" tIns="9525">
              <a:noAutofit/>
            </a:bodyPr>
            <a:lstStyle/>
            <a:p>
              <a:pPr indent="-114300" lvl="1" marL="11430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500"/>
                <a:buFont typeface="Open Sans"/>
                <a:buChar char="•"/>
              </a:pPr>
              <a:r>
                <a:rPr b="0" i="0" lang="en-US" sz="1500" u="none" cap="none" strike="noStrike">
                  <a:solidFill>
                    <a:schemeClr val="dk1"/>
                  </a:solidFill>
                  <a:latin typeface="Open Sans"/>
                  <a:ea typeface="Open Sans"/>
                  <a:cs typeface="Open Sans"/>
                  <a:sym typeface="Open Sans"/>
                </a:rPr>
                <a:t>Develop and implement an educational program for local health departments in socially vulnerable communities to reduce resident exposure to the health effects of climate change.</a:t>
              </a:r>
              <a:endParaRPr b="0" i="0" sz="15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86" name="Google Shape;286;p7"/>
            <p:cNvSpPr/>
            <p:nvPr/>
          </p:nvSpPr>
          <p:spPr>
            <a:xfrm>
              <a:off x="0" y="0"/>
              <a:ext cx="2439035" cy="2414987"/>
            </a:xfrm>
            <a:prstGeom prst="roundRect">
              <a:avLst>
                <a:gd fmla="val 16667" name="adj"/>
              </a:avLst>
            </a:prstGeom>
            <a:solidFill>
              <a:srgbClr val="0471BB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7" name="Google Shape;287;p7"/>
            <p:cNvSpPr txBox="1"/>
            <p:nvPr/>
          </p:nvSpPr>
          <p:spPr>
            <a:xfrm>
              <a:off x="117890" y="117890"/>
              <a:ext cx="2203255" cy="217920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7150" lIns="114300" spcFirstLastPara="1" rIns="114300" wrap="square" tIns="571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000"/>
                <a:buFont typeface="Open Sans"/>
                <a:buNone/>
              </a:pPr>
              <a:r>
                <a:rPr b="0" i="0" lang="en-US" sz="3000" u="none" cap="none" strike="noStrike">
                  <a:solidFill>
                    <a:schemeClr val="lt1"/>
                  </a:solidFill>
                  <a:latin typeface="Open Sans"/>
                  <a:ea typeface="Open Sans"/>
                  <a:cs typeface="Open Sans"/>
                  <a:sym typeface="Open Sans"/>
                </a:rPr>
                <a:t>Adaptation </a:t>
              </a:r>
              <a:r>
                <a:rPr b="0" i="0" lang="en-US" sz="30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Action 1:</a:t>
              </a:r>
              <a:endParaRPr b="0" i="0" sz="3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</p:grpSp>
      <p:grpSp>
        <p:nvGrpSpPr>
          <p:cNvPr id="288" name="Google Shape;288;p7"/>
          <p:cNvGrpSpPr/>
          <p:nvPr/>
        </p:nvGrpSpPr>
        <p:grpSpPr>
          <a:xfrm>
            <a:off x="844067" y="3990109"/>
            <a:ext cx="10831112" cy="2365086"/>
            <a:chOff x="0" y="0"/>
            <a:chExt cx="10831112" cy="2365086"/>
          </a:xfrm>
        </p:grpSpPr>
        <p:sp>
          <p:nvSpPr>
            <p:cNvPr id="289" name="Google Shape;289;p7"/>
            <p:cNvSpPr/>
            <p:nvPr/>
          </p:nvSpPr>
          <p:spPr>
            <a:xfrm>
              <a:off x="2443450" y="1153"/>
              <a:ext cx="8387662" cy="2363933"/>
            </a:xfrm>
            <a:prstGeom prst="rightArrow">
              <a:avLst>
                <a:gd fmla="val 75000" name="adj1"/>
                <a:gd fmla="val 50000" name="adj2"/>
              </a:avLst>
            </a:prstGeom>
            <a:solidFill>
              <a:srgbClr val="CAD4E7">
                <a:alpha val="89803"/>
              </a:srgbClr>
            </a:solidFill>
            <a:ln cap="flat" cmpd="sng" w="12700">
              <a:solidFill>
                <a:srgbClr val="CAD4E7">
                  <a:alpha val="89803"/>
                </a:srgb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0" name="Google Shape;290;p7"/>
            <p:cNvSpPr txBox="1"/>
            <p:nvPr/>
          </p:nvSpPr>
          <p:spPr>
            <a:xfrm>
              <a:off x="2443450" y="296645"/>
              <a:ext cx="7501187" cy="177294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525" lIns="9525" spcFirstLastPara="1" rIns="9525" wrap="square" tIns="9525">
              <a:noAutofit/>
            </a:bodyPr>
            <a:lstStyle/>
            <a:p>
              <a:pPr indent="-114300" lvl="1" marL="11430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500"/>
                <a:buFont typeface="Open Sans"/>
                <a:buChar char="•"/>
              </a:pPr>
              <a:r>
                <a:rPr b="0" i="0" lang="en-US" sz="1500" u="none" cap="none" strike="noStrike">
                  <a:solidFill>
                    <a:schemeClr val="dk1"/>
                  </a:solidFill>
                  <a:latin typeface="Open Sans"/>
                  <a:ea typeface="Open Sans"/>
                  <a:cs typeface="Open Sans"/>
                  <a:sym typeface="Open Sans"/>
                </a:rPr>
                <a:t> Develop guidance for local heat and air quality response plans (including alerts and communication strategies) and support local implementation through trainings and capacity building. </a:t>
              </a:r>
              <a:endParaRPr b="0" i="0" sz="15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  <p:sp>
          <p:nvSpPr>
            <p:cNvPr id="291" name="Google Shape;291;p7"/>
            <p:cNvSpPr/>
            <p:nvPr/>
          </p:nvSpPr>
          <p:spPr>
            <a:xfrm>
              <a:off x="0" y="0"/>
              <a:ext cx="2439035" cy="2361619"/>
            </a:xfrm>
            <a:prstGeom prst="roundRect">
              <a:avLst>
                <a:gd fmla="val 16667" name="adj"/>
              </a:avLst>
            </a:prstGeom>
            <a:solidFill>
              <a:srgbClr val="0471BB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2" name="Google Shape;292;p7"/>
            <p:cNvSpPr txBox="1"/>
            <p:nvPr/>
          </p:nvSpPr>
          <p:spPr>
            <a:xfrm>
              <a:off x="115285" y="115285"/>
              <a:ext cx="2208465" cy="213104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7150" lIns="114300" spcFirstLastPara="1" rIns="114300" wrap="square" tIns="571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000"/>
                <a:buFont typeface="Open Sans"/>
                <a:buNone/>
              </a:pPr>
              <a:r>
                <a:rPr b="0" i="0" lang="en-US" sz="3000" u="none" cap="none" strike="noStrike">
                  <a:solidFill>
                    <a:schemeClr val="lt1"/>
                  </a:solidFill>
                  <a:latin typeface="Open Sans"/>
                  <a:ea typeface="Open Sans"/>
                  <a:cs typeface="Open Sans"/>
                  <a:sym typeface="Open Sans"/>
                </a:rPr>
                <a:t>Adaptation </a:t>
              </a:r>
              <a:r>
                <a:rPr b="0" i="0" lang="en-US" sz="30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Action 2:</a:t>
              </a:r>
              <a:endParaRPr b="0" i="0" sz="3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8"/>
          <p:cNvSpPr txBox="1"/>
          <p:nvPr>
            <p:ph type="title"/>
          </p:nvPr>
        </p:nvSpPr>
        <p:spPr>
          <a:xfrm>
            <a:off x="838200" y="491671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Recent BRACE Updates</a:t>
            </a:r>
            <a:endParaRPr/>
          </a:p>
        </p:txBody>
      </p:sp>
      <p:sp>
        <p:nvSpPr>
          <p:cNvPr id="298" name="Google Shape;298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pSp>
        <p:nvGrpSpPr>
          <p:cNvPr id="299" name="Google Shape;299;p8"/>
          <p:cNvGrpSpPr/>
          <p:nvPr/>
        </p:nvGrpSpPr>
        <p:grpSpPr>
          <a:xfrm>
            <a:off x="834652" y="1810639"/>
            <a:ext cx="11320730" cy="3683030"/>
            <a:chOff x="0" y="0"/>
            <a:chExt cx="11320730" cy="3683030"/>
          </a:xfrm>
        </p:grpSpPr>
        <p:sp>
          <p:nvSpPr>
            <p:cNvPr id="300" name="Google Shape;300;p8"/>
            <p:cNvSpPr/>
            <p:nvPr/>
          </p:nvSpPr>
          <p:spPr>
            <a:xfrm>
              <a:off x="4528292" y="0"/>
              <a:ext cx="6792438" cy="3683030"/>
            </a:xfrm>
            <a:prstGeom prst="rightArrow">
              <a:avLst>
                <a:gd fmla="val 75000" name="adj1"/>
                <a:gd fmla="val 50000" name="adj2"/>
              </a:avLst>
            </a:prstGeom>
            <a:solidFill>
              <a:srgbClr val="CAD4E7">
                <a:alpha val="89803"/>
              </a:srgbClr>
            </a:solidFill>
            <a:ln cap="flat" cmpd="sng" w="12700">
              <a:solidFill>
                <a:srgbClr val="CAD4E7">
                  <a:alpha val="89803"/>
                </a:srgb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1" name="Google Shape;301;p8"/>
            <p:cNvSpPr txBox="1"/>
            <p:nvPr/>
          </p:nvSpPr>
          <p:spPr>
            <a:xfrm>
              <a:off x="4528292" y="460379"/>
              <a:ext cx="5411302" cy="276227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5225" lIns="15225" spcFirstLastPara="1" rIns="15225" wrap="square" tIns="15225">
              <a:noAutofit/>
            </a:bodyPr>
            <a:lstStyle/>
            <a:p>
              <a:pPr indent="-228600" lvl="1" marL="2286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Char char="•"/>
              </a:pPr>
              <a:r>
                <a:rPr b="0" i="0" lang="en-US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LHD Director survey results being analyzed</a:t>
              </a:r>
              <a:endParaRPr b="0" i="0" sz="2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endParaRPr>
            </a:p>
            <a:p>
              <a:pPr indent="-228600" lvl="1" marL="228600" marR="0" rtl="0" algn="l">
                <a:lnSpc>
                  <a:spcPct val="90000"/>
                </a:lnSpc>
                <a:spcBef>
                  <a:spcPts val="36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Char char="•"/>
              </a:pPr>
              <a:r>
                <a:rPr b="0" i="0" lang="en-US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 Climate and Health Equity Coalition convened 1/30</a:t>
              </a:r>
              <a:endParaRPr b="0" i="0" sz="2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endParaRPr>
            </a:p>
            <a:p>
              <a:pPr indent="-228600" lvl="1" marL="228600" marR="0" rtl="0" algn="l">
                <a:lnSpc>
                  <a:spcPct val="90000"/>
                </a:lnSpc>
                <a:spcBef>
                  <a:spcPts val="36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Char char="•"/>
              </a:pPr>
              <a:r>
                <a:rPr b="0" i="0" lang="en-US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 DPH + YCCCH Symposium occurred 3/6</a:t>
              </a:r>
              <a:endParaRPr b="0" i="0" sz="2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endParaRPr>
            </a:p>
            <a:p>
              <a:pPr indent="-228600" lvl="1" marL="228600" marR="0" rtl="0" algn="l">
                <a:lnSpc>
                  <a:spcPct val="90000"/>
                </a:lnSpc>
                <a:spcBef>
                  <a:spcPts val="36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Char char="•"/>
              </a:pPr>
              <a:r>
                <a:rPr b="0" i="0" lang="en-US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 Interviews for AA2 scheduled for end of week (4/18-4/19)</a:t>
              </a:r>
              <a:endParaRPr/>
            </a:p>
          </p:txBody>
        </p:sp>
        <p:sp>
          <p:nvSpPr>
            <p:cNvPr id="302" name="Google Shape;302;p8"/>
            <p:cNvSpPr/>
            <p:nvPr/>
          </p:nvSpPr>
          <p:spPr>
            <a:xfrm>
              <a:off x="0" y="0"/>
              <a:ext cx="4528292" cy="3683030"/>
            </a:xfrm>
            <a:prstGeom prst="roundRect">
              <a:avLst>
                <a:gd fmla="val 16667" name="adj"/>
              </a:avLst>
            </a:prstGeom>
            <a:solidFill>
              <a:srgbClr val="0471BB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3" name="Google Shape;303;p8"/>
            <p:cNvSpPr txBox="1"/>
            <p:nvPr/>
          </p:nvSpPr>
          <p:spPr>
            <a:xfrm>
              <a:off x="179791" y="179791"/>
              <a:ext cx="4168710" cy="332344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23825" lIns="247650" spcFirstLastPara="1" rIns="247650" wrap="square" tIns="1238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6500"/>
                <a:buFont typeface="Arial"/>
                <a:buNone/>
              </a:pPr>
              <a:r>
                <a:rPr b="0" i="0" lang="en-US" sz="65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CDC BRACE</a:t>
              </a:r>
              <a:endParaRPr b="0" i="0" sz="65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endParaRP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9"/>
          <p:cNvSpPr txBox="1"/>
          <p:nvPr>
            <p:ph idx="4294967295" type="body"/>
          </p:nvPr>
        </p:nvSpPr>
        <p:spPr>
          <a:xfrm>
            <a:off x="460375" y="1539875"/>
            <a:ext cx="5181600" cy="4805864"/>
          </a:xfrm>
          <a:prstGeom prst="rect">
            <a:avLst/>
          </a:prstGeom>
          <a:noFill/>
          <a:ln cap="flat" cmpd="sng" w="9525">
            <a:solidFill>
              <a:srgbClr val="4472C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u="sng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Purpose</a:t>
            </a:r>
            <a:endParaRPr/>
          </a:p>
          <a:p>
            <a:pPr indent="-457231" lvl="0" marL="4572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1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Share resources and expand the network of people engaged in climate work</a:t>
            </a:r>
            <a:endParaRPr sz="2100">
              <a:solidFill>
                <a:schemeClr val="dk1"/>
              </a:solidFill>
            </a:endParaRPr>
          </a:p>
          <a:p>
            <a:pPr indent="-457231" lvl="0" marL="4572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1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Support health adaptation activities and provide oversight</a:t>
            </a:r>
            <a:endParaRPr sz="2100">
              <a:solidFill>
                <a:schemeClr val="dk1"/>
              </a:solidFill>
            </a:endParaRPr>
          </a:p>
          <a:p>
            <a:pPr indent="-457231" lvl="0" marL="4572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1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Advise the monitoring, evaluation, implementation, and dissemination of the BRACE activities </a:t>
            </a:r>
            <a:endParaRPr/>
          </a:p>
          <a:p>
            <a:pPr indent="-457231" lvl="0" marL="4572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1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Build the community’s capacity to address climate-related health equity</a:t>
            </a:r>
            <a:endParaRPr/>
          </a:p>
        </p:txBody>
      </p:sp>
      <p:sp>
        <p:nvSpPr>
          <p:cNvPr id="309" name="Google Shape;309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10" name="Google Shape;310;p9"/>
          <p:cNvSpPr txBox="1"/>
          <p:nvPr>
            <p:ph idx="4294967295" type="title"/>
          </p:nvPr>
        </p:nvSpPr>
        <p:spPr>
          <a:xfrm>
            <a:off x="0" y="217488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</a:pPr>
            <a:r>
              <a:rPr lang="en-US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Climate and Health Equity Coalition</a:t>
            </a:r>
            <a:endParaRPr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11" name="Google Shape;311;p9"/>
          <p:cNvSpPr/>
          <p:nvPr/>
        </p:nvSpPr>
        <p:spPr>
          <a:xfrm>
            <a:off x="6240463" y="1539875"/>
            <a:ext cx="5729287" cy="4805864"/>
          </a:xfrm>
          <a:prstGeom prst="rect">
            <a:avLst/>
          </a:prstGeom>
          <a:noFill/>
          <a:ln cap="flat" cmpd="sng" w="9525">
            <a:solidFill>
              <a:srgbClr val="4472C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0" i="0" lang="en-US" sz="2800" u="sng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Commitment: </a:t>
            </a:r>
            <a:endParaRPr b="0" i="0" sz="2800" u="none" cap="none" strike="noStrik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42900" lvl="1" marL="8001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rabicParenR"/>
            </a:pPr>
            <a:r>
              <a:rPr b="0" i="0" lang="en-US" sz="1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Quarterly meetings: </a:t>
            </a:r>
            <a:endParaRPr/>
          </a:p>
          <a:p>
            <a:pPr indent="-342900" lvl="2" marL="12573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lphaLcPeriod"/>
            </a:pPr>
            <a:r>
              <a:rPr b="0" i="0" lang="en-US" sz="1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1 – 1.5 hrs </a:t>
            </a:r>
            <a:endParaRPr b="0" i="0" sz="1800" u="none" cap="none" strike="noStrik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42900" lvl="2" marL="12573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lphaLcPeriod"/>
            </a:pPr>
            <a:r>
              <a:rPr b="0" i="0" lang="en-US" sz="1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Two more meetings in 2024: July and October</a:t>
            </a:r>
            <a:endParaRPr b="0" i="0" sz="1800" u="none" cap="none" strike="noStrik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42900" lvl="1" marL="8001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rabicParenR"/>
            </a:pPr>
            <a:r>
              <a:rPr b="0" i="0" lang="en-US" sz="1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Activity Review: Approx. 2 – 2.5 hrs between meetings</a:t>
            </a:r>
            <a:endParaRPr b="0" i="0" sz="1800" u="none" cap="none" strike="noStrik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42900" lvl="2" marL="12573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lphaLcPeriod"/>
            </a:pPr>
            <a:r>
              <a:rPr b="0" i="0" lang="en-US" sz="1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Aiming for total of 4 hrs quarterly</a:t>
            </a:r>
            <a:endParaRPr b="0" i="0" sz="1800" u="none" cap="none" strike="noStrik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254000" lvl="2" marL="12573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42900" lvl="1" marL="4572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DPH">
  <a:themeElements>
    <a:clrScheme name="DPH">
      <a:dk1>
        <a:srgbClr val="054266"/>
      </a:dk1>
      <a:lt1>
        <a:srgbClr val="F2F2F2"/>
      </a:lt1>
      <a:dk2>
        <a:srgbClr val="44546A"/>
      </a:dk2>
      <a:lt2>
        <a:srgbClr val="FFFFFF"/>
      </a:lt2>
      <a:accent1>
        <a:srgbClr val="0771BB"/>
      </a:accent1>
      <a:accent2>
        <a:srgbClr val="3A95D2"/>
      </a:accent2>
      <a:accent3>
        <a:srgbClr val="3A945B"/>
      </a:accent3>
      <a:accent4>
        <a:srgbClr val="EF780E"/>
      </a:accent4>
      <a:accent5>
        <a:srgbClr val="D1424A"/>
      </a:accent5>
      <a:accent6>
        <a:srgbClr val="999999"/>
      </a:accent6>
      <a:hlink>
        <a:srgbClr val="3A95D2"/>
      </a:hlink>
      <a:folHlink>
        <a:srgbClr val="0771B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2024-04-15T14:52:58Z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0x01010069D18065E4BF614FA8BE89DFA4913B35</vt:lpwstr>
  </property>
  <property fmtid="{D5CDD505-2E9C-101B-9397-08002B2CF9AE}" pid="3" name="MediaServiceImageTags">
    <vt:lpwstr/>
  </property>
</Properties>
</file>