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omments/modernComment_130_EB00777A.xml" ContentType="application/vnd.ms-powerpoint.comment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9" r:id="rId2"/>
  </p:sldMasterIdLst>
  <p:notesMasterIdLst>
    <p:notesMasterId r:id="rId35"/>
  </p:notesMasterIdLst>
  <p:sldIdLst>
    <p:sldId id="261" r:id="rId3"/>
    <p:sldId id="263" r:id="rId4"/>
    <p:sldId id="264" r:id="rId5"/>
    <p:sldId id="265" r:id="rId6"/>
    <p:sldId id="268" r:id="rId7"/>
    <p:sldId id="269" r:id="rId8"/>
    <p:sldId id="305" r:id="rId9"/>
    <p:sldId id="274" r:id="rId10"/>
    <p:sldId id="289" r:id="rId11"/>
    <p:sldId id="288" r:id="rId12"/>
    <p:sldId id="282" r:id="rId13"/>
    <p:sldId id="283" r:id="rId14"/>
    <p:sldId id="306" r:id="rId15"/>
    <p:sldId id="291" r:id="rId16"/>
    <p:sldId id="281" r:id="rId17"/>
    <p:sldId id="302" r:id="rId18"/>
    <p:sldId id="303" r:id="rId19"/>
    <p:sldId id="304" r:id="rId20"/>
    <p:sldId id="275" r:id="rId21"/>
    <p:sldId id="307" r:id="rId22"/>
    <p:sldId id="308" r:id="rId23"/>
    <p:sldId id="270" r:id="rId24"/>
    <p:sldId id="362" r:id="rId25"/>
    <p:sldId id="363" r:id="rId26"/>
    <p:sldId id="364" r:id="rId27"/>
    <p:sldId id="365" r:id="rId28"/>
    <p:sldId id="366" r:id="rId29"/>
    <p:sldId id="6525" r:id="rId30"/>
    <p:sldId id="6502" r:id="rId31"/>
    <p:sldId id="6526" r:id="rId32"/>
    <p:sldId id="6527" r:id="rId33"/>
    <p:sldId id="271" r:id="rId34"/>
  </p:sldIdLst>
  <p:sldSz cx="9144000" cy="5143500" type="screen16x9"/>
  <p:notesSz cx="6858000" cy="9144000"/>
  <p:embeddedFontLst>
    <p:embeddedFont>
      <p:font typeface="Avenir Next LT Pro" panose="020B0504020202020204" pitchFamily="34" charset="0"/>
      <p:regular r:id="rId36"/>
      <p:bold r:id="rId37"/>
      <p:italic r:id="rId38"/>
      <p:boldItalic r:id="rId39"/>
    </p:embeddedFont>
    <p:embeddedFont>
      <p:font typeface="Avenir Next LT Pro Demi" panose="020B0704020202020204" pitchFamily="34" charset="0"/>
      <p:regular r:id="rId40"/>
      <p:bold r:id="rId41"/>
      <p:italic r:id="rId42"/>
      <p:boldItalic r:id="rId43"/>
    </p:embeddedFont>
    <p:embeddedFont>
      <p:font typeface="Avenir Next LT Pro Light" panose="020B0304020202020204" pitchFamily="34" charset="0"/>
      <p:regular r:id="rId44"/>
      <p:italic r:id="rId45"/>
    </p:embeddedFont>
    <p:embeddedFont>
      <p:font typeface="Poppins" panose="00000500000000000000" pitchFamily="2" charset="0"/>
      <p:regular r:id="rId46"/>
      <p:bold r:id="rId47"/>
      <p:italic r:id="rId48"/>
      <p:boldItalic r:id="rId49"/>
    </p:embeddedFont>
    <p:embeddedFont>
      <p:font typeface="Poppins SemiBold" panose="00000700000000000000"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D94F38-F758-6A44-C217-886956B9C300}" name="Allan, Melia" initials="AM" userId="S::Melia.Allan@ct.gov::f2c56549-8351-4edf-9ca5-6848f1df5cd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7FF"/>
    <a:srgbClr val="3370E8"/>
    <a:srgbClr val="04722F"/>
    <a:srgbClr val="02B346"/>
    <a:srgbClr val="003D9C"/>
    <a:srgbClr val="7094F5"/>
    <a:srgbClr val="7094F4"/>
    <a:srgbClr val="92343D"/>
    <a:srgbClr val="D7333D"/>
    <a:srgbClr val="F9A9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3F2041-8D59-E399-1C59-04FEFEB97D20}" v="211" dt="2024-07-16T19:11:47.960"/>
    <p1510:client id="{AA774210-F768-F583-DC9D-9C59CCEE04A0}" v="250" dt="2024-07-16T18:52:45.059"/>
    <p1510:client id="{AFE6F9F9-4702-D05B-3E49-DA54C5C3F466}" v="102" dt="2024-07-17T15:56:06.592"/>
    <p1510:client id="{D23EEAA6-BBD6-0BE4-88C2-BC53F2A4D2F9}" v="12" dt="2024-07-17T14:17:31.825"/>
    <p1510:client id="{EE086BD3-932F-004F-B3D1-0FAC4D0F61B1}" v="116" dt="2024-07-17T14:33:19.8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microsoft.com/office/2015/10/relationships/revisionInfo" Target="revisionInfo.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59" Type="http://schemas.microsoft.com/office/2018/10/relationships/authors" Target="authors.xml"/><Relationship Id="rId20" Type="http://schemas.openxmlformats.org/officeDocument/2006/relationships/slide" Target="slides/slide18.xml"/><Relationship Id="rId41" Type="http://schemas.openxmlformats.org/officeDocument/2006/relationships/font" Target="fonts/font6.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9.fntdata"/><Relationship Id="rId52" Type="http://schemas.openxmlformats.org/officeDocument/2006/relationships/font" Target="fonts/font17.fntdata"/></Relationships>
</file>

<file path=ppt/charts/_rels/chart1.xml.rels><?xml version="1.0" encoding="UTF-8" standalone="yes"?>
<Relationships xmlns="http://schemas.openxmlformats.org/package/2006/relationships"><Relationship Id="rId3" Type="http://schemas.openxmlformats.org/officeDocument/2006/relationships/oleObject" Target="https://ctgovexec-my.sharepoint.com/personal/cooper_ladd_ct_gov/Documents/Climate%20resiliance%20circl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tgovexec-my.sharepoint.com/personal/cooper_ladd_ct_gov/Documents/Climate%20resiliance%20circl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ctgovexec-my.sharepoint.com/personal/cooper_ladd_ct_gov/Documents/Climate%20resiliance%20circl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ctgovexec-my.sharepoint.com/personal/cooper_ladd_ct_gov/Documents/Climate%20resiliance%20circl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ctgovexec-my.sharepoint.com/personal/cooper_ladd_ct_gov/Documents/Climate%20resiliance%20circl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ctgovexec-my.sharepoint.com/personal/cooper_ladd_ct_gov/Documents/Climate%20resiliance%20circl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ctgovexec-my.sharepoint.com/personal/cooper_ladd_ct_gov/Documents/Climate%20resiliance%20circl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ctgovexec-my.sharepoint.com/personal/cooper_ladd_ct_gov/Documents/Climate%20resiliance%20circl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ctgovexec-my.sharepoint.com/personal/cooper_ladd_ct_gov/Documents/Climate%20resiliance%20circl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600">
                <a:solidFill>
                  <a:schemeClr val="tx1"/>
                </a:solidFill>
              </a:rPr>
              <a:t>Climate change is currently impacting the health of people in my community.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dPt>
            <c:idx val="0"/>
            <c:bubble3D val="0"/>
            <c:spPr>
              <a:solidFill>
                <a:srgbClr val="ED7D31"/>
              </a:solidFill>
              <a:ln w="19050">
                <a:solidFill>
                  <a:schemeClr val="lt1"/>
                </a:solidFill>
              </a:ln>
              <a:effectLst/>
            </c:spPr>
            <c:extLst>
              <c:ext xmlns:c16="http://schemas.microsoft.com/office/drawing/2014/chart" uri="{C3380CC4-5D6E-409C-BE32-E72D297353CC}">
                <c16:uniqueId val="{00000001-DF44-4B15-81FA-D44AB38F3C8D}"/>
              </c:ext>
            </c:extLst>
          </c:dPt>
          <c:dPt>
            <c:idx val="1"/>
            <c:bubble3D val="0"/>
            <c:spPr>
              <a:solidFill>
                <a:srgbClr val="F4B084"/>
              </a:solidFill>
              <a:ln w="19050">
                <a:solidFill>
                  <a:schemeClr val="lt1"/>
                </a:solidFill>
              </a:ln>
              <a:effectLst/>
            </c:spPr>
            <c:extLst>
              <c:ext xmlns:c16="http://schemas.microsoft.com/office/drawing/2014/chart" uri="{C3380CC4-5D6E-409C-BE32-E72D297353CC}">
                <c16:uniqueId val="{00000003-DF44-4B15-81FA-D44AB38F3C8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F44-4B15-81FA-D44AB38F3C8D}"/>
              </c:ext>
            </c:extLst>
          </c:dPt>
          <c:dPt>
            <c:idx val="3"/>
            <c:bubble3D val="0"/>
            <c:spPr>
              <a:solidFill>
                <a:srgbClr val="00B050"/>
              </a:solidFill>
              <a:ln w="19050">
                <a:solidFill>
                  <a:schemeClr val="lt1"/>
                </a:solidFill>
              </a:ln>
              <a:effectLst/>
            </c:spPr>
            <c:extLst>
              <c:ext xmlns:c16="http://schemas.microsoft.com/office/drawing/2014/chart" uri="{C3380CC4-5D6E-409C-BE32-E72D297353CC}">
                <c16:uniqueId val="{00000007-DF44-4B15-81FA-D44AB38F3C8D}"/>
              </c:ext>
            </c:extLst>
          </c:dPt>
          <c:dLbls>
            <c:dLbl>
              <c:idx val="0"/>
              <c:tx>
                <c:rich>
                  <a:bodyPr/>
                  <a:lstStyle/>
                  <a:p>
                    <a:fld id="{446D9D73-B524-40F4-9797-1701992C6601}" type="VALUE">
                      <a:rPr lang="en-US" sz="1200" b="1">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F44-4B15-81FA-D44AB38F3C8D}"/>
                </c:ext>
              </c:extLst>
            </c:dLbl>
            <c:dLbl>
              <c:idx val="2"/>
              <c:tx>
                <c:rich>
                  <a:bodyPr/>
                  <a:lstStyle/>
                  <a:p>
                    <a:fld id="{A0E9CBE4-723E-474E-97AE-CA8F58C934B8}"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F44-4B15-81FA-D44AB38F3C8D}"/>
                </c:ext>
              </c:extLst>
            </c:dLbl>
            <c:dLbl>
              <c:idx val="3"/>
              <c:layout>
                <c:manualLayout>
                  <c:x val="9.3061897200814887E-3"/>
                  <c:y val="2.846568094558845E-3"/>
                </c:manualLayout>
              </c:layout>
              <c:tx>
                <c:rich>
                  <a:bodyPr/>
                  <a:lstStyle/>
                  <a:p>
                    <a:fld id="{D038DFB3-37AB-4248-A223-5B2F8E6DA247}"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F44-4B15-81FA-D44AB38F3C8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'[Climate resiliance circle.xlsx]Sheet3'!$A$49:$A$52</c:f>
              <c:strCache>
                <c:ptCount val="4"/>
                <c:pt idx="0">
                  <c:v>Strongly agree</c:v>
                </c:pt>
                <c:pt idx="1">
                  <c:v>Agree</c:v>
                </c:pt>
                <c:pt idx="2">
                  <c:v>Neither agree nor disagree</c:v>
                </c:pt>
                <c:pt idx="3">
                  <c:v>Don't know</c:v>
                </c:pt>
              </c:strCache>
            </c:strRef>
          </c:cat>
          <c:val>
            <c:numRef>
              <c:f>'[Climate resiliance circle.xlsx]Sheet3'!$B$49:$B$52</c:f>
              <c:numCache>
                <c:formatCode>0%</c:formatCode>
                <c:ptCount val="4"/>
                <c:pt idx="0">
                  <c:v>0.44</c:v>
                </c:pt>
                <c:pt idx="1">
                  <c:v>0.48</c:v>
                </c:pt>
                <c:pt idx="2">
                  <c:v>0.04</c:v>
                </c:pt>
                <c:pt idx="3">
                  <c:v>0.04</c:v>
                </c:pt>
              </c:numCache>
            </c:numRef>
          </c:val>
          <c:extLst>
            <c:ext xmlns:c16="http://schemas.microsoft.com/office/drawing/2014/chart" uri="{C3380CC4-5D6E-409C-BE32-E72D297353CC}">
              <c16:uniqueId val="{00000008-DF44-4B15-81FA-D44AB38F3C8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3088259972680968"/>
          <c:y val="0.84750574900749864"/>
          <c:w val="0.77792255357633378"/>
          <c:h val="0.1316756994227359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a:solidFill>
                  <a:schemeClr val="tx1"/>
                </a:solidFill>
              </a:rPr>
              <a:t>My local health department/district staff has the expertise to integrate programs and initiatives that address the public health effects of climate change.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ED7D31"/>
              </a:solidFill>
              <a:ln w="19050">
                <a:solidFill>
                  <a:schemeClr val="lt1"/>
                </a:solidFill>
              </a:ln>
              <a:effectLst/>
            </c:spPr>
            <c:extLst>
              <c:ext xmlns:c16="http://schemas.microsoft.com/office/drawing/2014/chart" uri="{C3380CC4-5D6E-409C-BE32-E72D297353CC}">
                <c16:uniqueId val="{00000001-87E9-4D32-92DE-A078CB48176F}"/>
              </c:ext>
            </c:extLst>
          </c:dPt>
          <c:dPt>
            <c:idx val="1"/>
            <c:bubble3D val="0"/>
            <c:spPr>
              <a:solidFill>
                <a:srgbClr val="F4B084"/>
              </a:solidFill>
              <a:ln w="19050">
                <a:solidFill>
                  <a:schemeClr val="lt1"/>
                </a:solidFill>
              </a:ln>
              <a:effectLst/>
            </c:spPr>
            <c:extLst>
              <c:ext xmlns:c16="http://schemas.microsoft.com/office/drawing/2014/chart" uri="{C3380CC4-5D6E-409C-BE32-E72D297353CC}">
                <c16:uniqueId val="{00000003-87E9-4D32-92DE-A078CB48176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7E9-4D32-92DE-A078CB48176F}"/>
              </c:ext>
            </c:extLst>
          </c:dPt>
          <c:dPt>
            <c:idx val="3"/>
            <c:bubble3D val="0"/>
            <c:spPr>
              <a:solidFill>
                <a:srgbClr val="D883FC"/>
              </a:solidFill>
              <a:ln w="19050">
                <a:solidFill>
                  <a:schemeClr val="lt1"/>
                </a:solidFill>
              </a:ln>
              <a:effectLst/>
            </c:spPr>
            <c:extLst>
              <c:ext xmlns:c16="http://schemas.microsoft.com/office/drawing/2014/chart" uri="{C3380CC4-5D6E-409C-BE32-E72D297353CC}">
                <c16:uniqueId val="{00000007-87E9-4D32-92DE-A078CB48176F}"/>
              </c:ext>
            </c:extLst>
          </c:dPt>
          <c:dPt>
            <c:idx val="4"/>
            <c:bubble3D val="0"/>
            <c:spPr>
              <a:solidFill>
                <a:srgbClr val="7030A0"/>
              </a:solidFill>
              <a:ln w="19050">
                <a:solidFill>
                  <a:schemeClr val="lt1"/>
                </a:solidFill>
              </a:ln>
              <a:effectLst/>
            </c:spPr>
            <c:extLst>
              <c:ext xmlns:c16="http://schemas.microsoft.com/office/drawing/2014/chart" uri="{C3380CC4-5D6E-409C-BE32-E72D297353CC}">
                <c16:uniqueId val="{00000009-87E9-4D32-92DE-A078CB48176F}"/>
              </c:ext>
            </c:extLst>
          </c:dPt>
          <c:dLbls>
            <c:dLbl>
              <c:idx val="0"/>
              <c:tx>
                <c:rich>
                  <a:bodyPr/>
                  <a:lstStyle/>
                  <a:p>
                    <a:fld id="{627999F9-1039-4327-BC48-4C7B2D6436ED}"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7E9-4D32-92DE-A078CB48176F}"/>
                </c:ext>
              </c:extLst>
            </c:dLbl>
            <c:dLbl>
              <c:idx val="1"/>
              <c:tx>
                <c:rich>
                  <a:bodyPr/>
                  <a:lstStyle/>
                  <a:p>
                    <a:fld id="{A7E4AC82-CB25-4CE7-8261-70FF8FE8E7DF}"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7E9-4D32-92DE-A078CB48176F}"/>
                </c:ext>
              </c:extLst>
            </c:dLbl>
            <c:dLbl>
              <c:idx val="3"/>
              <c:tx>
                <c:rich>
                  <a:bodyPr/>
                  <a:lstStyle/>
                  <a:p>
                    <a:fld id="{9B345EC4-BB47-4E33-A39C-2EA68A444284}"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7E9-4D32-92DE-A078CB48176F}"/>
                </c:ext>
              </c:extLst>
            </c:dLbl>
            <c:dLbl>
              <c:idx val="4"/>
              <c:tx>
                <c:rich>
                  <a:bodyPr/>
                  <a:lstStyle/>
                  <a:p>
                    <a:fld id="{4CFBDAF6-6187-4D12-B197-E69924FEE3B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7E9-4D32-92DE-A078CB48176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'[Climate resiliance circle.xlsx]Sheet3'!$A$18:$A$22</c:f>
              <c:strCache>
                <c:ptCount val="5"/>
                <c:pt idx="0">
                  <c:v>Strongly agree</c:v>
                </c:pt>
                <c:pt idx="1">
                  <c:v>Agree</c:v>
                </c:pt>
                <c:pt idx="2">
                  <c:v>Neither agree nor disagree</c:v>
                </c:pt>
                <c:pt idx="3">
                  <c:v>Disagree</c:v>
                </c:pt>
                <c:pt idx="4">
                  <c:v>Strongly disagree</c:v>
                </c:pt>
              </c:strCache>
            </c:strRef>
          </c:cat>
          <c:val>
            <c:numRef>
              <c:f>'[Climate resiliance circle.xlsx]Sheet3'!$B$18:$B$22</c:f>
              <c:numCache>
                <c:formatCode>0%</c:formatCode>
                <c:ptCount val="5"/>
                <c:pt idx="0">
                  <c:v>0.12</c:v>
                </c:pt>
                <c:pt idx="1">
                  <c:v>0.16</c:v>
                </c:pt>
                <c:pt idx="2">
                  <c:v>0.24</c:v>
                </c:pt>
                <c:pt idx="3">
                  <c:v>0.4</c:v>
                </c:pt>
                <c:pt idx="4">
                  <c:v>0.08</c:v>
                </c:pt>
              </c:numCache>
            </c:numRef>
          </c:val>
          <c:extLst>
            <c:ext xmlns:c16="http://schemas.microsoft.com/office/drawing/2014/chart" uri="{C3380CC4-5D6E-409C-BE32-E72D297353CC}">
              <c16:uniqueId val="{0000000A-87E9-4D32-92DE-A078CB48176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a:solidFill>
                  <a:schemeClr val="tx1"/>
                </a:solidFill>
              </a:rPr>
              <a:t>My local health department/ district currently has the capacity, including funding and/or resources, to address the public health effects of climate change.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ED7D31"/>
              </a:solidFill>
              <a:ln w="19050">
                <a:solidFill>
                  <a:schemeClr val="lt1"/>
                </a:solidFill>
              </a:ln>
              <a:effectLst/>
            </c:spPr>
            <c:extLst>
              <c:ext xmlns:c16="http://schemas.microsoft.com/office/drawing/2014/chart" uri="{C3380CC4-5D6E-409C-BE32-E72D297353CC}">
                <c16:uniqueId val="{00000001-ED4E-4AA4-97B6-F1B0811420F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D4E-4AA4-97B6-F1B0811420F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D4E-4AA4-97B6-F1B0811420F3}"/>
              </c:ext>
            </c:extLst>
          </c:dPt>
          <c:dPt>
            <c:idx val="3"/>
            <c:bubble3D val="0"/>
            <c:spPr>
              <a:solidFill>
                <a:srgbClr val="D883FC"/>
              </a:solidFill>
              <a:ln w="19050">
                <a:solidFill>
                  <a:schemeClr val="lt1"/>
                </a:solidFill>
              </a:ln>
              <a:effectLst/>
            </c:spPr>
            <c:extLst>
              <c:ext xmlns:c16="http://schemas.microsoft.com/office/drawing/2014/chart" uri="{C3380CC4-5D6E-409C-BE32-E72D297353CC}">
                <c16:uniqueId val="{00000007-ED4E-4AA4-97B6-F1B0811420F3}"/>
              </c:ext>
            </c:extLst>
          </c:dPt>
          <c:dPt>
            <c:idx val="4"/>
            <c:bubble3D val="0"/>
            <c:spPr>
              <a:solidFill>
                <a:srgbClr val="7030A0"/>
              </a:solidFill>
              <a:ln w="19050">
                <a:solidFill>
                  <a:schemeClr val="lt1"/>
                </a:solidFill>
              </a:ln>
              <a:effectLst/>
            </c:spPr>
            <c:extLst>
              <c:ext xmlns:c16="http://schemas.microsoft.com/office/drawing/2014/chart" uri="{C3380CC4-5D6E-409C-BE32-E72D297353CC}">
                <c16:uniqueId val="{00000009-ED4E-4AA4-97B6-F1B0811420F3}"/>
              </c:ext>
            </c:extLst>
          </c:dPt>
          <c:dLbls>
            <c:dLbl>
              <c:idx val="1"/>
              <c:layout>
                <c:manualLayout>
                  <c:x val="2.0606881830594375E-2"/>
                  <c:y val="9.25440832993519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4E-4AA4-97B6-F1B0811420F3}"/>
                </c:ext>
              </c:extLst>
            </c:dLbl>
            <c:dLbl>
              <c:idx val="2"/>
              <c:tx>
                <c:rich>
                  <a:bodyPr/>
                  <a:lstStyle/>
                  <a:p>
                    <a:fld id="{3885D2AE-0E0A-4D44-881B-F8286A6A1CAE}"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D4E-4AA4-97B6-F1B0811420F3}"/>
                </c:ext>
              </c:extLst>
            </c:dLbl>
            <c:dLbl>
              <c:idx val="4"/>
              <c:tx>
                <c:rich>
                  <a:bodyPr/>
                  <a:lstStyle/>
                  <a:p>
                    <a:fld id="{950B31E4-D8E0-4DCC-86B1-7AB60430C87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ED4E-4AA4-97B6-F1B0811420F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'[Climate resiliance circle.xlsx]Sheet3'!$A$1:$A$5</c:f>
              <c:strCache>
                <c:ptCount val="5"/>
                <c:pt idx="0">
                  <c:v>Strongly agree</c:v>
                </c:pt>
                <c:pt idx="1">
                  <c:v>Agree</c:v>
                </c:pt>
                <c:pt idx="2">
                  <c:v>Neither agree nor disagree</c:v>
                </c:pt>
                <c:pt idx="3">
                  <c:v>Disagree</c:v>
                </c:pt>
                <c:pt idx="4">
                  <c:v>Strongly disagree</c:v>
                </c:pt>
              </c:strCache>
            </c:strRef>
          </c:cat>
          <c:val>
            <c:numRef>
              <c:f>'[Climate resiliance circle.xlsx]Sheet3'!$B$1:$B$5</c:f>
              <c:numCache>
                <c:formatCode>0%</c:formatCode>
                <c:ptCount val="5"/>
                <c:pt idx="0">
                  <c:v>0.04</c:v>
                </c:pt>
                <c:pt idx="1">
                  <c:v>0</c:v>
                </c:pt>
                <c:pt idx="2">
                  <c:v>0.12</c:v>
                </c:pt>
                <c:pt idx="3">
                  <c:v>0.32</c:v>
                </c:pt>
                <c:pt idx="4">
                  <c:v>0.52</c:v>
                </c:pt>
              </c:numCache>
            </c:numRef>
          </c:val>
          <c:extLst>
            <c:ext xmlns:c16="http://schemas.microsoft.com/office/drawing/2014/chart" uri="{C3380CC4-5D6E-409C-BE32-E72D297353CC}">
              <c16:uniqueId val="{0000000A-ED4E-4AA4-97B6-F1B0811420F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solidFill>
                  <a:schemeClr val="tx1"/>
                </a:solidFill>
              </a:rPr>
              <a:t>Survey Results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'[Climate resiliance circle.xlsx]Sheet2'!$A$2</c:f>
              <c:strCache>
                <c:ptCount val="1"/>
                <c:pt idx="0">
                  <c:v>Extreme heat and heat waves​</c:v>
                </c:pt>
              </c:strCache>
            </c:strRef>
          </c:tx>
          <c:spPr>
            <a:solidFill>
              <a:srgbClr val="FF0000"/>
            </a:solidFill>
            <a:ln>
              <a:noFill/>
            </a:ln>
            <a:effectLst/>
          </c:spPr>
          <c:invertIfNegative val="0"/>
          <c:val>
            <c:numRef>
              <c:f>'[Climate resiliance circle.xlsx]Sheet2'!$B$2</c:f>
              <c:numCache>
                <c:formatCode>General</c:formatCode>
                <c:ptCount val="1"/>
                <c:pt idx="0">
                  <c:v>18</c:v>
                </c:pt>
              </c:numCache>
            </c:numRef>
          </c:val>
          <c:extLst>
            <c:ext xmlns:c16="http://schemas.microsoft.com/office/drawing/2014/chart" uri="{C3380CC4-5D6E-409C-BE32-E72D297353CC}">
              <c16:uniqueId val="{00000000-7B26-4870-998D-3FFB3A7AF54C}"/>
            </c:ext>
          </c:extLst>
        </c:ser>
        <c:ser>
          <c:idx val="1"/>
          <c:order val="1"/>
          <c:tx>
            <c:strRef>
              <c:f>'[Climate resiliance circle.xlsx]Sheet2'!$A$3</c:f>
              <c:strCache>
                <c:ptCount val="1"/>
                <c:pt idx="0">
                  <c:v>Extreme cold</c:v>
                </c:pt>
              </c:strCache>
            </c:strRef>
          </c:tx>
          <c:spPr>
            <a:solidFill>
              <a:srgbClr val="00B0F0"/>
            </a:solidFill>
            <a:ln>
              <a:noFill/>
            </a:ln>
            <a:effectLst/>
          </c:spPr>
          <c:invertIfNegative val="0"/>
          <c:val>
            <c:numRef>
              <c:f>'[Climate resiliance circle.xlsx]Sheet2'!$B$3</c:f>
              <c:numCache>
                <c:formatCode>General</c:formatCode>
                <c:ptCount val="1"/>
                <c:pt idx="0">
                  <c:v>11</c:v>
                </c:pt>
              </c:numCache>
            </c:numRef>
          </c:val>
          <c:extLst>
            <c:ext xmlns:c16="http://schemas.microsoft.com/office/drawing/2014/chart" uri="{C3380CC4-5D6E-409C-BE32-E72D297353CC}">
              <c16:uniqueId val="{00000001-7B26-4870-998D-3FFB3A7AF54C}"/>
            </c:ext>
          </c:extLst>
        </c:ser>
        <c:ser>
          <c:idx val="2"/>
          <c:order val="2"/>
          <c:tx>
            <c:strRef>
              <c:f>'[Climate resiliance circle.xlsx]Sheet2'!$A$4</c:f>
              <c:strCache>
                <c:ptCount val="1"/>
                <c:pt idx="0">
                  <c:v>Extreme precipitation and flooding</c:v>
                </c:pt>
              </c:strCache>
            </c:strRef>
          </c:tx>
          <c:spPr>
            <a:solidFill>
              <a:srgbClr val="002060"/>
            </a:solidFill>
            <a:ln>
              <a:solidFill>
                <a:srgbClr val="002060"/>
              </a:solidFill>
              <a:prstDash val="solid"/>
            </a:ln>
            <a:effectLst/>
          </c:spPr>
          <c:invertIfNegative val="0"/>
          <c:val>
            <c:numRef>
              <c:f>'[Climate resiliance circle.xlsx]Sheet2'!$B$4</c:f>
              <c:numCache>
                <c:formatCode>General</c:formatCode>
                <c:ptCount val="1"/>
                <c:pt idx="0">
                  <c:v>20</c:v>
                </c:pt>
              </c:numCache>
            </c:numRef>
          </c:val>
          <c:extLst>
            <c:ext xmlns:c16="http://schemas.microsoft.com/office/drawing/2014/chart" uri="{C3380CC4-5D6E-409C-BE32-E72D297353CC}">
              <c16:uniqueId val="{00000002-7B26-4870-998D-3FFB3A7AF54C}"/>
            </c:ext>
          </c:extLst>
        </c:ser>
        <c:ser>
          <c:idx val="3"/>
          <c:order val="3"/>
          <c:tx>
            <c:strRef>
              <c:f>'[Climate resiliance circle.xlsx]Sheet2'!$A$5</c:f>
              <c:strCache>
                <c:ptCount val="1"/>
                <c:pt idx="0">
                  <c:v>Increased storm severity and storm surges​</c:v>
                </c:pt>
              </c:strCache>
            </c:strRef>
          </c:tx>
          <c:spPr>
            <a:solidFill>
              <a:srgbClr val="7030A0"/>
            </a:solidFill>
            <a:ln>
              <a:noFill/>
            </a:ln>
            <a:effectLst/>
          </c:spPr>
          <c:invertIfNegative val="0"/>
          <c:val>
            <c:numRef>
              <c:f>'[Climate resiliance circle.xlsx]Sheet2'!$B$5</c:f>
              <c:numCache>
                <c:formatCode>General</c:formatCode>
                <c:ptCount val="1"/>
                <c:pt idx="0">
                  <c:v>12</c:v>
                </c:pt>
              </c:numCache>
            </c:numRef>
          </c:val>
          <c:extLst>
            <c:ext xmlns:c16="http://schemas.microsoft.com/office/drawing/2014/chart" uri="{C3380CC4-5D6E-409C-BE32-E72D297353CC}">
              <c16:uniqueId val="{00000003-7B26-4870-998D-3FFB3A7AF54C}"/>
            </c:ext>
          </c:extLst>
        </c:ser>
        <c:ser>
          <c:idx val="4"/>
          <c:order val="4"/>
          <c:tx>
            <c:strRef>
              <c:f>'[Climate resiliance circle.xlsx]Sheet2'!$A$6</c:f>
              <c:strCache>
                <c:ptCount val="1"/>
                <c:pt idx="0">
                  <c:v>Drought and the quality and/or quantity of fresh water​</c:v>
                </c:pt>
              </c:strCache>
            </c:strRef>
          </c:tx>
          <c:spPr>
            <a:solidFill>
              <a:srgbClr val="ED7D31"/>
            </a:solidFill>
            <a:ln>
              <a:noFill/>
            </a:ln>
            <a:effectLst/>
          </c:spPr>
          <c:invertIfNegative val="0"/>
          <c:val>
            <c:numRef>
              <c:f>'[Climate resiliance circle.xlsx]Sheet2'!$B$6</c:f>
              <c:numCache>
                <c:formatCode>General</c:formatCode>
                <c:ptCount val="1"/>
                <c:pt idx="0">
                  <c:v>11</c:v>
                </c:pt>
              </c:numCache>
            </c:numRef>
          </c:val>
          <c:extLst>
            <c:ext xmlns:c16="http://schemas.microsoft.com/office/drawing/2014/chart" uri="{C3380CC4-5D6E-409C-BE32-E72D297353CC}">
              <c16:uniqueId val="{00000004-7B26-4870-998D-3FFB3A7AF54C}"/>
            </c:ext>
          </c:extLst>
        </c:ser>
        <c:ser>
          <c:idx val="5"/>
          <c:order val="5"/>
          <c:tx>
            <c:strRef>
              <c:f>'[Climate resiliance circle.xlsx]Sheet2'!$A$7</c:f>
              <c:strCache>
                <c:ptCount val="1"/>
                <c:pt idx="0">
                  <c:v>Water and food borne diseases​</c:v>
                </c:pt>
              </c:strCache>
            </c:strRef>
          </c:tx>
          <c:spPr>
            <a:solidFill>
              <a:srgbClr val="92D050"/>
            </a:solidFill>
            <a:ln>
              <a:noFill/>
            </a:ln>
            <a:effectLst/>
          </c:spPr>
          <c:invertIfNegative val="0"/>
          <c:val>
            <c:numRef>
              <c:f>'[Climate resiliance circle.xlsx]Sheet2'!$B$7</c:f>
              <c:numCache>
                <c:formatCode>General</c:formatCode>
                <c:ptCount val="1"/>
                <c:pt idx="0">
                  <c:v>7</c:v>
                </c:pt>
              </c:numCache>
            </c:numRef>
          </c:val>
          <c:extLst>
            <c:ext xmlns:c16="http://schemas.microsoft.com/office/drawing/2014/chart" uri="{C3380CC4-5D6E-409C-BE32-E72D297353CC}">
              <c16:uniqueId val="{00000005-7B26-4870-998D-3FFB3A7AF54C}"/>
            </c:ext>
          </c:extLst>
        </c:ser>
        <c:ser>
          <c:idx val="6"/>
          <c:order val="6"/>
          <c:tx>
            <c:strRef>
              <c:f>'[Climate resiliance circle.xlsx]Sheet2'!$A$8</c:f>
              <c:strCache>
                <c:ptCount val="1"/>
                <c:pt idx="0">
                  <c:v>Food safety and security</c:v>
                </c:pt>
              </c:strCache>
            </c:strRef>
          </c:tx>
          <c:spPr>
            <a:solidFill>
              <a:srgbClr val="833C0C"/>
            </a:solidFill>
            <a:ln>
              <a:noFill/>
            </a:ln>
            <a:effectLst/>
          </c:spPr>
          <c:invertIfNegative val="0"/>
          <c:val>
            <c:numRef>
              <c:f>'[Climate resiliance circle.xlsx]Sheet2'!$B$8</c:f>
              <c:numCache>
                <c:formatCode>General</c:formatCode>
                <c:ptCount val="1"/>
                <c:pt idx="0">
                  <c:v>8</c:v>
                </c:pt>
              </c:numCache>
            </c:numRef>
          </c:val>
          <c:extLst>
            <c:ext xmlns:c16="http://schemas.microsoft.com/office/drawing/2014/chart" uri="{C3380CC4-5D6E-409C-BE32-E72D297353CC}">
              <c16:uniqueId val="{00000006-7B26-4870-998D-3FFB3A7AF54C}"/>
            </c:ext>
          </c:extLst>
        </c:ser>
        <c:ser>
          <c:idx val="7"/>
          <c:order val="7"/>
          <c:tx>
            <c:strRef>
              <c:f>'[Climate resiliance circle.xlsx]Sheet2'!$A$9</c:f>
              <c:strCache>
                <c:ptCount val="1"/>
                <c:pt idx="0">
                  <c:v>Reduced air quality</c:v>
                </c:pt>
              </c:strCache>
            </c:strRef>
          </c:tx>
          <c:spPr>
            <a:solidFill>
              <a:srgbClr val="757171"/>
            </a:solidFill>
            <a:ln>
              <a:noFill/>
            </a:ln>
            <a:effectLst/>
          </c:spPr>
          <c:invertIfNegative val="0"/>
          <c:val>
            <c:numRef>
              <c:f>'[Climate resiliance circle.xlsx]Sheet2'!$B$9</c:f>
              <c:numCache>
                <c:formatCode>General</c:formatCode>
                <c:ptCount val="1"/>
                <c:pt idx="0">
                  <c:v>14</c:v>
                </c:pt>
              </c:numCache>
            </c:numRef>
          </c:val>
          <c:extLst>
            <c:ext xmlns:c16="http://schemas.microsoft.com/office/drawing/2014/chart" uri="{C3380CC4-5D6E-409C-BE32-E72D297353CC}">
              <c16:uniqueId val="{00000007-7B26-4870-998D-3FFB3A7AF54C}"/>
            </c:ext>
          </c:extLst>
        </c:ser>
        <c:ser>
          <c:idx val="8"/>
          <c:order val="8"/>
          <c:tx>
            <c:strRef>
              <c:f>'[Climate resiliance circle.xlsx]Sheet2'!$A$10</c:f>
              <c:strCache>
                <c:ptCount val="1"/>
                <c:pt idx="0">
                  <c:v>Increase in diseases associated with mosquitos and ticks (vector-borne)</c:v>
                </c:pt>
              </c:strCache>
            </c:strRef>
          </c:tx>
          <c:spPr>
            <a:solidFill>
              <a:srgbClr val="00B050"/>
            </a:solidFill>
            <a:ln>
              <a:noFill/>
            </a:ln>
            <a:effectLst/>
          </c:spPr>
          <c:invertIfNegative val="0"/>
          <c:val>
            <c:numRef>
              <c:f>'[Climate resiliance circle.xlsx]Sheet2'!$B$10</c:f>
              <c:numCache>
                <c:formatCode>General</c:formatCode>
                <c:ptCount val="1"/>
                <c:pt idx="0">
                  <c:v>19</c:v>
                </c:pt>
              </c:numCache>
            </c:numRef>
          </c:val>
          <c:extLst>
            <c:ext xmlns:c16="http://schemas.microsoft.com/office/drawing/2014/chart" uri="{C3380CC4-5D6E-409C-BE32-E72D297353CC}">
              <c16:uniqueId val="{00000008-7B26-4870-998D-3FFB3A7AF54C}"/>
            </c:ext>
          </c:extLst>
        </c:ser>
        <c:ser>
          <c:idx val="9"/>
          <c:order val="9"/>
          <c:tx>
            <c:strRef>
              <c:f>'[Climate resiliance circle.xlsx]Sheet2'!$A$11</c:f>
              <c:strCache>
                <c:ptCount val="1"/>
                <c:pt idx="0">
                  <c:v>Inadequate wastewater treatment and sewage operations</c:v>
                </c:pt>
              </c:strCache>
            </c:strRef>
          </c:tx>
          <c:spPr>
            <a:solidFill>
              <a:srgbClr val="BF8F00"/>
            </a:solidFill>
            <a:ln>
              <a:noFill/>
            </a:ln>
            <a:effectLst/>
          </c:spPr>
          <c:invertIfNegative val="0"/>
          <c:val>
            <c:numRef>
              <c:f>'[Climate resiliance circle.xlsx]Sheet2'!$B$11</c:f>
              <c:numCache>
                <c:formatCode>General</c:formatCode>
                <c:ptCount val="1"/>
                <c:pt idx="0">
                  <c:v>4</c:v>
                </c:pt>
              </c:numCache>
            </c:numRef>
          </c:val>
          <c:extLst>
            <c:ext xmlns:c16="http://schemas.microsoft.com/office/drawing/2014/chart" uri="{C3380CC4-5D6E-409C-BE32-E72D297353CC}">
              <c16:uniqueId val="{00000009-7B26-4870-998D-3FFB3A7AF54C}"/>
            </c:ext>
          </c:extLst>
        </c:ser>
        <c:ser>
          <c:idx val="10"/>
          <c:order val="10"/>
          <c:tx>
            <c:strRef>
              <c:f>'[Climate resiliance circle.xlsx]Sheet2'!$A$12</c:f>
              <c:strCache>
                <c:ptCount val="1"/>
                <c:pt idx="0">
                  <c:v>Mental health exacerbations</c:v>
                </c:pt>
              </c:strCache>
            </c:strRef>
          </c:tx>
          <c:spPr>
            <a:solidFill>
              <a:schemeClr val="accent5">
                <a:lumMod val="60000"/>
              </a:schemeClr>
            </a:solidFill>
            <a:ln>
              <a:noFill/>
            </a:ln>
            <a:effectLst/>
          </c:spPr>
          <c:invertIfNegative val="0"/>
          <c:val>
            <c:numRef>
              <c:f>'[Climate resiliance circle.xlsx]Sheet2'!$B$12</c:f>
              <c:numCache>
                <c:formatCode>General</c:formatCode>
                <c:ptCount val="1"/>
                <c:pt idx="0">
                  <c:v>13</c:v>
                </c:pt>
              </c:numCache>
            </c:numRef>
          </c:val>
          <c:extLst>
            <c:ext xmlns:c16="http://schemas.microsoft.com/office/drawing/2014/chart" uri="{C3380CC4-5D6E-409C-BE32-E72D297353CC}">
              <c16:uniqueId val="{0000000A-7B26-4870-998D-3FFB3A7AF54C}"/>
            </c:ext>
          </c:extLst>
        </c:ser>
        <c:dLbls>
          <c:showLegendKey val="0"/>
          <c:showVal val="0"/>
          <c:showCatName val="0"/>
          <c:showSerName val="0"/>
          <c:showPercent val="0"/>
          <c:showBubbleSize val="0"/>
        </c:dLbls>
        <c:gapWidth val="219"/>
        <c:overlap val="-27"/>
        <c:axId val="46389768"/>
        <c:axId val="401125896"/>
      </c:barChart>
      <c:catAx>
        <c:axId val="46389768"/>
        <c:scaling>
          <c:orientation val="minMax"/>
        </c:scaling>
        <c:delete val="1"/>
        <c:axPos val="b"/>
        <c:numFmt formatCode="General" sourceLinked="1"/>
        <c:majorTickMark val="none"/>
        <c:minorTickMark val="none"/>
        <c:tickLblPos val="nextTo"/>
        <c:crossAx val="401125896"/>
        <c:crosses val="autoZero"/>
        <c:auto val="1"/>
        <c:lblAlgn val="ctr"/>
        <c:lblOffset val="100"/>
        <c:noMultiLvlLbl val="0"/>
      </c:catAx>
      <c:valAx>
        <c:axId val="401125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389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chemeClr val="tx1"/>
                </a:solidFill>
              </a:rPr>
              <a:t>Survey Results (Extreme Weather)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'[Climate resiliance circle.xlsx]Sheet2'!$A$2</c:f>
              <c:strCache>
                <c:ptCount val="1"/>
                <c:pt idx="0">
                  <c:v>Extreme heat and heat waves​</c:v>
                </c:pt>
              </c:strCache>
            </c:strRef>
          </c:tx>
          <c:spPr>
            <a:solidFill>
              <a:srgbClr val="E7E6E6"/>
            </a:solidFill>
            <a:ln>
              <a:noFill/>
            </a:ln>
            <a:effectLst/>
          </c:spPr>
          <c:invertIfNegative val="0"/>
          <c:val>
            <c:numRef>
              <c:f>'[Climate resiliance circle.xlsx]Sheet2'!$B$2</c:f>
              <c:numCache>
                <c:formatCode>General</c:formatCode>
                <c:ptCount val="1"/>
                <c:pt idx="0">
                  <c:v>18</c:v>
                </c:pt>
              </c:numCache>
            </c:numRef>
          </c:val>
          <c:extLst>
            <c:ext xmlns:c16="http://schemas.microsoft.com/office/drawing/2014/chart" uri="{C3380CC4-5D6E-409C-BE32-E72D297353CC}">
              <c16:uniqueId val="{00000000-183E-4A06-B677-F0E6F8EA48CD}"/>
            </c:ext>
          </c:extLst>
        </c:ser>
        <c:ser>
          <c:idx val="1"/>
          <c:order val="1"/>
          <c:tx>
            <c:strRef>
              <c:f>'[Climate resiliance circle.xlsx]Sheet2'!$A$3</c:f>
              <c:strCache>
                <c:ptCount val="1"/>
                <c:pt idx="0">
                  <c:v>Extreme cold</c:v>
                </c:pt>
              </c:strCache>
            </c:strRef>
          </c:tx>
          <c:spPr>
            <a:solidFill>
              <a:srgbClr val="E7E6E6"/>
            </a:solidFill>
            <a:ln>
              <a:noFill/>
            </a:ln>
            <a:effectLst/>
          </c:spPr>
          <c:invertIfNegative val="0"/>
          <c:val>
            <c:numRef>
              <c:f>'[Climate resiliance circle.xlsx]Sheet2'!$B$3</c:f>
              <c:numCache>
                <c:formatCode>General</c:formatCode>
                <c:ptCount val="1"/>
                <c:pt idx="0">
                  <c:v>11</c:v>
                </c:pt>
              </c:numCache>
            </c:numRef>
          </c:val>
          <c:extLst>
            <c:ext xmlns:c16="http://schemas.microsoft.com/office/drawing/2014/chart" uri="{C3380CC4-5D6E-409C-BE32-E72D297353CC}">
              <c16:uniqueId val="{00000001-183E-4A06-B677-F0E6F8EA48CD}"/>
            </c:ext>
          </c:extLst>
        </c:ser>
        <c:ser>
          <c:idx val="2"/>
          <c:order val="2"/>
          <c:tx>
            <c:strRef>
              <c:f>'[Climate resiliance circle.xlsx]Sheet2'!$A$4</c:f>
              <c:strCache>
                <c:ptCount val="1"/>
                <c:pt idx="0">
                  <c:v>Extreme precipitation and flooding</c:v>
                </c:pt>
              </c:strCache>
            </c:strRef>
          </c:tx>
          <c:spPr>
            <a:solidFill>
              <a:srgbClr val="002060"/>
            </a:solidFill>
            <a:ln>
              <a:solidFill>
                <a:srgbClr val="002060"/>
              </a:solidFill>
              <a:prstDash val="solid"/>
            </a:ln>
            <a:effectLst/>
          </c:spPr>
          <c:invertIfNegative val="0"/>
          <c:val>
            <c:numRef>
              <c:f>'[Climate resiliance circle.xlsx]Sheet2'!$B$4</c:f>
              <c:numCache>
                <c:formatCode>General</c:formatCode>
                <c:ptCount val="1"/>
                <c:pt idx="0">
                  <c:v>20</c:v>
                </c:pt>
              </c:numCache>
            </c:numRef>
          </c:val>
          <c:extLst>
            <c:ext xmlns:c16="http://schemas.microsoft.com/office/drawing/2014/chart" uri="{C3380CC4-5D6E-409C-BE32-E72D297353CC}">
              <c16:uniqueId val="{00000002-183E-4A06-B677-F0E6F8EA48CD}"/>
            </c:ext>
          </c:extLst>
        </c:ser>
        <c:ser>
          <c:idx val="3"/>
          <c:order val="3"/>
          <c:tx>
            <c:strRef>
              <c:f>'[Climate resiliance circle.xlsx]Sheet2'!$A$5</c:f>
              <c:strCache>
                <c:ptCount val="1"/>
                <c:pt idx="0">
                  <c:v>Increased storm severity and storm surges​</c:v>
                </c:pt>
              </c:strCache>
            </c:strRef>
          </c:tx>
          <c:spPr>
            <a:solidFill>
              <a:srgbClr val="7030A0"/>
            </a:solidFill>
            <a:ln>
              <a:noFill/>
            </a:ln>
            <a:effectLst/>
          </c:spPr>
          <c:invertIfNegative val="0"/>
          <c:val>
            <c:numRef>
              <c:f>'[Climate resiliance circle.xlsx]Sheet2'!$B$5</c:f>
              <c:numCache>
                <c:formatCode>General</c:formatCode>
                <c:ptCount val="1"/>
                <c:pt idx="0">
                  <c:v>12</c:v>
                </c:pt>
              </c:numCache>
            </c:numRef>
          </c:val>
          <c:extLst>
            <c:ext xmlns:c16="http://schemas.microsoft.com/office/drawing/2014/chart" uri="{C3380CC4-5D6E-409C-BE32-E72D297353CC}">
              <c16:uniqueId val="{00000003-183E-4A06-B677-F0E6F8EA48CD}"/>
            </c:ext>
          </c:extLst>
        </c:ser>
        <c:ser>
          <c:idx val="4"/>
          <c:order val="4"/>
          <c:tx>
            <c:strRef>
              <c:f>'[Climate resiliance circle.xlsx]Sheet2'!$A$6</c:f>
              <c:strCache>
                <c:ptCount val="1"/>
                <c:pt idx="0">
                  <c:v>Drought and the quality and/or quantity of fresh water​</c:v>
                </c:pt>
              </c:strCache>
            </c:strRef>
          </c:tx>
          <c:spPr>
            <a:solidFill>
              <a:srgbClr val="ED7D31"/>
            </a:solidFill>
            <a:ln>
              <a:noFill/>
            </a:ln>
            <a:effectLst/>
          </c:spPr>
          <c:invertIfNegative val="0"/>
          <c:val>
            <c:numRef>
              <c:f>'[Climate resiliance circle.xlsx]Sheet2'!$B$6</c:f>
              <c:numCache>
                <c:formatCode>General</c:formatCode>
                <c:ptCount val="1"/>
                <c:pt idx="0">
                  <c:v>11</c:v>
                </c:pt>
              </c:numCache>
            </c:numRef>
          </c:val>
          <c:extLst>
            <c:ext xmlns:c16="http://schemas.microsoft.com/office/drawing/2014/chart" uri="{C3380CC4-5D6E-409C-BE32-E72D297353CC}">
              <c16:uniqueId val="{00000004-183E-4A06-B677-F0E6F8EA48CD}"/>
            </c:ext>
          </c:extLst>
        </c:ser>
        <c:ser>
          <c:idx val="5"/>
          <c:order val="5"/>
          <c:tx>
            <c:strRef>
              <c:f>'[Climate resiliance circle.xlsx]Sheet2'!$A$7</c:f>
              <c:strCache>
                <c:ptCount val="1"/>
                <c:pt idx="0">
                  <c:v>Water and food borne diseases​</c:v>
                </c:pt>
              </c:strCache>
            </c:strRef>
          </c:tx>
          <c:spPr>
            <a:solidFill>
              <a:srgbClr val="E7E6E6"/>
            </a:solidFill>
            <a:ln>
              <a:noFill/>
            </a:ln>
            <a:effectLst/>
          </c:spPr>
          <c:invertIfNegative val="0"/>
          <c:val>
            <c:numRef>
              <c:f>'[Climate resiliance circle.xlsx]Sheet2'!$B$7</c:f>
              <c:numCache>
                <c:formatCode>General</c:formatCode>
                <c:ptCount val="1"/>
                <c:pt idx="0">
                  <c:v>7</c:v>
                </c:pt>
              </c:numCache>
            </c:numRef>
          </c:val>
          <c:extLst>
            <c:ext xmlns:c16="http://schemas.microsoft.com/office/drawing/2014/chart" uri="{C3380CC4-5D6E-409C-BE32-E72D297353CC}">
              <c16:uniqueId val="{00000005-183E-4A06-B677-F0E6F8EA48CD}"/>
            </c:ext>
          </c:extLst>
        </c:ser>
        <c:ser>
          <c:idx val="6"/>
          <c:order val="6"/>
          <c:tx>
            <c:strRef>
              <c:f>'[Climate resiliance circle.xlsx]Sheet2'!$A$8</c:f>
              <c:strCache>
                <c:ptCount val="1"/>
                <c:pt idx="0">
                  <c:v>Food safety and security</c:v>
                </c:pt>
              </c:strCache>
            </c:strRef>
          </c:tx>
          <c:spPr>
            <a:solidFill>
              <a:srgbClr val="E7E6E6"/>
            </a:solidFill>
            <a:ln>
              <a:noFill/>
            </a:ln>
            <a:effectLst/>
          </c:spPr>
          <c:invertIfNegative val="0"/>
          <c:val>
            <c:numRef>
              <c:f>'[Climate resiliance circle.xlsx]Sheet2'!$B$8</c:f>
              <c:numCache>
                <c:formatCode>General</c:formatCode>
                <c:ptCount val="1"/>
                <c:pt idx="0">
                  <c:v>8</c:v>
                </c:pt>
              </c:numCache>
            </c:numRef>
          </c:val>
          <c:extLst>
            <c:ext xmlns:c16="http://schemas.microsoft.com/office/drawing/2014/chart" uri="{C3380CC4-5D6E-409C-BE32-E72D297353CC}">
              <c16:uniqueId val="{00000006-183E-4A06-B677-F0E6F8EA48CD}"/>
            </c:ext>
          </c:extLst>
        </c:ser>
        <c:ser>
          <c:idx val="7"/>
          <c:order val="7"/>
          <c:tx>
            <c:strRef>
              <c:f>'[Climate resiliance circle.xlsx]Sheet2'!$A$9</c:f>
              <c:strCache>
                <c:ptCount val="1"/>
                <c:pt idx="0">
                  <c:v>Reduced air quality</c:v>
                </c:pt>
              </c:strCache>
            </c:strRef>
          </c:tx>
          <c:spPr>
            <a:solidFill>
              <a:srgbClr val="E7E6E6"/>
            </a:solidFill>
            <a:ln>
              <a:noFill/>
            </a:ln>
            <a:effectLst/>
          </c:spPr>
          <c:invertIfNegative val="0"/>
          <c:val>
            <c:numRef>
              <c:f>'[Climate resiliance circle.xlsx]Sheet2'!$B$9</c:f>
              <c:numCache>
                <c:formatCode>General</c:formatCode>
                <c:ptCount val="1"/>
                <c:pt idx="0">
                  <c:v>14</c:v>
                </c:pt>
              </c:numCache>
            </c:numRef>
          </c:val>
          <c:extLst>
            <c:ext xmlns:c16="http://schemas.microsoft.com/office/drawing/2014/chart" uri="{C3380CC4-5D6E-409C-BE32-E72D297353CC}">
              <c16:uniqueId val="{00000007-183E-4A06-B677-F0E6F8EA48CD}"/>
            </c:ext>
          </c:extLst>
        </c:ser>
        <c:ser>
          <c:idx val="8"/>
          <c:order val="8"/>
          <c:tx>
            <c:strRef>
              <c:f>'[Climate resiliance circle.xlsx]Sheet2'!$A$10</c:f>
              <c:strCache>
                <c:ptCount val="1"/>
                <c:pt idx="0">
                  <c:v>Increase in diseases associated with mosquitos and ticks (vector-borne)</c:v>
                </c:pt>
              </c:strCache>
            </c:strRef>
          </c:tx>
          <c:spPr>
            <a:solidFill>
              <a:srgbClr val="E7E6E6"/>
            </a:solidFill>
            <a:ln>
              <a:noFill/>
            </a:ln>
            <a:effectLst/>
          </c:spPr>
          <c:invertIfNegative val="0"/>
          <c:val>
            <c:numRef>
              <c:f>'[Climate resiliance circle.xlsx]Sheet2'!$B$10</c:f>
              <c:numCache>
                <c:formatCode>General</c:formatCode>
                <c:ptCount val="1"/>
                <c:pt idx="0">
                  <c:v>19</c:v>
                </c:pt>
              </c:numCache>
            </c:numRef>
          </c:val>
          <c:extLst>
            <c:ext xmlns:c16="http://schemas.microsoft.com/office/drawing/2014/chart" uri="{C3380CC4-5D6E-409C-BE32-E72D297353CC}">
              <c16:uniqueId val="{00000008-183E-4A06-B677-F0E6F8EA48CD}"/>
            </c:ext>
          </c:extLst>
        </c:ser>
        <c:ser>
          <c:idx val="9"/>
          <c:order val="9"/>
          <c:tx>
            <c:strRef>
              <c:f>'[Climate resiliance circle.xlsx]Sheet2'!$A$11</c:f>
              <c:strCache>
                <c:ptCount val="1"/>
                <c:pt idx="0">
                  <c:v>Inadequate wastewater treatment and sewage operations</c:v>
                </c:pt>
              </c:strCache>
            </c:strRef>
          </c:tx>
          <c:spPr>
            <a:solidFill>
              <a:srgbClr val="BF8F00"/>
            </a:solidFill>
            <a:ln>
              <a:noFill/>
            </a:ln>
            <a:effectLst/>
          </c:spPr>
          <c:invertIfNegative val="0"/>
          <c:val>
            <c:numRef>
              <c:f>'[Climate resiliance circle.xlsx]Sheet2'!$B$11</c:f>
              <c:numCache>
                <c:formatCode>General</c:formatCode>
                <c:ptCount val="1"/>
                <c:pt idx="0">
                  <c:v>4</c:v>
                </c:pt>
              </c:numCache>
            </c:numRef>
          </c:val>
          <c:extLst>
            <c:ext xmlns:c16="http://schemas.microsoft.com/office/drawing/2014/chart" uri="{C3380CC4-5D6E-409C-BE32-E72D297353CC}">
              <c16:uniqueId val="{00000009-183E-4A06-B677-F0E6F8EA48CD}"/>
            </c:ext>
          </c:extLst>
        </c:ser>
        <c:ser>
          <c:idx val="10"/>
          <c:order val="10"/>
          <c:tx>
            <c:strRef>
              <c:f>'[Climate resiliance circle.xlsx]Sheet2'!$A$12</c:f>
              <c:strCache>
                <c:ptCount val="1"/>
                <c:pt idx="0">
                  <c:v>Mental health exacerbations</c:v>
                </c:pt>
              </c:strCache>
            </c:strRef>
          </c:tx>
          <c:spPr>
            <a:solidFill>
              <a:schemeClr val="accent5">
                <a:lumMod val="60000"/>
              </a:schemeClr>
            </a:solidFill>
            <a:ln>
              <a:noFill/>
            </a:ln>
            <a:effectLst/>
          </c:spPr>
          <c:invertIfNegative val="0"/>
          <c:val>
            <c:numRef>
              <c:f>'[Climate resiliance circle.xlsx]Sheet2'!$B$12</c:f>
              <c:numCache>
                <c:formatCode>General</c:formatCode>
                <c:ptCount val="1"/>
                <c:pt idx="0">
                  <c:v>13</c:v>
                </c:pt>
              </c:numCache>
            </c:numRef>
          </c:val>
          <c:extLst>
            <c:ext xmlns:c16="http://schemas.microsoft.com/office/drawing/2014/chart" uri="{C3380CC4-5D6E-409C-BE32-E72D297353CC}">
              <c16:uniqueId val="{0000000A-183E-4A06-B677-F0E6F8EA48CD}"/>
            </c:ext>
          </c:extLst>
        </c:ser>
        <c:dLbls>
          <c:showLegendKey val="0"/>
          <c:showVal val="0"/>
          <c:showCatName val="0"/>
          <c:showSerName val="0"/>
          <c:showPercent val="0"/>
          <c:showBubbleSize val="0"/>
        </c:dLbls>
        <c:gapWidth val="219"/>
        <c:overlap val="-27"/>
        <c:axId val="46389768"/>
        <c:axId val="401125896"/>
      </c:barChart>
      <c:catAx>
        <c:axId val="46389768"/>
        <c:scaling>
          <c:orientation val="minMax"/>
        </c:scaling>
        <c:delete val="1"/>
        <c:axPos val="b"/>
        <c:numFmt formatCode="General" sourceLinked="1"/>
        <c:majorTickMark val="none"/>
        <c:minorTickMark val="none"/>
        <c:tickLblPos val="nextTo"/>
        <c:crossAx val="401125896"/>
        <c:crosses val="autoZero"/>
        <c:auto val="1"/>
        <c:lblAlgn val="ctr"/>
        <c:lblOffset val="100"/>
        <c:noMultiLvlLbl val="0"/>
      </c:catAx>
      <c:valAx>
        <c:axId val="401125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389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chemeClr val="tx1"/>
                </a:solidFill>
              </a:rPr>
              <a:t>Survey Results (Temperature)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'[Climate resiliance circle.xlsx]Sheet2'!$A$2</c:f>
              <c:strCache>
                <c:ptCount val="1"/>
                <c:pt idx="0">
                  <c:v>Extreme heat and heat waves​</c:v>
                </c:pt>
              </c:strCache>
            </c:strRef>
          </c:tx>
          <c:spPr>
            <a:solidFill>
              <a:srgbClr val="FF0000"/>
            </a:solidFill>
            <a:ln>
              <a:noFill/>
            </a:ln>
            <a:effectLst/>
          </c:spPr>
          <c:invertIfNegative val="0"/>
          <c:val>
            <c:numRef>
              <c:f>'[Climate resiliance circle.xlsx]Sheet2'!$B$2</c:f>
              <c:numCache>
                <c:formatCode>General</c:formatCode>
                <c:ptCount val="1"/>
                <c:pt idx="0">
                  <c:v>18</c:v>
                </c:pt>
              </c:numCache>
            </c:numRef>
          </c:val>
          <c:extLst>
            <c:ext xmlns:c16="http://schemas.microsoft.com/office/drawing/2014/chart" uri="{C3380CC4-5D6E-409C-BE32-E72D297353CC}">
              <c16:uniqueId val="{00000000-8A37-41F4-AAB1-926E92170A00}"/>
            </c:ext>
          </c:extLst>
        </c:ser>
        <c:ser>
          <c:idx val="1"/>
          <c:order val="1"/>
          <c:tx>
            <c:strRef>
              <c:f>'[Climate resiliance circle.xlsx]Sheet2'!$A$3</c:f>
              <c:strCache>
                <c:ptCount val="1"/>
                <c:pt idx="0">
                  <c:v>Extreme cold</c:v>
                </c:pt>
              </c:strCache>
            </c:strRef>
          </c:tx>
          <c:spPr>
            <a:solidFill>
              <a:srgbClr val="00B0F0"/>
            </a:solidFill>
            <a:ln>
              <a:noFill/>
            </a:ln>
            <a:effectLst/>
          </c:spPr>
          <c:invertIfNegative val="0"/>
          <c:val>
            <c:numRef>
              <c:f>'[Climate resiliance circle.xlsx]Sheet2'!$B$3</c:f>
              <c:numCache>
                <c:formatCode>General</c:formatCode>
                <c:ptCount val="1"/>
                <c:pt idx="0">
                  <c:v>11</c:v>
                </c:pt>
              </c:numCache>
            </c:numRef>
          </c:val>
          <c:extLst>
            <c:ext xmlns:c16="http://schemas.microsoft.com/office/drawing/2014/chart" uri="{C3380CC4-5D6E-409C-BE32-E72D297353CC}">
              <c16:uniqueId val="{00000001-8A37-41F4-AAB1-926E92170A00}"/>
            </c:ext>
          </c:extLst>
        </c:ser>
        <c:ser>
          <c:idx val="2"/>
          <c:order val="2"/>
          <c:tx>
            <c:strRef>
              <c:f>'[Climate resiliance circle.xlsx]Sheet2'!$A$4</c:f>
              <c:strCache>
                <c:ptCount val="1"/>
                <c:pt idx="0">
                  <c:v>Extreme precipitation and flooding</c:v>
                </c:pt>
              </c:strCache>
            </c:strRef>
          </c:tx>
          <c:spPr>
            <a:solidFill>
              <a:srgbClr val="E7E6E6"/>
            </a:solidFill>
            <a:ln w="25400">
              <a:noFill/>
            </a:ln>
            <a:effectLst/>
          </c:spPr>
          <c:invertIfNegative val="0"/>
          <c:val>
            <c:numRef>
              <c:f>'[Climate resiliance circle.xlsx]Sheet2'!$B$4</c:f>
              <c:numCache>
                <c:formatCode>General</c:formatCode>
                <c:ptCount val="1"/>
                <c:pt idx="0">
                  <c:v>20</c:v>
                </c:pt>
              </c:numCache>
            </c:numRef>
          </c:val>
          <c:extLst>
            <c:ext xmlns:c16="http://schemas.microsoft.com/office/drawing/2014/chart" uri="{C3380CC4-5D6E-409C-BE32-E72D297353CC}">
              <c16:uniqueId val="{00000002-8A37-41F4-AAB1-926E92170A00}"/>
            </c:ext>
          </c:extLst>
        </c:ser>
        <c:ser>
          <c:idx val="3"/>
          <c:order val="3"/>
          <c:tx>
            <c:strRef>
              <c:f>'[Climate resiliance circle.xlsx]Sheet2'!$A$5</c:f>
              <c:strCache>
                <c:ptCount val="1"/>
                <c:pt idx="0">
                  <c:v>Increased storm severity and storm surges​</c:v>
                </c:pt>
              </c:strCache>
            </c:strRef>
          </c:tx>
          <c:spPr>
            <a:solidFill>
              <a:srgbClr val="E7E6E6"/>
            </a:solidFill>
            <a:ln>
              <a:noFill/>
            </a:ln>
            <a:effectLst/>
          </c:spPr>
          <c:invertIfNegative val="0"/>
          <c:val>
            <c:numRef>
              <c:f>'[Climate resiliance circle.xlsx]Sheet2'!$B$5</c:f>
              <c:numCache>
                <c:formatCode>General</c:formatCode>
                <c:ptCount val="1"/>
                <c:pt idx="0">
                  <c:v>12</c:v>
                </c:pt>
              </c:numCache>
            </c:numRef>
          </c:val>
          <c:extLst>
            <c:ext xmlns:c16="http://schemas.microsoft.com/office/drawing/2014/chart" uri="{C3380CC4-5D6E-409C-BE32-E72D297353CC}">
              <c16:uniqueId val="{00000003-8A37-41F4-AAB1-926E92170A00}"/>
            </c:ext>
          </c:extLst>
        </c:ser>
        <c:ser>
          <c:idx val="4"/>
          <c:order val="4"/>
          <c:tx>
            <c:strRef>
              <c:f>'[Climate resiliance circle.xlsx]Sheet2'!$A$6</c:f>
              <c:strCache>
                <c:ptCount val="1"/>
                <c:pt idx="0">
                  <c:v>Drought and the quality and/or quantity of fresh water​</c:v>
                </c:pt>
              </c:strCache>
            </c:strRef>
          </c:tx>
          <c:spPr>
            <a:solidFill>
              <a:srgbClr val="E7E6E6"/>
            </a:solidFill>
            <a:ln>
              <a:noFill/>
            </a:ln>
            <a:effectLst/>
          </c:spPr>
          <c:invertIfNegative val="0"/>
          <c:val>
            <c:numRef>
              <c:f>'[Climate resiliance circle.xlsx]Sheet2'!$B$6</c:f>
              <c:numCache>
                <c:formatCode>General</c:formatCode>
                <c:ptCount val="1"/>
                <c:pt idx="0">
                  <c:v>11</c:v>
                </c:pt>
              </c:numCache>
            </c:numRef>
          </c:val>
          <c:extLst>
            <c:ext xmlns:c16="http://schemas.microsoft.com/office/drawing/2014/chart" uri="{C3380CC4-5D6E-409C-BE32-E72D297353CC}">
              <c16:uniqueId val="{00000004-8A37-41F4-AAB1-926E92170A00}"/>
            </c:ext>
          </c:extLst>
        </c:ser>
        <c:ser>
          <c:idx val="5"/>
          <c:order val="5"/>
          <c:tx>
            <c:strRef>
              <c:f>'[Climate resiliance circle.xlsx]Sheet2'!$A$7</c:f>
              <c:strCache>
                <c:ptCount val="1"/>
                <c:pt idx="0">
                  <c:v>Water and food borne diseases​</c:v>
                </c:pt>
              </c:strCache>
            </c:strRef>
          </c:tx>
          <c:spPr>
            <a:solidFill>
              <a:srgbClr val="E7E6E6"/>
            </a:solidFill>
            <a:ln>
              <a:noFill/>
            </a:ln>
            <a:effectLst/>
          </c:spPr>
          <c:invertIfNegative val="0"/>
          <c:val>
            <c:numRef>
              <c:f>'[Climate resiliance circle.xlsx]Sheet2'!$B$7</c:f>
              <c:numCache>
                <c:formatCode>General</c:formatCode>
                <c:ptCount val="1"/>
                <c:pt idx="0">
                  <c:v>7</c:v>
                </c:pt>
              </c:numCache>
            </c:numRef>
          </c:val>
          <c:extLst>
            <c:ext xmlns:c16="http://schemas.microsoft.com/office/drawing/2014/chart" uri="{C3380CC4-5D6E-409C-BE32-E72D297353CC}">
              <c16:uniqueId val="{00000005-8A37-41F4-AAB1-926E92170A00}"/>
            </c:ext>
          </c:extLst>
        </c:ser>
        <c:ser>
          <c:idx val="6"/>
          <c:order val="6"/>
          <c:tx>
            <c:strRef>
              <c:f>'[Climate resiliance circle.xlsx]Sheet2'!$A$8</c:f>
              <c:strCache>
                <c:ptCount val="1"/>
                <c:pt idx="0">
                  <c:v>Food safety and security</c:v>
                </c:pt>
              </c:strCache>
            </c:strRef>
          </c:tx>
          <c:spPr>
            <a:solidFill>
              <a:srgbClr val="E7E6E6"/>
            </a:solidFill>
            <a:ln>
              <a:noFill/>
            </a:ln>
            <a:effectLst/>
          </c:spPr>
          <c:invertIfNegative val="0"/>
          <c:val>
            <c:numRef>
              <c:f>'[Climate resiliance circle.xlsx]Sheet2'!$B$8</c:f>
              <c:numCache>
                <c:formatCode>General</c:formatCode>
                <c:ptCount val="1"/>
                <c:pt idx="0">
                  <c:v>8</c:v>
                </c:pt>
              </c:numCache>
            </c:numRef>
          </c:val>
          <c:extLst>
            <c:ext xmlns:c16="http://schemas.microsoft.com/office/drawing/2014/chart" uri="{C3380CC4-5D6E-409C-BE32-E72D297353CC}">
              <c16:uniqueId val="{00000006-8A37-41F4-AAB1-926E92170A00}"/>
            </c:ext>
          </c:extLst>
        </c:ser>
        <c:ser>
          <c:idx val="7"/>
          <c:order val="7"/>
          <c:tx>
            <c:strRef>
              <c:f>'[Climate resiliance circle.xlsx]Sheet2'!$A$9</c:f>
              <c:strCache>
                <c:ptCount val="1"/>
                <c:pt idx="0">
                  <c:v>Reduced air quality</c:v>
                </c:pt>
              </c:strCache>
            </c:strRef>
          </c:tx>
          <c:spPr>
            <a:solidFill>
              <a:srgbClr val="E7E6E6"/>
            </a:solidFill>
            <a:ln>
              <a:noFill/>
            </a:ln>
            <a:effectLst/>
          </c:spPr>
          <c:invertIfNegative val="0"/>
          <c:val>
            <c:numRef>
              <c:f>'[Climate resiliance circle.xlsx]Sheet2'!$B$9</c:f>
              <c:numCache>
                <c:formatCode>General</c:formatCode>
                <c:ptCount val="1"/>
                <c:pt idx="0">
                  <c:v>14</c:v>
                </c:pt>
              </c:numCache>
            </c:numRef>
          </c:val>
          <c:extLst>
            <c:ext xmlns:c16="http://schemas.microsoft.com/office/drawing/2014/chart" uri="{C3380CC4-5D6E-409C-BE32-E72D297353CC}">
              <c16:uniqueId val="{00000007-8A37-41F4-AAB1-926E92170A00}"/>
            </c:ext>
          </c:extLst>
        </c:ser>
        <c:ser>
          <c:idx val="8"/>
          <c:order val="8"/>
          <c:tx>
            <c:strRef>
              <c:f>'[Climate resiliance circle.xlsx]Sheet2'!$A$10</c:f>
              <c:strCache>
                <c:ptCount val="1"/>
                <c:pt idx="0">
                  <c:v>Increase in diseases associated with mosquitos and ticks (vector-borne)</c:v>
                </c:pt>
              </c:strCache>
            </c:strRef>
          </c:tx>
          <c:spPr>
            <a:solidFill>
              <a:srgbClr val="E7E6E6"/>
            </a:solidFill>
            <a:ln>
              <a:noFill/>
            </a:ln>
            <a:effectLst/>
          </c:spPr>
          <c:invertIfNegative val="0"/>
          <c:val>
            <c:numRef>
              <c:f>'[Climate resiliance circle.xlsx]Sheet2'!$B$10</c:f>
              <c:numCache>
                <c:formatCode>General</c:formatCode>
                <c:ptCount val="1"/>
                <c:pt idx="0">
                  <c:v>19</c:v>
                </c:pt>
              </c:numCache>
            </c:numRef>
          </c:val>
          <c:extLst>
            <c:ext xmlns:c16="http://schemas.microsoft.com/office/drawing/2014/chart" uri="{C3380CC4-5D6E-409C-BE32-E72D297353CC}">
              <c16:uniqueId val="{00000008-8A37-41F4-AAB1-926E92170A00}"/>
            </c:ext>
          </c:extLst>
        </c:ser>
        <c:ser>
          <c:idx val="9"/>
          <c:order val="9"/>
          <c:tx>
            <c:strRef>
              <c:f>'[Climate resiliance circle.xlsx]Sheet2'!$A$11</c:f>
              <c:strCache>
                <c:ptCount val="1"/>
                <c:pt idx="0">
                  <c:v>Inadequate wastewater treatment and sewage operations</c:v>
                </c:pt>
              </c:strCache>
            </c:strRef>
          </c:tx>
          <c:spPr>
            <a:solidFill>
              <a:srgbClr val="E7E6E6"/>
            </a:solidFill>
            <a:ln>
              <a:noFill/>
            </a:ln>
            <a:effectLst/>
          </c:spPr>
          <c:invertIfNegative val="0"/>
          <c:val>
            <c:numRef>
              <c:f>'[Climate resiliance circle.xlsx]Sheet2'!$B$11</c:f>
              <c:numCache>
                <c:formatCode>General</c:formatCode>
                <c:ptCount val="1"/>
                <c:pt idx="0">
                  <c:v>4</c:v>
                </c:pt>
              </c:numCache>
            </c:numRef>
          </c:val>
          <c:extLst>
            <c:ext xmlns:c16="http://schemas.microsoft.com/office/drawing/2014/chart" uri="{C3380CC4-5D6E-409C-BE32-E72D297353CC}">
              <c16:uniqueId val="{00000009-8A37-41F4-AAB1-926E92170A00}"/>
            </c:ext>
          </c:extLst>
        </c:ser>
        <c:ser>
          <c:idx val="10"/>
          <c:order val="10"/>
          <c:tx>
            <c:strRef>
              <c:f>'[Climate resiliance circle.xlsx]Sheet2'!$A$12</c:f>
              <c:strCache>
                <c:ptCount val="1"/>
                <c:pt idx="0">
                  <c:v>Mental health exacerbations</c:v>
                </c:pt>
              </c:strCache>
            </c:strRef>
          </c:tx>
          <c:spPr>
            <a:solidFill>
              <a:schemeClr val="accent5">
                <a:lumMod val="60000"/>
              </a:schemeClr>
            </a:solidFill>
            <a:ln>
              <a:noFill/>
            </a:ln>
            <a:effectLst/>
          </c:spPr>
          <c:invertIfNegative val="0"/>
          <c:val>
            <c:numRef>
              <c:f>'[Climate resiliance circle.xlsx]Sheet2'!$B$12</c:f>
              <c:numCache>
                <c:formatCode>General</c:formatCode>
                <c:ptCount val="1"/>
                <c:pt idx="0">
                  <c:v>13</c:v>
                </c:pt>
              </c:numCache>
            </c:numRef>
          </c:val>
          <c:extLst>
            <c:ext xmlns:c16="http://schemas.microsoft.com/office/drawing/2014/chart" uri="{C3380CC4-5D6E-409C-BE32-E72D297353CC}">
              <c16:uniqueId val="{0000000A-8A37-41F4-AAB1-926E92170A00}"/>
            </c:ext>
          </c:extLst>
        </c:ser>
        <c:dLbls>
          <c:showLegendKey val="0"/>
          <c:showVal val="0"/>
          <c:showCatName val="0"/>
          <c:showSerName val="0"/>
          <c:showPercent val="0"/>
          <c:showBubbleSize val="0"/>
        </c:dLbls>
        <c:gapWidth val="219"/>
        <c:overlap val="-27"/>
        <c:axId val="46389768"/>
        <c:axId val="401125896"/>
      </c:barChart>
      <c:catAx>
        <c:axId val="46389768"/>
        <c:scaling>
          <c:orientation val="minMax"/>
        </c:scaling>
        <c:delete val="1"/>
        <c:axPos val="b"/>
        <c:numFmt formatCode="General" sourceLinked="1"/>
        <c:majorTickMark val="none"/>
        <c:minorTickMark val="none"/>
        <c:tickLblPos val="nextTo"/>
        <c:crossAx val="401125896"/>
        <c:crosses val="autoZero"/>
        <c:auto val="1"/>
        <c:lblAlgn val="ctr"/>
        <c:lblOffset val="100"/>
        <c:noMultiLvlLbl val="0"/>
      </c:catAx>
      <c:valAx>
        <c:axId val="401125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389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solidFill>
                  <a:schemeClr val="tx1"/>
                </a:solidFill>
              </a:rPr>
              <a:t>Survey Results (Air Quality)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'[Climate resiliance circle.xlsx]Sheet2'!$A$2</c:f>
              <c:strCache>
                <c:ptCount val="1"/>
                <c:pt idx="0">
                  <c:v>Extreme heat and heat waves​</c:v>
                </c:pt>
              </c:strCache>
            </c:strRef>
          </c:tx>
          <c:spPr>
            <a:solidFill>
              <a:srgbClr val="E7E6E6"/>
            </a:solidFill>
            <a:ln>
              <a:noFill/>
            </a:ln>
            <a:effectLst/>
          </c:spPr>
          <c:invertIfNegative val="0"/>
          <c:val>
            <c:numRef>
              <c:f>'[Climate resiliance circle.xlsx]Sheet2'!$B$2</c:f>
              <c:numCache>
                <c:formatCode>General</c:formatCode>
                <c:ptCount val="1"/>
                <c:pt idx="0">
                  <c:v>18</c:v>
                </c:pt>
              </c:numCache>
            </c:numRef>
          </c:val>
          <c:extLst>
            <c:ext xmlns:c16="http://schemas.microsoft.com/office/drawing/2014/chart" uri="{C3380CC4-5D6E-409C-BE32-E72D297353CC}">
              <c16:uniqueId val="{00000000-6F0A-4B64-9192-2B8DC8D796B0}"/>
            </c:ext>
          </c:extLst>
        </c:ser>
        <c:ser>
          <c:idx val="1"/>
          <c:order val="1"/>
          <c:tx>
            <c:strRef>
              <c:f>'[Climate resiliance circle.xlsx]Sheet2'!$A$3</c:f>
              <c:strCache>
                <c:ptCount val="1"/>
                <c:pt idx="0">
                  <c:v>Extreme cold</c:v>
                </c:pt>
              </c:strCache>
            </c:strRef>
          </c:tx>
          <c:spPr>
            <a:solidFill>
              <a:srgbClr val="E7E6E6"/>
            </a:solidFill>
            <a:ln>
              <a:noFill/>
            </a:ln>
            <a:effectLst/>
          </c:spPr>
          <c:invertIfNegative val="0"/>
          <c:val>
            <c:numRef>
              <c:f>'[Climate resiliance circle.xlsx]Sheet2'!$B$3</c:f>
              <c:numCache>
                <c:formatCode>General</c:formatCode>
                <c:ptCount val="1"/>
                <c:pt idx="0">
                  <c:v>11</c:v>
                </c:pt>
              </c:numCache>
            </c:numRef>
          </c:val>
          <c:extLst>
            <c:ext xmlns:c16="http://schemas.microsoft.com/office/drawing/2014/chart" uri="{C3380CC4-5D6E-409C-BE32-E72D297353CC}">
              <c16:uniqueId val="{00000001-6F0A-4B64-9192-2B8DC8D796B0}"/>
            </c:ext>
          </c:extLst>
        </c:ser>
        <c:ser>
          <c:idx val="2"/>
          <c:order val="2"/>
          <c:tx>
            <c:strRef>
              <c:f>'[Climate resiliance circle.xlsx]Sheet2'!$A$4</c:f>
              <c:strCache>
                <c:ptCount val="1"/>
                <c:pt idx="0">
                  <c:v>Extreme precipitation and flooding</c:v>
                </c:pt>
              </c:strCache>
            </c:strRef>
          </c:tx>
          <c:spPr>
            <a:solidFill>
              <a:srgbClr val="E7E6E6"/>
            </a:solidFill>
            <a:ln w="25400">
              <a:noFill/>
            </a:ln>
            <a:effectLst/>
          </c:spPr>
          <c:invertIfNegative val="0"/>
          <c:val>
            <c:numRef>
              <c:f>'[Climate resiliance circle.xlsx]Sheet2'!$B$4</c:f>
              <c:numCache>
                <c:formatCode>General</c:formatCode>
                <c:ptCount val="1"/>
                <c:pt idx="0">
                  <c:v>20</c:v>
                </c:pt>
              </c:numCache>
            </c:numRef>
          </c:val>
          <c:extLst>
            <c:ext xmlns:c16="http://schemas.microsoft.com/office/drawing/2014/chart" uri="{C3380CC4-5D6E-409C-BE32-E72D297353CC}">
              <c16:uniqueId val="{00000002-6F0A-4B64-9192-2B8DC8D796B0}"/>
            </c:ext>
          </c:extLst>
        </c:ser>
        <c:ser>
          <c:idx val="3"/>
          <c:order val="3"/>
          <c:tx>
            <c:strRef>
              <c:f>'[Climate resiliance circle.xlsx]Sheet2'!$A$5</c:f>
              <c:strCache>
                <c:ptCount val="1"/>
                <c:pt idx="0">
                  <c:v>Increased storm severity and storm surges​</c:v>
                </c:pt>
              </c:strCache>
            </c:strRef>
          </c:tx>
          <c:spPr>
            <a:solidFill>
              <a:srgbClr val="E7E6E6"/>
            </a:solidFill>
            <a:ln>
              <a:noFill/>
            </a:ln>
            <a:effectLst/>
          </c:spPr>
          <c:invertIfNegative val="0"/>
          <c:val>
            <c:numRef>
              <c:f>'[Climate resiliance circle.xlsx]Sheet2'!$B$5</c:f>
              <c:numCache>
                <c:formatCode>General</c:formatCode>
                <c:ptCount val="1"/>
                <c:pt idx="0">
                  <c:v>12</c:v>
                </c:pt>
              </c:numCache>
            </c:numRef>
          </c:val>
          <c:extLst>
            <c:ext xmlns:c16="http://schemas.microsoft.com/office/drawing/2014/chart" uri="{C3380CC4-5D6E-409C-BE32-E72D297353CC}">
              <c16:uniqueId val="{00000003-6F0A-4B64-9192-2B8DC8D796B0}"/>
            </c:ext>
          </c:extLst>
        </c:ser>
        <c:ser>
          <c:idx val="4"/>
          <c:order val="4"/>
          <c:tx>
            <c:strRef>
              <c:f>'[Climate resiliance circle.xlsx]Sheet2'!$A$6</c:f>
              <c:strCache>
                <c:ptCount val="1"/>
                <c:pt idx="0">
                  <c:v>Drought and the quality and/or quantity of fresh water​</c:v>
                </c:pt>
              </c:strCache>
            </c:strRef>
          </c:tx>
          <c:spPr>
            <a:solidFill>
              <a:srgbClr val="E7E6E6"/>
            </a:solidFill>
            <a:ln>
              <a:noFill/>
            </a:ln>
            <a:effectLst/>
          </c:spPr>
          <c:invertIfNegative val="0"/>
          <c:val>
            <c:numRef>
              <c:f>'[Climate resiliance circle.xlsx]Sheet2'!$B$6</c:f>
              <c:numCache>
                <c:formatCode>General</c:formatCode>
                <c:ptCount val="1"/>
                <c:pt idx="0">
                  <c:v>11</c:v>
                </c:pt>
              </c:numCache>
            </c:numRef>
          </c:val>
          <c:extLst>
            <c:ext xmlns:c16="http://schemas.microsoft.com/office/drawing/2014/chart" uri="{C3380CC4-5D6E-409C-BE32-E72D297353CC}">
              <c16:uniqueId val="{00000004-6F0A-4B64-9192-2B8DC8D796B0}"/>
            </c:ext>
          </c:extLst>
        </c:ser>
        <c:ser>
          <c:idx val="5"/>
          <c:order val="5"/>
          <c:tx>
            <c:strRef>
              <c:f>'[Climate resiliance circle.xlsx]Sheet2'!$A$7</c:f>
              <c:strCache>
                <c:ptCount val="1"/>
                <c:pt idx="0">
                  <c:v>Water and food borne diseases​</c:v>
                </c:pt>
              </c:strCache>
            </c:strRef>
          </c:tx>
          <c:spPr>
            <a:solidFill>
              <a:srgbClr val="E7E6E6"/>
            </a:solidFill>
            <a:ln>
              <a:noFill/>
            </a:ln>
            <a:effectLst/>
          </c:spPr>
          <c:invertIfNegative val="0"/>
          <c:val>
            <c:numRef>
              <c:f>'[Climate resiliance circle.xlsx]Sheet2'!$B$7</c:f>
              <c:numCache>
                <c:formatCode>General</c:formatCode>
                <c:ptCount val="1"/>
                <c:pt idx="0">
                  <c:v>7</c:v>
                </c:pt>
              </c:numCache>
            </c:numRef>
          </c:val>
          <c:extLst>
            <c:ext xmlns:c16="http://schemas.microsoft.com/office/drawing/2014/chart" uri="{C3380CC4-5D6E-409C-BE32-E72D297353CC}">
              <c16:uniqueId val="{00000005-6F0A-4B64-9192-2B8DC8D796B0}"/>
            </c:ext>
          </c:extLst>
        </c:ser>
        <c:ser>
          <c:idx val="6"/>
          <c:order val="6"/>
          <c:tx>
            <c:strRef>
              <c:f>'[Climate resiliance circle.xlsx]Sheet2'!$A$8</c:f>
              <c:strCache>
                <c:ptCount val="1"/>
                <c:pt idx="0">
                  <c:v>Food safety and security</c:v>
                </c:pt>
              </c:strCache>
            </c:strRef>
          </c:tx>
          <c:spPr>
            <a:solidFill>
              <a:srgbClr val="E7E6E6"/>
            </a:solidFill>
            <a:ln>
              <a:noFill/>
            </a:ln>
            <a:effectLst/>
          </c:spPr>
          <c:invertIfNegative val="0"/>
          <c:val>
            <c:numRef>
              <c:f>'[Climate resiliance circle.xlsx]Sheet2'!$B$8</c:f>
              <c:numCache>
                <c:formatCode>General</c:formatCode>
                <c:ptCount val="1"/>
                <c:pt idx="0">
                  <c:v>8</c:v>
                </c:pt>
              </c:numCache>
            </c:numRef>
          </c:val>
          <c:extLst>
            <c:ext xmlns:c16="http://schemas.microsoft.com/office/drawing/2014/chart" uri="{C3380CC4-5D6E-409C-BE32-E72D297353CC}">
              <c16:uniqueId val="{00000006-6F0A-4B64-9192-2B8DC8D796B0}"/>
            </c:ext>
          </c:extLst>
        </c:ser>
        <c:ser>
          <c:idx val="7"/>
          <c:order val="7"/>
          <c:tx>
            <c:strRef>
              <c:f>'[Climate resiliance circle.xlsx]Sheet2'!$A$9</c:f>
              <c:strCache>
                <c:ptCount val="1"/>
                <c:pt idx="0">
                  <c:v>Reduced air quality</c:v>
                </c:pt>
              </c:strCache>
            </c:strRef>
          </c:tx>
          <c:spPr>
            <a:solidFill>
              <a:srgbClr val="757171"/>
            </a:solidFill>
            <a:ln>
              <a:noFill/>
            </a:ln>
            <a:effectLst/>
          </c:spPr>
          <c:invertIfNegative val="0"/>
          <c:val>
            <c:numRef>
              <c:f>'[Climate resiliance circle.xlsx]Sheet2'!$B$9</c:f>
              <c:numCache>
                <c:formatCode>General</c:formatCode>
                <c:ptCount val="1"/>
                <c:pt idx="0">
                  <c:v>14</c:v>
                </c:pt>
              </c:numCache>
            </c:numRef>
          </c:val>
          <c:extLst>
            <c:ext xmlns:c16="http://schemas.microsoft.com/office/drawing/2014/chart" uri="{C3380CC4-5D6E-409C-BE32-E72D297353CC}">
              <c16:uniqueId val="{00000007-6F0A-4B64-9192-2B8DC8D796B0}"/>
            </c:ext>
          </c:extLst>
        </c:ser>
        <c:ser>
          <c:idx val="8"/>
          <c:order val="8"/>
          <c:tx>
            <c:strRef>
              <c:f>'[Climate resiliance circle.xlsx]Sheet2'!$A$10</c:f>
              <c:strCache>
                <c:ptCount val="1"/>
                <c:pt idx="0">
                  <c:v>Increase in diseases associated with mosquitos and ticks (vector-borne)</c:v>
                </c:pt>
              </c:strCache>
            </c:strRef>
          </c:tx>
          <c:spPr>
            <a:solidFill>
              <a:srgbClr val="E7E6E6"/>
            </a:solidFill>
            <a:ln>
              <a:noFill/>
            </a:ln>
            <a:effectLst/>
          </c:spPr>
          <c:invertIfNegative val="0"/>
          <c:val>
            <c:numRef>
              <c:f>'[Climate resiliance circle.xlsx]Sheet2'!$B$10</c:f>
              <c:numCache>
                <c:formatCode>General</c:formatCode>
                <c:ptCount val="1"/>
                <c:pt idx="0">
                  <c:v>19</c:v>
                </c:pt>
              </c:numCache>
            </c:numRef>
          </c:val>
          <c:extLst>
            <c:ext xmlns:c16="http://schemas.microsoft.com/office/drawing/2014/chart" uri="{C3380CC4-5D6E-409C-BE32-E72D297353CC}">
              <c16:uniqueId val="{00000008-6F0A-4B64-9192-2B8DC8D796B0}"/>
            </c:ext>
          </c:extLst>
        </c:ser>
        <c:ser>
          <c:idx val="9"/>
          <c:order val="9"/>
          <c:tx>
            <c:strRef>
              <c:f>'[Climate resiliance circle.xlsx]Sheet2'!$A$11</c:f>
              <c:strCache>
                <c:ptCount val="1"/>
                <c:pt idx="0">
                  <c:v>Inadequate wastewater treatment and sewage operations</c:v>
                </c:pt>
              </c:strCache>
            </c:strRef>
          </c:tx>
          <c:spPr>
            <a:solidFill>
              <a:srgbClr val="E7E6E6"/>
            </a:solidFill>
            <a:ln>
              <a:noFill/>
            </a:ln>
            <a:effectLst/>
          </c:spPr>
          <c:invertIfNegative val="0"/>
          <c:val>
            <c:numRef>
              <c:f>'[Climate resiliance circle.xlsx]Sheet2'!$B$11</c:f>
              <c:numCache>
                <c:formatCode>General</c:formatCode>
                <c:ptCount val="1"/>
                <c:pt idx="0">
                  <c:v>4</c:v>
                </c:pt>
              </c:numCache>
            </c:numRef>
          </c:val>
          <c:extLst>
            <c:ext xmlns:c16="http://schemas.microsoft.com/office/drawing/2014/chart" uri="{C3380CC4-5D6E-409C-BE32-E72D297353CC}">
              <c16:uniqueId val="{00000009-6F0A-4B64-9192-2B8DC8D796B0}"/>
            </c:ext>
          </c:extLst>
        </c:ser>
        <c:ser>
          <c:idx val="10"/>
          <c:order val="10"/>
          <c:tx>
            <c:strRef>
              <c:f>'[Climate resiliance circle.xlsx]Sheet2'!$A$12</c:f>
              <c:strCache>
                <c:ptCount val="1"/>
                <c:pt idx="0">
                  <c:v>Mental health exacerbations</c:v>
                </c:pt>
              </c:strCache>
            </c:strRef>
          </c:tx>
          <c:spPr>
            <a:solidFill>
              <a:schemeClr val="accent5">
                <a:lumMod val="60000"/>
              </a:schemeClr>
            </a:solidFill>
            <a:ln>
              <a:noFill/>
            </a:ln>
            <a:effectLst/>
          </c:spPr>
          <c:invertIfNegative val="0"/>
          <c:val>
            <c:numRef>
              <c:f>'[Climate resiliance circle.xlsx]Sheet2'!$B$12</c:f>
              <c:numCache>
                <c:formatCode>General</c:formatCode>
                <c:ptCount val="1"/>
                <c:pt idx="0">
                  <c:v>13</c:v>
                </c:pt>
              </c:numCache>
            </c:numRef>
          </c:val>
          <c:extLst>
            <c:ext xmlns:c16="http://schemas.microsoft.com/office/drawing/2014/chart" uri="{C3380CC4-5D6E-409C-BE32-E72D297353CC}">
              <c16:uniqueId val="{0000000A-6F0A-4B64-9192-2B8DC8D796B0}"/>
            </c:ext>
          </c:extLst>
        </c:ser>
        <c:dLbls>
          <c:showLegendKey val="0"/>
          <c:showVal val="0"/>
          <c:showCatName val="0"/>
          <c:showSerName val="0"/>
          <c:showPercent val="0"/>
          <c:showBubbleSize val="0"/>
        </c:dLbls>
        <c:gapWidth val="219"/>
        <c:overlap val="-27"/>
        <c:axId val="46389768"/>
        <c:axId val="401125896"/>
      </c:barChart>
      <c:catAx>
        <c:axId val="46389768"/>
        <c:scaling>
          <c:orientation val="minMax"/>
        </c:scaling>
        <c:delete val="1"/>
        <c:axPos val="b"/>
        <c:numFmt formatCode="General" sourceLinked="1"/>
        <c:majorTickMark val="none"/>
        <c:minorTickMark val="none"/>
        <c:tickLblPos val="nextTo"/>
        <c:crossAx val="401125896"/>
        <c:crosses val="autoZero"/>
        <c:auto val="1"/>
        <c:lblAlgn val="ctr"/>
        <c:lblOffset val="100"/>
        <c:noMultiLvlLbl val="0"/>
      </c:catAx>
      <c:valAx>
        <c:axId val="401125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389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chemeClr val="tx1"/>
                </a:solidFill>
              </a:rPr>
              <a:t>Survey Results (Food and Water Borne)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'[Climate resiliance circle.xlsx]Sheet2'!$A$2</c:f>
              <c:strCache>
                <c:ptCount val="1"/>
                <c:pt idx="0">
                  <c:v>Extreme heat and heat waves​</c:v>
                </c:pt>
              </c:strCache>
            </c:strRef>
          </c:tx>
          <c:spPr>
            <a:solidFill>
              <a:srgbClr val="E7E6E6"/>
            </a:solidFill>
            <a:ln>
              <a:noFill/>
            </a:ln>
            <a:effectLst/>
          </c:spPr>
          <c:invertIfNegative val="0"/>
          <c:val>
            <c:numRef>
              <c:f>'[Climate resiliance circle.xlsx]Sheet2'!$B$2</c:f>
              <c:numCache>
                <c:formatCode>General</c:formatCode>
                <c:ptCount val="1"/>
                <c:pt idx="0">
                  <c:v>18</c:v>
                </c:pt>
              </c:numCache>
            </c:numRef>
          </c:val>
          <c:extLst>
            <c:ext xmlns:c16="http://schemas.microsoft.com/office/drawing/2014/chart" uri="{C3380CC4-5D6E-409C-BE32-E72D297353CC}">
              <c16:uniqueId val="{00000000-A7D2-44DE-ADFF-48A0C27C62AC}"/>
            </c:ext>
          </c:extLst>
        </c:ser>
        <c:ser>
          <c:idx val="1"/>
          <c:order val="1"/>
          <c:tx>
            <c:strRef>
              <c:f>'[Climate resiliance circle.xlsx]Sheet2'!$A$3</c:f>
              <c:strCache>
                <c:ptCount val="1"/>
                <c:pt idx="0">
                  <c:v>Extreme cold</c:v>
                </c:pt>
              </c:strCache>
            </c:strRef>
          </c:tx>
          <c:spPr>
            <a:solidFill>
              <a:srgbClr val="E7E6E6"/>
            </a:solidFill>
            <a:ln>
              <a:noFill/>
            </a:ln>
            <a:effectLst/>
          </c:spPr>
          <c:invertIfNegative val="0"/>
          <c:val>
            <c:numRef>
              <c:f>'[Climate resiliance circle.xlsx]Sheet2'!$B$3</c:f>
              <c:numCache>
                <c:formatCode>General</c:formatCode>
                <c:ptCount val="1"/>
                <c:pt idx="0">
                  <c:v>11</c:v>
                </c:pt>
              </c:numCache>
            </c:numRef>
          </c:val>
          <c:extLst>
            <c:ext xmlns:c16="http://schemas.microsoft.com/office/drawing/2014/chart" uri="{C3380CC4-5D6E-409C-BE32-E72D297353CC}">
              <c16:uniqueId val="{00000001-A7D2-44DE-ADFF-48A0C27C62AC}"/>
            </c:ext>
          </c:extLst>
        </c:ser>
        <c:ser>
          <c:idx val="2"/>
          <c:order val="2"/>
          <c:tx>
            <c:strRef>
              <c:f>'[Climate resiliance circle.xlsx]Sheet2'!$A$4</c:f>
              <c:strCache>
                <c:ptCount val="1"/>
                <c:pt idx="0">
                  <c:v>Extreme precipitation and flooding</c:v>
                </c:pt>
              </c:strCache>
            </c:strRef>
          </c:tx>
          <c:spPr>
            <a:solidFill>
              <a:srgbClr val="E7E6E6"/>
            </a:solidFill>
            <a:ln w="25400">
              <a:noFill/>
            </a:ln>
            <a:effectLst/>
          </c:spPr>
          <c:invertIfNegative val="0"/>
          <c:val>
            <c:numRef>
              <c:f>'[Climate resiliance circle.xlsx]Sheet2'!$B$4</c:f>
              <c:numCache>
                <c:formatCode>General</c:formatCode>
                <c:ptCount val="1"/>
                <c:pt idx="0">
                  <c:v>20</c:v>
                </c:pt>
              </c:numCache>
            </c:numRef>
          </c:val>
          <c:extLst>
            <c:ext xmlns:c16="http://schemas.microsoft.com/office/drawing/2014/chart" uri="{C3380CC4-5D6E-409C-BE32-E72D297353CC}">
              <c16:uniqueId val="{00000002-A7D2-44DE-ADFF-48A0C27C62AC}"/>
            </c:ext>
          </c:extLst>
        </c:ser>
        <c:ser>
          <c:idx val="3"/>
          <c:order val="3"/>
          <c:tx>
            <c:strRef>
              <c:f>'[Climate resiliance circle.xlsx]Sheet2'!$A$5</c:f>
              <c:strCache>
                <c:ptCount val="1"/>
                <c:pt idx="0">
                  <c:v>Increased storm severity and storm surges​</c:v>
                </c:pt>
              </c:strCache>
            </c:strRef>
          </c:tx>
          <c:spPr>
            <a:solidFill>
              <a:srgbClr val="E7E6E6"/>
            </a:solidFill>
            <a:ln>
              <a:noFill/>
            </a:ln>
            <a:effectLst/>
          </c:spPr>
          <c:invertIfNegative val="0"/>
          <c:val>
            <c:numRef>
              <c:f>'[Climate resiliance circle.xlsx]Sheet2'!$B$5</c:f>
              <c:numCache>
                <c:formatCode>General</c:formatCode>
                <c:ptCount val="1"/>
                <c:pt idx="0">
                  <c:v>12</c:v>
                </c:pt>
              </c:numCache>
            </c:numRef>
          </c:val>
          <c:extLst>
            <c:ext xmlns:c16="http://schemas.microsoft.com/office/drawing/2014/chart" uri="{C3380CC4-5D6E-409C-BE32-E72D297353CC}">
              <c16:uniqueId val="{00000003-A7D2-44DE-ADFF-48A0C27C62AC}"/>
            </c:ext>
          </c:extLst>
        </c:ser>
        <c:ser>
          <c:idx val="4"/>
          <c:order val="4"/>
          <c:tx>
            <c:strRef>
              <c:f>'[Climate resiliance circle.xlsx]Sheet2'!$A$6</c:f>
              <c:strCache>
                <c:ptCount val="1"/>
                <c:pt idx="0">
                  <c:v>Drought and the quality and/or quantity of fresh water​</c:v>
                </c:pt>
              </c:strCache>
            </c:strRef>
          </c:tx>
          <c:spPr>
            <a:solidFill>
              <a:srgbClr val="E7E6E6"/>
            </a:solidFill>
            <a:ln>
              <a:noFill/>
            </a:ln>
            <a:effectLst/>
          </c:spPr>
          <c:invertIfNegative val="0"/>
          <c:val>
            <c:numRef>
              <c:f>'[Climate resiliance circle.xlsx]Sheet2'!$B$6</c:f>
              <c:numCache>
                <c:formatCode>General</c:formatCode>
                <c:ptCount val="1"/>
                <c:pt idx="0">
                  <c:v>11</c:v>
                </c:pt>
              </c:numCache>
            </c:numRef>
          </c:val>
          <c:extLst>
            <c:ext xmlns:c16="http://schemas.microsoft.com/office/drawing/2014/chart" uri="{C3380CC4-5D6E-409C-BE32-E72D297353CC}">
              <c16:uniqueId val="{00000004-A7D2-44DE-ADFF-48A0C27C62AC}"/>
            </c:ext>
          </c:extLst>
        </c:ser>
        <c:ser>
          <c:idx val="5"/>
          <c:order val="5"/>
          <c:tx>
            <c:strRef>
              <c:f>'[Climate resiliance circle.xlsx]Sheet2'!$A$7</c:f>
              <c:strCache>
                <c:ptCount val="1"/>
                <c:pt idx="0">
                  <c:v>Water and food borne diseases​</c:v>
                </c:pt>
              </c:strCache>
            </c:strRef>
          </c:tx>
          <c:spPr>
            <a:solidFill>
              <a:srgbClr val="92D050"/>
            </a:solidFill>
            <a:ln>
              <a:noFill/>
            </a:ln>
            <a:effectLst/>
          </c:spPr>
          <c:invertIfNegative val="0"/>
          <c:val>
            <c:numRef>
              <c:f>'[Climate resiliance circle.xlsx]Sheet2'!$B$7</c:f>
              <c:numCache>
                <c:formatCode>General</c:formatCode>
                <c:ptCount val="1"/>
                <c:pt idx="0">
                  <c:v>7</c:v>
                </c:pt>
              </c:numCache>
            </c:numRef>
          </c:val>
          <c:extLst>
            <c:ext xmlns:c16="http://schemas.microsoft.com/office/drawing/2014/chart" uri="{C3380CC4-5D6E-409C-BE32-E72D297353CC}">
              <c16:uniqueId val="{00000005-A7D2-44DE-ADFF-48A0C27C62AC}"/>
            </c:ext>
          </c:extLst>
        </c:ser>
        <c:ser>
          <c:idx val="6"/>
          <c:order val="6"/>
          <c:tx>
            <c:strRef>
              <c:f>'[Climate resiliance circle.xlsx]Sheet2'!$A$8</c:f>
              <c:strCache>
                <c:ptCount val="1"/>
                <c:pt idx="0">
                  <c:v>Food safety and security</c:v>
                </c:pt>
              </c:strCache>
            </c:strRef>
          </c:tx>
          <c:spPr>
            <a:solidFill>
              <a:srgbClr val="833C0C"/>
            </a:solidFill>
            <a:ln>
              <a:noFill/>
            </a:ln>
            <a:effectLst/>
          </c:spPr>
          <c:invertIfNegative val="0"/>
          <c:val>
            <c:numRef>
              <c:f>'[Climate resiliance circle.xlsx]Sheet2'!$B$8</c:f>
              <c:numCache>
                <c:formatCode>General</c:formatCode>
                <c:ptCount val="1"/>
                <c:pt idx="0">
                  <c:v>8</c:v>
                </c:pt>
              </c:numCache>
            </c:numRef>
          </c:val>
          <c:extLst>
            <c:ext xmlns:c16="http://schemas.microsoft.com/office/drawing/2014/chart" uri="{C3380CC4-5D6E-409C-BE32-E72D297353CC}">
              <c16:uniqueId val="{00000006-A7D2-44DE-ADFF-48A0C27C62AC}"/>
            </c:ext>
          </c:extLst>
        </c:ser>
        <c:ser>
          <c:idx val="7"/>
          <c:order val="7"/>
          <c:tx>
            <c:strRef>
              <c:f>'[Climate resiliance circle.xlsx]Sheet2'!$A$9</c:f>
              <c:strCache>
                <c:ptCount val="1"/>
                <c:pt idx="0">
                  <c:v>Reduced air quality</c:v>
                </c:pt>
              </c:strCache>
            </c:strRef>
          </c:tx>
          <c:spPr>
            <a:solidFill>
              <a:srgbClr val="E7E6E6"/>
            </a:solidFill>
            <a:ln>
              <a:noFill/>
            </a:ln>
            <a:effectLst/>
          </c:spPr>
          <c:invertIfNegative val="0"/>
          <c:val>
            <c:numRef>
              <c:f>'[Climate resiliance circle.xlsx]Sheet2'!$B$9</c:f>
              <c:numCache>
                <c:formatCode>General</c:formatCode>
                <c:ptCount val="1"/>
                <c:pt idx="0">
                  <c:v>14</c:v>
                </c:pt>
              </c:numCache>
            </c:numRef>
          </c:val>
          <c:extLst>
            <c:ext xmlns:c16="http://schemas.microsoft.com/office/drawing/2014/chart" uri="{C3380CC4-5D6E-409C-BE32-E72D297353CC}">
              <c16:uniqueId val="{00000007-A7D2-44DE-ADFF-48A0C27C62AC}"/>
            </c:ext>
          </c:extLst>
        </c:ser>
        <c:ser>
          <c:idx val="8"/>
          <c:order val="8"/>
          <c:tx>
            <c:strRef>
              <c:f>'[Climate resiliance circle.xlsx]Sheet2'!$A$10</c:f>
              <c:strCache>
                <c:ptCount val="1"/>
                <c:pt idx="0">
                  <c:v>Increase in diseases associated with mosquitos and ticks (vector-borne)</c:v>
                </c:pt>
              </c:strCache>
            </c:strRef>
          </c:tx>
          <c:spPr>
            <a:solidFill>
              <a:srgbClr val="E7E6E6"/>
            </a:solidFill>
            <a:ln>
              <a:noFill/>
            </a:ln>
            <a:effectLst/>
          </c:spPr>
          <c:invertIfNegative val="0"/>
          <c:val>
            <c:numRef>
              <c:f>'[Climate resiliance circle.xlsx]Sheet2'!$B$10</c:f>
              <c:numCache>
                <c:formatCode>General</c:formatCode>
                <c:ptCount val="1"/>
                <c:pt idx="0">
                  <c:v>19</c:v>
                </c:pt>
              </c:numCache>
            </c:numRef>
          </c:val>
          <c:extLst>
            <c:ext xmlns:c16="http://schemas.microsoft.com/office/drawing/2014/chart" uri="{C3380CC4-5D6E-409C-BE32-E72D297353CC}">
              <c16:uniqueId val="{00000008-A7D2-44DE-ADFF-48A0C27C62AC}"/>
            </c:ext>
          </c:extLst>
        </c:ser>
        <c:ser>
          <c:idx val="9"/>
          <c:order val="9"/>
          <c:tx>
            <c:strRef>
              <c:f>'[Climate resiliance circle.xlsx]Sheet2'!$A$11</c:f>
              <c:strCache>
                <c:ptCount val="1"/>
                <c:pt idx="0">
                  <c:v>Inadequate wastewater treatment and sewage operations</c:v>
                </c:pt>
              </c:strCache>
            </c:strRef>
          </c:tx>
          <c:spPr>
            <a:solidFill>
              <a:srgbClr val="BF8F00"/>
            </a:solidFill>
            <a:ln>
              <a:noFill/>
            </a:ln>
            <a:effectLst/>
          </c:spPr>
          <c:invertIfNegative val="0"/>
          <c:val>
            <c:numRef>
              <c:f>'[Climate resiliance circle.xlsx]Sheet2'!$B$11</c:f>
              <c:numCache>
                <c:formatCode>General</c:formatCode>
                <c:ptCount val="1"/>
                <c:pt idx="0">
                  <c:v>4</c:v>
                </c:pt>
              </c:numCache>
            </c:numRef>
          </c:val>
          <c:extLst>
            <c:ext xmlns:c16="http://schemas.microsoft.com/office/drawing/2014/chart" uri="{C3380CC4-5D6E-409C-BE32-E72D297353CC}">
              <c16:uniqueId val="{00000009-A7D2-44DE-ADFF-48A0C27C62AC}"/>
            </c:ext>
          </c:extLst>
        </c:ser>
        <c:ser>
          <c:idx val="10"/>
          <c:order val="10"/>
          <c:tx>
            <c:strRef>
              <c:f>'[Climate resiliance circle.xlsx]Sheet2'!$A$12</c:f>
              <c:strCache>
                <c:ptCount val="1"/>
                <c:pt idx="0">
                  <c:v>Mental health exacerbations</c:v>
                </c:pt>
              </c:strCache>
            </c:strRef>
          </c:tx>
          <c:spPr>
            <a:solidFill>
              <a:schemeClr val="accent5">
                <a:lumMod val="60000"/>
              </a:schemeClr>
            </a:solidFill>
            <a:ln>
              <a:noFill/>
            </a:ln>
            <a:effectLst/>
          </c:spPr>
          <c:invertIfNegative val="0"/>
          <c:val>
            <c:numRef>
              <c:f>'[Climate resiliance circle.xlsx]Sheet2'!$B$12</c:f>
              <c:numCache>
                <c:formatCode>General</c:formatCode>
                <c:ptCount val="1"/>
                <c:pt idx="0">
                  <c:v>13</c:v>
                </c:pt>
              </c:numCache>
            </c:numRef>
          </c:val>
          <c:extLst>
            <c:ext xmlns:c16="http://schemas.microsoft.com/office/drawing/2014/chart" uri="{C3380CC4-5D6E-409C-BE32-E72D297353CC}">
              <c16:uniqueId val="{0000000A-A7D2-44DE-ADFF-48A0C27C62AC}"/>
            </c:ext>
          </c:extLst>
        </c:ser>
        <c:dLbls>
          <c:showLegendKey val="0"/>
          <c:showVal val="0"/>
          <c:showCatName val="0"/>
          <c:showSerName val="0"/>
          <c:showPercent val="0"/>
          <c:showBubbleSize val="0"/>
        </c:dLbls>
        <c:gapWidth val="219"/>
        <c:overlap val="-27"/>
        <c:axId val="46389768"/>
        <c:axId val="401125896"/>
      </c:barChart>
      <c:catAx>
        <c:axId val="46389768"/>
        <c:scaling>
          <c:orientation val="minMax"/>
        </c:scaling>
        <c:delete val="1"/>
        <c:axPos val="b"/>
        <c:numFmt formatCode="General" sourceLinked="1"/>
        <c:majorTickMark val="none"/>
        <c:minorTickMark val="none"/>
        <c:tickLblPos val="nextTo"/>
        <c:crossAx val="401125896"/>
        <c:crosses val="autoZero"/>
        <c:auto val="1"/>
        <c:lblAlgn val="ctr"/>
        <c:lblOffset val="100"/>
        <c:noMultiLvlLbl val="0"/>
      </c:catAx>
      <c:valAx>
        <c:axId val="401125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389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chemeClr val="tx1"/>
                </a:solidFill>
              </a:rPr>
              <a:t>Survey Results (Vector-Borne Illness)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'[Climate resiliance circle.xlsx]Sheet2'!$A$2</c:f>
              <c:strCache>
                <c:ptCount val="1"/>
                <c:pt idx="0">
                  <c:v>Extreme heat and heat waves​</c:v>
                </c:pt>
              </c:strCache>
            </c:strRef>
          </c:tx>
          <c:spPr>
            <a:solidFill>
              <a:srgbClr val="E7E6E6"/>
            </a:solidFill>
            <a:ln>
              <a:noFill/>
            </a:ln>
            <a:effectLst/>
          </c:spPr>
          <c:invertIfNegative val="0"/>
          <c:val>
            <c:numRef>
              <c:f>'[Climate resiliance circle.xlsx]Sheet2'!$B$2</c:f>
              <c:numCache>
                <c:formatCode>General</c:formatCode>
                <c:ptCount val="1"/>
                <c:pt idx="0">
                  <c:v>18</c:v>
                </c:pt>
              </c:numCache>
            </c:numRef>
          </c:val>
          <c:extLst>
            <c:ext xmlns:c16="http://schemas.microsoft.com/office/drawing/2014/chart" uri="{C3380CC4-5D6E-409C-BE32-E72D297353CC}">
              <c16:uniqueId val="{00000000-4078-43B3-B64F-F1B68102DA48}"/>
            </c:ext>
          </c:extLst>
        </c:ser>
        <c:ser>
          <c:idx val="1"/>
          <c:order val="1"/>
          <c:tx>
            <c:strRef>
              <c:f>'[Climate resiliance circle.xlsx]Sheet2'!$A$3</c:f>
              <c:strCache>
                <c:ptCount val="1"/>
                <c:pt idx="0">
                  <c:v>Extreme cold</c:v>
                </c:pt>
              </c:strCache>
            </c:strRef>
          </c:tx>
          <c:spPr>
            <a:solidFill>
              <a:srgbClr val="E7E6E6"/>
            </a:solidFill>
            <a:ln>
              <a:noFill/>
            </a:ln>
            <a:effectLst/>
          </c:spPr>
          <c:invertIfNegative val="0"/>
          <c:val>
            <c:numRef>
              <c:f>'[Climate resiliance circle.xlsx]Sheet2'!$B$3</c:f>
              <c:numCache>
                <c:formatCode>General</c:formatCode>
                <c:ptCount val="1"/>
                <c:pt idx="0">
                  <c:v>11</c:v>
                </c:pt>
              </c:numCache>
            </c:numRef>
          </c:val>
          <c:extLst>
            <c:ext xmlns:c16="http://schemas.microsoft.com/office/drawing/2014/chart" uri="{C3380CC4-5D6E-409C-BE32-E72D297353CC}">
              <c16:uniqueId val="{00000001-4078-43B3-B64F-F1B68102DA48}"/>
            </c:ext>
          </c:extLst>
        </c:ser>
        <c:ser>
          <c:idx val="2"/>
          <c:order val="2"/>
          <c:tx>
            <c:strRef>
              <c:f>'[Climate resiliance circle.xlsx]Sheet2'!$A$4</c:f>
              <c:strCache>
                <c:ptCount val="1"/>
                <c:pt idx="0">
                  <c:v>Extreme precipitation and flooding</c:v>
                </c:pt>
              </c:strCache>
            </c:strRef>
          </c:tx>
          <c:spPr>
            <a:solidFill>
              <a:srgbClr val="E7E6E6"/>
            </a:solidFill>
            <a:ln w="25400">
              <a:noFill/>
            </a:ln>
            <a:effectLst/>
          </c:spPr>
          <c:invertIfNegative val="0"/>
          <c:val>
            <c:numRef>
              <c:f>'[Climate resiliance circle.xlsx]Sheet2'!$B$4</c:f>
              <c:numCache>
                <c:formatCode>General</c:formatCode>
                <c:ptCount val="1"/>
                <c:pt idx="0">
                  <c:v>20</c:v>
                </c:pt>
              </c:numCache>
            </c:numRef>
          </c:val>
          <c:extLst>
            <c:ext xmlns:c16="http://schemas.microsoft.com/office/drawing/2014/chart" uri="{C3380CC4-5D6E-409C-BE32-E72D297353CC}">
              <c16:uniqueId val="{00000002-4078-43B3-B64F-F1B68102DA48}"/>
            </c:ext>
          </c:extLst>
        </c:ser>
        <c:ser>
          <c:idx val="3"/>
          <c:order val="3"/>
          <c:tx>
            <c:strRef>
              <c:f>'[Climate resiliance circle.xlsx]Sheet2'!$A$5</c:f>
              <c:strCache>
                <c:ptCount val="1"/>
                <c:pt idx="0">
                  <c:v>Increased storm severity and storm surges​</c:v>
                </c:pt>
              </c:strCache>
            </c:strRef>
          </c:tx>
          <c:spPr>
            <a:solidFill>
              <a:srgbClr val="E7E6E6"/>
            </a:solidFill>
            <a:ln>
              <a:noFill/>
            </a:ln>
            <a:effectLst/>
          </c:spPr>
          <c:invertIfNegative val="0"/>
          <c:val>
            <c:numRef>
              <c:f>'[Climate resiliance circle.xlsx]Sheet2'!$B$5</c:f>
              <c:numCache>
                <c:formatCode>General</c:formatCode>
                <c:ptCount val="1"/>
                <c:pt idx="0">
                  <c:v>12</c:v>
                </c:pt>
              </c:numCache>
            </c:numRef>
          </c:val>
          <c:extLst>
            <c:ext xmlns:c16="http://schemas.microsoft.com/office/drawing/2014/chart" uri="{C3380CC4-5D6E-409C-BE32-E72D297353CC}">
              <c16:uniqueId val="{00000003-4078-43B3-B64F-F1B68102DA48}"/>
            </c:ext>
          </c:extLst>
        </c:ser>
        <c:ser>
          <c:idx val="4"/>
          <c:order val="4"/>
          <c:tx>
            <c:strRef>
              <c:f>'[Climate resiliance circle.xlsx]Sheet2'!$A$6</c:f>
              <c:strCache>
                <c:ptCount val="1"/>
                <c:pt idx="0">
                  <c:v>Drought and the quality and/or quantity of fresh water​</c:v>
                </c:pt>
              </c:strCache>
            </c:strRef>
          </c:tx>
          <c:spPr>
            <a:solidFill>
              <a:srgbClr val="E7E6E6"/>
            </a:solidFill>
            <a:ln>
              <a:noFill/>
            </a:ln>
            <a:effectLst/>
          </c:spPr>
          <c:invertIfNegative val="0"/>
          <c:val>
            <c:numRef>
              <c:f>'[Climate resiliance circle.xlsx]Sheet2'!$B$6</c:f>
              <c:numCache>
                <c:formatCode>General</c:formatCode>
                <c:ptCount val="1"/>
                <c:pt idx="0">
                  <c:v>11</c:v>
                </c:pt>
              </c:numCache>
            </c:numRef>
          </c:val>
          <c:extLst>
            <c:ext xmlns:c16="http://schemas.microsoft.com/office/drawing/2014/chart" uri="{C3380CC4-5D6E-409C-BE32-E72D297353CC}">
              <c16:uniqueId val="{00000004-4078-43B3-B64F-F1B68102DA48}"/>
            </c:ext>
          </c:extLst>
        </c:ser>
        <c:ser>
          <c:idx val="5"/>
          <c:order val="5"/>
          <c:tx>
            <c:strRef>
              <c:f>'[Climate resiliance circle.xlsx]Sheet2'!$A$7</c:f>
              <c:strCache>
                <c:ptCount val="1"/>
                <c:pt idx="0">
                  <c:v>Water and food borne diseases​</c:v>
                </c:pt>
              </c:strCache>
            </c:strRef>
          </c:tx>
          <c:spPr>
            <a:solidFill>
              <a:srgbClr val="E7E6E6"/>
            </a:solidFill>
            <a:ln>
              <a:noFill/>
            </a:ln>
            <a:effectLst/>
          </c:spPr>
          <c:invertIfNegative val="0"/>
          <c:val>
            <c:numRef>
              <c:f>'[Climate resiliance circle.xlsx]Sheet2'!$B$7</c:f>
              <c:numCache>
                <c:formatCode>General</c:formatCode>
                <c:ptCount val="1"/>
                <c:pt idx="0">
                  <c:v>7</c:v>
                </c:pt>
              </c:numCache>
            </c:numRef>
          </c:val>
          <c:extLst>
            <c:ext xmlns:c16="http://schemas.microsoft.com/office/drawing/2014/chart" uri="{C3380CC4-5D6E-409C-BE32-E72D297353CC}">
              <c16:uniqueId val="{00000005-4078-43B3-B64F-F1B68102DA48}"/>
            </c:ext>
          </c:extLst>
        </c:ser>
        <c:ser>
          <c:idx val="6"/>
          <c:order val="6"/>
          <c:tx>
            <c:strRef>
              <c:f>'[Climate resiliance circle.xlsx]Sheet2'!$A$8</c:f>
              <c:strCache>
                <c:ptCount val="1"/>
                <c:pt idx="0">
                  <c:v>Food safety and security</c:v>
                </c:pt>
              </c:strCache>
            </c:strRef>
          </c:tx>
          <c:spPr>
            <a:solidFill>
              <a:srgbClr val="E7E6E6"/>
            </a:solidFill>
            <a:ln>
              <a:noFill/>
            </a:ln>
            <a:effectLst/>
          </c:spPr>
          <c:invertIfNegative val="0"/>
          <c:val>
            <c:numRef>
              <c:f>'[Climate resiliance circle.xlsx]Sheet2'!$B$8</c:f>
              <c:numCache>
                <c:formatCode>General</c:formatCode>
                <c:ptCount val="1"/>
                <c:pt idx="0">
                  <c:v>8</c:v>
                </c:pt>
              </c:numCache>
            </c:numRef>
          </c:val>
          <c:extLst>
            <c:ext xmlns:c16="http://schemas.microsoft.com/office/drawing/2014/chart" uri="{C3380CC4-5D6E-409C-BE32-E72D297353CC}">
              <c16:uniqueId val="{00000006-4078-43B3-B64F-F1B68102DA48}"/>
            </c:ext>
          </c:extLst>
        </c:ser>
        <c:ser>
          <c:idx val="7"/>
          <c:order val="7"/>
          <c:tx>
            <c:strRef>
              <c:f>'[Climate resiliance circle.xlsx]Sheet2'!$A$9</c:f>
              <c:strCache>
                <c:ptCount val="1"/>
                <c:pt idx="0">
                  <c:v>Reduced air quality</c:v>
                </c:pt>
              </c:strCache>
            </c:strRef>
          </c:tx>
          <c:spPr>
            <a:solidFill>
              <a:srgbClr val="E7E6E6"/>
            </a:solidFill>
            <a:ln>
              <a:noFill/>
            </a:ln>
            <a:effectLst/>
          </c:spPr>
          <c:invertIfNegative val="0"/>
          <c:val>
            <c:numRef>
              <c:f>'[Climate resiliance circle.xlsx]Sheet2'!$B$9</c:f>
              <c:numCache>
                <c:formatCode>General</c:formatCode>
                <c:ptCount val="1"/>
                <c:pt idx="0">
                  <c:v>14</c:v>
                </c:pt>
              </c:numCache>
            </c:numRef>
          </c:val>
          <c:extLst>
            <c:ext xmlns:c16="http://schemas.microsoft.com/office/drawing/2014/chart" uri="{C3380CC4-5D6E-409C-BE32-E72D297353CC}">
              <c16:uniqueId val="{00000007-4078-43B3-B64F-F1B68102DA48}"/>
            </c:ext>
          </c:extLst>
        </c:ser>
        <c:ser>
          <c:idx val="8"/>
          <c:order val="8"/>
          <c:tx>
            <c:strRef>
              <c:f>'[Climate resiliance circle.xlsx]Sheet2'!$A$10</c:f>
              <c:strCache>
                <c:ptCount val="1"/>
                <c:pt idx="0">
                  <c:v>Increase in diseases associated with mosquitos and ticks (vector-borne)</c:v>
                </c:pt>
              </c:strCache>
            </c:strRef>
          </c:tx>
          <c:spPr>
            <a:solidFill>
              <a:srgbClr val="00B050"/>
            </a:solidFill>
            <a:ln>
              <a:noFill/>
            </a:ln>
            <a:effectLst/>
          </c:spPr>
          <c:invertIfNegative val="0"/>
          <c:val>
            <c:numRef>
              <c:f>'[Climate resiliance circle.xlsx]Sheet2'!$B$10</c:f>
              <c:numCache>
                <c:formatCode>General</c:formatCode>
                <c:ptCount val="1"/>
                <c:pt idx="0">
                  <c:v>19</c:v>
                </c:pt>
              </c:numCache>
            </c:numRef>
          </c:val>
          <c:extLst>
            <c:ext xmlns:c16="http://schemas.microsoft.com/office/drawing/2014/chart" uri="{C3380CC4-5D6E-409C-BE32-E72D297353CC}">
              <c16:uniqueId val="{00000008-4078-43B3-B64F-F1B68102DA48}"/>
            </c:ext>
          </c:extLst>
        </c:ser>
        <c:ser>
          <c:idx val="9"/>
          <c:order val="9"/>
          <c:tx>
            <c:strRef>
              <c:f>'[Climate resiliance circle.xlsx]Sheet2'!$A$11</c:f>
              <c:strCache>
                <c:ptCount val="1"/>
                <c:pt idx="0">
                  <c:v>Inadequate wastewater treatment and sewage operations</c:v>
                </c:pt>
              </c:strCache>
            </c:strRef>
          </c:tx>
          <c:spPr>
            <a:solidFill>
              <a:srgbClr val="E7E6E6"/>
            </a:solidFill>
            <a:ln>
              <a:noFill/>
            </a:ln>
            <a:effectLst/>
          </c:spPr>
          <c:invertIfNegative val="0"/>
          <c:val>
            <c:numRef>
              <c:f>'[Climate resiliance circle.xlsx]Sheet2'!$B$11</c:f>
              <c:numCache>
                <c:formatCode>General</c:formatCode>
                <c:ptCount val="1"/>
                <c:pt idx="0">
                  <c:v>4</c:v>
                </c:pt>
              </c:numCache>
            </c:numRef>
          </c:val>
          <c:extLst>
            <c:ext xmlns:c16="http://schemas.microsoft.com/office/drawing/2014/chart" uri="{C3380CC4-5D6E-409C-BE32-E72D297353CC}">
              <c16:uniqueId val="{00000009-4078-43B3-B64F-F1B68102DA48}"/>
            </c:ext>
          </c:extLst>
        </c:ser>
        <c:ser>
          <c:idx val="10"/>
          <c:order val="10"/>
          <c:tx>
            <c:strRef>
              <c:f>'[Climate resiliance circle.xlsx]Sheet2'!$A$12</c:f>
              <c:strCache>
                <c:ptCount val="1"/>
                <c:pt idx="0">
                  <c:v>Mental health exacerbations</c:v>
                </c:pt>
              </c:strCache>
            </c:strRef>
          </c:tx>
          <c:spPr>
            <a:solidFill>
              <a:schemeClr val="accent5">
                <a:lumMod val="60000"/>
              </a:schemeClr>
            </a:solidFill>
            <a:ln>
              <a:noFill/>
            </a:ln>
            <a:effectLst/>
          </c:spPr>
          <c:invertIfNegative val="0"/>
          <c:val>
            <c:numRef>
              <c:f>'[Climate resiliance circle.xlsx]Sheet2'!$B$12</c:f>
              <c:numCache>
                <c:formatCode>General</c:formatCode>
                <c:ptCount val="1"/>
                <c:pt idx="0">
                  <c:v>13</c:v>
                </c:pt>
              </c:numCache>
            </c:numRef>
          </c:val>
          <c:extLst>
            <c:ext xmlns:c16="http://schemas.microsoft.com/office/drawing/2014/chart" uri="{C3380CC4-5D6E-409C-BE32-E72D297353CC}">
              <c16:uniqueId val="{0000000A-4078-43B3-B64F-F1B68102DA48}"/>
            </c:ext>
          </c:extLst>
        </c:ser>
        <c:dLbls>
          <c:showLegendKey val="0"/>
          <c:showVal val="0"/>
          <c:showCatName val="0"/>
          <c:showSerName val="0"/>
          <c:showPercent val="0"/>
          <c:showBubbleSize val="0"/>
        </c:dLbls>
        <c:gapWidth val="219"/>
        <c:overlap val="-27"/>
        <c:axId val="46389768"/>
        <c:axId val="401125896"/>
      </c:barChart>
      <c:catAx>
        <c:axId val="46389768"/>
        <c:scaling>
          <c:orientation val="minMax"/>
        </c:scaling>
        <c:delete val="1"/>
        <c:axPos val="b"/>
        <c:numFmt formatCode="General" sourceLinked="1"/>
        <c:majorTickMark val="none"/>
        <c:minorTickMark val="none"/>
        <c:tickLblPos val="nextTo"/>
        <c:crossAx val="401125896"/>
        <c:crosses val="autoZero"/>
        <c:auto val="1"/>
        <c:lblAlgn val="ctr"/>
        <c:lblOffset val="100"/>
        <c:noMultiLvlLbl val="0"/>
      </c:catAx>
      <c:valAx>
        <c:axId val="401125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389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30_EB00777A.xml><?xml version="1.0" encoding="utf-8"?>
<p188:cmLst xmlns:a="http://schemas.openxmlformats.org/drawingml/2006/main" xmlns:r="http://schemas.openxmlformats.org/officeDocument/2006/relationships" xmlns:p188="http://schemas.microsoft.com/office/powerpoint/2018/8/main">
  <p188:cm id="{1C23F571-E855-4D5D-8BF6-A88EE293828A}" authorId="{37D94F38-F758-6A44-C217-886956B9C300}" created="2024-06-28T19:30:33.356">
    <ac:txMkLst xmlns:ac="http://schemas.microsoft.com/office/drawing/2013/main/command">
      <pc:docMk xmlns:pc="http://schemas.microsoft.com/office/powerpoint/2013/main/command"/>
      <pc:sldMk xmlns:pc="http://schemas.microsoft.com/office/powerpoint/2013/main/command" cId="3942676346" sldId="304"/>
      <ac:spMk id="15" creationId="{ECAAC999-8E77-A9B3-4217-A22D752E0176}"/>
      <ac:txMk cp="70" len="10">
        <ac:context len="459" hash="2004576735"/>
      </ac:txMk>
    </ac:txMkLst>
    <p188:pos x="1262267" y="459736"/>
    <p188:txBody>
      <a:bodyPr/>
      <a:lstStyle/>
      <a:p>
        <a:r>
          <a:rPr lang="en-US"/>
          <a:t>Waterborne is one word so I modified here!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24532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Cooper</a:t>
            </a:r>
          </a:p>
        </p:txBody>
      </p:sp>
    </p:spTree>
    <p:extLst>
      <p:ext uri="{BB962C8B-B14F-4D97-AF65-F5344CB8AC3E}">
        <p14:creationId xmlns:p14="http://schemas.microsoft.com/office/powerpoint/2010/main" val="613802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Anne</a:t>
            </a:r>
          </a:p>
        </p:txBody>
      </p:sp>
    </p:spTree>
    <p:extLst>
      <p:ext uri="{BB962C8B-B14F-4D97-AF65-F5344CB8AC3E}">
        <p14:creationId xmlns:p14="http://schemas.microsoft.com/office/powerpoint/2010/main" val="2145128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Cooper</a:t>
            </a:r>
          </a:p>
        </p:txBody>
      </p:sp>
    </p:spTree>
    <p:extLst>
      <p:ext uri="{BB962C8B-B14F-4D97-AF65-F5344CB8AC3E}">
        <p14:creationId xmlns:p14="http://schemas.microsoft.com/office/powerpoint/2010/main" val="1783468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n-US">
                <a:effectLst/>
                <a:latin typeface="-apple-system"/>
              </a:rPr>
              <a:t>What are the key activities, facilitators, challenges, lessons learned, and recommendations that emerged from developing the LHAQ plans?</a:t>
            </a:r>
          </a:p>
          <a:p>
            <a:endParaRPr lang="en-US"/>
          </a:p>
        </p:txBody>
      </p:sp>
      <p:sp>
        <p:nvSpPr>
          <p:cNvPr id="4" name="Slide Number Placeholder 3"/>
          <p:cNvSpPr>
            <a:spLocks noGrp="1"/>
          </p:cNvSpPr>
          <p:nvPr>
            <p:ph type="sldNum" sz="quarter" idx="5"/>
          </p:nvPr>
        </p:nvSpPr>
        <p:spPr/>
        <p:txBody>
          <a:bodyPr/>
          <a:lstStyle/>
          <a:p>
            <a:fld id="{7915D3B8-0891-6D4B-AE8D-BACEC125D21F}" type="slidenum">
              <a:rPr lang="en-US" smtClean="0"/>
              <a:t>27</a:t>
            </a:fld>
            <a:endParaRPr lang="en-US"/>
          </a:p>
        </p:txBody>
      </p:sp>
    </p:spTree>
    <p:extLst>
      <p:ext uri="{BB962C8B-B14F-4D97-AF65-F5344CB8AC3E}">
        <p14:creationId xmlns:p14="http://schemas.microsoft.com/office/powerpoint/2010/main" val="3364165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3751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https://doi.org/10.1007/s00484-022-02326-x</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2429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cs typeface="Calibri"/>
              </a:rPr>
              <a:t>https://doi.org/10.1007/s00484-022-02326-x</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1915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https://doi.org/10.1007/s00484-022-02326-x</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2838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Anne</a:t>
            </a:r>
          </a:p>
        </p:txBody>
      </p:sp>
    </p:spTree>
    <p:extLst>
      <p:ext uri="{BB962C8B-B14F-4D97-AF65-F5344CB8AC3E}">
        <p14:creationId xmlns:p14="http://schemas.microsoft.com/office/powerpoint/2010/main" val="1625044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Cooper</a:t>
            </a:r>
          </a:p>
        </p:txBody>
      </p:sp>
    </p:spTree>
    <p:extLst>
      <p:ext uri="{BB962C8B-B14F-4D97-AF65-F5344CB8AC3E}">
        <p14:creationId xmlns:p14="http://schemas.microsoft.com/office/powerpoint/2010/main" val="215157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Cooper</a:t>
            </a:r>
          </a:p>
        </p:txBody>
      </p:sp>
    </p:spTree>
    <p:extLst>
      <p:ext uri="{BB962C8B-B14F-4D97-AF65-F5344CB8AC3E}">
        <p14:creationId xmlns:p14="http://schemas.microsoft.com/office/powerpoint/2010/main" val="3096702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Anne</a:t>
            </a:r>
          </a:p>
        </p:txBody>
      </p:sp>
    </p:spTree>
    <p:extLst>
      <p:ext uri="{BB962C8B-B14F-4D97-AF65-F5344CB8AC3E}">
        <p14:creationId xmlns:p14="http://schemas.microsoft.com/office/powerpoint/2010/main" val="1156724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Cooper</a:t>
            </a:r>
          </a:p>
        </p:txBody>
      </p:sp>
    </p:spTree>
    <p:extLst>
      <p:ext uri="{BB962C8B-B14F-4D97-AF65-F5344CB8AC3E}">
        <p14:creationId xmlns:p14="http://schemas.microsoft.com/office/powerpoint/2010/main" val="1758432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Anne</a:t>
            </a:r>
          </a:p>
        </p:txBody>
      </p:sp>
    </p:spTree>
    <p:extLst>
      <p:ext uri="{BB962C8B-B14F-4D97-AF65-F5344CB8AC3E}">
        <p14:creationId xmlns:p14="http://schemas.microsoft.com/office/powerpoint/2010/main" val="1636653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Cooper</a:t>
            </a:r>
          </a:p>
        </p:txBody>
      </p:sp>
    </p:spTree>
    <p:extLst>
      <p:ext uri="{BB962C8B-B14F-4D97-AF65-F5344CB8AC3E}">
        <p14:creationId xmlns:p14="http://schemas.microsoft.com/office/powerpoint/2010/main" val="142820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Anne</a:t>
            </a:r>
          </a:p>
        </p:txBody>
      </p:sp>
    </p:spTree>
    <p:extLst>
      <p:ext uri="{BB962C8B-B14F-4D97-AF65-F5344CB8AC3E}">
        <p14:creationId xmlns:p14="http://schemas.microsoft.com/office/powerpoint/2010/main" val="1844375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AGE">
    <p:spTree>
      <p:nvGrpSpPr>
        <p:cNvPr id="1" name="Shape 9"/>
        <p:cNvGrpSpPr/>
        <p:nvPr/>
      </p:nvGrpSpPr>
      <p:grpSpPr>
        <a:xfrm>
          <a:off x="0" y="0"/>
          <a:ext cx="0" cy="0"/>
          <a:chOff x="0" y="0"/>
          <a:chExt cx="0" cy="0"/>
        </a:xfrm>
      </p:grpSpPr>
      <p:sp>
        <p:nvSpPr>
          <p:cNvPr id="6" name="Rectangle 5">
            <a:extLst>
              <a:ext uri="{FF2B5EF4-FFF2-40B4-BE49-F238E27FC236}">
                <a16:creationId xmlns:a16="http://schemas.microsoft.com/office/drawing/2014/main" id="{A9A94F52-EB2B-B93C-5AF1-E5F25B1B56C0}"/>
              </a:ext>
            </a:extLst>
          </p:cNvPr>
          <p:cNvSpPr/>
          <p:nvPr userDrawn="1"/>
        </p:nvSpPr>
        <p:spPr>
          <a:xfrm>
            <a:off x="0" y="-8164"/>
            <a:ext cx="9144000" cy="5143500"/>
          </a:xfrm>
          <a:prstGeom prst="rect">
            <a:avLst/>
          </a:prstGeom>
          <a:solidFill>
            <a:srgbClr val="337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10;p2"/>
          <p:cNvSpPr txBox="1">
            <a:spLocks noGrp="1"/>
          </p:cNvSpPr>
          <p:nvPr>
            <p:ph type="ctrTitle"/>
          </p:nvPr>
        </p:nvSpPr>
        <p:spPr>
          <a:xfrm>
            <a:off x="4972041" y="2280056"/>
            <a:ext cx="3632262" cy="567175"/>
          </a:xfrm>
          <a:prstGeom prst="rect">
            <a:avLst/>
          </a:prstGeom>
        </p:spPr>
        <p:txBody>
          <a:bodyPr spcFirstLastPara="1" wrap="square" lIns="0" tIns="0" rIns="0" bIns="0" anchor="b" anchorCtr="0">
            <a:noAutofit/>
          </a:bodyPr>
          <a:lstStyle>
            <a:lvl1pPr lvl="0" algn="l">
              <a:spcBef>
                <a:spcPts val="0"/>
              </a:spcBef>
              <a:spcAft>
                <a:spcPts val="0"/>
              </a:spcAft>
              <a:buSzPts val="5200"/>
              <a:buNone/>
              <a:defRPr sz="2800" b="1">
                <a:solidFill>
                  <a:schemeClr val="bg1"/>
                </a:solidFill>
                <a:latin typeface="+mn-lt"/>
                <a:cs typeface="Poppins SemiBold" panose="00000700000000000000" pitchFamily="2"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a:t>Click to edit Master title style</a:t>
            </a:r>
            <a:endParaRPr/>
          </a:p>
        </p:txBody>
      </p:sp>
      <p:sp>
        <p:nvSpPr>
          <p:cNvPr id="11" name="Google Shape;11;p2"/>
          <p:cNvSpPr txBox="1">
            <a:spLocks noGrp="1"/>
          </p:cNvSpPr>
          <p:nvPr>
            <p:ph type="subTitle" idx="1"/>
          </p:nvPr>
        </p:nvSpPr>
        <p:spPr>
          <a:xfrm>
            <a:off x="4874072" y="2862288"/>
            <a:ext cx="3876587" cy="393600"/>
          </a:xfrm>
          <a:prstGeom prst="rect">
            <a:avLst/>
          </a:prstGeom>
        </p:spPr>
        <p:txBody>
          <a:bodyPr spcFirstLastPara="1" wrap="square" lIns="0" tIns="0" rIns="0" bIns="0" anchor="t" anchorCtr="0">
            <a:noAutofit/>
          </a:bodyPr>
          <a:lstStyle>
            <a:lvl1pPr lvl="0" algn="l">
              <a:lnSpc>
                <a:spcPct val="100000"/>
              </a:lnSpc>
              <a:spcBef>
                <a:spcPts val="0"/>
              </a:spcBef>
              <a:spcAft>
                <a:spcPts val="0"/>
              </a:spcAft>
              <a:buSzPts val="2800"/>
              <a:buNone/>
              <a:defRPr sz="1500">
                <a:solidFill>
                  <a:schemeClr val="bg1"/>
                </a:solidFill>
                <a:latin typeface="+mn-lt"/>
                <a:cs typeface="Poppins" panose="00000500000000000000" pitchFamily="2"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a:t>Click to edit Master subtitle style</a:t>
            </a:r>
            <a:endParaRPr/>
          </a:p>
        </p:txBody>
      </p:sp>
      <p:pic>
        <p:nvPicPr>
          <p:cNvPr id="7" name="Google Shape;86;p18">
            <a:extLst>
              <a:ext uri="{FF2B5EF4-FFF2-40B4-BE49-F238E27FC236}">
                <a16:creationId xmlns:a16="http://schemas.microsoft.com/office/drawing/2014/main" id="{FB26CCDB-852D-C193-08EA-51D84E08A3DA}"/>
              </a:ext>
            </a:extLst>
          </p:cNvPr>
          <p:cNvPicPr preferRelativeResize="0"/>
          <p:nvPr userDrawn="1"/>
        </p:nvPicPr>
        <p:blipFill>
          <a:blip r:embed="rId2">
            <a:alphaModFix/>
          </a:blip>
          <a:stretch>
            <a:fillRect/>
          </a:stretch>
        </p:blipFill>
        <p:spPr>
          <a:xfrm>
            <a:off x="826041" y="2139089"/>
            <a:ext cx="3222789" cy="829325"/>
          </a:xfrm>
          <a:prstGeom prst="rect">
            <a:avLst/>
          </a:prstGeom>
          <a:noFill/>
          <a:ln>
            <a:noFill/>
          </a:ln>
        </p:spPr>
      </p:pic>
      <p:cxnSp>
        <p:nvCxnSpPr>
          <p:cNvPr id="8" name="Google Shape;87;p18">
            <a:extLst>
              <a:ext uri="{FF2B5EF4-FFF2-40B4-BE49-F238E27FC236}">
                <a16:creationId xmlns:a16="http://schemas.microsoft.com/office/drawing/2014/main" id="{A55AE34A-EF13-0F74-EAE5-4B588DA93502}"/>
              </a:ext>
            </a:extLst>
          </p:cNvPr>
          <p:cNvCxnSpPr/>
          <p:nvPr userDrawn="1"/>
        </p:nvCxnSpPr>
        <p:spPr>
          <a:xfrm>
            <a:off x="4539144" y="1904997"/>
            <a:ext cx="0" cy="129750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Table of Contents">
    <p:spTree>
      <p:nvGrpSpPr>
        <p:cNvPr id="1" name="Shape 13"/>
        <p:cNvGrpSpPr/>
        <p:nvPr/>
      </p:nvGrpSpPr>
      <p:grpSpPr>
        <a:xfrm>
          <a:off x="0" y="0"/>
          <a:ext cx="0" cy="0"/>
          <a:chOff x="0" y="0"/>
          <a:chExt cx="0" cy="0"/>
        </a:xfrm>
      </p:grpSpPr>
      <p:sp>
        <p:nvSpPr>
          <p:cNvPr id="9" name="Text Placeholder 8">
            <a:extLst>
              <a:ext uri="{FF2B5EF4-FFF2-40B4-BE49-F238E27FC236}">
                <a16:creationId xmlns:a16="http://schemas.microsoft.com/office/drawing/2014/main" id="{EC13F86C-4F2E-90A3-24CE-FAE6F5494E9A}"/>
              </a:ext>
            </a:extLst>
          </p:cNvPr>
          <p:cNvSpPr>
            <a:spLocks noGrp="1"/>
          </p:cNvSpPr>
          <p:nvPr>
            <p:ph type="body" sz="quarter" idx="13"/>
          </p:nvPr>
        </p:nvSpPr>
        <p:spPr>
          <a:xfrm>
            <a:off x="4343914" y="1028715"/>
            <a:ext cx="4054475" cy="3281362"/>
          </a:xfrm>
        </p:spPr>
        <p:txBody>
          <a:bodyPr>
            <a:normAutofit/>
          </a:bodyPr>
          <a:lstStyle>
            <a:lvl1pPr marL="457200" indent="-342900">
              <a:lnSpc>
                <a:spcPct val="150000"/>
              </a:lnSpc>
              <a:buClr>
                <a:srgbClr val="3371E7"/>
              </a:buClr>
              <a:buSzPct val="100000"/>
              <a:buFont typeface="+mj-lt"/>
              <a:buAutoNum type="arabicPeriod"/>
              <a:defRPr sz="1200" b="1">
                <a:solidFill>
                  <a:srgbClr val="3370E8"/>
                </a:solidFill>
                <a:latin typeface="+mn-lt"/>
                <a:cs typeface="Poppins SemiBold" panose="00000700000000000000" pitchFamily="2" charset="0"/>
              </a:defRPr>
            </a:lvl1pPr>
          </a:lstStyle>
          <a:p>
            <a:pPr lvl="0"/>
            <a:r>
              <a:rPr lang="en-US"/>
              <a:t>Click to edit Master text styles</a:t>
            </a:r>
          </a:p>
        </p:txBody>
      </p:sp>
      <p:sp>
        <p:nvSpPr>
          <p:cNvPr id="15" name="Google Shape;15;p3"/>
          <p:cNvSpPr txBox="1">
            <a:spLocks noGrp="1"/>
          </p:cNvSpPr>
          <p:nvPr>
            <p:ph type="sldNum" idx="12"/>
          </p:nvPr>
        </p:nvSpPr>
        <p:spPr>
          <a:xfrm>
            <a:off x="8358162" y="4810169"/>
            <a:ext cx="548700" cy="227190"/>
          </a:xfrm>
          <a:prstGeom prst="rect">
            <a:avLst/>
          </a:prstGeom>
        </p:spPr>
        <p:txBody>
          <a:bodyPr spcFirstLastPara="1" wrap="square" lIns="91425" tIns="91425" rIns="91425" bIns="91425" anchor="ctr" anchorCtr="0">
            <a:noAutofit/>
          </a:bodyPr>
          <a:lstStyle>
            <a:lvl1pPr lvl="0">
              <a:buNone/>
              <a:defRPr sz="700" b="1">
                <a:solidFill>
                  <a:srgbClr val="3371E7"/>
                </a:solidFill>
                <a:latin typeface="+mn-lt"/>
                <a:cs typeface="Poppins SemiBold" panose="000007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 name="Google Shape;94;p19">
            <a:extLst>
              <a:ext uri="{FF2B5EF4-FFF2-40B4-BE49-F238E27FC236}">
                <a16:creationId xmlns:a16="http://schemas.microsoft.com/office/drawing/2014/main" id="{8E8A1A5E-D989-1B34-B788-06B6BC7E5580}"/>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mn-lt"/>
                <a:ea typeface="Poppins SemiBold"/>
                <a:cs typeface="Poppins SemiBold"/>
                <a:sym typeface="Poppins SemiBold"/>
              </a:rPr>
              <a:t>Connecticut Public Health</a:t>
            </a:r>
            <a:endParaRPr sz="800" b="1">
              <a:solidFill>
                <a:srgbClr val="3371E7"/>
              </a:solidFill>
              <a:latin typeface="+mn-lt"/>
              <a:ea typeface="Poppins SemiBold"/>
              <a:cs typeface="Poppins SemiBold"/>
              <a:sym typeface="Poppins SemiBold"/>
            </a:endParaRPr>
          </a:p>
        </p:txBody>
      </p:sp>
      <p:cxnSp>
        <p:nvCxnSpPr>
          <p:cNvPr id="3" name="Google Shape;95;p19">
            <a:extLst>
              <a:ext uri="{FF2B5EF4-FFF2-40B4-BE49-F238E27FC236}">
                <a16:creationId xmlns:a16="http://schemas.microsoft.com/office/drawing/2014/main" id="{B9D160B0-497E-04F2-AE76-1042055F0269}"/>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sp>
        <p:nvSpPr>
          <p:cNvPr id="5" name="Google Shape;104;p20">
            <a:extLst>
              <a:ext uri="{FF2B5EF4-FFF2-40B4-BE49-F238E27FC236}">
                <a16:creationId xmlns:a16="http://schemas.microsoft.com/office/drawing/2014/main" id="{5F876389-FBF8-503E-BBAC-1164163C47FD}"/>
              </a:ext>
            </a:extLst>
          </p:cNvPr>
          <p:cNvSpPr txBox="1"/>
          <p:nvPr userDrawn="1"/>
        </p:nvSpPr>
        <p:spPr>
          <a:xfrm>
            <a:off x="753775" y="1641600"/>
            <a:ext cx="3072600" cy="186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rgbClr val="3371E7"/>
                </a:solidFill>
                <a:latin typeface="Poppins SemiBold"/>
                <a:ea typeface="Poppins SemiBold"/>
                <a:cs typeface="Poppins SemiBold"/>
                <a:sym typeface="Poppins SemiBold"/>
              </a:rPr>
              <a:t>Table of </a:t>
            </a:r>
            <a:endParaRPr sz="4000">
              <a:solidFill>
                <a:srgbClr val="3371E7"/>
              </a:solidFill>
              <a:latin typeface="Poppins SemiBold"/>
              <a:ea typeface="Poppins SemiBold"/>
              <a:cs typeface="Poppins SemiBold"/>
              <a:sym typeface="Poppins SemiBold"/>
            </a:endParaRPr>
          </a:p>
          <a:p>
            <a:pPr marL="0" lvl="0" indent="0" algn="l" rtl="0">
              <a:spcBef>
                <a:spcPts val="0"/>
              </a:spcBef>
              <a:spcAft>
                <a:spcPts val="0"/>
              </a:spcAft>
              <a:buNone/>
            </a:pPr>
            <a:r>
              <a:rPr lang="en" sz="4000">
                <a:solidFill>
                  <a:srgbClr val="3371E7"/>
                </a:solidFill>
                <a:latin typeface="Poppins SemiBold"/>
                <a:ea typeface="Poppins SemiBold"/>
                <a:cs typeface="Poppins SemiBold"/>
                <a:sym typeface="Poppins SemiBold"/>
              </a:rPr>
              <a:t>contents</a:t>
            </a:r>
            <a:endParaRPr sz="4000">
              <a:solidFill>
                <a:srgbClr val="3371E7"/>
              </a:solidFill>
              <a:latin typeface="Poppins SemiBold"/>
              <a:ea typeface="Poppins SemiBold"/>
              <a:cs typeface="Poppins SemiBold"/>
              <a:sym typeface="Poppins SemiBold"/>
            </a:endParaRPr>
          </a:p>
          <a:p>
            <a:pPr marL="0" lvl="0" indent="0" algn="l" rtl="0">
              <a:spcBef>
                <a:spcPts val="0"/>
              </a:spcBef>
              <a:spcAft>
                <a:spcPts val="0"/>
              </a:spcAft>
              <a:buNone/>
            </a:pPr>
            <a:endParaRPr sz="3400">
              <a:solidFill>
                <a:srgbClr val="3371E7"/>
              </a:solidFill>
              <a:latin typeface="Poppins"/>
              <a:ea typeface="Poppins"/>
              <a:cs typeface="Poppins"/>
              <a:sym typeface="Poppins"/>
            </a:endParaRPr>
          </a:p>
        </p:txBody>
      </p:sp>
    </p:spTree>
    <p:extLst>
      <p:ext uri="{BB962C8B-B14F-4D97-AF65-F5344CB8AC3E}">
        <p14:creationId xmlns:p14="http://schemas.microsoft.com/office/powerpoint/2010/main" val="1787881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sp>
        <p:nvSpPr>
          <p:cNvPr id="4" name="Rectangle 3">
            <a:extLst>
              <a:ext uri="{FF2B5EF4-FFF2-40B4-BE49-F238E27FC236}">
                <a16:creationId xmlns:a16="http://schemas.microsoft.com/office/drawing/2014/main" id="{5848A094-969E-48EF-A809-53A4995F59F5}"/>
              </a:ext>
            </a:extLst>
          </p:cNvPr>
          <p:cNvSpPr/>
          <p:nvPr userDrawn="1"/>
        </p:nvSpPr>
        <p:spPr>
          <a:xfrm>
            <a:off x="0" y="0"/>
            <a:ext cx="9144000" cy="5143500"/>
          </a:xfrm>
          <a:prstGeom prst="rect">
            <a:avLst/>
          </a:prstGeom>
          <a:solidFill>
            <a:srgbClr val="337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168B519F-C49A-345B-0697-A1E2F6CC2DA5}"/>
              </a:ext>
            </a:extLst>
          </p:cNvPr>
          <p:cNvSpPr>
            <a:spLocks noGrp="1"/>
          </p:cNvSpPr>
          <p:nvPr>
            <p:ph type="body" sz="quarter" idx="13"/>
          </p:nvPr>
        </p:nvSpPr>
        <p:spPr>
          <a:xfrm>
            <a:off x="197244" y="1550535"/>
            <a:ext cx="4742150" cy="1960562"/>
          </a:xfrm>
        </p:spPr>
        <p:txBody>
          <a:bodyPr>
            <a:noAutofit/>
          </a:bodyPr>
          <a:lstStyle>
            <a:lvl1pPr marL="114300" indent="0">
              <a:lnSpc>
                <a:spcPct val="100000"/>
              </a:lnSpc>
              <a:buNone/>
              <a:defRPr sz="4700" b="1">
                <a:solidFill>
                  <a:schemeClr val="bg1"/>
                </a:solidFill>
                <a:latin typeface="+mn-lt"/>
                <a:cs typeface="Poppins SemiBold" panose="00000700000000000000" pitchFamily="2" charset="0"/>
              </a:defRPr>
            </a:lvl1pPr>
          </a:lstStyle>
          <a:p>
            <a:pPr lvl="0"/>
            <a:r>
              <a:rPr lang="en-US"/>
              <a:t>Click to edit Master text styles</a:t>
            </a:r>
          </a:p>
        </p:txBody>
      </p:sp>
      <p:sp>
        <p:nvSpPr>
          <p:cNvPr id="15" name="Google Shape;15;p3"/>
          <p:cNvSpPr txBox="1">
            <a:spLocks noGrp="1"/>
          </p:cNvSpPr>
          <p:nvPr>
            <p:ph type="sldNum" idx="12"/>
          </p:nvPr>
        </p:nvSpPr>
        <p:spPr>
          <a:xfrm>
            <a:off x="8358162" y="4810169"/>
            <a:ext cx="548700" cy="227190"/>
          </a:xfrm>
          <a:prstGeom prst="rect">
            <a:avLst/>
          </a:prstGeom>
        </p:spPr>
        <p:txBody>
          <a:bodyPr spcFirstLastPara="1" wrap="square" lIns="91425" tIns="91425" rIns="91425" bIns="91425" anchor="ctr" anchorCtr="0">
            <a:noAutofit/>
          </a:bodyPr>
          <a:lstStyle>
            <a:lvl1pPr lvl="0">
              <a:buNone/>
              <a:defRPr sz="700" b="1">
                <a:solidFill>
                  <a:schemeClr val="bg1"/>
                </a:solidFill>
                <a:latin typeface="+mn-lt"/>
                <a:cs typeface="Poppins SemiBold" panose="000007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 name="Google Shape;94;p19">
            <a:extLst>
              <a:ext uri="{FF2B5EF4-FFF2-40B4-BE49-F238E27FC236}">
                <a16:creationId xmlns:a16="http://schemas.microsoft.com/office/drawing/2014/main" id="{8E8A1A5E-D989-1B34-B788-06B6BC7E5580}"/>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mn-lt"/>
                <a:ea typeface="Poppins SemiBold"/>
                <a:cs typeface="Poppins SemiBold"/>
                <a:sym typeface="Poppins SemiBold"/>
              </a:rPr>
              <a:t>Connecticut Public Health</a:t>
            </a:r>
            <a:endParaRPr sz="800" b="1">
              <a:solidFill>
                <a:srgbClr val="3371E7"/>
              </a:solidFill>
              <a:latin typeface="+mn-lt"/>
              <a:ea typeface="Poppins SemiBold"/>
              <a:cs typeface="Poppins SemiBold"/>
              <a:sym typeface="Poppins SemiBold"/>
            </a:endParaRPr>
          </a:p>
        </p:txBody>
      </p:sp>
      <p:sp>
        <p:nvSpPr>
          <p:cNvPr id="6" name="Google Shape;110;p21">
            <a:extLst>
              <a:ext uri="{FF2B5EF4-FFF2-40B4-BE49-F238E27FC236}">
                <a16:creationId xmlns:a16="http://schemas.microsoft.com/office/drawing/2014/main" id="{3C3C8957-8E7B-83FC-230B-3E1D5820D7B1}"/>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chemeClr val="lt1"/>
                </a:solidFill>
                <a:latin typeface="+mn-lt"/>
                <a:ea typeface="Poppins SemiBold"/>
                <a:cs typeface="Poppins SemiBold"/>
                <a:sym typeface="Poppins SemiBold"/>
              </a:rPr>
              <a:t>Connecticut Public Health</a:t>
            </a:r>
            <a:endParaRPr sz="800" b="1">
              <a:solidFill>
                <a:schemeClr val="lt1"/>
              </a:solidFill>
              <a:latin typeface="+mn-lt"/>
              <a:ea typeface="Poppins SemiBold"/>
              <a:cs typeface="Poppins SemiBold"/>
              <a:sym typeface="Poppins SemiBold"/>
            </a:endParaRPr>
          </a:p>
        </p:txBody>
      </p:sp>
      <p:cxnSp>
        <p:nvCxnSpPr>
          <p:cNvPr id="7" name="Google Shape;111;p21">
            <a:extLst>
              <a:ext uri="{FF2B5EF4-FFF2-40B4-BE49-F238E27FC236}">
                <a16:creationId xmlns:a16="http://schemas.microsoft.com/office/drawing/2014/main" id="{9FCF6609-DB3B-1203-E242-DFBE647AEA98}"/>
              </a:ext>
            </a:extLst>
          </p:cNvPr>
          <p:cNvCxnSpPr/>
          <p:nvPr userDrawn="1"/>
        </p:nvCxnSpPr>
        <p:spPr>
          <a:xfrm rot="10800000">
            <a:off x="318600" y="4766180"/>
            <a:ext cx="8506800" cy="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129144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232757"/>
            <a:ext cx="8520600" cy="297925"/>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sz="1200" b="1">
                <a:solidFill>
                  <a:srgbClr val="3370E8"/>
                </a:solidFill>
                <a:latin typeface="+mn-lt"/>
                <a:cs typeface="Poppins SemiBold" panose="00000700000000000000" pitchFamily="2"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p>
        </p:txBody>
      </p:sp>
      <p:sp>
        <p:nvSpPr>
          <p:cNvPr id="18" name="Google Shape;18;p4"/>
          <p:cNvSpPr txBox="1">
            <a:spLocks noGrp="1"/>
          </p:cNvSpPr>
          <p:nvPr>
            <p:ph type="body" idx="1"/>
          </p:nvPr>
        </p:nvSpPr>
        <p:spPr>
          <a:xfrm>
            <a:off x="311700" y="791943"/>
            <a:ext cx="8520600" cy="3719784"/>
          </a:xfrm>
          <a:prstGeom prst="rect">
            <a:avLst/>
          </a:prstGeom>
        </p:spPr>
        <p:txBody>
          <a:bodyPr spcFirstLastPara="1" wrap="square" lIns="91425" tIns="91425" rIns="91425" bIns="91425" anchor="t" anchorCtr="0">
            <a:normAutofit/>
          </a:bodyPr>
          <a:lstStyle>
            <a:lvl1pPr marL="171450" lvl="0" indent="-171450">
              <a:spcBef>
                <a:spcPts val="0"/>
              </a:spcBef>
              <a:spcAft>
                <a:spcPts val="0"/>
              </a:spcAft>
              <a:buSzPct val="100000"/>
              <a:buFont typeface="Arial" panose="020B0604020202020204" pitchFamily="34" charset="0"/>
              <a:buChar char="•"/>
              <a:defRPr sz="1100" b="0">
                <a:solidFill>
                  <a:schemeClr val="tx1"/>
                </a:solidFill>
                <a:latin typeface="+mn-lt"/>
                <a:cs typeface="Poppins" panose="00000500000000000000" pitchFamily="2"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2" name="Google Shape;15;p3">
            <a:extLst>
              <a:ext uri="{FF2B5EF4-FFF2-40B4-BE49-F238E27FC236}">
                <a16:creationId xmlns:a16="http://schemas.microsoft.com/office/drawing/2014/main" id="{B15DC82E-BA6E-EAB5-04BD-969EAD7E679C}"/>
              </a:ext>
            </a:extLst>
          </p:cNvPr>
          <p:cNvSpPr txBox="1">
            <a:spLocks/>
          </p:cNvSpPr>
          <p:nvPr userDrawn="1"/>
        </p:nvSpPr>
        <p:spPr>
          <a:xfrm>
            <a:off x="8358162" y="4810169"/>
            <a:ext cx="548700" cy="2271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700" b="0" i="0" u="none" strike="noStrike" cap="none">
                <a:solidFill>
                  <a:srgbClr val="3371E7"/>
                </a:solidFill>
                <a:latin typeface="Poppins SemiBold" panose="00000700000000000000" pitchFamily="2" charset="0"/>
                <a:ea typeface="Arial"/>
                <a:cs typeface="Poppins SemiBold" panose="00000700000000000000" pitchFamily="2" charset="0"/>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b="1" smtClean="0">
                <a:latin typeface="+mn-lt"/>
              </a:rPr>
              <a:pPr/>
              <a:t>‹#›</a:t>
            </a:fld>
            <a:endParaRPr lang="en" b="1">
              <a:latin typeface="+mn-lt"/>
            </a:endParaRPr>
          </a:p>
        </p:txBody>
      </p:sp>
      <p:sp>
        <p:nvSpPr>
          <p:cNvPr id="3" name="Google Shape;94;p19">
            <a:extLst>
              <a:ext uri="{FF2B5EF4-FFF2-40B4-BE49-F238E27FC236}">
                <a16:creationId xmlns:a16="http://schemas.microsoft.com/office/drawing/2014/main" id="{1349046C-DD55-90B8-2239-839BA906E1F7}"/>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mn-lt"/>
                <a:ea typeface="Poppins SemiBold"/>
                <a:cs typeface="Poppins SemiBold"/>
                <a:sym typeface="Poppins SemiBold"/>
              </a:rPr>
              <a:t>Connecticut Public Health</a:t>
            </a:r>
            <a:endParaRPr sz="800" b="1">
              <a:solidFill>
                <a:srgbClr val="3371E7"/>
              </a:solidFill>
              <a:latin typeface="+mn-lt"/>
              <a:ea typeface="Poppins SemiBold"/>
              <a:cs typeface="Poppins SemiBold"/>
              <a:sym typeface="Poppins SemiBold"/>
            </a:endParaRPr>
          </a:p>
        </p:txBody>
      </p:sp>
      <p:cxnSp>
        <p:nvCxnSpPr>
          <p:cNvPr id="4" name="Google Shape;95;p19">
            <a:extLst>
              <a:ext uri="{FF2B5EF4-FFF2-40B4-BE49-F238E27FC236}">
                <a16:creationId xmlns:a16="http://schemas.microsoft.com/office/drawing/2014/main" id="{86BD8646-4DB9-3CB0-E55A-4B9221153448}"/>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reserve="1">
  <p:cSld name="Table/Chart PRIMAR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232757"/>
            <a:ext cx="8520600" cy="297925"/>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sz="1200" b="1">
                <a:solidFill>
                  <a:srgbClr val="3370E8"/>
                </a:solidFill>
                <a:latin typeface="Arial" panose="020B0604020202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p>
        </p:txBody>
      </p:sp>
      <p:sp>
        <p:nvSpPr>
          <p:cNvPr id="18" name="Google Shape;18;p4"/>
          <p:cNvSpPr txBox="1">
            <a:spLocks noGrp="1"/>
          </p:cNvSpPr>
          <p:nvPr>
            <p:ph type="body" idx="1"/>
          </p:nvPr>
        </p:nvSpPr>
        <p:spPr>
          <a:xfrm>
            <a:off x="311700" y="791943"/>
            <a:ext cx="8520600" cy="3719784"/>
          </a:xfrm>
          <a:prstGeom prst="rect">
            <a:avLst/>
          </a:prstGeom>
        </p:spPr>
        <p:txBody>
          <a:bodyPr spcFirstLastPara="1" wrap="square" lIns="91425" tIns="91425" rIns="91425" bIns="91425" anchor="t" anchorCtr="0">
            <a:normAutofit/>
          </a:bodyPr>
          <a:lstStyle>
            <a:lvl1pPr marL="171450" lvl="0" indent="-171450">
              <a:spcBef>
                <a:spcPts val="0"/>
              </a:spcBef>
              <a:spcAft>
                <a:spcPts val="0"/>
              </a:spcAft>
              <a:buSzPct val="100000"/>
              <a:buFont typeface="Arial" panose="020B0604020202020204" pitchFamily="34" charset="0"/>
              <a:buChar char="•"/>
              <a:defRPr sz="1100" b="0">
                <a:solidFill>
                  <a:schemeClr val="tx1"/>
                </a:solidFill>
                <a:latin typeface="Arial" panose="020B0604020202020204" pitchFamily="34" charset="0"/>
                <a:cs typeface="Arial" panose="020B0604020202020204" pitchFamily="34"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2" name="Google Shape;15;p3">
            <a:extLst>
              <a:ext uri="{FF2B5EF4-FFF2-40B4-BE49-F238E27FC236}">
                <a16:creationId xmlns:a16="http://schemas.microsoft.com/office/drawing/2014/main" id="{B15DC82E-BA6E-EAB5-04BD-969EAD7E679C}"/>
              </a:ext>
            </a:extLst>
          </p:cNvPr>
          <p:cNvSpPr txBox="1">
            <a:spLocks/>
          </p:cNvSpPr>
          <p:nvPr userDrawn="1"/>
        </p:nvSpPr>
        <p:spPr>
          <a:xfrm>
            <a:off x="8358162" y="4810169"/>
            <a:ext cx="548700" cy="2271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700" b="0" i="0" u="none" strike="noStrike" cap="none">
                <a:solidFill>
                  <a:srgbClr val="3371E7"/>
                </a:solidFill>
                <a:latin typeface="Poppins SemiBold" panose="00000700000000000000" pitchFamily="2" charset="0"/>
                <a:ea typeface="Arial"/>
                <a:cs typeface="Poppins SemiBold" panose="00000700000000000000" pitchFamily="2" charset="0"/>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b="1" smtClean="0">
                <a:latin typeface="Arial" panose="020B0604020202020204" pitchFamily="34" charset="0"/>
                <a:cs typeface="Arial" panose="020B0604020202020204" pitchFamily="34" charset="0"/>
              </a:rPr>
              <a:pPr/>
              <a:t>‹#›</a:t>
            </a:fld>
            <a:endParaRPr lang="en" b="1">
              <a:latin typeface="Arial" panose="020B0604020202020204" pitchFamily="34" charset="0"/>
              <a:cs typeface="Arial" panose="020B0604020202020204" pitchFamily="34" charset="0"/>
            </a:endParaRPr>
          </a:p>
        </p:txBody>
      </p:sp>
      <p:sp>
        <p:nvSpPr>
          <p:cNvPr id="3" name="Google Shape;94;p19">
            <a:extLst>
              <a:ext uri="{FF2B5EF4-FFF2-40B4-BE49-F238E27FC236}">
                <a16:creationId xmlns:a16="http://schemas.microsoft.com/office/drawing/2014/main" id="{1349046C-DD55-90B8-2239-839BA906E1F7}"/>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Arial" panose="020B0604020202020204" pitchFamily="34" charset="0"/>
                <a:ea typeface="Poppins SemiBold"/>
                <a:cs typeface="Arial" panose="020B0604020202020204" pitchFamily="34" charset="0"/>
                <a:sym typeface="Poppins SemiBold"/>
              </a:rPr>
              <a:t>Connecticut Public Health</a:t>
            </a:r>
            <a:endParaRPr sz="800" b="1">
              <a:solidFill>
                <a:srgbClr val="3371E7"/>
              </a:solidFill>
              <a:latin typeface="Arial" panose="020B0604020202020204" pitchFamily="34" charset="0"/>
              <a:ea typeface="Poppins SemiBold"/>
              <a:cs typeface="Arial" panose="020B0604020202020204" pitchFamily="34" charset="0"/>
              <a:sym typeface="Poppins SemiBold"/>
            </a:endParaRPr>
          </a:p>
        </p:txBody>
      </p:sp>
      <p:cxnSp>
        <p:nvCxnSpPr>
          <p:cNvPr id="4" name="Google Shape;95;p19">
            <a:extLst>
              <a:ext uri="{FF2B5EF4-FFF2-40B4-BE49-F238E27FC236}">
                <a16:creationId xmlns:a16="http://schemas.microsoft.com/office/drawing/2014/main" id="{86BD8646-4DB9-3CB0-E55A-4B9221153448}"/>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33726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09858292-92EB-0649-AF83-4D19D466A185}"/>
              </a:ext>
            </a:extLst>
          </p:cNvPr>
          <p:cNvSpPr>
            <a:spLocks noGrp="1"/>
          </p:cNvSpPr>
          <p:nvPr>
            <p:ph type="sldNum" sz="quarter" idx="12"/>
          </p:nvPr>
        </p:nvSpPr>
        <p:spPr>
          <a:xfrm>
            <a:off x="6972305" y="4767263"/>
            <a:ext cx="2057400" cy="273844"/>
          </a:xfrm>
        </p:spPr>
        <p:txBody>
          <a:bodyPr/>
          <a:lstStyle>
            <a:lvl1pPr>
              <a:defRPr>
                <a:solidFill>
                  <a:srgbClr val="01356D"/>
                </a:solidFill>
              </a:defRPr>
            </a:lvl1pPr>
          </a:lstStyle>
          <a:p>
            <a:fld id="{0158BB82-1D14-424B-ACF9-F3883F82D8F9}" type="slidenum">
              <a:rPr lang="en-US" smtClean="0"/>
              <a:pPr/>
              <a:t>‹#›</a:t>
            </a:fld>
            <a:endParaRPr lang="en-US"/>
          </a:p>
        </p:txBody>
      </p:sp>
      <p:sp>
        <p:nvSpPr>
          <p:cNvPr id="8" name="Title Placeholder 1">
            <a:extLst>
              <a:ext uri="{FF2B5EF4-FFF2-40B4-BE49-F238E27FC236}">
                <a16:creationId xmlns:a16="http://schemas.microsoft.com/office/drawing/2014/main" id="{0C98B20A-2AF2-D54D-9DC2-096B0865D2FD}"/>
              </a:ext>
            </a:extLst>
          </p:cNvPr>
          <p:cNvSpPr>
            <a:spLocks noGrp="1"/>
          </p:cNvSpPr>
          <p:nvPr>
            <p:ph type="title"/>
          </p:nvPr>
        </p:nvSpPr>
        <p:spPr>
          <a:xfrm>
            <a:off x="628650" y="273844"/>
            <a:ext cx="7886700" cy="994172"/>
          </a:xfrm>
          <a:prstGeom prst="rect">
            <a:avLst/>
          </a:prstGeom>
        </p:spPr>
        <p:txBody>
          <a:bodyPr vert="horz" lIns="91440" tIns="45720" rIns="91440" bIns="45720" rtlCol="0" anchor="b">
            <a:normAutofit/>
          </a:bodyPr>
          <a:lstStyle>
            <a:lvl1pPr>
              <a:defRPr b="0" i="0" spc="-75" baseline="0">
                <a:latin typeface="Mallory Light" panose="02010401030501020304" pitchFamily="2" charset="77"/>
              </a:defRPr>
            </a:lvl1pPr>
          </a:lstStyle>
          <a:p>
            <a:r>
              <a:rPr lang="en-US"/>
              <a:t>Click to edit Master title style</a:t>
            </a:r>
          </a:p>
        </p:txBody>
      </p:sp>
      <p:pic>
        <p:nvPicPr>
          <p:cNvPr id="12" name="Picture 11">
            <a:extLst>
              <a:ext uri="{FF2B5EF4-FFF2-40B4-BE49-F238E27FC236}">
                <a16:creationId xmlns:a16="http://schemas.microsoft.com/office/drawing/2014/main" id="{F231A294-A2E9-904D-96C7-27760C7B8136}"/>
              </a:ext>
            </a:extLst>
          </p:cNvPr>
          <p:cNvPicPr>
            <a:picLocks noChangeAspect="1"/>
          </p:cNvPicPr>
          <p:nvPr userDrawn="1"/>
        </p:nvPicPr>
        <p:blipFill>
          <a:blip r:embed="rId2"/>
          <a:stretch>
            <a:fillRect/>
          </a:stretch>
        </p:blipFill>
        <p:spPr>
          <a:xfrm>
            <a:off x="8708017" y="191765"/>
            <a:ext cx="281668" cy="273844"/>
          </a:xfrm>
          <a:prstGeom prst="rect">
            <a:avLst/>
          </a:prstGeom>
        </p:spPr>
      </p:pic>
      <p:sp>
        <p:nvSpPr>
          <p:cNvPr id="11" name="Content Placeholder 2">
            <a:extLst>
              <a:ext uri="{FF2B5EF4-FFF2-40B4-BE49-F238E27FC236}">
                <a16:creationId xmlns:a16="http://schemas.microsoft.com/office/drawing/2014/main" id="{3CE6B7E6-5E59-CC4B-B78B-F0B877135503}"/>
              </a:ext>
            </a:extLst>
          </p:cNvPr>
          <p:cNvSpPr>
            <a:spLocks noGrp="1"/>
          </p:cNvSpPr>
          <p:nvPr>
            <p:ph idx="1"/>
          </p:nvPr>
        </p:nvSpPr>
        <p:spPr>
          <a:xfrm>
            <a:off x="628651" y="1369219"/>
            <a:ext cx="7886699" cy="2927975"/>
          </a:xfrm>
        </p:spPr>
        <p:txBody>
          <a:bodyPr>
            <a:normAutofit/>
          </a:bodyPr>
          <a:lstStyle>
            <a:lvl1pPr marL="214313" indent="-144018">
              <a:buClr>
                <a:srgbClr val="61A2EC"/>
              </a:buClr>
              <a:buFont typeface="Wingdings" pitchFamily="2" charset="2"/>
              <a:buChar char="§"/>
              <a:defRPr sz="1800"/>
            </a:lvl1pPr>
            <a:lvl2pPr marL="557213" indent="-144018">
              <a:buClr>
                <a:srgbClr val="61A2EC"/>
              </a:buClr>
              <a:buFont typeface="Wingdings" pitchFamily="2" charset="2"/>
              <a:buChar char="§"/>
              <a:defRPr sz="1500"/>
            </a:lvl2pPr>
            <a:lvl3pPr marL="900113" indent="-144018">
              <a:buClr>
                <a:srgbClr val="61A2EC"/>
              </a:buClr>
              <a:buFont typeface="Wingdings" pitchFamily="2" charset="2"/>
              <a:buChar char="§"/>
              <a:defRPr sz="1350"/>
            </a:lvl3pPr>
            <a:lvl4pPr marL="1243013" indent="-144018">
              <a:buClr>
                <a:srgbClr val="61A2EC"/>
              </a:buClr>
              <a:buFont typeface="Wingdings" pitchFamily="2" charset="2"/>
              <a:buChar char="§"/>
              <a:defRPr sz="1350"/>
            </a:lvl4pPr>
            <a:lvl5pPr marL="1585913" indent="-144018">
              <a:buClr>
                <a:srgbClr val="61A2EC"/>
              </a:buClr>
              <a:buFont typeface="Wingdings" pitchFamily="2" charset="2"/>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black and blue sign with white text&#10;&#10;Description automatically generated">
            <a:extLst>
              <a:ext uri="{FF2B5EF4-FFF2-40B4-BE49-F238E27FC236}">
                <a16:creationId xmlns:a16="http://schemas.microsoft.com/office/drawing/2014/main" id="{8B0229DC-CF64-6786-B2C0-C64F277B7C45}"/>
              </a:ext>
            </a:extLst>
          </p:cNvPr>
          <p:cNvPicPr>
            <a:picLocks noChangeAspect="1"/>
          </p:cNvPicPr>
          <p:nvPr userDrawn="1"/>
        </p:nvPicPr>
        <p:blipFill>
          <a:blip r:embed="rId3"/>
          <a:stretch>
            <a:fillRect/>
          </a:stretch>
        </p:blipFill>
        <p:spPr>
          <a:xfrm>
            <a:off x="628651" y="4579444"/>
            <a:ext cx="2629466" cy="375638"/>
          </a:xfrm>
          <a:prstGeom prst="rect">
            <a:avLst/>
          </a:prstGeom>
        </p:spPr>
      </p:pic>
    </p:spTree>
    <p:extLst>
      <p:ext uri="{BB962C8B-B14F-4D97-AF65-F5344CB8AC3E}">
        <p14:creationId xmlns:p14="http://schemas.microsoft.com/office/powerpoint/2010/main" val="1206044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ct val="100000"/>
              </a:lnSpc>
              <a:defRPr sz="2800" b="1" baseline="0">
                <a:solidFill>
                  <a:srgbClr val="005DAA"/>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8229600" cy="3143250"/>
          </a:xfrm>
          <a:prstGeom prst="rect">
            <a:avLst/>
          </a:prstGeom>
        </p:spPr>
        <p:txBody>
          <a:bodyPr/>
          <a:lstStyle>
            <a:lvl1pPr marL="228594" indent="-228594">
              <a:buClr>
                <a:srgbClr val="008265"/>
              </a:buClr>
              <a:buSzPct val="75000"/>
              <a:buFont typeface="Wingdings" panose="05000000000000000000" pitchFamily="2" charset="2"/>
              <a:buChar char="§"/>
              <a:defRPr sz="2400" b="1" baseline="0">
                <a:solidFill>
                  <a:srgbClr val="000000"/>
                </a:solidFill>
                <a:latin typeface="Calibri" pitchFamily="34" charset="0"/>
              </a:defRPr>
            </a:lvl1pPr>
            <a:lvl2pPr marL="640064" indent="-228594">
              <a:buClr>
                <a:srgbClr val="008265"/>
              </a:buClr>
              <a:buSzPct val="75000"/>
              <a:buFont typeface="Arial" panose="020B0604020202020204" pitchFamily="34" charset="0"/>
              <a:buChar char="•"/>
              <a:defRPr sz="2000">
                <a:solidFill>
                  <a:srgbClr val="000000"/>
                </a:solidFill>
              </a:defRPr>
            </a:lvl2pPr>
            <a:lvl3pPr marL="971526" indent="0">
              <a:buClr>
                <a:srgbClr val="008265"/>
              </a:buClr>
              <a:buSzPct val="75000"/>
              <a:buFont typeface="Wingdings" panose="05000000000000000000" pitchFamily="2" charset="2"/>
              <a:buNone/>
              <a:defRPr sz="1800">
                <a:solidFill>
                  <a:srgbClr val="000000"/>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a:p>
          <a:p>
            <a:pPr lvl="1"/>
            <a:endParaRPr lang="en-US"/>
          </a:p>
          <a:p>
            <a:pPr lvl="2"/>
            <a:endParaRPr lang="en-US"/>
          </a:p>
          <a:p>
            <a:pPr lvl="1"/>
            <a:endParaRPr lang="en-US"/>
          </a:p>
          <a:p>
            <a:pPr lvl="1"/>
            <a:endParaRPr lang="en-US"/>
          </a:p>
          <a:p>
            <a:pPr lvl="1"/>
            <a:endParaRPr lang="en-US"/>
          </a:p>
        </p:txBody>
      </p:sp>
      <p:grpSp>
        <p:nvGrpSpPr>
          <p:cNvPr id="13" name="Group 12"/>
          <p:cNvGrpSpPr/>
          <p:nvPr userDrawn="1"/>
        </p:nvGrpSpPr>
        <p:grpSpPr>
          <a:xfrm>
            <a:off x="-6797" y="5107771"/>
            <a:ext cx="9151374" cy="0"/>
            <a:chOff x="-6797" y="5107771"/>
            <a:chExt cx="9151374" cy="0"/>
          </a:xfrm>
        </p:grpSpPr>
        <p:cxnSp>
          <p:nvCxnSpPr>
            <p:cNvPr id="14" name="Straight Connector 13"/>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440406" y="5107771"/>
              <a:ext cx="704171" cy="0"/>
            </a:xfrm>
            <a:prstGeom prst="line">
              <a:avLst/>
            </a:prstGeom>
            <a:ln w="95250">
              <a:solidFill>
                <a:srgbClr val="76AE9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35456" y="5107771"/>
              <a:ext cx="704171" cy="0"/>
            </a:xfrm>
            <a:prstGeom prst="line">
              <a:avLst/>
            </a:prstGeom>
            <a:ln w="95250">
              <a:solidFill>
                <a:srgbClr val="00826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2981" y="5107771"/>
              <a:ext cx="704171" cy="0"/>
            </a:xfrm>
            <a:prstGeom prst="line">
              <a:avLst/>
            </a:prstGeom>
            <a:ln w="95250">
              <a:solidFill>
                <a:srgbClr val="5419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737930" y="5107771"/>
              <a:ext cx="704171" cy="0"/>
            </a:xfrm>
            <a:prstGeom prst="line">
              <a:avLst/>
            </a:prstGeom>
            <a:ln w="95250">
              <a:solidFill>
                <a:srgbClr val="B0B57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30507" y="5107771"/>
              <a:ext cx="704171" cy="0"/>
            </a:xfrm>
            <a:prstGeom prst="line">
              <a:avLst/>
            </a:prstGeom>
            <a:ln w="95250">
              <a:solidFill>
                <a:srgbClr val="EEB11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1615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reserve="1">
  <p:cSld name="Table/Chart SECONDAR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232757"/>
            <a:ext cx="8520600" cy="297925"/>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sz="1200" b="1">
                <a:solidFill>
                  <a:srgbClr val="3370E8"/>
                </a:solidFill>
                <a:latin typeface="Arial" panose="020B0604020202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lang="en-US"/>
          </a:p>
        </p:txBody>
      </p:sp>
      <p:sp>
        <p:nvSpPr>
          <p:cNvPr id="18" name="Google Shape;18;p4"/>
          <p:cNvSpPr txBox="1">
            <a:spLocks noGrp="1"/>
          </p:cNvSpPr>
          <p:nvPr>
            <p:ph type="body" idx="1"/>
          </p:nvPr>
        </p:nvSpPr>
        <p:spPr>
          <a:xfrm>
            <a:off x="311700" y="791943"/>
            <a:ext cx="8520600" cy="3719784"/>
          </a:xfrm>
          <a:prstGeom prst="rect">
            <a:avLst/>
          </a:prstGeom>
        </p:spPr>
        <p:txBody>
          <a:bodyPr spcFirstLastPara="1" wrap="square" lIns="91425" tIns="91425" rIns="91425" bIns="91425" anchor="t" anchorCtr="0">
            <a:normAutofit/>
          </a:bodyPr>
          <a:lstStyle>
            <a:lvl1pPr marL="171450" lvl="0" indent="-171450">
              <a:spcBef>
                <a:spcPts val="0"/>
              </a:spcBef>
              <a:spcAft>
                <a:spcPts val="0"/>
              </a:spcAft>
              <a:buSzPct val="100000"/>
              <a:buFont typeface="Arial" panose="020B0604020202020204" pitchFamily="34" charset="0"/>
              <a:buChar char="•"/>
              <a:defRPr sz="1100" b="0">
                <a:solidFill>
                  <a:schemeClr val="tx1"/>
                </a:solidFill>
                <a:latin typeface="Arial" panose="020B0604020202020204" pitchFamily="34" charset="0"/>
                <a:cs typeface="Arial" panose="020B0604020202020204" pitchFamily="34"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 name="Google Shape;15;p3">
            <a:extLst>
              <a:ext uri="{FF2B5EF4-FFF2-40B4-BE49-F238E27FC236}">
                <a16:creationId xmlns:a16="http://schemas.microsoft.com/office/drawing/2014/main" id="{B15DC82E-BA6E-EAB5-04BD-969EAD7E679C}"/>
              </a:ext>
            </a:extLst>
          </p:cNvPr>
          <p:cNvSpPr txBox="1">
            <a:spLocks/>
          </p:cNvSpPr>
          <p:nvPr userDrawn="1"/>
        </p:nvSpPr>
        <p:spPr>
          <a:xfrm>
            <a:off x="8358162" y="4810169"/>
            <a:ext cx="548700" cy="2271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700" b="0" i="0" u="none" strike="noStrike" cap="none">
                <a:solidFill>
                  <a:srgbClr val="3371E7"/>
                </a:solidFill>
                <a:latin typeface="Poppins SemiBold" panose="00000700000000000000" pitchFamily="2" charset="0"/>
                <a:ea typeface="Arial"/>
                <a:cs typeface="Poppins SemiBold" panose="00000700000000000000" pitchFamily="2" charset="0"/>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b="1" smtClean="0">
                <a:latin typeface="Arial" panose="020B0604020202020204" pitchFamily="34" charset="0"/>
                <a:cs typeface="Arial" panose="020B0604020202020204" pitchFamily="34" charset="0"/>
              </a:rPr>
              <a:pPr/>
              <a:t>‹#›</a:t>
            </a:fld>
            <a:endParaRPr lang="en" b="1">
              <a:latin typeface="Arial" panose="020B0604020202020204" pitchFamily="34" charset="0"/>
              <a:cs typeface="Arial" panose="020B0604020202020204" pitchFamily="34" charset="0"/>
            </a:endParaRPr>
          </a:p>
        </p:txBody>
      </p:sp>
      <p:sp>
        <p:nvSpPr>
          <p:cNvPr id="3" name="Google Shape;94;p19">
            <a:extLst>
              <a:ext uri="{FF2B5EF4-FFF2-40B4-BE49-F238E27FC236}">
                <a16:creationId xmlns:a16="http://schemas.microsoft.com/office/drawing/2014/main" id="{1349046C-DD55-90B8-2239-839BA906E1F7}"/>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Arial" panose="020B0604020202020204" pitchFamily="34" charset="0"/>
                <a:ea typeface="Poppins SemiBold"/>
                <a:cs typeface="Arial" panose="020B0604020202020204" pitchFamily="34" charset="0"/>
                <a:sym typeface="Poppins SemiBold"/>
              </a:rPr>
              <a:t>Connecticut Public Health</a:t>
            </a:r>
            <a:endParaRPr sz="800" b="1">
              <a:solidFill>
                <a:srgbClr val="3371E7"/>
              </a:solidFill>
              <a:latin typeface="Arial" panose="020B0604020202020204" pitchFamily="34" charset="0"/>
              <a:ea typeface="Poppins SemiBold"/>
              <a:cs typeface="Arial" panose="020B0604020202020204" pitchFamily="34" charset="0"/>
              <a:sym typeface="Poppins SemiBold"/>
            </a:endParaRPr>
          </a:p>
        </p:txBody>
      </p:sp>
      <p:cxnSp>
        <p:nvCxnSpPr>
          <p:cNvPr id="4" name="Google Shape;95;p19">
            <a:extLst>
              <a:ext uri="{FF2B5EF4-FFF2-40B4-BE49-F238E27FC236}">
                <a16:creationId xmlns:a16="http://schemas.microsoft.com/office/drawing/2014/main" id="{86BD8646-4DB9-3CB0-E55A-4B9221153448}"/>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963692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65" r:id="rId2"/>
    <p:sldLayoutId id="2147483666" r:id="rId3"/>
    <p:sldLayoutId id="2147483650" r:id="rId4"/>
    <p:sldLayoutId id="2147483667" r:id="rId5"/>
    <p:sldLayoutId id="2147483670" r:id="rId6"/>
    <p:sldLayoutId id="2147483671"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5B8D10-F7D1-63AF-38CE-91AA453EDFE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A9D68A-AFD2-8523-14E5-F98196B3D410}"/>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F5AF4D-C85B-DA95-993E-A2EEC072FC5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82000"/>
                  </a:schemeClr>
                </a:solidFill>
              </a:defRPr>
            </a:lvl1pPr>
          </a:lstStyle>
          <a:p>
            <a:fld id="{28BAFCAD-17AB-4C47-82DE-A33E6B576C44}" type="datetimeFigureOut">
              <a:rPr lang="en-US" smtClean="0"/>
              <a:t>9/20/2024</a:t>
            </a:fld>
            <a:endParaRPr lang="en-US"/>
          </a:p>
        </p:txBody>
      </p:sp>
      <p:sp>
        <p:nvSpPr>
          <p:cNvPr id="5" name="Footer Placeholder 4">
            <a:extLst>
              <a:ext uri="{FF2B5EF4-FFF2-40B4-BE49-F238E27FC236}">
                <a16:creationId xmlns:a16="http://schemas.microsoft.com/office/drawing/2014/main" id="{4D9DF70F-8C89-1F9D-EEB7-D8B4FB69B3B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27D42C0-0145-DE59-37FA-7C3C53142F0F}"/>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6D351006-C151-47CD-8140-09E45284C956}" type="slidenum">
              <a:rPr lang="en-US" smtClean="0"/>
              <a:t>‹#›</a:t>
            </a:fld>
            <a:endParaRPr lang="en-US"/>
          </a:p>
        </p:txBody>
      </p:sp>
    </p:spTree>
    <p:extLst>
      <p:ext uri="{BB962C8B-B14F-4D97-AF65-F5344CB8AC3E}">
        <p14:creationId xmlns:p14="http://schemas.microsoft.com/office/powerpoint/2010/main" val="1506077720"/>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30_EB00777A.xm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ctgovexec.sharepoint.com/:w:/r/sites/DPHCDCBRACEGrantManagement/Shared%20Documents/Office%20Management/Internships/Modules/Module%20Template.docx?d=w999c6513b5d44dfc9d4ec1c016659a0d&amp;csf=1&amp;web=1&amp;e=eyJFQm"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portal.ct.gov/dph/environmental-health/climate-and-health"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CF0D8A-9627-23BF-042B-F3531C5A6524}"/>
              </a:ext>
            </a:extLst>
          </p:cNvPr>
          <p:cNvSpPr>
            <a:spLocks noGrp="1"/>
          </p:cNvSpPr>
          <p:nvPr>
            <p:ph type="ctrTitle"/>
          </p:nvPr>
        </p:nvSpPr>
        <p:spPr>
          <a:xfrm>
            <a:off x="4972041" y="2280056"/>
            <a:ext cx="3632262" cy="567175"/>
          </a:xfrm>
        </p:spPr>
        <p:txBody>
          <a:bodyPr>
            <a:noAutofit/>
          </a:bodyPr>
          <a:lstStyle/>
          <a:p>
            <a:r>
              <a:rPr lang="en-US"/>
              <a:t>Climate and Health Equity Coalition</a:t>
            </a:r>
          </a:p>
        </p:txBody>
      </p:sp>
      <p:sp>
        <p:nvSpPr>
          <p:cNvPr id="4" name="Subtitle 3">
            <a:extLst>
              <a:ext uri="{FF2B5EF4-FFF2-40B4-BE49-F238E27FC236}">
                <a16:creationId xmlns:a16="http://schemas.microsoft.com/office/drawing/2014/main" id="{8EE9CD34-EC5D-43E5-B2C8-FEA45CB48672}"/>
              </a:ext>
            </a:extLst>
          </p:cNvPr>
          <p:cNvSpPr>
            <a:spLocks noGrp="1"/>
          </p:cNvSpPr>
          <p:nvPr>
            <p:ph type="subTitle" idx="1"/>
          </p:nvPr>
        </p:nvSpPr>
        <p:spPr>
          <a:xfrm>
            <a:off x="4874072" y="2862288"/>
            <a:ext cx="3876587" cy="393600"/>
          </a:xfrm>
        </p:spPr>
        <p:txBody>
          <a:bodyPr anchor="ctr">
            <a:normAutofit/>
          </a:bodyPr>
          <a:lstStyle/>
          <a:p>
            <a:r>
              <a:rPr lang="en-US"/>
              <a:t>7/17/2024</a:t>
            </a:r>
          </a:p>
        </p:txBody>
      </p:sp>
    </p:spTree>
    <p:extLst>
      <p:ext uri="{BB962C8B-B14F-4D97-AF65-F5344CB8AC3E}">
        <p14:creationId xmlns:p14="http://schemas.microsoft.com/office/powerpoint/2010/main" val="1051509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3999E9-E94D-ECEC-1F3D-CC091207B89D}"/>
              </a:ext>
            </a:extLst>
          </p:cNvPr>
          <p:cNvSpPr>
            <a:spLocks noGrp="1"/>
          </p:cNvSpPr>
          <p:nvPr>
            <p:ph type="title"/>
          </p:nvPr>
        </p:nvSpPr>
        <p:spPr>
          <a:xfrm>
            <a:off x="311700" y="232757"/>
            <a:ext cx="8520600" cy="297925"/>
          </a:xfrm>
        </p:spPr>
        <p:txBody>
          <a:bodyPr>
            <a:noAutofit/>
          </a:bodyPr>
          <a:lstStyle/>
          <a:p>
            <a:r>
              <a:rPr lang="en-US" sz="2400">
                <a:cs typeface="Poppins SemiBold"/>
              </a:rPr>
              <a:t>Survey Results</a:t>
            </a:r>
            <a:endParaRPr lang="en-US" sz="2400"/>
          </a:p>
        </p:txBody>
      </p:sp>
      <p:sp>
        <p:nvSpPr>
          <p:cNvPr id="15" name="Text Placeholder 14">
            <a:extLst>
              <a:ext uri="{FF2B5EF4-FFF2-40B4-BE49-F238E27FC236}">
                <a16:creationId xmlns:a16="http://schemas.microsoft.com/office/drawing/2014/main" id="{ECAAC999-8E77-A9B3-4217-A22D752E0176}"/>
              </a:ext>
            </a:extLst>
          </p:cNvPr>
          <p:cNvSpPr>
            <a:spLocks noGrp="1"/>
          </p:cNvSpPr>
          <p:nvPr>
            <p:ph type="body" idx="1"/>
          </p:nvPr>
        </p:nvSpPr>
        <p:spPr>
          <a:xfrm>
            <a:off x="311700" y="528908"/>
            <a:ext cx="8529585" cy="4043509"/>
          </a:xfrm>
        </p:spPr>
        <p:txBody>
          <a:bodyPr>
            <a:normAutofit/>
          </a:bodyPr>
          <a:lstStyle/>
          <a:p>
            <a:pPr marL="0" indent="0">
              <a:lnSpc>
                <a:spcPct val="114999"/>
              </a:lnSpc>
              <a:buNone/>
            </a:pPr>
            <a:endParaRPr lang="en-US" sz="1200">
              <a:solidFill>
                <a:srgbClr val="000000"/>
              </a:solidFill>
              <a:cs typeface="Poppins"/>
            </a:endParaRPr>
          </a:p>
          <a:p>
            <a:pPr marL="1054100" lvl="2" indent="0">
              <a:lnSpc>
                <a:spcPct val="114999"/>
              </a:lnSpc>
              <a:buNone/>
            </a:pPr>
            <a:endParaRPr lang="en-US" sz="1200">
              <a:solidFill>
                <a:srgbClr val="000000"/>
              </a:solidFill>
            </a:endParaRPr>
          </a:p>
        </p:txBody>
      </p:sp>
      <p:graphicFrame>
        <p:nvGraphicFramePr>
          <p:cNvPr id="4" name="Chart 3">
            <a:extLst>
              <a:ext uri="{FF2B5EF4-FFF2-40B4-BE49-F238E27FC236}">
                <a16:creationId xmlns:a16="http://schemas.microsoft.com/office/drawing/2014/main" id="{3B8D99CD-897E-E130-D681-A1EAB0045F8F}"/>
              </a:ext>
              <a:ext uri="{147F2762-F138-4A5C-976F-8EAC2B608ADB}">
                <a16:predDERef xmlns:a16="http://schemas.microsoft.com/office/drawing/2014/main" pred="{53A1293D-7BDF-44FB-FE80-467026CA0463}"/>
              </a:ext>
            </a:extLst>
          </p:cNvPr>
          <p:cNvGraphicFramePr>
            <a:graphicFrameLocks/>
          </p:cNvGraphicFramePr>
          <p:nvPr/>
        </p:nvGraphicFramePr>
        <p:xfrm>
          <a:off x="1017270" y="690812"/>
          <a:ext cx="7109460" cy="3923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9408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3999E9-E94D-ECEC-1F3D-CC091207B89D}"/>
              </a:ext>
            </a:extLst>
          </p:cNvPr>
          <p:cNvSpPr>
            <a:spLocks noGrp="1"/>
          </p:cNvSpPr>
          <p:nvPr>
            <p:ph type="title"/>
          </p:nvPr>
        </p:nvSpPr>
        <p:spPr>
          <a:xfrm>
            <a:off x="311700" y="232757"/>
            <a:ext cx="8520600" cy="297925"/>
          </a:xfrm>
        </p:spPr>
        <p:txBody>
          <a:bodyPr>
            <a:noAutofit/>
          </a:bodyPr>
          <a:lstStyle/>
          <a:p>
            <a:r>
              <a:rPr lang="en-US" sz="2400">
                <a:cs typeface="Poppins SemiBold"/>
              </a:rPr>
              <a:t>Survey Results</a:t>
            </a:r>
            <a:endParaRPr lang="en-US" sz="2400"/>
          </a:p>
        </p:txBody>
      </p:sp>
      <p:sp>
        <p:nvSpPr>
          <p:cNvPr id="15" name="Text Placeholder 14">
            <a:extLst>
              <a:ext uri="{FF2B5EF4-FFF2-40B4-BE49-F238E27FC236}">
                <a16:creationId xmlns:a16="http://schemas.microsoft.com/office/drawing/2014/main" id="{ECAAC999-8E77-A9B3-4217-A22D752E0176}"/>
              </a:ext>
            </a:extLst>
          </p:cNvPr>
          <p:cNvSpPr>
            <a:spLocks noGrp="1"/>
          </p:cNvSpPr>
          <p:nvPr>
            <p:ph type="body" idx="1"/>
          </p:nvPr>
        </p:nvSpPr>
        <p:spPr>
          <a:xfrm>
            <a:off x="311700" y="528908"/>
            <a:ext cx="8529585" cy="4043509"/>
          </a:xfrm>
        </p:spPr>
        <p:txBody>
          <a:bodyPr>
            <a:normAutofit/>
          </a:bodyPr>
          <a:lstStyle/>
          <a:p>
            <a:pPr marL="0" indent="0">
              <a:lnSpc>
                <a:spcPct val="114999"/>
              </a:lnSpc>
              <a:buNone/>
            </a:pPr>
            <a:endParaRPr lang="en-US" sz="1200">
              <a:solidFill>
                <a:srgbClr val="000000"/>
              </a:solidFill>
              <a:cs typeface="Poppins"/>
            </a:endParaRPr>
          </a:p>
          <a:p>
            <a:pPr marL="1054100" lvl="2" indent="0">
              <a:lnSpc>
                <a:spcPct val="114999"/>
              </a:lnSpc>
              <a:buNone/>
            </a:pPr>
            <a:endParaRPr lang="en-US" sz="1200">
              <a:solidFill>
                <a:srgbClr val="000000"/>
              </a:solidFill>
            </a:endParaRPr>
          </a:p>
        </p:txBody>
      </p:sp>
      <p:graphicFrame>
        <p:nvGraphicFramePr>
          <p:cNvPr id="9" name="Chart 8">
            <a:extLst>
              <a:ext uri="{FF2B5EF4-FFF2-40B4-BE49-F238E27FC236}">
                <a16:creationId xmlns:a16="http://schemas.microsoft.com/office/drawing/2014/main" id="{53A1293D-7BDF-44FB-FE80-467026CA0463}"/>
              </a:ext>
            </a:extLst>
          </p:cNvPr>
          <p:cNvGraphicFramePr>
            <a:graphicFrameLocks/>
          </p:cNvGraphicFramePr>
          <p:nvPr/>
        </p:nvGraphicFramePr>
        <p:xfrm>
          <a:off x="762000" y="691199"/>
          <a:ext cx="7624977" cy="37201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8920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3999E9-E94D-ECEC-1F3D-CC091207B89D}"/>
              </a:ext>
            </a:extLst>
          </p:cNvPr>
          <p:cNvSpPr>
            <a:spLocks noGrp="1"/>
          </p:cNvSpPr>
          <p:nvPr>
            <p:ph type="title"/>
          </p:nvPr>
        </p:nvSpPr>
        <p:spPr>
          <a:xfrm>
            <a:off x="311700" y="232757"/>
            <a:ext cx="8520600" cy="297925"/>
          </a:xfrm>
        </p:spPr>
        <p:txBody>
          <a:bodyPr>
            <a:noAutofit/>
          </a:bodyPr>
          <a:lstStyle/>
          <a:p>
            <a:r>
              <a:rPr lang="en-US" sz="2400">
                <a:cs typeface="Poppins SemiBold"/>
              </a:rPr>
              <a:t>Survey Results</a:t>
            </a:r>
            <a:endParaRPr lang="en-US" sz="2400"/>
          </a:p>
        </p:txBody>
      </p:sp>
      <p:sp>
        <p:nvSpPr>
          <p:cNvPr id="15" name="Text Placeholder 14">
            <a:extLst>
              <a:ext uri="{FF2B5EF4-FFF2-40B4-BE49-F238E27FC236}">
                <a16:creationId xmlns:a16="http://schemas.microsoft.com/office/drawing/2014/main" id="{ECAAC999-8E77-A9B3-4217-A22D752E0176}"/>
              </a:ext>
            </a:extLst>
          </p:cNvPr>
          <p:cNvSpPr>
            <a:spLocks noGrp="1"/>
          </p:cNvSpPr>
          <p:nvPr>
            <p:ph type="body" idx="1"/>
          </p:nvPr>
        </p:nvSpPr>
        <p:spPr>
          <a:xfrm>
            <a:off x="311700" y="998550"/>
            <a:ext cx="5228152" cy="3146400"/>
          </a:xfrm>
        </p:spPr>
        <p:txBody>
          <a:bodyPr>
            <a:normAutofit/>
          </a:bodyPr>
          <a:lstStyle/>
          <a:p>
            <a:pPr>
              <a:lnSpc>
                <a:spcPct val="114999"/>
              </a:lnSpc>
            </a:pPr>
            <a:r>
              <a:rPr lang="en-US" sz="1200">
                <a:cs typeface="Poppins"/>
              </a:rPr>
              <a:t>When asked which climate-related impacts these health districts believe are most concerning to their community, respondents answered:</a:t>
            </a:r>
            <a:endParaRPr lang="en-US" sz="1200"/>
          </a:p>
          <a:p>
            <a:pPr lvl="1">
              <a:lnSpc>
                <a:spcPct val="114999"/>
              </a:lnSpc>
              <a:buClrTx/>
              <a:buSzPct val="100000"/>
            </a:pPr>
            <a:r>
              <a:rPr lang="en-US" sz="1200">
                <a:solidFill>
                  <a:srgbClr val="FF0000"/>
                </a:solidFill>
              </a:rPr>
              <a:t>Extreme heat and heat waves – 18</a:t>
            </a:r>
          </a:p>
          <a:p>
            <a:pPr lvl="1">
              <a:lnSpc>
                <a:spcPct val="114999"/>
              </a:lnSpc>
              <a:buClrTx/>
              <a:buSzPct val="100000"/>
            </a:pPr>
            <a:r>
              <a:rPr lang="en-US" sz="1200">
                <a:solidFill>
                  <a:srgbClr val="00B0F0"/>
                </a:solidFill>
              </a:rPr>
              <a:t>Extreme cold – 11</a:t>
            </a:r>
          </a:p>
          <a:p>
            <a:pPr lvl="1">
              <a:lnSpc>
                <a:spcPct val="114999"/>
              </a:lnSpc>
              <a:buClrTx/>
              <a:buSzPct val="100000"/>
            </a:pPr>
            <a:r>
              <a:rPr lang="en-US" sz="1200">
                <a:solidFill>
                  <a:schemeClr val="accent1">
                    <a:lumMod val="50000"/>
                  </a:schemeClr>
                </a:solidFill>
              </a:rPr>
              <a:t>Extreme precipitation and flooding – 20</a:t>
            </a:r>
          </a:p>
          <a:p>
            <a:pPr lvl="1">
              <a:lnSpc>
                <a:spcPct val="114999"/>
              </a:lnSpc>
              <a:buClrTx/>
              <a:buSzPct val="100000"/>
            </a:pPr>
            <a:r>
              <a:rPr lang="en-US" sz="1200">
                <a:solidFill>
                  <a:srgbClr val="7030A0"/>
                </a:solidFill>
              </a:rPr>
              <a:t>Increased storm severity and storm surges – 12</a:t>
            </a:r>
          </a:p>
          <a:p>
            <a:pPr lvl="1">
              <a:lnSpc>
                <a:spcPct val="114999"/>
              </a:lnSpc>
              <a:buClrTx/>
              <a:buSzPct val="100000"/>
            </a:pPr>
            <a:r>
              <a:rPr lang="en-US" sz="1200">
                <a:solidFill>
                  <a:srgbClr val="F17121"/>
                </a:solidFill>
              </a:rPr>
              <a:t>Drought and the quality and/or quantity of fresh water – 11</a:t>
            </a:r>
          </a:p>
          <a:p>
            <a:pPr lvl="1">
              <a:lnSpc>
                <a:spcPct val="114999"/>
              </a:lnSpc>
              <a:buClrTx/>
              <a:buSzPct val="100000"/>
            </a:pPr>
            <a:r>
              <a:rPr lang="en-US" sz="1200">
                <a:solidFill>
                  <a:srgbClr val="92D050"/>
                </a:solidFill>
              </a:rPr>
              <a:t>Water and food borne diseases – 7</a:t>
            </a:r>
          </a:p>
          <a:p>
            <a:pPr lvl="1">
              <a:lnSpc>
                <a:spcPct val="114999"/>
              </a:lnSpc>
              <a:buClrTx/>
              <a:buSzPct val="100000"/>
            </a:pPr>
            <a:r>
              <a:rPr lang="en-US" sz="1200">
                <a:solidFill>
                  <a:srgbClr val="7A3F2A"/>
                </a:solidFill>
              </a:rPr>
              <a:t>Food safety and security – 8</a:t>
            </a:r>
          </a:p>
          <a:p>
            <a:pPr lvl="1">
              <a:lnSpc>
                <a:spcPct val="114999"/>
              </a:lnSpc>
              <a:buClrTx/>
              <a:buSzPct val="100000"/>
            </a:pPr>
            <a:r>
              <a:rPr lang="en-US" sz="1200">
                <a:solidFill>
                  <a:schemeClr val="accent6">
                    <a:lumMod val="50000"/>
                  </a:schemeClr>
                </a:solidFill>
              </a:rPr>
              <a:t>Reduced air quality – 14</a:t>
            </a:r>
          </a:p>
          <a:p>
            <a:pPr lvl="1">
              <a:lnSpc>
                <a:spcPct val="114999"/>
              </a:lnSpc>
              <a:buClrTx/>
              <a:buSzPct val="100000"/>
            </a:pPr>
            <a:r>
              <a:rPr lang="en-US" sz="1200">
                <a:solidFill>
                  <a:srgbClr val="00B050"/>
                </a:solidFill>
              </a:rPr>
              <a:t>Increase in diseases associated with mosquitos and ticks (vector-borne) – 19</a:t>
            </a:r>
          </a:p>
          <a:p>
            <a:pPr lvl="1">
              <a:lnSpc>
                <a:spcPct val="114999"/>
              </a:lnSpc>
              <a:buClrTx/>
              <a:buSzPct val="100000"/>
            </a:pPr>
            <a:r>
              <a:rPr lang="en-US" sz="1200">
                <a:solidFill>
                  <a:srgbClr val="AD9113"/>
                </a:solidFill>
              </a:rPr>
              <a:t>Inadequate wastewater treatment and sewage operations – 4</a:t>
            </a:r>
          </a:p>
          <a:p>
            <a:pPr lvl="1">
              <a:lnSpc>
                <a:spcPct val="114999"/>
              </a:lnSpc>
              <a:buClrTx/>
              <a:buSzPct val="100000"/>
            </a:pPr>
            <a:r>
              <a:rPr lang="en-US" sz="1200">
                <a:solidFill>
                  <a:schemeClr val="accent2">
                    <a:lumMod val="50000"/>
                  </a:schemeClr>
                </a:solidFill>
              </a:rPr>
              <a:t>Mental health exacerbations </a:t>
            </a:r>
            <a:r>
              <a:rPr lang="en-US" sz="1200">
                <a:solidFill>
                  <a:schemeClr val="accent4"/>
                </a:solidFill>
              </a:rPr>
              <a:t>– </a:t>
            </a:r>
            <a:r>
              <a:rPr lang="en-US" sz="1200">
                <a:solidFill>
                  <a:schemeClr val="accent2">
                    <a:lumMod val="50000"/>
                  </a:schemeClr>
                </a:solidFill>
              </a:rPr>
              <a:t>13</a:t>
            </a:r>
          </a:p>
        </p:txBody>
      </p:sp>
      <p:graphicFrame>
        <p:nvGraphicFramePr>
          <p:cNvPr id="3" name="Chart 2">
            <a:extLst>
              <a:ext uri="{FF2B5EF4-FFF2-40B4-BE49-F238E27FC236}">
                <a16:creationId xmlns:a16="http://schemas.microsoft.com/office/drawing/2014/main" id="{3CA0E166-865B-4167-AFFB-92E863441617}"/>
              </a:ext>
            </a:extLst>
          </p:cNvPr>
          <p:cNvGraphicFramePr>
            <a:graphicFrameLocks/>
          </p:cNvGraphicFramePr>
          <p:nvPr/>
        </p:nvGraphicFramePr>
        <p:xfrm>
          <a:off x="5539852" y="1537304"/>
          <a:ext cx="3297928" cy="20688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3415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2E2787-F8DC-789E-C361-32DB5D6A6AF4}"/>
              </a:ext>
            </a:extLst>
          </p:cNvPr>
          <p:cNvSpPr>
            <a:spLocks noGrp="1"/>
          </p:cNvSpPr>
          <p:nvPr>
            <p:ph type="body" sz="quarter" idx="13"/>
          </p:nvPr>
        </p:nvSpPr>
        <p:spPr/>
        <p:txBody>
          <a:bodyPr/>
          <a:lstStyle/>
          <a:p>
            <a:r>
              <a:rPr lang="en-US">
                <a:cs typeface="Poppins SemiBold"/>
              </a:rPr>
              <a:t>Curriculum Breakdown</a:t>
            </a:r>
            <a:endParaRPr lang="en-US"/>
          </a:p>
        </p:txBody>
      </p:sp>
    </p:spTree>
    <p:extLst>
      <p:ext uri="{BB962C8B-B14F-4D97-AF65-F5344CB8AC3E}">
        <p14:creationId xmlns:p14="http://schemas.microsoft.com/office/powerpoint/2010/main" val="3469510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3999E9-E94D-ECEC-1F3D-CC091207B89D}"/>
              </a:ext>
            </a:extLst>
          </p:cNvPr>
          <p:cNvSpPr>
            <a:spLocks noGrp="1"/>
          </p:cNvSpPr>
          <p:nvPr>
            <p:ph type="title"/>
          </p:nvPr>
        </p:nvSpPr>
        <p:spPr>
          <a:xfrm>
            <a:off x="311700" y="232757"/>
            <a:ext cx="8520600" cy="297925"/>
          </a:xfrm>
        </p:spPr>
        <p:txBody>
          <a:bodyPr>
            <a:noAutofit/>
          </a:bodyPr>
          <a:lstStyle/>
          <a:p>
            <a:r>
              <a:rPr lang="en-US" sz="2400">
                <a:cs typeface="Poppins SemiBold"/>
              </a:rPr>
              <a:t>Curriculum Breakdown</a:t>
            </a:r>
            <a:endParaRPr lang="en-US" sz="2400"/>
          </a:p>
        </p:txBody>
      </p:sp>
      <p:sp>
        <p:nvSpPr>
          <p:cNvPr id="15" name="Text Placeholder 14">
            <a:extLst>
              <a:ext uri="{FF2B5EF4-FFF2-40B4-BE49-F238E27FC236}">
                <a16:creationId xmlns:a16="http://schemas.microsoft.com/office/drawing/2014/main" id="{ECAAC999-8E77-A9B3-4217-A22D752E0176}"/>
              </a:ext>
            </a:extLst>
          </p:cNvPr>
          <p:cNvSpPr>
            <a:spLocks noGrp="1"/>
          </p:cNvSpPr>
          <p:nvPr>
            <p:ph type="body" idx="1"/>
          </p:nvPr>
        </p:nvSpPr>
        <p:spPr>
          <a:xfrm>
            <a:off x="311700" y="781739"/>
            <a:ext cx="5030368" cy="3729988"/>
          </a:xfrm>
        </p:spPr>
        <p:txBody>
          <a:bodyPr>
            <a:normAutofit/>
          </a:bodyPr>
          <a:lstStyle/>
          <a:p>
            <a:pPr>
              <a:lnSpc>
                <a:spcPct val="114999"/>
              </a:lnSpc>
              <a:buClrTx/>
            </a:pPr>
            <a:r>
              <a:rPr lang="en-US">
                <a:latin typeface="+mj-lt"/>
                <a:cs typeface="Arial"/>
              </a:rPr>
              <a:t>This course will entail </a:t>
            </a:r>
            <a:r>
              <a:rPr lang="en-US" b="1">
                <a:latin typeface="+mj-lt"/>
                <a:cs typeface="Arial"/>
              </a:rPr>
              <a:t>five </a:t>
            </a:r>
            <a:r>
              <a:rPr lang="en-US">
                <a:latin typeface="+mj-lt"/>
                <a:cs typeface="Arial"/>
              </a:rPr>
              <a:t>modules:</a:t>
            </a:r>
          </a:p>
          <a:p>
            <a:pPr marL="939800" lvl="1" indent="-342900">
              <a:lnSpc>
                <a:spcPct val="114999"/>
              </a:lnSpc>
              <a:buClrTx/>
              <a:buSzPct val="100000"/>
              <a:buAutoNum type="arabicParenR"/>
            </a:pPr>
            <a:r>
              <a:rPr lang="en-US" sz="1100">
                <a:solidFill>
                  <a:schemeClr val="tx1"/>
                </a:solidFill>
                <a:latin typeface="+mj-lt"/>
              </a:rPr>
              <a:t>Extreme Weather</a:t>
            </a:r>
          </a:p>
          <a:p>
            <a:pPr marL="939800" lvl="1" indent="-342900">
              <a:lnSpc>
                <a:spcPct val="114999"/>
              </a:lnSpc>
              <a:buClrTx/>
              <a:buSzPct val="100000"/>
              <a:buAutoNum type="arabicParenR"/>
            </a:pPr>
            <a:r>
              <a:rPr lang="en-US" sz="1100">
                <a:solidFill>
                  <a:schemeClr val="tx1"/>
                </a:solidFill>
                <a:latin typeface="+mj-lt"/>
              </a:rPr>
              <a:t>Temperature</a:t>
            </a:r>
          </a:p>
          <a:p>
            <a:pPr marL="939800" lvl="1" indent="-342900">
              <a:lnSpc>
                <a:spcPct val="114999"/>
              </a:lnSpc>
              <a:buClrTx/>
              <a:buSzPct val="100000"/>
              <a:buAutoNum type="arabicParenR"/>
            </a:pPr>
            <a:r>
              <a:rPr lang="en-US" sz="1100">
                <a:solidFill>
                  <a:schemeClr val="tx1"/>
                </a:solidFill>
                <a:latin typeface="+mj-lt"/>
              </a:rPr>
              <a:t>Air Quality</a:t>
            </a:r>
          </a:p>
          <a:p>
            <a:pPr marL="939800" lvl="1" indent="-342900">
              <a:lnSpc>
                <a:spcPct val="114999"/>
              </a:lnSpc>
              <a:buClrTx/>
              <a:buSzPct val="100000"/>
              <a:buAutoNum type="arabicParenR"/>
            </a:pPr>
            <a:r>
              <a:rPr lang="en-US" sz="1100">
                <a:solidFill>
                  <a:schemeClr val="tx1"/>
                </a:solidFill>
                <a:latin typeface="+mj-lt"/>
              </a:rPr>
              <a:t>Food and Waterborne Illnesses</a:t>
            </a:r>
          </a:p>
          <a:p>
            <a:pPr marL="939800" lvl="1" indent="-342900">
              <a:lnSpc>
                <a:spcPct val="114999"/>
              </a:lnSpc>
              <a:buClrTx/>
              <a:buSzPct val="100000"/>
              <a:buAutoNum type="arabicParenR"/>
            </a:pPr>
            <a:r>
              <a:rPr lang="en-US" sz="1100">
                <a:solidFill>
                  <a:schemeClr val="tx1"/>
                </a:solidFill>
                <a:latin typeface="+mj-lt"/>
              </a:rPr>
              <a:t>Vector Borne Diseases</a:t>
            </a:r>
          </a:p>
          <a:p>
            <a:pPr>
              <a:lnSpc>
                <a:spcPct val="114999"/>
              </a:lnSpc>
              <a:buClrTx/>
            </a:pPr>
            <a:r>
              <a:rPr lang="en-US">
                <a:latin typeface="+mj-lt"/>
                <a:cs typeface="Poppins"/>
              </a:rPr>
              <a:t>The overarching five modules were selected based on the survey results</a:t>
            </a:r>
          </a:p>
          <a:p>
            <a:pPr>
              <a:lnSpc>
                <a:spcPct val="114999"/>
              </a:lnSpc>
              <a:buClrTx/>
            </a:pPr>
            <a:r>
              <a:rPr lang="en-US">
                <a:latin typeface="+mj-lt"/>
                <a:cs typeface="Poppins"/>
              </a:rPr>
              <a:t>Each module will entail various submodules based on relatable content</a:t>
            </a:r>
            <a:endParaRPr lang="en-US">
              <a:latin typeface="+mj-lt"/>
            </a:endParaRPr>
          </a:p>
          <a:p>
            <a:pPr>
              <a:lnSpc>
                <a:spcPct val="114999"/>
              </a:lnSpc>
              <a:buClrTx/>
            </a:pPr>
            <a:r>
              <a:rPr lang="en-US">
                <a:latin typeface="+mj-lt"/>
                <a:cs typeface="Poppins"/>
              </a:rPr>
              <a:t>Each will include information pertaining to:</a:t>
            </a:r>
          </a:p>
          <a:p>
            <a:pPr lvl="1">
              <a:lnSpc>
                <a:spcPct val="114999"/>
              </a:lnSpc>
              <a:buClrTx/>
              <a:buSzPct val="100000"/>
            </a:pPr>
            <a:r>
              <a:rPr lang="en-US" sz="1100">
                <a:solidFill>
                  <a:schemeClr val="tx1"/>
                </a:solidFill>
                <a:latin typeface="+mj-lt"/>
                <a:cs typeface="Poppins"/>
              </a:rPr>
              <a:t>Environmental hazard intersections</a:t>
            </a:r>
          </a:p>
          <a:p>
            <a:pPr lvl="1">
              <a:lnSpc>
                <a:spcPct val="114999"/>
              </a:lnSpc>
              <a:buClrTx/>
              <a:buSzPct val="100000"/>
            </a:pPr>
            <a:r>
              <a:rPr lang="en-US" sz="1100">
                <a:solidFill>
                  <a:schemeClr val="tx1"/>
                </a:solidFill>
                <a:latin typeface="+mj-lt"/>
                <a:cs typeface="Poppins"/>
              </a:rPr>
              <a:t>Physical health implications</a:t>
            </a:r>
            <a:endParaRPr lang="en-US" sz="1100">
              <a:solidFill>
                <a:schemeClr val="tx1"/>
              </a:solidFill>
              <a:latin typeface="+mj-lt"/>
            </a:endParaRPr>
          </a:p>
          <a:p>
            <a:pPr lvl="1">
              <a:lnSpc>
                <a:spcPct val="114999"/>
              </a:lnSpc>
              <a:buClrTx/>
              <a:buSzPct val="100000"/>
            </a:pPr>
            <a:r>
              <a:rPr lang="en-US" sz="1100">
                <a:solidFill>
                  <a:schemeClr val="tx1"/>
                </a:solidFill>
                <a:latin typeface="+mj-lt"/>
                <a:cs typeface="Poppins"/>
              </a:rPr>
              <a:t>Mental health considerations</a:t>
            </a:r>
          </a:p>
          <a:p>
            <a:pPr lvl="1">
              <a:lnSpc>
                <a:spcPct val="114999"/>
              </a:lnSpc>
              <a:buClrTx/>
              <a:buSzPct val="100000"/>
            </a:pPr>
            <a:r>
              <a:rPr lang="en-US" sz="1100">
                <a:solidFill>
                  <a:schemeClr val="tx1"/>
                </a:solidFill>
                <a:latin typeface="+mj-lt"/>
                <a:cs typeface="Poppins"/>
              </a:rPr>
              <a:t>Social disparities and health equity</a:t>
            </a:r>
          </a:p>
          <a:p>
            <a:pPr lvl="1">
              <a:lnSpc>
                <a:spcPct val="114999"/>
              </a:lnSpc>
              <a:buClrTx/>
              <a:buSzPct val="100000"/>
            </a:pPr>
            <a:r>
              <a:rPr lang="en-US" sz="1100">
                <a:solidFill>
                  <a:schemeClr val="tx1"/>
                </a:solidFill>
                <a:latin typeface="+mj-lt"/>
                <a:cs typeface="Poppins"/>
              </a:rPr>
              <a:t>Future implications and resilience strategies</a:t>
            </a:r>
          </a:p>
          <a:p>
            <a:pPr>
              <a:lnSpc>
                <a:spcPct val="114999"/>
              </a:lnSpc>
              <a:buClrTx/>
            </a:pPr>
            <a:r>
              <a:rPr lang="en-US">
                <a:latin typeface="+mj-lt"/>
                <a:cs typeface="Poppins"/>
              </a:rPr>
              <a:t>At the culmination of each module and/or submodule, there will be a concept check the participant must complete</a:t>
            </a:r>
          </a:p>
          <a:p>
            <a:pPr lvl="1">
              <a:lnSpc>
                <a:spcPct val="114999"/>
              </a:lnSpc>
              <a:buClrTx/>
              <a:buSzPct val="100000"/>
              <a:buFont typeface="Arial" panose="020B0604020202020204" pitchFamily="34" charset="0"/>
            </a:pPr>
            <a:r>
              <a:rPr lang="en-US" sz="1100">
                <a:solidFill>
                  <a:schemeClr val="tx1"/>
                </a:solidFill>
                <a:latin typeface="+mj-lt"/>
                <a:cs typeface="Poppins"/>
              </a:rPr>
              <a:t>To continue in the course, the participant must achieve a score of 80% or higher</a:t>
            </a:r>
          </a:p>
          <a:p>
            <a:pPr>
              <a:lnSpc>
                <a:spcPct val="114999"/>
              </a:lnSpc>
            </a:pPr>
            <a:endParaRPr lang="en-US">
              <a:solidFill>
                <a:srgbClr val="000000"/>
              </a:solidFill>
              <a:cs typeface="Poppins"/>
            </a:endParaRPr>
          </a:p>
        </p:txBody>
      </p:sp>
      <p:pic>
        <p:nvPicPr>
          <p:cNvPr id="126" name="Picture 125">
            <a:extLst>
              <a:ext uri="{FF2B5EF4-FFF2-40B4-BE49-F238E27FC236}">
                <a16:creationId xmlns:a16="http://schemas.microsoft.com/office/drawing/2014/main" id="{3258C9BB-EEFC-F72E-4CC3-32D202A49303}"/>
              </a:ext>
            </a:extLst>
          </p:cNvPr>
          <p:cNvPicPr>
            <a:picLocks noChangeAspect="1"/>
          </p:cNvPicPr>
          <p:nvPr/>
        </p:nvPicPr>
        <p:blipFill rotWithShape="1">
          <a:blip r:embed="rId3"/>
          <a:srcRect l="6053" t="52" r="-132" b="-142"/>
          <a:stretch/>
        </p:blipFill>
        <p:spPr>
          <a:xfrm>
            <a:off x="5343525" y="712573"/>
            <a:ext cx="3768658" cy="3718354"/>
          </a:xfrm>
          <a:prstGeom prst="rect">
            <a:avLst/>
          </a:prstGeom>
        </p:spPr>
      </p:pic>
    </p:spTree>
    <p:extLst>
      <p:ext uri="{BB962C8B-B14F-4D97-AF65-F5344CB8AC3E}">
        <p14:creationId xmlns:p14="http://schemas.microsoft.com/office/powerpoint/2010/main" val="2941540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3999E9-E94D-ECEC-1F3D-CC091207B89D}"/>
              </a:ext>
            </a:extLst>
          </p:cNvPr>
          <p:cNvSpPr>
            <a:spLocks noGrp="1"/>
          </p:cNvSpPr>
          <p:nvPr>
            <p:ph type="title"/>
          </p:nvPr>
        </p:nvSpPr>
        <p:spPr>
          <a:xfrm>
            <a:off x="311700" y="232757"/>
            <a:ext cx="8520600" cy="297925"/>
          </a:xfrm>
        </p:spPr>
        <p:txBody>
          <a:bodyPr>
            <a:noAutofit/>
          </a:bodyPr>
          <a:lstStyle/>
          <a:p>
            <a:r>
              <a:rPr lang="en-US" sz="2400">
                <a:cs typeface="Poppins SemiBold"/>
              </a:rPr>
              <a:t>Extreme Weather</a:t>
            </a:r>
            <a:endParaRPr lang="en-US" sz="2000"/>
          </a:p>
        </p:txBody>
      </p:sp>
      <p:sp>
        <p:nvSpPr>
          <p:cNvPr id="15" name="Text Placeholder 14">
            <a:extLst>
              <a:ext uri="{FF2B5EF4-FFF2-40B4-BE49-F238E27FC236}">
                <a16:creationId xmlns:a16="http://schemas.microsoft.com/office/drawing/2014/main" id="{ECAAC999-8E77-A9B3-4217-A22D752E0176}"/>
              </a:ext>
            </a:extLst>
          </p:cNvPr>
          <p:cNvSpPr>
            <a:spLocks noGrp="1"/>
          </p:cNvSpPr>
          <p:nvPr>
            <p:ph type="body" idx="1"/>
          </p:nvPr>
        </p:nvSpPr>
        <p:spPr>
          <a:xfrm>
            <a:off x="311700" y="791943"/>
            <a:ext cx="4134339" cy="3719784"/>
          </a:xfrm>
        </p:spPr>
        <p:txBody>
          <a:bodyPr>
            <a:normAutofit/>
          </a:bodyPr>
          <a:lstStyle/>
          <a:p>
            <a:pPr>
              <a:lnSpc>
                <a:spcPct val="114999"/>
              </a:lnSpc>
              <a:buClrTx/>
            </a:pPr>
            <a:r>
              <a:rPr lang="en-US" sz="1200">
                <a:cs typeface="Arial"/>
              </a:rPr>
              <a:t>This module is broken into four parts (submodules)</a:t>
            </a:r>
            <a:endParaRPr lang="en-US" sz="1200"/>
          </a:p>
          <a:p>
            <a:pPr lvl="1">
              <a:lnSpc>
                <a:spcPct val="114999"/>
              </a:lnSpc>
              <a:buClrTx/>
              <a:buSzPct val="100000"/>
            </a:pPr>
            <a:r>
              <a:rPr lang="en-US" sz="1200">
                <a:solidFill>
                  <a:srgbClr val="000000"/>
                </a:solidFill>
              </a:rPr>
              <a:t>Flooding</a:t>
            </a:r>
            <a:endParaRPr lang="en-US" sz="1200">
              <a:solidFill>
                <a:srgbClr val="595959"/>
              </a:solidFill>
            </a:endParaRPr>
          </a:p>
          <a:p>
            <a:pPr lvl="1">
              <a:lnSpc>
                <a:spcPct val="114999"/>
              </a:lnSpc>
              <a:buClrTx/>
              <a:buSzPct val="100000"/>
            </a:pPr>
            <a:r>
              <a:rPr lang="en-US" sz="1200">
                <a:solidFill>
                  <a:srgbClr val="000000"/>
                </a:solidFill>
              </a:rPr>
              <a:t>Hurricanes and Storms</a:t>
            </a:r>
          </a:p>
          <a:p>
            <a:pPr lvl="1">
              <a:lnSpc>
                <a:spcPct val="114999"/>
              </a:lnSpc>
              <a:buClrTx/>
              <a:buSzPct val="100000"/>
            </a:pPr>
            <a:r>
              <a:rPr lang="en-US" sz="1200">
                <a:solidFill>
                  <a:srgbClr val="000000"/>
                </a:solidFill>
              </a:rPr>
              <a:t>Sea Level Rise and Saltwater Intrusion</a:t>
            </a:r>
          </a:p>
          <a:p>
            <a:pPr lvl="1">
              <a:lnSpc>
                <a:spcPct val="114999"/>
              </a:lnSpc>
              <a:buClrTx/>
              <a:buSzPct val="100000"/>
            </a:pPr>
            <a:r>
              <a:rPr lang="en-US" sz="1200">
                <a:solidFill>
                  <a:srgbClr val="000000"/>
                </a:solidFill>
              </a:rPr>
              <a:t>Drought</a:t>
            </a:r>
          </a:p>
          <a:p>
            <a:pPr>
              <a:lnSpc>
                <a:spcPct val="114999"/>
              </a:lnSpc>
              <a:buClrTx/>
            </a:pPr>
            <a:r>
              <a:rPr lang="en-US" sz="1200">
                <a:solidFill>
                  <a:srgbClr val="000000"/>
                </a:solidFill>
                <a:cs typeface="Poppins"/>
              </a:rPr>
              <a:t>These topics were chosen based on the following survey results</a:t>
            </a:r>
            <a:endParaRPr lang="en-US" sz="1200">
              <a:solidFill>
                <a:srgbClr val="000000"/>
              </a:solidFill>
            </a:endParaRPr>
          </a:p>
          <a:p>
            <a:pPr lvl="1">
              <a:lnSpc>
                <a:spcPct val="114999"/>
              </a:lnSpc>
              <a:buClrTx/>
              <a:buSzPct val="100000"/>
            </a:pPr>
            <a:r>
              <a:rPr lang="en-US" sz="1200">
                <a:solidFill>
                  <a:srgbClr val="0F357E"/>
                </a:solidFill>
              </a:rPr>
              <a:t>Extreme </a:t>
            </a:r>
            <a:r>
              <a:rPr lang="en-US" sz="1200">
                <a:solidFill>
                  <a:schemeClr val="accent1">
                    <a:lumMod val="50000"/>
                  </a:schemeClr>
                </a:solidFill>
              </a:rPr>
              <a:t>precipitation and flooding – 20</a:t>
            </a:r>
          </a:p>
          <a:p>
            <a:pPr lvl="1">
              <a:lnSpc>
                <a:spcPct val="114999"/>
              </a:lnSpc>
              <a:buClrTx/>
              <a:buSzPct val="100000"/>
            </a:pPr>
            <a:r>
              <a:rPr lang="en-US" sz="1200">
                <a:solidFill>
                  <a:srgbClr val="7030A0"/>
                </a:solidFill>
              </a:rPr>
              <a:t>Increased storm severity and storm surges – 12</a:t>
            </a:r>
            <a:endParaRPr lang="en-US" sz="1200">
              <a:solidFill>
                <a:srgbClr val="000000"/>
              </a:solidFill>
            </a:endParaRPr>
          </a:p>
          <a:p>
            <a:pPr lvl="1">
              <a:lnSpc>
                <a:spcPct val="114999"/>
              </a:lnSpc>
              <a:buClrTx/>
              <a:buSzPct val="100000"/>
            </a:pPr>
            <a:r>
              <a:rPr lang="en-US" sz="1200">
                <a:solidFill>
                  <a:srgbClr val="F17121"/>
                </a:solidFill>
              </a:rPr>
              <a:t>Drought and the quality and/or quantity of fresh water – 11</a:t>
            </a:r>
            <a:endParaRPr lang="en-US" sz="1200">
              <a:solidFill>
                <a:srgbClr val="000000"/>
              </a:solidFill>
            </a:endParaRPr>
          </a:p>
          <a:p>
            <a:pPr lvl="1">
              <a:lnSpc>
                <a:spcPct val="114999"/>
              </a:lnSpc>
              <a:buClrTx/>
              <a:buSzPct val="100000"/>
            </a:pPr>
            <a:r>
              <a:rPr lang="en-US" sz="1200">
                <a:solidFill>
                  <a:srgbClr val="AD9113"/>
                </a:solidFill>
              </a:rPr>
              <a:t>Inadequate wastewater treatment and sewage operations – 4</a:t>
            </a:r>
            <a:endParaRPr lang="en-US" sz="1200">
              <a:solidFill>
                <a:srgbClr val="000000"/>
              </a:solidFill>
            </a:endParaRPr>
          </a:p>
          <a:p>
            <a:pPr lvl="1">
              <a:lnSpc>
                <a:spcPct val="114999"/>
              </a:lnSpc>
              <a:buClrTx/>
              <a:buSzPct val="100000"/>
            </a:pPr>
            <a:r>
              <a:rPr lang="en-US" sz="1200">
                <a:solidFill>
                  <a:schemeClr val="accent2">
                    <a:lumMod val="50000"/>
                  </a:schemeClr>
                </a:solidFill>
              </a:rPr>
              <a:t>Mental health exacerbations </a:t>
            </a:r>
            <a:r>
              <a:rPr lang="en-US" sz="1200">
                <a:solidFill>
                  <a:schemeClr val="accent4"/>
                </a:solidFill>
              </a:rPr>
              <a:t>– </a:t>
            </a:r>
            <a:r>
              <a:rPr lang="en-US" sz="1200">
                <a:solidFill>
                  <a:schemeClr val="accent2">
                    <a:lumMod val="50000"/>
                  </a:schemeClr>
                </a:solidFill>
              </a:rPr>
              <a:t>13</a:t>
            </a:r>
          </a:p>
          <a:p>
            <a:pPr lvl="1">
              <a:lnSpc>
                <a:spcPct val="114999"/>
              </a:lnSpc>
            </a:pPr>
            <a:endParaRPr lang="en-US" sz="1200">
              <a:solidFill>
                <a:srgbClr val="000000"/>
              </a:solidFill>
              <a:cs typeface="Poppins"/>
            </a:endParaRPr>
          </a:p>
          <a:p>
            <a:pPr>
              <a:lnSpc>
                <a:spcPct val="114999"/>
              </a:lnSpc>
            </a:pPr>
            <a:endParaRPr lang="en-US" sz="1200">
              <a:solidFill>
                <a:srgbClr val="000000"/>
              </a:solidFill>
              <a:cs typeface="Poppins"/>
            </a:endParaRPr>
          </a:p>
          <a:p>
            <a:pPr>
              <a:lnSpc>
                <a:spcPct val="114999"/>
              </a:lnSpc>
            </a:pPr>
            <a:endParaRPr lang="en-US" sz="1200">
              <a:solidFill>
                <a:srgbClr val="000000"/>
              </a:solidFill>
              <a:cs typeface="Poppins"/>
            </a:endParaRPr>
          </a:p>
        </p:txBody>
      </p:sp>
      <p:graphicFrame>
        <p:nvGraphicFramePr>
          <p:cNvPr id="2" name="Chart 1">
            <a:extLst>
              <a:ext uri="{FF2B5EF4-FFF2-40B4-BE49-F238E27FC236}">
                <a16:creationId xmlns:a16="http://schemas.microsoft.com/office/drawing/2014/main" id="{EC3ED3E2-B6D7-48CB-BF7F-C6A1259D307C}"/>
              </a:ext>
              <a:ext uri="{147F2762-F138-4A5C-976F-8EAC2B608ADB}">
                <a16:predDERef xmlns:a16="http://schemas.microsoft.com/office/drawing/2014/main" pred="{3CA0E166-865B-4167-AFFB-92E863441617}"/>
              </a:ext>
            </a:extLst>
          </p:cNvPr>
          <p:cNvGraphicFramePr>
            <a:graphicFrameLocks/>
          </p:cNvGraphicFramePr>
          <p:nvPr/>
        </p:nvGraphicFramePr>
        <p:xfrm>
          <a:off x="4573658" y="1486006"/>
          <a:ext cx="4332995" cy="23316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3973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3999E9-E94D-ECEC-1F3D-CC091207B89D}"/>
              </a:ext>
            </a:extLst>
          </p:cNvPr>
          <p:cNvSpPr>
            <a:spLocks noGrp="1"/>
          </p:cNvSpPr>
          <p:nvPr>
            <p:ph type="title"/>
          </p:nvPr>
        </p:nvSpPr>
        <p:spPr>
          <a:xfrm>
            <a:off x="311700" y="232757"/>
            <a:ext cx="8520600" cy="297925"/>
          </a:xfrm>
        </p:spPr>
        <p:txBody>
          <a:bodyPr>
            <a:noAutofit/>
          </a:bodyPr>
          <a:lstStyle/>
          <a:p>
            <a:r>
              <a:rPr lang="en-US" sz="2400">
                <a:cs typeface="Poppins SemiBold"/>
              </a:rPr>
              <a:t>Temperature</a:t>
            </a:r>
            <a:endParaRPr lang="en-US"/>
          </a:p>
        </p:txBody>
      </p:sp>
      <p:sp>
        <p:nvSpPr>
          <p:cNvPr id="15" name="Text Placeholder 14">
            <a:extLst>
              <a:ext uri="{FF2B5EF4-FFF2-40B4-BE49-F238E27FC236}">
                <a16:creationId xmlns:a16="http://schemas.microsoft.com/office/drawing/2014/main" id="{ECAAC999-8E77-A9B3-4217-A22D752E0176}"/>
              </a:ext>
            </a:extLst>
          </p:cNvPr>
          <p:cNvSpPr>
            <a:spLocks noGrp="1"/>
          </p:cNvSpPr>
          <p:nvPr>
            <p:ph type="body" idx="1"/>
          </p:nvPr>
        </p:nvSpPr>
        <p:spPr>
          <a:xfrm>
            <a:off x="311700" y="1428382"/>
            <a:ext cx="3998607" cy="1958457"/>
          </a:xfrm>
        </p:spPr>
        <p:txBody>
          <a:bodyPr spcFirstLastPara="1" wrap="square" lIns="91425" tIns="91425" rIns="91425" bIns="91425" anchor="t" anchorCtr="0">
            <a:noAutofit/>
          </a:bodyPr>
          <a:lstStyle/>
          <a:p>
            <a:pPr>
              <a:lnSpc>
                <a:spcPct val="114999"/>
              </a:lnSpc>
              <a:buClrTx/>
            </a:pPr>
            <a:r>
              <a:rPr lang="en-US" sz="1200">
                <a:cs typeface="Arial"/>
              </a:rPr>
              <a:t>This module is broken into two parts (submodules)</a:t>
            </a:r>
            <a:endParaRPr lang="en-US" sz="1200"/>
          </a:p>
          <a:p>
            <a:pPr lvl="1">
              <a:lnSpc>
                <a:spcPct val="114999"/>
              </a:lnSpc>
              <a:buClrTx/>
              <a:buSzPct val="100000"/>
            </a:pPr>
            <a:r>
              <a:rPr lang="en-US" sz="1200">
                <a:solidFill>
                  <a:srgbClr val="000000"/>
                </a:solidFill>
              </a:rPr>
              <a:t>Hot</a:t>
            </a:r>
            <a:endParaRPr lang="en-US" sz="1200"/>
          </a:p>
          <a:p>
            <a:pPr lvl="1">
              <a:lnSpc>
                <a:spcPct val="114999"/>
              </a:lnSpc>
              <a:buClrTx/>
              <a:buSzPct val="100000"/>
            </a:pPr>
            <a:r>
              <a:rPr lang="en-US" sz="1200">
                <a:solidFill>
                  <a:srgbClr val="000000"/>
                </a:solidFill>
              </a:rPr>
              <a:t>Cold</a:t>
            </a:r>
          </a:p>
          <a:p>
            <a:pPr>
              <a:lnSpc>
                <a:spcPct val="114999"/>
              </a:lnSpc>
              <a:buClrTx/>
            </a:pPr>
            <a:r>
              <a:rPr lang="en-US" sz="1200">
                <a:solidFill>
                  <a:srgbClr val="000000"/>
                </a:solidFill>
                <a:cs typeface="Arial"/>
              </a:rPr>
              <a:t>These topics were chosen based on the following survey results</a:t>
            </a:r>
          </a:p>
          <a:p>
            <a:pPr lvl="1">
              <a:lnSpc>
                <a:spcPct val="114999"/>
              </a:lnSpc>
              <a:buClrTx/>
              <a:buSzPct val="100000"/>
            </a:pPr>
            <a:r>
              <a:rPr lang="en-US" sz="1200">
                <a:solidFill>
                  <a:srgbClr val="FF0000"/>
                </a:solidFill>
              </a:rPr>
              <a:t>Extreme heat and heat waves – 18</a:t>
            </a:r>
            <a:endParaRPr lang="en-US" sz="1200">
              <a:solidFill>
                <a:srgbClr val="000000"/>
              </a:solidFill>
            </a:endParaRPr>
          </a:p>
          <a:p>
            <a:pPr lvl="1">
              <a:lnSpc>
                <a:spcPct val="114999"/>
              </a:lnSpc>
              <a:buClrTx/>
              <a:buSzPct val="100000"/>
            </a:pPr>
            <a:r>
              <a:rPr lang="en-US" sz="1200">
                <a:solidFill>
                  <a:srgbClr val="00B0F0"/>
                </a:solidFill>
              </a:rPr>
              <a:t>Extreme cold – 11</a:t>
            </a:r>
            <a:endParaRPr lang="en-US" sz="1200"/>
          </a:p>
          <a:p>
            <a:pPr lvl="1">
              <a:lnSpc>
                <a:spcPct val="114999"/>
              </a:lnSpc>
              <a:buClrTx/>
              <a:buSzPct val="100000"/>
            </a:pPr>
            <a:r>
              <a:rPr lang="en-US" sz="1200">
                <a:solidFill>
                  <a:schemeClr val="accent2">
                    <a:lumMod val="50000"/>
                  </a:schemeClr>
                </a:solidFill>
              </a:rPr>
              <a:t>Mental health exacerbations </a:t>
            </a:r>
            <a:r>
              <a:rPr lang="en-US" sz="1200">
                <a:solidFill>
                  <a:schemeClr val="accent4"/>
                </a:solidFill>
              </a:rPr>
              <a:t>– </a:t>
            </a:r>
            <a:r>
              <a:rPr lang="en-US" sz="1200">
                <a:solidFill>
                  <a:schemeClr val="accent2">
                    <a:lumMod val="50000"/>
                  </a:schemeClr>
                </a:solidFill>
              </a:rPr>
              <a:t>13</a:t>
            </a:r>
          </a:p>
        </p:txBody>
      </p:sp>
      <p:graphicFrame>
        <p:nvGraphicFramePr>
          <p:cNvPr id="3" name="Chart 2">
            <a:extLst>
              <a:ext uri="{FF2B5EF4-FFF2-40B4-BE49-F238E27FC236}">
                <a16:creationId xmlns:a16="http://schemas.microsoft.com/office/drawing/2014/main" id="{F406E8EC-09E9-4BFA-8677-BD6B0AE18FA7}"/>
              </a:ext>
              <a:ext uri="{147F2762-F138-4A5C-976F-8EAC2B608ADB}">
                <a16:predDERef xmlns:a16="http://schemas.microsoft.com/office/drawing/2014/main" pred="{EC3ED3E2-B6D7-48CB-BF7F-C6A1259D307C}"/>
              </a:ext>
            </a:extLst>
          </p:cNvPr>
          <p:cNvGraphicFramePr>
            <a:graphicFrameLocks/>
          </p:cNvGraphicFramePr>
          <p:nvPr/>
        </p:nvGraphicFramePr>
        <p:xfrm>
          <a:off x="4388540" y="103601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8375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3999E9-E94D-ECEC-1F3D-CC091207B89D}"/>
              </a:ext>
            </a:extLst>
          </p:cNvPr>
          <p:cNvSpPr>
            <a:spLocks noGrp="1"/>
          </p:cNvSpPr>
          <p:nvPr>
            <p:ph type="title"/>
          </p:nvPr>
        </p:nvSpPr>
        <p:spPr>
          <a:xfrm>
            <a:off x="311700" y="232757"/>
            <a:ext cx="8520600" cy="297925"/>
          </a:xfrm>
        </p:spPr>
        <p:txBody>
          <a:bodyPr>
            <a:noAutofit/>
          </a:bodyPr>
          <a:lstStyle/>
          <a:p>
            <a:r>
              <a:rPr lang="en-US" sz="2400">
                <a:cs typeface="Poppins SemiBold"/>
              </a:rPr>
              <a:t>Air Quality</a:t>
            </a:r>
            <a:endParaRPr lang="en-US" sz="2000"/>
          </a:p>
        </p:txBody>
      </p:sp>
      <p:sp>
        <p:nvSpPr>
          <p:cNvPr id="15" name="Text Placeholder 14">
            <a:extLst>
              <a:ext uri="{FF2B5EF4-FFF2-40B4-BE49-F238E27FC236}">
                <a16:creationId xmlns:a16="http://schemas.microsoft.com/office/drawing/2014/main" id="{ECAAC999-8E77-A9B3-4217-A22D752E0176}"/>
              </a:ext>
            </a:extLst>
          </p:cNvPr>
          <p:cNvSpPr>
            <a:spLocks noGrp="1"/>
          </p:cNvSpPr>
          <p:nvPr>
            <p:ph type="body" idx="1"/>
          </p:nvPr>
        </p:nvSpPr>
        <p:spPr>
          <a:xfrm>
            <a:off x="311700" y="1293839"/>
            <a:ext cx="3800113" cy="2239257"/>
          </a:xfrm>
        </p:spPr>
        <p:txBody>
          <a:bodyPr spcFirstLastPara="1" wrap="square" lIns="91425" tIns="91425" rIns="91425" bIns="91425" anchor="t" anchorCtr="0">
            <a:noAutofit/>
          </a:bodyPr>
          <a:lstStyle/>
          <a:p>
            <a:pPr>
              <a:lnSpc>
                <a:spcPct val="114999"/>
              </a:lnSpc>
              <a:buClrTx/>
            </a:pPr>
            <a:r>
              <a:rPr lang="en-US" sz="1200">
                <a:cs typeface="Arial"/>
              </a:rPr>
              <a:t>This module is broken into three parts (submodules)</a:t>
            </a:r>
            <a:endParaRPr lang="en-US" sz="1200"/>
          </a:p>
          <a:p>
            <a:pPr lvl="1">
              <a:lnSpc>
                <a:spcPct val="114999"/>
              </a:lnSpc>
              <a:buClrTx/>
              <a:buSzPct val="100000"/>
            </a:pPr>
            <a:r>
              <a:rPr lang="en-US" sz="1200">
                <a:solidFill>
                  <a:srgbClr val="000000"/>
                </a:solidFill>
              </a:rPr>
              <a:t>Ground Level Ozone</a:t>
            </a:r>
            <a:endParaRPr lang="en-US" sz="1200">
              <a:solidFill>
                <a:srgbClr val="595959"/>
              </a:solidFill>
            </a:endParaRPr>
          </a:p>
          <a:p>
            <a:pPr lvl="1">
              <a:lnSpc>
                <a:spcPct val="114999"/>
              </a:lnSpc>
              <a:buClrTx/>
              <a:buSzPct val="100000"/>
            </a:pPr>
            <a:r>
              <a:rPr lang="en-US" sz="1200">
                <a:solidFill>
                  <a:srgbClr val="000000"/>
                </a:solidFill>
              </a:rPr>
              <a:t>Particulate Matter</a:t>
            </a:r>
          </a:p>
          <a:p>
            <a:pPr lvl="1">
              <a:lnSpc>
                <a:spcPct val="114999"/>
              </a:lnSpc>
              <a:buClrTx/>
              <a:buSzPct val="100000"/>
            </a:pPr>
            <a:r>
              <a:rPr lang="en-US" sz="1200">
                <a:solidFill>
                  <a:srgbClr val="000000"/>
                </a:solidFill>
              </a:rPr>
              <a:t>Mold</a:t>
            </a:r>
            <a:endParaRPr lang="en-US">
              <a:solidFill>
                <a:srgbClr val="595959"/>
              </a:solidFill>
            </a:endParaRPr>
          </a:p>
          <a:p>
            <a:pPr lvl="1">
              <a:lnSpc>
                <a:spcPct val="114999"/>
              </a:lnSpc>
              <a:buClrTx/>
              <a:buSzPct val="100000"/>
            </a:pPr>
            <a:r>
              <a:rPr lang="en-US" sz="1200">
                <a:solidFill>
                  <a:srgbClr val="000000"/>
                </a:solidFill>
              </a:rPr>
              <a:t>Pollen</a:t>
            </a:r>
            <a:endParaRPr lang="en-US"/>
          </a:p>
          <a:p>
            <a:pPr>
              <a:lnSpc>
                <a:spcPct val="114999"/>
              </a:lnSpc>
              <a:buClrTx/>
            </a:pPr>
            <a:r>
              <a:rPr lang="en-US" sz="1200">
                <a:solidFill>
                  <a:srgbClr val="000000"/>
                </a:solidFill>
                <a:cs typeface="Arial"/>
              </a:rPr>
              <a:t>These topics were chosen based on the following survey results</a:t>
            </a:r>
          </a:p>
          <a:p>
            <a:pPr lvl="1">
              <a:lnSpc>
                <a:spcPct val="114999"/>
              </a:lnSpc>
              <a:buClrTx/>
              <a:buSzPct val="100000"/>
              <a:buFont typeface="Arial" panose="020B0604020202020204" pitchFamily="34" charset="0"/>
              <a:buChar char="○"/>
            </a:pPr>
            <a:r>
              <a:rPr lang="en-US" sz="1200">
                <a:solidFill>
                  <a:schemeClr val="bg1">
                    <a:lumMod val="50000"/>
                  </a:schemeClr>
                </a:solidFill>
              </a:rPr>
              <a:t>Reduced air quality – 14</a:t>
            </a:r>
          </a:p>
          <a:p>
            <a:pPr lvl="1">
              <a:lnSpc>
                <a:spcPct val="114999"/>
              </a:lnSpc>
              <a:buClrTx/>
              <a:buSzPct val="100000"/>
              <a:buFont typeface="Arial" panose="020B0604020202020204" pitchFamily="34" charset="0"/>
              <a:buChar char="○"/>
            </a:pPr>
            <a:r>
              <a:rPr lang="en-US" sz="1200">
                <a:solidFill>
                  <a:schemeClr val="accent2">
                    <a:lumMod val="50000"/>
                  </a:schemeClr>
                </a:solidFill>
              </a:rPr>
              <a:t>Mental health exacerbations </a:t>
            </a:r>
            <a:r>
              <a:rPr lang="en-US" sz="1200">
                <a:solidFill>
                  <a:schemeClr val="accent4"/>
                </a:solidFill>
              </a:rPr>
              <a:t>– </a:t>
            </a:r>
            <a:r>
              <a:rPr lang="en-US" sz="1200">
                <a:solidFill>
                  <a:schemeClr val="accent2">
                    <a:lumMod val="50000"/>
                  </a:schemeClr>
                </a:solidFill>
              </a:rPr>
              <a:t>13</a:t>
            </a:r>
          </a:p>
          <a:p>
            <a:pPr>
              <a:lnSpc>
                <a:spcPct val="114999"/>
              </a:lnSpc>
            </a:pPr>
            <a:endParaRPr lang="en-US" sz="1200">
              <a:solidFill>
                <a:srgbClr val="000000"/>
              </a:solidFill>
            </a:endParaRPr>
          </a:p>
          <a:p>
            <a:pPr lvl="1">
              <a:lnSpc>
                <a:spcPct val="114999"/>
              </a:lnSpc>
            </a:pPr>
            <a:endParaRPr lang="en-US" sz="1200">
              <a:solidFill>
                <a:srgbClr val="000000"/>
              </a:solidFill>
            </a:endParaRPr>
          </a:p>
          <a:p>
            <a:pPr>
              <a:lnSpc>
                <a:spcPct val="114999"/>
              </a:lnSpc>
            </a:pPr>
            <a:endParaRPr lang="en-US" sz="1200">
              <a:solidFill>
                <a:srgbClr val="000000"/>
              </a:solidFill>
              <a:cs typeface="Poppins"/>
            </a:endParaRPr>
          </a:p>
          <a:p>
            <a:pPr>
              <a:lnSpc>
                <a:spcPct val="114999"/>
              </a:lnSpc>
            </a:pPr>
            <a:endParaRPr lang="en-US" sz="1200">
              <a:solidFill>
                <a:srgbClr val="000000"/>
              </a:solidFill>
              <a:cs typeface="Poppins"/>
            </a:endParaRPr>
          </a:p>
        </p:txBody>
      </p:sp>
      <p:graphicFrame>
        <p:nvGraphicFramePr>
          <p:cNvPr id="3" name="Chart 2">
            <a:extLst>
              <a:ext uri="{FF2B5EF4-FFF2-40B4-BE49-F238E27FC236}">
                <a16:creationId xmlns:a16="http://schemas.microsoft.com/office/drawing/2014/main" id="{94275DFA-D044-4890-803B-AAB97CC3823F}"/>
              </a:ext>
              <a:ext uri="{147F2762-F138-4A5C-976F-8EAC2B608ADB}">
                <a16:predDERef xmlns:a16="http://schemas.microsoft.com/office/drawing/2014/main" pred="{F406E8EC-09E9-4BFA-8677-BD6B0AE18FA7}"/>
              </a:ext>
            </a:extLst>
          </p:cNvPr>
          <p:cNvGraphicFramePr>
            <a:graphicFrameLocks/>
          </p:cNvGraphicFramePr>
          <p:nvPr/>
        </p:nvGraphicFramePr>
        <p:xfrm>
          <a:off x="4353975" y="1031662"/>
          <a:ext cx="4480152" cy="27636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6511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3999E9-E94D-ECEC-1F3D-CC091207B89D}"/>
              </a:ext>
            </a:extLst>
          </p:cNvPr>
          <p:cNvSpPr>
            <a:spLocks noGrp="1"/>
          </p:cNvSpPr>
          <p:nvPr>
            <p:ph type="title"/>
          </p:nvPr>
        </p:nvSpPr>
        <p:spPr>
          <a:xfrm>
            <a:off x="311700" y="232757"/>
            <a:ext cx="8520600" cy="297925"/>
          </a:xfrm>
        </p:spPr>
        <p:txBody>
          <a:bodyPr>
            <a:noAutofit/>
          </a:bodyPr>
          <a:lstStyle/>
          <a:p>
            <a:r>
              <a:rPr lang="en-US" sz="2400">
                <a:cs typeface="Poppins SemiBold"/>
              </a:rPr>
              <a:t>Food and Waterborne Illnesses</a:t>
            </a:r>
            <a:endParaRPr lang="en-US" sz="2000"/>
          </a:p>
        </p:txBody>
      </p:sp>
      <p:sp>
        <p:nvSpPr>
          <p:cNvPr id="15" name="Text Placeholder 14">
            <a:extLst>
              <a:ext uri="{FF2B5EF4-FFF2-40B4-BE49-F238E27FC236}">
                <a16:creationId xmlns:a16="http://schemas.microsoft.com/office/drawing/2014/main" id="{ECAAC999-8E77-A9B3-4217-A22D752E0176}"/>
              </a:ext>
            </a:extLst>
          </p:cNvPr>
          <p:cNvSpPr>
            <a:spLocks noGrp="1"/>
          </p:cNvSpPr>
          <p:nvPr>
            <p:ph type="body" idx="1"/>
          </p:nvPr>
        </p:nvSpPr>
        <p:spPr>
          <a:xfrm>
            <a:off x="311700" y="709565"/>
            <a:ext cx="4714280" cy="3978847"/>
          </a:xfrm>
        </p:spPr>
        <p:txBody>
          <a:bodyPr spcFirstLastPara="1" wrap="square" lIns="91425" tIns="91425" rIns="91425" bIns="91425" anchor="t" anchorCtr="0">
            <a:noAutofit/>
          </a:bodyPr>
          <a:lstStyle/>
          <a:p>
            <a:pPr>
              <a:lnSpc>
                <a:spcPct val="114999"/>
              </a:lnSpc>
              <a:buClrTx/>
            </a:pPr>
            <a:r>
              <a:rPr lang="en-US" sz="1200">
                <a:latin typeface="+mj-lt"/>
                <a:cs typeface="Arial"/>
              </a:rPr>
              <a:t>This module pertains to information regarding the following food- and waterborne illnesses:</a:t>
            </a:r>
            <a:endParaRPr lang="en-US" sz="1200">
              <a:latin typeface="+mj-lt"/>
              <a:cs typeface="Poppins"/>
            </a:endParaRPr>
          </a:p>
          <a:p>
            <a:pPr lvl="1">
              <a:lnSpc>
                <a:spcPct val="114999"/>
              </a:lnSpc>
              <a:buClrTx/>
              <a:buSzPct val="100000"/>
            </a:pPr>
            <a:r>
              <a:rPr lang="en-US" sz="1200">
                <a:solidFill>
                  <a:schemeClr val="tx1"/>
                </a:solidFill>
                <a:latin typeface="+mj-lt"/>
              </a:rPr>
              <a:t>Campylobacter</a:t>
            </a:r>
          </a:p>
          <a:p>
            <a:pPr lvl="1">
              <a:lnSpc>
                <a:spcPct val="114999"/>
              </a:lnSpc>
              <a:buClrTx/>
              <a:buSzPct val="100000"/>
            </a:pPr>
            <a:r>
              <a:rPr lang="en-US" sz="1200">
                <a:solidFill>
                  <a:schemeClr val="tx1"/>
                </a:solidFill>
                <a:latin typeface="+mj-lt"/>
              </a:rPr>
              <a:t>Cholera</a:t>
            </a:r>
          </a:p>
          <a:p>
            <a:pPr lvl="1">
              <a:lnSpc>
                <a:spcPct val="114999"/>
              </a:lnSpc>
              <a:buClrTx/>
              <a:buSzPct val="100000"/>
            </a:pPr>
            <a:r>
              <a:rPr lang="en-US" sz="1200">
                <a:solidFill>
                  <a:schemeClr val="tx1"/>
                </a:solidFill>
                <a:latin typeface="+mj-lt"/>
              </a:rPr>
              <a:t>Cryptosporidiosis</a:t>
            </a:r>
          </a:p>
          <a:p>
            <a:pPr lvl="1">
              <a:lnSpc>
                <a:spcPct val="114999"/>
              </a:lnSpc>
              <a:buClrTx/>
              <a:buSzPct val="100000"/>
            </a:pPr>
            <a:r>
              <a:rPr lang="en-US" sz="1200">
                <a:solidFill>
                  <a:schemeClr val="tx1"/>
                </a:solidFill>
                <a:latin typeface="+mj-lt"/>
              </a:rPr>
              <a:t>Cyclosporiasis</a:t>
            </a:r>
          </a:p>
          <a:p>
            <a:pPr lvl="1">
              <a:lnSpc>
                <a:spcPct val="114999"/>
              </a:lnSpc>
              <a:buClrTx/>
              <a:buSzPct val="100000"/>
            </a:pPr>
            <a:r>
              <a:rPr lang="en-US" sz="1200">
                <a:solidFill>
                  <a:schemeClr val="tx1"/>
                </a:solidFill>
                <a:latin typeface="+mj-lt"/>
              </a:rPr>
              <a:t>Giardiasis</a:t>
            </a:r>
          </a:p>
          <a:p>
            <a:pPr lvl="1">
              <a:lnSpc>
                <a:spcPct val="114999"/>
              </a:lnSpc>
              <a:buClrTx/>
              <a:buSzPct val="100000"/>
            </a:pPr>
            <a:r>
              <a:rPr lang="en-US" sz="1200">
                <a:solidFill>
                  <a:schemeClr val="tx1"/>
                </a:solidFill>
                <a:latin typeface="+mj-lt"/>
              </a:rPr>
              <a:t>Legionellosis</a:t>
            </a:r>
          </a:p>
          <a:p>
            <a:pPr lvl="1">
              <a:lnSpc>
                <a:spcPct val="114999"/>
              </a:lnSpc>
              <a:buClrTx/>
              <a:buSzPct val="100000"/>
            </a:pPr>
            <a:r>
              <a:rPr lang="en-US" sz="1200">
                <a:solidFill>
                  <a:schemeClr val="tx1"/>
                </a:solidFill>
                <a:latin typeface="+mj-lt"/>
              </a:rPr>
              <a:t>Salmonella </a:t>
            </a:r>
          </a:p>
          <a:p>
            <a:pPr lvl="1">
              <a:lnSpc>
                <a:spcPct val="114999"/>
              </a:lnSpc>
              <a:buClrTx/>
              <a:buSzPct val="100000"/>
            </a:pPr>
            <a:r>
              <a:rPr lang="en-US" sz="1200">
                <a:solidFill>
                  <a:schemeClr val="tx1"/>
                </a:solidFill>
                <a:latin typeface="+mj-lt"/>
              </a:rPr>
              <a:t>STEC (Shiga toxin-producing E. coli)</a:t>
            </a:r>
          </a:p>
          <a:p>
            <a:pPr lvl="1">
              <a:lnSpc>
                <a:spcPct val="114999"/>
              </a:lnSpc>
              <a:buClrTx/>
              <a:buSzPct val="100000"/>
            </a:pPr>
            <a:r>
              <a:rPr lang="en-US" sz="1200">
                <a:solidFill>
                  <a:schemeClr val="tx1"/>
                </a:solidFill>
                <a:latin typeface="+mj-lt"/>
              </a:rPr>
              <a:t>Typhoid</a:t>
            </a:r>
          </a:p>
          <a:p>
            <a:pPr lvl="1">
              <a:lnSpc>
                <a:spcPct val="114999"/>
              </a:lnSpc>
              <a:buClrTx/>
            </a:pPr>
            <a:r>
              <a:rPr lang="en-US" sz="1200">
                <a:solidFill>
                  <a:schemeClr val="tx1"/>
                </a:solidFill>
                <a:latin typeface="+mj-lt"/>
              </a:rPr>
              <a:t>Vibrio</a:t>
            </a:r>
          </a:p>
          <a:p>
            <a:pPr>
              <a:lnSpc>
                <a:spcPct val="114999"/>
              </a:lnSpc>
              <a:buClrTx/>
            </a:pPr>
            <a:r>
              <a:rPr lang="en-US" sz="1200">
                <a:latin typeface="+mj-lt"/>
                <a:cs typeface="Arial"/>
              </a:rPr>
              <a:t>These topics were chosen based on the following survey results</a:t>
            </a:r>
          </a:p>
          <a:p>
            <a:pPr lvl="1">
              <a:lnSpc>
                <a:spcPct val="114999"/>
              </a:lnSpc>
              <a:buClrTx/>
              <a:buSzPct val="100000"/>
            </a:pPr>
            <a:r>
              <a:rPr lang="en-US" sz="1200">
                <a:solidFill>
                  <a:srgbClr val="92D050"/>
                </a:solidFill>
                <a:latin typeface="+mj-lt"/>
              </a:rPr>
              <a:t>Water and food borne diseases – 7</a:t>
            </a:r>
            <a:endParaRPr lang="en-US" sz="1200">
              <a:latin typeface="+mj-lt"/>
            </a:endParaRPr>
          </a:p>
          <a:p>
            <a:pPr lvl="1">
              <a:lnSpc>
                <a:spcPct val="114999"/>
              </a:lnSpc>
              <a:buClrTx/>
              <a:buSzPct val="100000"/>
            </a:pPr>
            <a:r>
              <a:rPr lang="en-US" sz="1200">
                <a:solidFill>
                  <a:srgbClr val="7A3F2A"/>
                </a:solidFill>
                <a:latin typeface="+mj-lt"/>
              </a:rPr>
              <a:t>Food safety and security – 8</a:t>
            </a:r>
            <a:endParaRPr lang="en-US" sz="1200">
              <a:latin typeface="+mj-lt"/>
            </a:endParaRPr>
          </a:p>
          <a:p>
            <a:pPr lvl="1">
              <a:lnSpc>
                <a:spcPct val="114999"/>
              </a:lnSpc>
              <a:buClrTx/>
              <a:buSzPct val="100000"/>
            </a:pPr>
            <a:r>
              <a:rPr lang="en-US" sz="1200">
                <a:solidFill>
                  <a:srgbClr val="AD9113"/>
                </a:solidFill>
                <a:latin typeface="+mj-lt"/>
              </a:rPr>
              <a:t>Inadequate wastewater treatment and sewage operations – 4</a:t>
            </a:r>
            <a:endParaRPr lang="en-US" sz="1200">
              <a:solidFill>
                <a:srgbClr val="595959"/>
              </a:solidFill>
              <a:latin typeface="+mj-lt"/>
            </a:endParaRPr>
          </a:p>
          <a:p>
            <a:pPr lvl="1">
              <a:lnSpc>
                <a:spcPct val="114999"/>
              </a:lnSpc>
              <a:buClrTx/>
              <a:buSzPct val="100000"/>
            </a:pPr>
            <a:r>
              <a:rPr lang="en-US" sz="1200">
                <a:solidFill>
                  <a:schemeClr val="accent2">
                    <a:lumMod val="50000"/>
                  </a:schemeClr>
                </a:solidFill>
                <a:latin typeface="+mj-lt"/>
              </a:rPr>
              <a:t>Mental health exacerbations </a:t>
            </a:r>
            <a:r>
              <a:rPr lang="en-US" sz="1200">
                <a:solidFill>
                  <a:schemeClr val="accent4"/>
                </a:solidFill>
                <a:latin typeface="+mj-lt"/>
              </a:rPr>
              <a:t>– </a:t>
            </a:r>
            <a:r>
              <a:rPr lang="en-US" sz="1200">
                <a:solidFill>
                  <a:schemeClr val="accent2">
                    <a:lumMod val="50000"/>
                  </a:schemeClr>
                </a:solidFill>
                <a:latin typeface="+mj-lt"/>
              </a:rPr>
              <a:t>13</a:t>
            </a:r>
          </a:p>
          <a:p>
            <a:pPr>
              <a:lnSpc>
                <a:spcPct val="114999"/>
              </a:lnSpc>
            </a:pPr>
            <a:endParaRPr lang="en-US"/>
          </a:p>
          <a:p>
            <a:pPr lvl="1">
              <a:lnSpc>
                <a:spcPct val="114999"/>
              </a:lnSpc>
            </a:pPr>
            <a:endParaRPr lang="en-US" sz="1100">
              <a:solidFill>
                <a:srgbClr val="000000"/>
              </a:solidFill>
            </a:endParaRPr>
          </a:p>
          <a:p>
            <a:pPr lvl="1">
              <a:lnSpc>
                <a:spcPct val="114999"/>
              </a:lnSpc>
            </a:pPr>
            <a:endParaRPr lang="en-US" sz="1100">
              <a:solidFill>
                <a:srgbClr val="000000"/>
              </a:solidFill>
            </a:endParaRPr>
          </a:p>
          <a:p>
            <a:pPr lvl="1">
              <a:lnSpc>
                <a:spcPct val="114999"/>
              </a:lnSpc>
            </a:pPr>
            <a:endParaRPr lang="en-US" sz="1100">
              <a:solidFill>
                <a:srgbClr val="595959"/>
              </a:solidFill>
            </a:endParaRPr>
          </a:p>
          <a:p>
            <a:pPr>
              <a:lnSpc>
                <a:spcPct val="114999"/>
              </a:lnSpc>
            </a:pPr>
            <a:endParaRPr lang="en-US">
              <a:cs typeface="Poppins"/>
            </a:endParaRPr>
          </a:p>
          <a:p>
            <a:pPr>
              <a:lnSpc>
                <a:spcPct val="114999"/>
              </a:lnSpc>
            </a:pPr>
            <a:endParaRPr lang="en-US">
              <a:cs typeface="Poppins"/>
            </a:endParaRPr>
          </a:p>
        </p:txBody>
      </p:sp>
      <p:graphicFrame>
        <p:nvGraphicFramePr>
          <p:cNvPr id="3" name="Chart 2">
            <a:extLst>
              <a:ext uri="{FF2B5EF4-FFF2-40B4-BE49-F238E27FC236}">
                <a16:creationId xmlns:a16="http://schemas.microsoft.com/office/drawing/2014/main" id="{E9AF6304-F66F-4296-ACA1-AD857C537046}"/>
              </a:ext>
              <a:ext uri="{147F2762-F138-4A5C-976F-8EAC2B608ADB}">
                <a16:predDERef xmlns:a16="http://schemas.microsoft.com/office/drawing/2014/main" pred="{94275DFA-D044-4890-803B-AAB97CC3823F}"/>
              </a:ext>
            </a:extLst>
          </p:cNvPr>
          <p:cNvGraphicFramePr>
            <a:graphicFrameLocks/>
          </p:cNvGraphicFramePr>
          <p:nvPr/>
        </p:nvGraphicFramePr>
        <p:xfrm>
          <a:off x="5098493" y="2683402"/>
          <a:ext cx="3733807" cy="2032554"/>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descr="Chart, line chart&#10;&#10;Description automatically generated">
            <a:extLst>
              <a:ext uri="{FF2B5EF4-FFF2-40B4-BE49-F238E27FC236}">
                <a16:creationId xmlns:a16="http://schemas.microsoft.com/office/drawing/2014/main" id="{D3C138B9-8E1A-EEB1-D1D5-FB1EECBBC31C}"/>
              </a:ext>
            </a:extLst>
          </p:cNvPr>
          <p:cNvPicPr>
            <a:picLocks noChangeAspect="1"/>
          </p:cNvPicPr>
          <p:nvPr/>
        </p:nvPicPr>
        <p:blipFill>
          <a:blip r:embed="rId5"/>
          <a:stretch>
            <a:fillRect/>
          </a:stretch>
        </p:blipFill>
        <p:spPr>
          <a:xfrm>
            <a:off x="5098492" y="393208"/>
            <a:ext cx="3733807" cy="2206896"/>
          </a:xfrm>
          <a:prstGeom prst="rect">
            <a:avLst/>
          </a:prstGeom>
        </p:spPr>
      </p:pic>
    </p:spTree>
    <p:extLst>
      <p:ext uri="{BB962C8B-B14F-4D97-AF65-F5344CB8AC3E}">
        <p14:creationId xmlns:p14="http://schemas.microsoft.com/office/powerpoint/2010/main" val="3942676346"/>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3999E9-E94D-ECEC-1F3D-CC091207B89D}"/>
              </a:ext>
            </a:extLst>
          </p:cNvPr>
          <p:cNvSpPr>
            <a:spLocks noGrp="1"/>
          </p:cNvSpPr>
          <p:nvPr>
            <p:ph type="title"/>
          </p:nvPr>
        </p:nvSpPr>
        <p:spPr>
          <a:xfrm>
            <a:off x="311700" y="232757"/>
            <a:ext cx="8520600" cy="297925"/>
          </a:xfrm>
        </p:spPr>
        <p:txBody>
          <a:bodyPr>
            <a:noAutofit/>
          </a:bodyPr>
          <a:lstStyle/>
          <a:p>
            <a:r>
              <a:rPr lang="en-US" sz="2400">
                <a:cs typeface="Poppins SemiBold"/>
              </a:rPr>
              <a:t>Vector-Borne Illnesses</a:t>
            </a:r>
            <a:endParaRPr lang="en-US" sz="2000"/>
          </a:p>
        </p:txBody>
      </p:sp>
      <p:sp>
        <p:nvSpPr>
          <p:cNvPr id="15" name="Text Placeholder 14">
            <a:extLst>
              <a:ext uri="{FF2B5EF4-FFF2-40B4-BE49-F238E27FC236}">
                <a16:creationId xmlns:a16="http://schemas.microsoft.com/office/drawing/2014/main" id="{ECAAC999-8E77-A9B3-4217-A22D752E0176}"/>
              </a:ext>
            </a:extLst>
          </p:cNvPr>
          <p:cNvSpPr>
            <a:spLocks noGrp="1"/>
          </p:cNvSpPr>
          <p:nvPr>
            <p:ph type="body" idx="1"/>
          </p:nvPr>
        </p:nvSpPr>
        <p:spPr>
          <a:xfrm>
            <a:off x="311700" y="791942"/>
            <a:ext cx="4252210" cy="3830477"/>
          </a:xfrm>
        </p:spPr>
        <p:txBody>
          <a:bodyPr spcFirstLastPara="1" wrap="square" lIns="91425" tIns="91425" rIns="91425" bIns="91425" anchor="t" anchorCtr="0">
            <a:noAutofit/>
          </a:bodyPr>
          <a:lstStyle/>
          <a:p>
            <a:pPr>
              <a:lnSpc>
                <a:spcPct val="114999"/>
              </a:lnSpc>
            </a:pPr>
            <a:r>
              <a:rPr lang="en-US" sz="1200">
                <a:cs typeface="Arial"/>
              </a:rPr>
              <a:t>This module is broken into two parts (submodules)</a:t>
            </a:r>
            <a:endParaRPr lang="en-US" sz="1200">
              <a:cs typeface="Poppins"/>
            </a:endParaRPr>
          </a:p>
          <a:p>
            <a:pPr>
              <a:lnSpc>
                <a:spcPct val="114999"/>
              </a:lnSpc>
            </a:pPr>
            <a:endParaRPr lang="en-US">
              <a:cs typeface="Arial"/>
            </a:endParaRPr>
          </a:p>
          <a:p>
            <a:pPr>
              <a:lnSpc>
                <a:spcPct val="114999"/>
              </a:lnSpc>
            </a:pPr>
            <a:endParaRPr lang="en-US">
              <a:cs typeface="Arial"/>
            </a:endParaRPr>
          </a:p>
          <a:p>
            <a:pPr>
              <a:lnSpc>
                <a:spcPct val="114999"/>
              </a:lnSpc>
            </a:pPr>
            <a:endParaRPr lang="en-US">
              <a:cs typeface="Arial"/>
            </a:endParaRPr>
          </a:p>
          <a:p>
            <a:pPr>
              <a:lnSpc>
                <a:spcPct val="114999"/>
              </a:lnSpc>
            </a:pPr>
            <a:endParaRPr lang="en-US">
              <a:cs typeface="Arial"/>
            </a:endParaRPr>
          </a:p>
          <a:p>
            <a:pPr>
              <a:lnSpc>
                <a:spcPct val="114999"/>
              </a:lnSpc>
            </a:pPr>
            <a:endParaRPr lang="en-US">
              <a:cs typeface="Arial"/>
            </a:endParaRPr>
          </a:p>
          <a:p>
            <a:pPr>
              <a:lnSpc>
                <a:spcPct val="114999"/>
              </a:lnSpc>
            </a:pPr>
            <a:endParaRPr lang="en-US">
              <a:cs typeface="Arial"/>
            </a:endParaRPr>
          </a:p>
          <a:p>
            <a:pPr>
              <a:lnSpc>
                <a:spcPct val="114999"/>
              </a:lnSpc>
            </a:pPr>
            <a:endParaRPr lang="en-US">
              <a:cs typeface="Arial"/>
            </a:endParaRPr>
          </a:p>
          <a:p>
            <a:pPr>
              <a:lnSpc>
                <a:spcPct val="114999"/>
              </a:lnSpc>
            </a:pPr>
            <a:endParaRPr lang="en-US">
              <a:cs typeface="Arial"/>
            </a:endParaRPr>
          </a:p>
          <a:p>
            <a:pPr>
              <a:lnSpc>
                <a:spcPct val="114999"/>
              </a:lnSpc>
            </a:pPr>
            <a:endParaRPr lang="en-US">
              <a:cs typeface="Arial"/>
            </a:endParaRPr>
          </a:p>
          <a:p>
            <a:pPr>
              <a:lnSpc>
                <a:spcPct val="114999"/>
              </a:lnSpc>
            </a:pPr>
            <a:endParaRPr lang="en-US">
              <a:cs typeface="Arial"/>
            </a:endParaRPr>
          </a:p>
          <a:p>
            <a:pPr>
              <a:lnSpc>
                <a:spcPct val="114999"/>
              </a:lnSpc>
            </a:pPr>
            <a:endParaRPr lang="en-US">
              <a:cs typeface="Arial"/>
            </a:endParaRPr>
          </a:p>
          <a:p>
            <a:pPr marL="0" indent="0">
              <a:lnSpc>
                <a:spcPct val="114999"/>
              </a:lnSpc>
              <a:buNone/>
            </a:pPr>
            <a:endParaRPr lang="en-US">
              <a:cs typeface="Arial"/>
            </a:endParaRPr>
          </a:p>
          <a:p>
            <a:pPr marL="0" indent="0">
              <a:lnSpc>
                <a:spcPct val="114999"/>
              </a:lnSpc>
              <a:buNone/>
            </a:pPr>
            <a:endParaRPr lang="en-US" sz="800">
              <a:cs typeface="Arial"/>
            </a:endParaRPr>
          </a:p>
          <a:p>
            <a:pPr>
              <a:lnSpc>
                <a:spcPct val="114999"/>
              </a:lnSpc>
            </a:pPr>
            <a:r>
              <a:rPr lang="en-US" sz="1200">
                <a:latin typeface="+mj-lt"/>
                <a:cs typeface="Arial"/>
              </a:rPr>
              <a:t>These topics were chosen based on the following survey results</a:t>
            </a:r>
            <a:endParaRPr lang="en-US" sz="1200">
              <a:latin typeface="+mj-lt"/>
            </a:endParaRPr>
          </a:p>
          <a:p>
            <a:pPr lvl="1">
              <a:lnSpc>
                <a:spcPct val="114999"/>
              </a:lnSpc>
              <a:buClrTx/>
              <a:buSzPct val="100000"/>
            </a:pPr>
            <a:r>
              <a:rPr lang="en-US" sz="1200">
                <a:solidFill>
                  <a:srgbClr val="00B050"/>
                </a:solidFill>
                <a:latin typeface="+mj-lt"/>
              </a:rPr>
              <a:t>Increase in diseases associated with mosquitos and ticks (vector-borne) –  19</a:t>
            </a:r>
            <a:endParaRPr lang="en-US" sz="1200">
              <a:latin typeface="+mj-lt"/>
            </a:endParaRPr>
          </a:p>
          <a:p>
            <a:pPr lvl="1">
              <a:lnSpc>
                <a:spcPct val="114999"/>
              </a:lnSpc>
              <a:buClrTx/>
              <a:buSzPct val="100000"/>
            </a:pPr>
            <a:r>
              <a:rPr lang="en-US" sz="1200">
                <a:solidFill>
                  <a:schemeClr val="accent2">
                    <a:lumMod val="50000"/>
                  </a:schemeClr>
                </a:solidFill>
                <a:latin typeface="+mj-lt"/>
              </a:rPr>
              <a:t>Mental health exacerbations </a:t>
            </a:r>
            <a:r>
              <a:rPr lang="en-US" sz="1200">
                <a:solidFill>
                  <a:schemeClr val="accent4"/>
                </a:solidFill>
                <a:latin typeface="+mj-lt"/>
              </a:rPr>
              <a:t>– </a:t>
            </a:r>
            <a:r>
              <a:rPr lang="en-US" sz="1200">
                <a:solidFill>
                  <a:schemeClr val="accent2">
                    <a:lumMod val="50000"/>
                  </a:schemeClr>
                </a:solidFill>
                <a:latin typeface="+mj-lt"/>
              </a:rPr>
              <a:t>13</a:t>
            </a:r>
          </a:p>
          <a:p>
            <a:pPr>
              <a:lnSpc>
                <a:spcPct val="114999"/>
              </a:lnSpc>
            </a:pPr>
            <a:endParaRPr lang="en-US">
              <a:solidFill>
                <a:srgbClr val="000000"/>
              </a:solidFill>
            </a:endParaRPr>
          </a:p>
          <a:p>
            <a:pPr lvl="1">
              <a:lnSpc>
                <a:spcPct val="114999"/>
              </a:lnSpc>
            </a:pPr>
            <a:endParaRPr lang="en-US" sz="1100">
              <a:solidFill>
                <a:srgbClr val="000000"/>
              </a:solidFill>
            </a:endParaRPr>
          </a:p>
          <a:p>
            <a:pPr lvl="1">
              <a:lnSpc>
                <a:spcPct val="114999"/>
              </a:lnSpc>
            </a:pPr>
            <a:endParaRPr lang="en-US" sz="1100">
              <a:solidFill>
                <a:srgbClr val="595959"/>
              </a:solidFill>
            </a:endParaRPr>
          </a:p>
          <a:p>
            <a:pPr>
              <a:lnSpc>
                <a:spcPct val="114999"/>
              </a:lnSpc>
            </a:pPr>
            <a:endParaRPr lang="en-US">
              <a:cs typeface="Poppins"/>
            </a:endParaRPr>
          </a:p>
          <a:p>
            <a:pPr>
              <a:lnSpc>
                <a:spcPct val="114999"/>
              </a:lnSpc>
            </a:pPr>
            <a:endParaRPr lang="en-US">
              <a:cs typeface="Poppins"/>
            </a:endParaRPr>
          </a:p>
        </p:txBody>
      </p:sp>
      <p:graphicFrame>
        <p:nvGraphicFramePr>
          <p:cNvPr id="2" name="Chart 1">
            <a:extLst>
              <a:ext uri="{FF2B5EF4-FFF2-40B4-BE49-F238E27FC236}">
                <a16:creationId xmlns:a16="http://schemas.microsoft.com/office/drawing/2014/main" id="{86AD01AF-5138-4CD1-A402-783EA3AFD09A}"/>
              </a:ext>
              <a:ext uri="{147F2762-F138-4A5C-976F-8EAC2B608ADB}">
                <a16:predDERef xmlns:a16="http://schemas.microsoft.com/office/drawing/2014/main" pred="{E9AF6304-F66F-4296-ACA1-AD857C537046}"/>
              </a:ext>
            </a:extLst>
          </p:cNvPr>
          <p:cNvGraphicFramePr>
            <a:graphicFrameLocks/>
          </p:cNvGraphicFramePr>
          <p:nvPr/>
        </p:nvGraphicFramePr>
        <p:xfrm>
          <a:off x="4897566" y="2569989"/>
          <a:ext cx="3756992" cy="2052431"/>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CE886D3D-3ADC-DE97-1AF0-0686E6382642}"/>
              </a:ext>
            </a:extLst>
          </p:cNvPr>
          <p:cNvPicPr>
            <a:picLocks noChangeAspect="1"/>
          </p:cNvPicPr>
          <p:nvPr/>
        </p:nvPicPr>
        <p:blipFill>
          <a:blip r:embed="rId4"/>
          <a:stretch>
            <a:fillRect/>
          </a:stretch>
        </p:blipFill>
        <p:spPr>
          <a:xfrm>
            <a:off x="4898602" y="234472"/>
            <a:ext cx="3753471" cy="2267290"/>
          </a:xfrm>
          <a:prstGeom prst="rect">
            <a:avLst/>
          </a:prstGeom>
        </p:spPr>
      </p:pic>
      <p:sp>
        <p:nvSpPr>
          <p:cNvPr id="11" name="Text Placeholder 14">
            <a:extLst>
              <a:ext uri="{FF2B5EF4-FFF2-40B4-BE49-F238E27FC236}">
                <a16:creationId xmlns:a16="http://schemas.microsoft.com/office/drawing/2014/main" id="{1E98D56C-C088-607F-D888-5D7B6D1C9A25}"/>
              </a:ext>
            </a:extLst>
          </p:cNvPr>
          <p:cNvSpPr txBox="1">
            <a:spLocks/>
          </p:cNvSpPr>
          <p:nvPr/>
        </p:nvSpPr>
        <p:spPr>
          <a:xfrm>
            <a:off x="-400775" y="1056506"/>
            <a:ext cx="3253267" cy="22605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171450" marR="0" lvl="0" indent="-171450" algn="l" rtl="0" eaLnBrk="1" hangingPunct="1">
              <a:lnSpc>
                <a:spcPct val="115000"/>
              </a:lnSpc>
              <a:spcBef>
                <a:spcPts val="0"/>
              </a:spcBef>
              <a:spcAft>
                <a:spcPts val="0"/>
              </a:spcAft>
              <a:buClr>
                <a:schemeClr val="dk2"/>
              </a:buClr>
              <a:buSzPct val="100000"/>
              <a:buFont typeface="Arial" panose="020B0604020202020204" pitchFamily="34" charset="0"/>
              <a:buChar char="•"/>
              <a:defRPr sz="1100" b="0" i="0" u="none" strike="noStrike" cap="none">
                <a:solidFill>
                  <a:schemeClr val="tx1"/>
                </a:solidFill>
                <a:latin typeface="+mn-lt"/>
                <a:ea typeface="Arial"/>
                <a:cs typeface="Poppins" panose="00000500000000000000" pitchFamily="2" charset="0"/>
                <a:sym typeface="Arial"/>
              </a:defRPr>
            </a:lvl1pPr>
            <a:lvl2pPr marL="914400" marR="0" lvl="1" indent="-317500" algn="l" rtl="0" eaLnBrk="1" hangingPunct="1">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eaLnBrk="1" hangingPunct="1">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eaLnBrk="1" hangingPunct="1">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eaLnBrk="1" hangingPunct="1">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eaLnBrk="1" hangingPunct="1">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eaLnBrk="1" hangingPunct="1">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eaLnBrk="1" hangingPunct="1">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eaLnBrk="1" hangingPunct="1">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596900" lvl="1" indent="0">
              <a:lnSpc>
                <a:spcPct val="114999"/>
              </a:lnSpc>
              <a:buNone/>
            </a:pPr>
            <a:r>
              <a:rPr lang="en-US" sz="1100">
                <a:solidFill>
                  <a:schemeClr val="tx1"/>
                </a:solidFill>
              </a:rPr>
              <a:t>        </a:t>
            </a:r>
            <a:r>
              <a:rPr lang="en-US" sz="1100" b="1">
                <a:solidFill>
                  <a:schemeClr val="tx1"/>
                </a:solidFill>
              </a:rPr>
              <a:t>Mosquitos</a:t>
            </a:r>
          </a:p>
          <a:p>
            <a:pPr lvl="2">
              <a:lnSpc>
                <a:spcPct val="114999"/>
              </a:lnSpc>
              <a:buClrTx/>
              <a:buFont typeface="Wingdings"/>
              <a:buChar char="q"/>
            </a:pPr>
            <a:r>
              <a:rPr lang="en-US" sz="1100">
                <a:solidFill>
                  <a:schemeClr val="tx1"/>
                </a:solidFill>
              </a:rPr>
              <a:t>California Serogroup Viruses</a:t>
            </a:r>
          </a:p>
          <a:p>
            <a:pPr lvl="2">
              <a:lnSpc>
                <a:spcPct val="114999"/>
              </a:lnSpc>
              <a:buClrTx/>
              <a:buFont typeface="Wingdings"/>
              <a:buChar char="q"/>
            </a:pPr>
            <a:r>
              <a:rPr lang="en-US" sz="1100">
                <a:solidFill>
                  <a:schemeClr val="tx1"/>
                </a:solidFill>
              </a:rPr>
              <a:t>Chikungunya Virus</a:t>
            </a:r>
          </a:p>
          <a:p>
            <a:pPr lvl="2">
              <a:lnSpc>
                <a:spcPct val="114999"/>
              </a:lnSpc>
              <a:buClrTx/>
              <a:buFont typeface="Wingdings"/>
              <a:buChar char="q"/>
            </a:pPr>
            <a:r>
              <a:rPr lang="en-US" sz="1100">
                <a:solidFill>
                  <a:schemeClr val="tx1"/>
                </a:solidFill>
              </a:rPr>
              <a:t>Dengue Virus </a:t>
            </a:r>
          </a:p>
          <a:p>
            <a:pPr lvl="2">
              <a:lnSpc>
                <a:spcPct val="114999"/>
              </a:lnSpc>
              <a:buClrTx/>
              <a:buFont typeface="Wingdings"/>
              <a:buChar char="q"/>
            </a:pPr>
            <a:r>
              <a:rPr lang="en-US" sz="1100">
                <a:solidFill>
                  <a:schemeClr val="tx1"/>
                </a:solidFill>
              </a:rPr>
              <a:t>Eastern Equine Encephalitis (EEE) Virus</a:t>
            </a:r>
          </a:p>
          <a:p>
            <a:pPr lvl="2">
              <a:lnSpc>
                <a:spcPct val="114999"/>
              </a:lnSpc>
              <a:buClrTx/>
              <a:buFont typeface="Wingdings"/>
              <a:buChar char="q"/>
            </a:pPr>
            <a:r>
              <a:rPr lang="en-US" sz="1100">
                <a:solidFill>
                  <a:schemeClr val="tx1"/>
                </a:solidFill>
              </a:rPr>
              <a:t>Malaria</a:t>
            </a:r>
          </a:p>
          <a:p>
            <a:pPr lvl="2">
              <a:lnSpc>
                <a:spcPct val="114999"/>
              </a:lnSpc>
              <a:buClrTx/>
              <a:buFont typeface="Wingdings"/>
              <a:buChar char="q"/>
            </a:pPr>
            <a:r>
              <a:rPr lang="en-US" sz="1100">
                <a:solidFill>
                  <a:schemeClr val="tx1"/>
                </a:solidFill>
              </a:rPr>
              <a:t>St Louis Encephalitis Virus</a:t>
            </a:r>
          </a:p>
          <a:p>
            <a:pPr lvl="2">
              <a:lnSpc>
                <a:spcPct val="114999"/>
              </a:lnSpc>
              <a:buClrTx/>
              <a:buFont typeface="Wingdings"/>
              <a:buChar char="q"/>
            </a:pPr>
            <a:r>
              <a:rPr lang="en-US" sz="1100">
                <a:solidFill>
                  <a:schemeClr val="tx1"/>
                </a:solidFill>
              </a:rPr>
              <a:t>West Nile Virus (WNV)</a:t>
            </a:r>
          </a:p>
          <a:p>
            <a:pPr lvl="2">
              <a:lnSpc>
                <a:spcPct val="114999"/>
              </a:lnSpc>
              <a:buClrTx/>
              <a:buFont typeface="Wingdings"/>
              <a:buChar char="q"/>
            </a:pPr>
            <a:r>
              <a:rPr lang="en-US" sz="1100">
                <a:solidFill>
                  <a:schemeClr val="tx1"/>
                </a:solidFill>
              </a:rPr>
              <a:t>Yellow Fever Virus</a:t>
            </a:r>
          </a:p>
          <a:p>
            <a:pPr lvl="2">
              <a:lnSpc>
                <a:spcPct val="114999"/>
              </a:lnSpc>
              <a:buClrTx/>
              <a:buFont typeface="Wingdings"/>
              <a:buChar char="q"/>
            </a:pPr>
            <a:r>
              <a:rPr lang="en-US" sz="1100">
                <a:solidFill>
                  <a:schemeClr val="tx1"/>
                </a:solidFill>
              </a:rPr>
              <a:t>Zika Virus</a:t>
            </a:r>
          </a:p>
        </p:txBody>
      </p:sp>
      <p:sp>
        <p:nvSpPr>
          <p:cNvPr id="3" name="Text Placeholder 14">
            <a:extLst>
              <a:ext uri="{FF2B5EF4-FFF2-40B4-BE49-F238E27FC236}">
                <a16:creationId xmlns:a16="http://schemas.microsoft.com/office/drawing/2014/main" id="{43769889-1FCB-4057-52F2-5E74047DC660}"/>
              </a:ext>
            </a:extLst>
          </p:cNvPr>
          <p:cNvSpPr txBox="1">
            <a:spLocks/>
          </p:cNvSpPr>
          <p:nvPr/>
        </p:nvSpPr>
        <p:spPr>
          <a:xfrm>
            <a:off x="1881084" y="1056506"/>
            <a:ext cx="3170440" cy="22605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171450" marR="0" lvl="0" indent="-171450" algn="l" rtl="0" eaLnBrk="1" hangingPunct="1">
              <a:lnSpc>
                <a:spcPct val="115000"/>
              </a:lnSpc>
              <a:spcBef>
                <a:spcPts val="0"/>
              </a:spcBef>
              <a:spcAft>
                <a:spcPts val="0"/>
              </a:spcAft>
              <a:buClr>
                <a:schemeClr val="dk2"/>
              </a:buClr>
              <a:buSzPct val="100000"/>
              <a:buFont typeface="Arial" panose="020B0604020202020204" pitchFamily="34" charset="0"/>
              <a:buChar char="•"/>
              <a:defRPr sz="1100" b="0" i="0" u="none" strike="noStrike" cap="none">
                <a:solidFill>
                  <a:schemeClr val="tx1"/>
                </a:solidFill>
                <a:latin typeface="+mn-lt"/>
                <a:ea typeface="Arial"/>
                <a:cs typeface="Poppins" panose="00000500000000000000" pitchFamily="2" charset="0"/>
                <a:sym typeface="Arial"/>
              </a:defRPr>
            </a:lvl1pPr>
            <a:lvl2pPr marL="914400" marR="0" lvl="1" indent="-317500" algn="l" rtl="0" eaLnBrk="1" hangingPunct="1">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eaLnBrk="1" hangingPunct="1">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eaLnBrk="1" hangingPunct="1">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eaLnBrk="1" hangingPunct="1">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eaLnBrk="1" hangingPunct="1">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eaLnBrk="1" hangingPunct="1">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eaLnBrk="1" hangingPunct="1">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eaLnBrk="1" hangingPunct="1">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596900" lvl="1" indent="0">
              <a:lnSpc>
                <a:spcPct val="114999"/>
              </a:lnSpc>
              <a:buNone/>
            </a:pPr>
            <a:r>
              <a:rPr lang="en-US" sz="1100">
                <a:solidFill>
                  <a:schemeClr val="tx1"/>
                </a:solidFill>
              </a:rPr>
              <a:t>        </a:t>
            </a:r>
            <a:r>
              <a:rPr lang="en-US" sz="1100" b="1">
                <a:solidFill>
                  <a:schemeClr val="tx1"/>
                </a:solidFill>
              </a:rPr>
              <a:t>Ticks</a:t>
            </a:r>
          </a:p>
          <a:p>
            <a:pPr lvl="2">
              <a:lnSpc>
                <a:spcPct val="114999"/>
              </a:lnSpc>
              <a:buClrTx/>
              <a:buFont typeface="Wingdings"/>
              <a:buChar char="q"/>
            </a:pPr>
            <a:r>
              <a:rPr lang="en-US" sz="1100">
                <a:solidFill>
                  <a:schemeClr val="tx1"/>
                </a:solidFill>
              </a:rPr>
              <a:t>Anaplasmosis</a:t>
            </a:r>
          </a:p>
          <a:p>
            <a:pPr lvl="2">
              <a:lnSpc>
                <a:spcPct val="114999"/>
              </a:lnSpc>
              <a:buClrTx/>
              <a:buFont typeface="Wingdings"/>
              <a:buChar char="q"/>
            </a:pPr>
            <a:r>
              <a:rPr lang="en-US" sz="1100">
                <a:solidFill>
                  <a:schemeClr val="tx1"/>
                </a:solidFill>
              </a:rPr>
              <a:t>Babesiosis</a:t>
            </a:r>
          </a:p>
          <a:p>
            <a:pPr lvl="2">
              <a:lnSpc>
                <a:spcPct val="114999"/>
              </a:lnSpc>
              <a:buClrTx/>
              <a:buFont typeface="Wingdings"/>
              <a:buChar char="q"/>
            </a:pPr>
            <a:r>
              <a:rPr lang="en-US" sz="1100">
                <a:solidFill>
                  <a:schemeClr val="tx1"/>
                </a:solidFill>
              </a:rPr>
              <a:t>Borrelia Miyamotoi disease</a:t>
            </a:r>
          </a:p>
          <a:p>
            <a:pPr lvl="2">
              <a:lnSpc>
                <a:spcPct val="114999"/>
              </a:lnSpc>
              <a:buClrTx/>
              <a:buFont typeface="Wingdings"/>
              <a:buChar char="q"/>
            </a:pPr>
            <a:r>
              <a:rPr lang="en-US" sz="1100">
                <a:solidFill>
                  <a:schemeClr val="tx1"/>
                </a:solidFill>
              </a:rPr>
              <a:t>Ehrlichiosis</a:t>
            </a:r>
          </a:p>
          <a:p>
            <a:pPr lvl="2">
              <a:lnSpc>
                <a:spcPct val="114999"/>
              </a:lnSpc>
              <a:buClrTx/>
              <a:buFont typeface="Wingdings"/>
              <a:buChar char="q"/>
            </a:pPr>
            <a:r>
              <a:rPr lang="en-US" sz="1100">
                <a:solidFill>
                  <a:schemeClr val="tx1"/>
                </a:solidFill>
              </a:rPr>
              <a:t>Lyme Disease</a:t>
            </a:r>
          </a:p>
          <a:p>
            <a:pPr lvl="2">
              <a:lnSpc>
                <a:spcPct val="114999"/>
              </a:lnSpc>
              <a:buClrTx/>
              <a:buFont typeface="Wingdings"/>
              <a:buChar char="q"/>
            </a:pPr>
            <a:r>
              <a:rPr lang="en-US" sz="1100">
                <a:solidFill>
                  <a:schemeClr val="tx1"/>
                </a:solidFill>
              </a:rPr>
              <a:t>Powassan Virus</a:t>
            </a:r>
          </a:p>
          <a:p>
            <a:pPr lvl="2">
              <a:lnSpc>
                <a:spcPct val="114999"/>
              </a:lnSpc>
              <a:buClrTx/>
              <a:buFont typeface="Wingdings"/>
              <a:buChar char="q"/>
            </a:pPr>
            <a:r>
              <a:rPr lang="en-US" sz="1100">
                <a:solidFill>
                  <a:schemeClr val="tx1"/>
                </a:solidFill>
              </a:rPr>
              <a:t>Rocky Mountain Spotted Fever</a:t>
            </a:r>
          </a:p>
          <a:p>
            <a:pPr lvl="2">
              <a:lnSpc>
                <a:spcPct val="114999"/>
              </a:lnSpc>
              <a:buClrTx/>
              <a:buFont typeface="Wingdings"/>
              <a:buChar char="q"/>
            </a:pPr>
            <a:r>
              <a:rPr lang="en-US" sz="1100">
                <a:solidFill>
                  <a:schemeClr val="tx1"/>
                </a:solidFill>
              </a:rPr>
              <a:t>Tularemia</a:t>
            </a:r>
          </a:p>
        </p:txBody>
      </p:sp>
    </p:spTree>
    <p:extLst>
      <p:ext uri="{BB962C8B-B14F-4D97-AF65-F5344CB8AC3E}">
        <p14:creationId xmlns:p14="http://schemas.microsoft.com/office/powerpoint/2010/main" val="2081231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D1D1C17-6279-E2F9-5E3B-7E3F30A007A3}"/>
              </a:ext>
            </a:extLst>
          </p:cNvPr>
          <p:cNvSpPr>
            <a:spLocks noGrp="1"/>
          </p:cNvSpPr>
          <p:nvPr>
            <p:ph type="body" sz="quarter" idx="13"/>
          </p:nvPr>
        </p:nvSpPr>
        <p:spPr>
          <a:xfrm>
            <a:off x="4113621" y="1428341"/>
            <a:ext cx="4054475" cy="1816085"/>
          </a:xfrm>
        </p:spPr>
        <p:txBody>
          <a:bodyPr>
            <a:normAutofit lnSpcReduction="10000"/>
          </a:bodyPr>
          <a:lstStyle/>
          <a:p>
            <a:pPr lvl="0"/>
            <a:r>
              <a:rPr lang="en-US">
                <a:solidFill>
                  <a:srgbClr val="3370E8"/>
                </a:solidFill>
                <a:sym typeface="Poppins SemiBold"/>
              </a:rPr>
              <a:t>Introductions + Icebreaker (10 minutes) </a:t>
            </a:r>
          </a:p>
          <a:p>
            <a:pPr lvl="0"/>
            <a:r>
              <a:rPr lang="en-US">
                <a:solidFill>
                  <a:srgbClr val="3370E8"/>
                </a:solidFill>
                <a:sym typeface="Poppins SemiBold"/>
              </a:rPr>
              <a:t>Symposium (5 minutes)</a:t>
            </a:r>
          </a:p>
          <a:p>
            <a:pPr lvl="0"/>
            <a:r>
              <a:rPr lang="en-US">
                <a:solidFill>
                  <a:srgbClr val="3370E8"/>
                </a:solidFill>
                <a:sym typeface="Poppins SemiBold"/>
              </a:rPr>
              <a:t>Compendium Updates (10 minutes)</a:t>
            </a:r>
          </a:p>
          <a:p>
            <a:r>
              <a:rPr lang="en-US">
                <a:cs typeface="Poppins SemiBold"/>
                <a:sym typeface="Poppins SemiBold"/>
              </a:rPr>
              <a:t>Curriculum Update (40 minutes) </a:t>
            </a:r>
            <a:endParaRPr lang="en-US"/>
          </a:p>
          <a:p>
            <a:pPr lvl="0"/>
            <a:r>
              <a:rPr lang="en-US">
                <a:sym typeface="Poppins SemiBold"/>
              </a:rPr>
              <a:t>Evaluation Update (15 mins)</a:t>
            </a:r>
          </a:p>
          <a:p>
            <a:pPr lvl="0"/>
            <a:r>
              <a:rPr lang="en-US">
                <a:solidFill>
                  <a:srgbClr val="3370E8"/>
                </a:solidFill>
                <a:sym typeface="Poppins SemiBold"/>
              </a:rPr>
              <a:t>Wrap up (5 mins) </a:t>
            </a:r>
          </a:p>
        </p:txBody>
      </p:sp>
      <p:sp>
        <p:nvSpPr>
          <p:cNvPr id="20" name="Slide Number Placeholder 19">
            <a:extLst>
              <a:ext uri="{FF2B5EF4-FFF2-40B4-BE49-F238E27FC236}">
                <a16:creationId xmlns:a16="http://schemas.microsoft.com/office/drawing/2014/main" id="{1F4B758D-90FB-A90D-EF0D-09C08DB565FD}"/>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1922477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2D6452-F261-9F64-09F7-D4820FC3DB1B}"/>
              </a:ext>
            </a:extLst>
          </p:cNvPr>
          <p:cNvSpPr>
            <a:spLocks noGrp="1"/>
          </p:cNvSpPr>
          <p:nvPr>
            <p:ph type="body" sz="quarter" idx="13"/>
          </p:nvPr>
        </p:nvSpPr>
        <p:spPr/>
        <p:txBody>
          <a:bodyPr/>
          <a:lstStyle/>
          <a:p>
            <a:r>
              <a:rPr lang="en-US">
                <a:solidFill>
                  <a:schemeClr val="accent6"/>
                </a:solidFill>
                <a:cs typeface="Poppins SemiBold"/>
              </a:rPr>
              <a:t>Example Module</a:t>
            </a:r>
            <a:endParaRPr lang="en-US" sz="3200">
              <a:solidFill>
                <a:schemeClr val="accent6"/>
              </a:solidFill>
            </a:endParaRPr>
          </a:p>
          <a:p>
            <a:r>
              <a:rPr lang="en-US" sz="3200" b="0">
                <a:solidFill>
                  <a:schemeClr val="accent6"/>
                </a:solidFill>
                <a:cs typeface="Arial"/>
                <a:hlinkClick r:id="rId2">
                  <a:extLst>
                    <a:ext uri="{A12FA001-AC4F-418D-AE19-62706E023703}">
                      <ahyp:hlinkClr xmlns:ahyp="http://schemas.microsoft.com/office/drawing/2018/hyperlinkcolor" val="tx"/>
                    </a:ext>
                  </a:extLst>
                </a:hlinkClick>
              </a:rPr>
              <a:t>Module</a:t>
            </a:r>
            <a:r>
              <a:rPr lang="en-US" sz="3200" b="0">
                <a:solidFill>
                  <a:schemeClr val="accent6"/>
                </a:solidFill>
                <a:ea typeface="+mn-lt"/>
                <a:cs typeface="+mn-lt"/>
                <a:hlinkClick r:id="rId2">
                  <a:extLst>
                    <a:ext uri="{A12FA001-AC4F-418D-AE19-62706E023703}">
                      <ahyp:hlinkClr xmlns:ahyp="http://schemas.microsoft.com/office/drawing/2018/hyperlinkcolor" val="tx"/>
                    </a:ext>
                  </a:extLst>
                </a:hlinkClick>
              </a:rPr>
              <a:t> Template.docx</a:t>
            </a:r>
            <a:endParaRPr lang="en-US" sz="3200">
              <a:solidFill>
                <a:schemeClr val="accent6"/>
              </a:solidFill>
            </a:endParaRPr>
          </a:p>
        </p:txBody>
      </p:sp>
    </p:spTree>
    <p:extLst>
      <p:ext uri="{BB962C8B-B14F-4D97-AF65-F5344CB8AC3E}">
        <p14:creationId xmlns:p14="http://schemas.microsoft.com/office/powerpoint/2010/main" val="373421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BA8C71-988E-2D9C-1022-5C125715206B}"/>
              </a:ext>
            </a:extLst>
          </p:cNvPr>
          <p:cNvSpPr>
            <a:spLocks noGrp="1"/>
          </p:cNvSpPr>
          <p:nvPr>
            <p:ph type="body" sz="quarter" idx="13"/>
          </p:nvPr>
        </p:nvSpPr>
        <p:spPr/>
        <p:txBody>
          <a:bodyPr/>
          <a:lstStyle/>
          <a:p>
            <a:r>
              <a:rPr lang="en-US">
                <a:cs typeface="Poppins SemiBold"/>
              </a:rPr>
              <a:t>Discussion</a:t>
            </a:r>
            <a:endParaRPr lang="en-US"/>
          </a:p>
        </p:txBody>
      </p:sp>
    </p:spTree>
    <p:extLst>
      <p:ext uri="{BB962C8B-B14F-4D97-AF65-F5344CB8AC3E}">
        <p14:creationId xmlns:p14="http://schemas.microsoft.com/office/powerpoint/2010/main" val="13294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89C8-C3FE-4304-4C62-CB7ECC027C71}"/>
              </a:ext>
            </a:extLst>
          </p:cNvPr>
          <p:cNvSpPr>
            <a:spLocks noGrp="1"/>
          </p:cNvSpPr>
          <p:nvPr>
            <p:ph type="title"/>
          </p:nvPr>
        </p:nvSpPr>
        <p:spPr/>
        <p:txBody>
          <a:bodyPr>
            <a:noAutofit/>
          </a:bodyPr>
          <a:lstStyle/>
          <a:p>
            <a:r>
              <a:rPr lang="en-US" sz="2400">
                <a:cs typeface="Poppins SemiBold"/>
              </a:rPr>
              <a:t>Evaluation Update</a:t>
            </a:r>
          </a:p>
        </p:txBody>
      </p:sp>
      <p:sp>
        <p:nvSpPr>
          <p:cNvPr id="3" name="Text Placeholder 2">
            <a:extLst>
              <a:ext uri="{FF2B5EF4-FFF2-40B4-BE49-F238E27FC236}">
                <a16:creationId xmlns:a16="http://schemas.microsoft.com/office/drawing/2014/main" id="{72A84967-C427-1EC4-A451-75E4989ED941}"/>
              </a:ext>
            </a:extLst>
          </p:cNvPr>
          <p:cNvSpPr>
            <a:spLocks noGrp="1"/>
          </p:cNvSpPr>
          <p:nvPr>
            <p:ph type="body" idx="1"/>
          </p:nvPr>
        </p:nvSpPr>
        <p:spPr/>
        <p:txBody>
          <a:bodyPr/>
          <a:lstStyle/>
          <a:p>
            <a:r>
              <a:rPr lang="en-US" sz="1100" b="1">
                <a:solidFill>
                  <a:schemeClr val="accent1"/>
                </a:solidFill>
                <a:cs typeface="Poppins"/>
              </a:rPr>
              <a:t>AA1 (Curriculum) evaluation:</a:t>
            </a:r>
          </a:p>
          <a:p>
            <a:pPr lvl="1"/>
            <a:r>
              <a:rPr lang="en-US">
                <a:solidFill>
                  <a:schemeClr val="tx1"/>
                </a:solidFill>
                <a:cs typeface="Poppins"/>
              </a:rPr>
              <a:t>Evaluation plan to be reviewed/revised with CDC team</a:t>
            </a:r>
          </a:p>
          <a:p>
            <a:pPr marL="596900" lvl="1" indent="0">
              <a:buNone/>
            </a:pPr>
            <a:endParaRPr lang="en-US">
              <a:solidFill>
                <a:schemeClr val="tx1"/>
              </a:solidFill>
              <a:cs typeface="Poppins"/>
            </a:endParaRPr>
          </a:p>
          <a:p>
            <a:r>
              <a:rPr lang="en-US" sz="1100" b="1">
                <a:solidFill>
                  <a:schemeClr val="accent1"/>
                </a:solidFill>
                <a:cs typeface="Poppins"/>
              </a:rPr>
              <a:t>AA1 (Local Heat and Air Quality Plans) evaluation:</a:t>
            </a:r>
          </a:p>
          <a:p>
            <a:pPr lvl="1"/>
            <a:r>
              <a:rPr lang="en-US">
                <a:solidFill>
                  <a:schemeClr val="tx1"/>
                </a:solidFill>
                <a:cs typeface="Poppins"/>
              </a:rPr>
              <a:t>Evaluation plan to be reviewed/revised with CDC team</a:t>
            </a:r>
          </a:p>
          <a:p>
            <a:pPr lvl="1"/>
            <a:r>
              <a:rPr lang="en-US">
                <a:solidFill>
                  <a:schemeClr val="tx1"/>
                </a:solidFill>
                <a:cs typeface="Poppins"/>
              </a:rPr>
              <a:t>Discussion at July 1-2 CDC Site Visit with CDC Evaluation staff and Local Health Departments</a:t>
            </a:r>
            <a:r>
              <a:rPr lang="en-US">
                <a:cs typeface="Poppins"/>
              </a:rPr>
              <a:t> </a:t>
            </a:r>
          </a:p>
          <a:p>
            <a:pPr lvl="1"/>
            <a:endParaRPr lang="en-US"/>
          </a:p>
        </p:txBody>
      </p:sp>
    </p:spTree>
    <p:extLst>
      <p:ext uri="{BB962C8B-B14F-4D97-AF65-F5344CB8AC3E}">
        <p14:creationId xmlns:p14="http://schemas.microsoft.com/office/powerpoint/2010/main" val="3500429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025E48-F88E-1950-3F21-EB60D202B6F1}"/>
              </a:ext>
            </a:extLst>
          </p:cNvPr>
          <p:cNvSpPr>
            <a:spLocks noGrp="1"/>
          </p:cNvSpPr>
          <p:nvPr>
            <p:ph type="title"/>
          </p:nvPr>
        </p:nvSpPr>
        <p:spPr/>
        <p:txBody>
          <a:bodyPr/>
          <a:lstStyle/>
          <a:p>
            <a:r>
              <a:rPr lang="en-US"/>
              <a:t>Evaluation purpose</a:t>
            </a:r>
          </a:p>
        </p:txBody>
      </p:sp>
      <p:sp>
        <p:nvSpPr>
          <p:cNvPr id="4" name="Content Placeholder 3">
            <a:extLst>
              <a:ext uri="{FF2B5EF4-FFF2-40B4-BE49-F238E27FC236}">
                <a16:creationId xmlns:a16="http://schemas.microsoft.com/office/drawing/2014/main" id="{753660EA-6F46-E025-0409-E46758BDE0F1}"/>
              </a:ext>
            </a:extLst>
          </p:cNvPr>
          <p:cNvSpPr>
            <a:spLocks noGrp="1"/>
          </p:cNvSpPr>
          <p:nvPr>
            <p:ph idx="1"/>
          </p:nvPr>
        </p:nvSpPr>
        <p:spPr/>
        <p:txBody>
          <a:bodyPr/>
          <a:lstStyle/>
          <a:p>
            <a:r>
              <a:rPr lang="en-US"/>
              <a:t>The purpose of this evaluation is to provide formative evaluation during the development of the adaptation action, as well as process evaluation during the action’s initial implementation. </a:t>
            </a:r>
          </a:p>
          <a:p>
            <a:r>
              <a:rPr lang="en-US"/>
              <a:t>We expect to use the evaluation results to improve program design and effectiveness, to inform and engage program participants and stakeholders, and to add to the evidence base for effective climate and health adaptation actions. </a:t>
            </a:r>
          </a:p>
        </p:txBody>
      </p:sp>
    </p:spTree>
    <p:extLst>
      <p:ext uri="{BB962C8B-B14F-4D97-AF65-F5344CB8AC3E}">
        <p14:creationId xmlns:p14="http://schemas.microsoft.com/office/powerpoint/2010/main" val="605193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1BF4B4-2E8D-99D6-46EC-70A77A20C5B2}"/>
              </a:ext>
            </a:extLst>
          </p:cNvPr>
          <p:cNvSpPr>
            <a:spLocks noGrp="1"/>
          </p:cNvSpPr>
          <p:nvPr>
            <p:ph type="sldNum" sz="quarter" idx="12"/>
          </p:nvPr>
        </p:nvSpPr>
        <p:spPr/>
        <p:txBody>
          <a:bodyPr>
            <a:normAutofit fontScale="70000" lnSpcReduction="20000"/>
          </a:bodyPr>
          <a:lstStyle/>
          <a:p>
            <a:fld id="{0158BB82-1D14-424B-ACF9-F3883F82D8F9}" type="slidenum">
              <a:rPr lang="en-US" smtClean="0"/>
              <a:pPr/>
              <a:t>24</a:t>
            </a:fld>
            <a:endParaRPr lang="en-US"/>
          </a:p>
        </p:txBody>
      </p:sp>
      <p:sp>
        <p:nvSpPr>
          <p:cNvPr id="3" name="Title 2">
            <a:extLst>
              <a:ext uri="{FF2B5EF4-FFF2-40B4-BE49-F238E27FC236}">
                <a16:creationId xmlns:a16="http://schemas.microsoft.com/office/drawing/2014/main" id="{0D10E750-90EC-DA24-CA71-62A85548C615}"/>
              </a:ext>
            </a:extLst>
          </p:cNvPr>
          <p:cNvSpPr>
            <a:spLocks noGrp="1"/>
          </p:cNvSpPr>
          <p:nvPr>
            <p:ph type="title"/>
          </p:nvPr>
        </p:nvSpPr>
        <p:spPr/>
        <p:txBody>
          <a:bodyPr/>
          <a:lstStyle/>
          <a:p>
            <a:r>
              <a:rPr lang="en-US"/>
              <a:t>Evaluation questions</a:t>
            </a:r>
          </a:p>
        </p:txBody>
      </p:sp>
      <p:sp>
        <p:nvSpPr>
          <p:cNvPr id="4" name="Content Placeholder 3">
            <a:extLst>
              <a:ext uri="{FF2B5EF4-FFF2-40B4-BE49-F238E27FC236}">
                <a16:creationId xmlns:a16="http://schemas.microsoft.com/office/drawing/2014/main" id="{84B183D9-B3FE-9F97-2A33-B07C48E66029}"/>
              </a:ext>
            </a:extLst>
          </p:cNvPr>
          <p:cNvSpPr>
            <a:spLocks noGrp="1"/>
          </p:cNvSpPr>
          <p:nvPr>
            <p:ph idx="1"/>
          </p:nvPr>
        </p:nvSpPr>
        <p:spPr/>
        <p:txBody>
          <a:bodyPr/>
          <a:lstStyle/>
          <a:p>
            <a:pPr marL="413195" indent="-342900">
              <a:buFont typeface="+mj-lt"/>
              <a:buAutoNum type="arabicPeriod"/>
            </a:pPr>
            <a:r>
              <a:rPr lang="en-US"/>
              <a:t>How did the Adaptation Action support local health departments to develop their LHAQP, and how could the strategy be improved to better support them?  </a:t>
            </a:r>
          </a:p>
          <a:p>
            <a:pPr marL="413195" indent="-342900">
              <a:buFont typeface="+mj-lt"/>
              <a:buAutoNum type="arabicPeriod"/>
            </a:pPr>
            <a:r>
              <a:rPr lang="en-US"/>
              <a:t>How engaged were stakeholders and how can we engage them more effectively?</a:t>
            </a:r>
          </a:p>
          <a:p>
            <a:pPr marL="413195" indent="-342900">
              <a:buFont typeface="+mj-lt"/>
              <a:buAutoNum type="arabicPeriod"/>
            </a:pPr>
            <a:r>
              <a:rPr lang="en-US"/>
              <a:t>In the participating municipalities, how did extreme heat and air quality preparedness and response change as a result of the adaptation action? </a:t>
            </a:r>
          </a:p>
        </p:txBody>
      </p:sp>
    </p:spTree>
    <p:extLst>
      <p:ext uri="{BB962C8B-B14F-4D97-AF65-F5344CB8AC3E}">
        <p14:creationId xmlns:p14="http://schemas.microsoft.com/office/powerpoint/2010/main" val="1625290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0C2250-26C8-23DF-E5B1-3C58FDD06904}"/>
              </a:ext>
            </a:extLst>
          </p:cNvPr>
          <p:cNvSpPr>
            <a:spLocks noGrp="1"/>
          </p:cNvSpPr>
          <p:nvPr>
            <p:ph type="sldNum" sz="quarter" idx="12"/>
          </p:nvPr>
        </p:nvSpPr>
        <p:spPr/>
        <p:txBody>
          <a:bodyPr>
            <a:normAutofit fontScale="70000" lnSpcReduction="20000"/>
          </a:bodyPr>
          <a:lstStyle/>
          <a:p>
            <a:fld id="{0158BB82-1D14-424B-ACF9-F3883F82D8F9}" type="slidenum">
              <a:rPr lang="en-US" smtClean="0"/>
              <a:pPr/>
              <a:t>25</a:t>
            </a:fld>
            <a:endParaRPr lang="en-US"/>
          </a:p>
        </p:txBody>
      </p:sp>
      <p:sp>
        <p:nvSpPr>
          <p:cNvPr id="3" name="Title 2">
            <a:extLst>
              <a:ext uri="{FF2B5EF4-FFF2-40B4-BE49-F238E27FC236}">
                <a16:creationId xmlns:a16="http://schemas.microsoft.com/office/drawing/2014/main" id="{A1F7F6D6-EEF2-50F4-A1DE-B23541B93E40}"/>
              </a:ext>
            </a:extLst>
          </p:cNvPr>
          <p:cNvSpPr>
            <a:spLocks noGrp="1"/>
          </p:cNvSpPr>
          <p:nvPr>
            <p:ph type="title"/>
          </p:nvPr>
        </p:nvSpPr>
        <p:spPr/>
        <p:txBody>
          <a:bodyPr/>
          <a:lstStyle/>
          <a:p>
            <a:r>
              <a:rPr lang="en-US"/>
              <a:t>Evaluation question 1</a:t>
            </a:r>
          </a:p>
        </p:txBody>
      </p:sp>
      <p:sp>
        <p:nvSpPr>
          <p:cNvPr id="4" name="Content Placeholder 3">
            <a:extLst>
              <a:ext uri="{FF2B5EF4-FFF2-40B4-BE49-F238E27FC236}">
                <a16:creationId xmlns:a16="http://schemas.microsoft.com/office/drawing/2014/main" id="{1F70A0D1-8401-5393-E7C7-9071C8946225}"/>
              </a:ext>
            </a:extLst>
          </p:cNvPr>
          <p:cNvSpPr>
            <a:spLocks noGrp="1"/>
          </p:cNvSpPr>
          <p:nvPr>
            <p:ph idx="1"/>
          </p:nvPr>
        </p:nvSpPr>
        <p:spPr/>
        <p:txBody>
          <a:bodyPr/>
          <a:lstStyle/>
          <a:p>
            <a:pPr marL="70295" indent="0">
              <a:buNone/>
            </a:pPr>
            <a:r>
              <a:rPr lang="en-US" i="1"/>
              <a:t>How did the Adaptation Action support local health departments to develop their LHAQP, and how could the strategy be improved to better support them? </a:t>
            </a:r>
          </a:p>
          <a:p>
            <a:pPr marL="70295" indent="0">
              <a:buNone/>
            </a:pPr>
            <a:r>
              <a:rPr lang="en-US" b="1"/>
              <a:t>Indicators: </a:t>
            </a:r>
          </a:p>
          <a:p>
            <a:r>
              <a:rPr lang="en-US"/>
              <a:t>Policy or document creation</a:t>
            </a:r>
          </a:p>
          <a:p>
            <a:pPr lvl="1"/>
            <a:r>
              <a:rPr lang="en-US"/>
              <a:t>Creation of finalized LHAQP in participating municipalities</a:t>
            </a:r>
          </a:p>
          <a:p>
            <a:r>
              <a:rPr lang="en-US"/>
              <a:t>Process change</a:t>
            </a:r>
          </a:p>
          <a:p>
            <a:pPr lvl="1"/>
            <a:r>
              <a:rPr lang="en-US"/>
              <a:t>Participating LHD and municipal staff report that templates and technical assistance helped them develop the LHAQP </a:t>
            </a:r>
          </a:p>
        </p:txBody>
      </p:sp>
    </p:spTree>
    <p:extLst>
      <p:ext uri="{BB962C8B-B14F-4D97-AF65-F5344CB8AC3E}">
        <p14:creationId xmlns:p14="http://schemas.microsoft.com/office/powerpoint/2010/main" val="2912552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0C2250-26C8-23DF-E5B1-3C58FDD06904}"/>
              </a:ext>
            </a:extLst>
          </p:cNvPr>
          <p:cNvSpPr>
            <a:spLocks noGrp="1"/>
          </p:cNvSpPr>
          <p:nvPr>
            <p:ph type="sldNum" sz="quarter" idx="12"/>
          </p:nvPr>
        </p:nvSpPr>
        <p:spPr/>
        <p:txBody>
          <a:bodyPr>
            <a:normAutofit fontScale="70000" lnSpcReduction="20000"/>
          </a:bodyPr>
          <a:lstStyle/>
          <a:p>
            <a:fld id="{0158BB82-1D14-424B-ACF9-F3883F82D8F9}" type="slidenum">
              <a:rPr lang="en-US" smtClean="0"/>
              <a:pPr/>
              <a:t>26</a:t>
            </a:fld>
            <a:endParaRPr lang="en-US"/>
          </a:p>
        </p:txBody>
      </p:sp>
      <p:sp>
        <p:nvSpPr>
          <p:cNvPr id="3" name="Title 2">
            <a:extLst>
              <a:ext uri="{FF2B5EF4-FFF2-40B4-BE49-F238E27FC236}">
                <a16:creationId xmlns:a16="http://schemas.microsoft.com/office/drawing/2014/main" id="{A1F7F6D6-EEF2-50F4-A1DE-B23541B93E40}"/>
              </a:ext>
            </a:extLst>
          </p:cNvPr>
          <p:cNvSpPr>
            <a:spLocks noGrp="1"/>
          </p:cNvSpPr>
          <p:nvPr>
            <p:ph type="title"/>
          </p:nvPr>
        </p:nvSpPr>
        <p:spPr/>
        <p:txBody>
          <a:bodyPr/>
          <a:lstStyle/>
          <a:p>
            <a:r>
              <a:rPr lang="en-US"/>
              <a:t>Evaluation question 2</a:t>
            </a:r>
          </a:p>
        </p:txBody>
      </p:sp>
      <p:sp>
        <p:nvSpPr>
          <p:cNvPr id="4" name="Content Placeholder 3">
            <a:extLst>
              <a:ext uri="{FF2B5EF4-FFF2-40B4-BE49-F238E27FC236}">
                <a16:creationId xmlns:a16="http://schemas.microsoft.com/office/drawing/2014/main" id="{1F70A0D1-8401-5393-E7C7-9071C8946225}"/>
              </a:ext>
            </a:extLst>
          </p:cNvPr>
          <p:cNvSpPr>
            <a:spLocks noGrp="1"/>
          </p:cNvSpPr>
          <p:nvPr>
            <p:ph idx="1"/>
          </p:nvPr>
        </p:nvSpPr>
        <p:spPr/>
        <p:txBody>
          <a:bodyPr/>
          <a:lstStyle/>
          <a:p>
            <a:pPr marL="70295" indent="0">
              <a:buNone/>
            </a:pPr>
            <a:r>
              <a:rPr lang="en-US" i="1"/>
              <a:t>How engaged were stakeholders and how can we engage them more effectively?</a:t>
            </a:r>
          </a:p>
          <a:p>
            <a:pPr marL="70295" indent="0">
              <a:buNone/>
            </a:pPr>
            <a:r>
              <a:rPr lang="en-US" b="1"/>
              <a:t>Indicators: </a:t>
            </a:r>
          </a:p>
          <a:p>
            <a:r>
              <a:rPr lang="en-US"/>
              <a:t>Stakeholder participation in meetings</a:t>
            </a:r>
          </a:p>
          <a:p>
            <a:pPr lvl="1"/>
            <a:r>
              <a:rPr lang="en-US"/>
              <a:t>50% of stakeholders attend each meeting and among those &gt;50% are involved</a:t>
            </a:r>
          </a:p>
          <a:p>
            <a:r>
              <a:rPr lang="en-US"/>
              <a:t>Adaptation action plan or evaluation plan modification</a:t>
            </a:r>
          </a:p>
          <a:p>
            <a:pPr lvl="1"/>
            <a:r>
              <a:rPr lang="en-US"/>
              <a:t>Changes made to adaptation action plan as a result of stakeholder review and discussion.</a:t>
            </a:r>
          </a:p>
        </p:txBody>
      </p:sp>
    </p:spTree>
    <p:extLst>
      <p:ext uri="{BB962C8B-B14F-4D97-AF65-F5344CB8AC3E}">
        <p14:creationId xmlns:p14="http://schemas.microsoft.com/office/powerpoint/2010/main" val="363794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0C2250-26C8-23DF-E5B1-3C58FDD06904}"/>
              </a:ext>
            </a:extLst>
          </p:cNvPr>
          <p:cNvSpPr>
            <a:spLocks noGrp="1"/>
          </p:cNvSpPr>
          <p:nvPr>
            <p:ph type="sldNum" sz="quarter" idx="12"/>
          </p:nvPr>
        </p:nvSpPr>
        <p:spPr/>
        <p:txBody>
          <a:bodyPr>
            <a:normAutofit fontScale="70000" lnSpcReduction="20000"/>
          </a:bodyPr>
          <a:lstStyle/>
          <a:p>
            <a:fld id="{0158BB82-1D14-424B-ACF9-F3883F82D8F9}" type="slidenum">
              <a:rPr lang="en-US" smtClean="0"/>
              <a:pPr/>
              <a:t>27</a:t>
            </a:fld>
            <a:endParaRPr lang="en-US"/>
          </a:p>
        </p:txBody>
      </p:sp>
      <p:sp>
        <p:nvSpPr>
          <p:cNvPr id="3" name="Title 2">
            <a:extLst>
              <a:ext uri="{FF2B5EF4-FFF2-40B4-BE49-F238E27FC236}">
                <a16:creationId xmlns:a16="http://schemas.microsoft.com/office/drawing/2014/main" id="{A1F7F6D6-EEF2-50F4-A1DE-B23541B93E40}"/>
              </a:ext>
            </a:extLst>
          </p:cNvPr>
          <p:cNvSpPr>
            <a:spLocks noGrp="1"/>
          </p:cNvSpPr>
          <p:nvPr>
            <p:ph type="title"/>
          </p:nvPr>
        </p:nvSpPr>
        <p:spPr/>
        <p:txBody>
          <a:bodyPr/>
          <a:lstStyle/>
          <a:p>
            <a:r>
              <a:rPr lang="en-US"/>
              <a:t>Evaluation question 3</a:t>
            </a:r>
          </a:p>
        </p:txBody>
      </p:sp>
      <p:sp>
        <p:nvSpPr>
          <p:cNvPr id="4" name="Content Placeholder 3">
            <a:extLst>
              <a:ext uri="{FF2B5EF4-FFF2-40B4-BE49-F238E27FC236}">
                <a16:creationId xmlns:a16="http://schemas.microsoft.com/office/drawing/2014/main" id="{1F70A0D1-8401-5393-E7C7-9071C8946225}"/>
              </a:ext>
            </a:extLst>
          </p:cNvPr>
          <p:cNvSpPr>
            <a:spLocks noGrp="1"/>
          </p:cNvSpPr>
          <p:nvPr>
            <p:ph idx="1"/>
          </p:nvPr>
        </p:nvSpPr>
        <p:spPr/>
        <p:txBody>
          <a:bodyPr>
            <a:normAutofit lnSpcReduction="10000"/>
          </a:bodyPr>
          <a:lstStyle/>
          <a:p>
            <a:pPr marL="70295" indent="0">
              <a:buNone/>
            </a:pPr>
            <a:r>
              <a:rPr lang="en-US" i="1"/>
              <a:t>In the participating municipalities, how did extreme heat and air quality preparedness and response change as a result of the adaptation action?</a:t>
            </a:r>
          </a:p>
          <a:p>
            <a:pPr marL="70295" indent="0">
              <a:buNone/>
            </a:pPr>
            <a:r>
              <a:rPr lang="en-US" b="1"/>
              <a:t>Indicators: </a:t>
            </a:r>
          </a:p>
          <a:p>
            <a:r>
              <a:rPr lang="en-US"/>
              <a:t>Behavior change by municipal officials regarding their heat and air quality response activities</a:t>
            </a:r>
          </a:p>
          <a:p>
            <a:pPr lvl="1"/>
            <a:r>
              <a:rPr lang="en-US"/>
              <a:t>Statistically significant difference between pre- to post- intervention survey</a:t>
            </a:r>
          </a:p>
          <a:p>
            <a:r>
              <a:rPr lang="en-US"/>
              <a:t>Document analysis: Municipal public communications (social media, emails, other?) that align with the plan </a:t>
            </a:r>
          </a:p>
          <a:p>
            <a:pPr lvl="1"/>
            <a:r>
              <a:rPr lang="en-US"/>
              <a:t>Increase in public communications before/during/after extreme heat or air quality events.</a:t>
            </a:r>
          </a:p>
        </p:txBody>
      </p:sp>
    </p:spTree>
    <p:extLst>
      <p:ext uri="{BB962C8B-B14F-4D97-AF65-F5344CB8AC3E}">
        <p14:creationId xmlns:p14="http://schemas.microsoft.com/office/powerpoint/2010/main" val="1657851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B6FC14-9C03-4F53-B830-A25860A8183D}"/>
              </a:ext>
            </a:extLst>
          </p:cNvPr>
          <p:cNvSpPr>
            <a:spLocks noGrp="1"/>
          </p:cNvSpPr>
          <p:nvPr>
            <p:ph type="title"/>
          </p:nvPr>
        </p:nvSpPr>
        <p:spPr>
          <a:xfrm>
            <a:off x="457200" y="205979"/>
            <a:ext cx="8429625" cy="857250"/>
          </a:xfrm>
        </p:spPr>
        <p:txBody>
          <a:bodyPr spcFirstLastPara="1" wrap="square" lIns="68580" tIns="34290" rIns="68580" bIns="34290" anchor="ctr" anchorCtr="0">
            <a:normAutofit/>
          </a:bodyPr>
          <a:lstStyle/>
          <a:p>
            <a:r>
              <a:rPr lang="en-US" sz="2775">
                <a:latin typeface="Avenir Next LT Pro Demi"/>
              </a:rPr>
              <a:t>Challenges of evaluating plans</a:t>
            </a:r>
            <a:endParaRPr lang="en-US"/>
          </a:p>
        </p:txBody>
      </p:sp>
      <p:sp>
        <p:nvSpPr>
          <p:cNvPr id="6" name="Content Placeholder 5">
            <a:extLst>
              <a:ext uri="{FF2B5EF4-FFF2-40B4-BE49-F238E27FC236}">
                <a16:creationId xmlns:a16="http://schemas.microsoft.com/office/drawing/2014/main" id="{E4522331-1F04-4F3E-BD81-521861C4CE1B}"/>
              </a:ext>
            </a:extLst>
          </p:cNvPr>
          <p:cNvSpPr>
            <a:spLocks noGrp="1"/>
          </p:cNvSpPr>
          <p:nvPr>
            <p:ph idx="1"/>
          </p:nvPr>
        </p:nvSpPr>
        <p:spPr>
          <a:xfrm>
            <a:off x="457200" y="1063229"/>
            <a:ext cx="8429624" cy="3575446"/>
          </a:xfrm>
        </p:spPr>
        <p:txBody>
          <a:bodyPr/>
          <a:lstStyle/>
          <a:p>
            <a:pPr marL="0">
              <a:lnSpc>
                <a:spcPct val="107000"/>
              </a:lnSpc>
            </a:pPr>
            <a:r>
              <a:rPr lang="en-US" sz="2100" b="0">
                <a:latin typeface="Avenir Next LT Pro" panose="020B0504020202020204" pitchFamily="34" charset="0"/>
                <a:ea typeface="Calibri" panose="020F0502020204030204" pitchFamily="34" charset="0"/>
                <a:cs typeface="Times New Roman" panose="02020603050405020304" pitchFamily="18" charset="0"/>
              </a:rPr>
              <a:t>Any sort of health outcomes rely on the plan being implemented.</a:t>
            </a:r>
          </a:p>
          <a:p>
            <a:pPr marL="0">
              <a:lnSpc>
                <a:spcPct val="107000"/>
              </a:lnSpc>
            </a:pPr>
            <a:r>
              <a:rPr lang="en-US" sz="2100" b="0">
                <a:latin typeface="Avenir Next LT Pro" panose="020B0504020202020204" pitchFamily="34" charset="0"/>
                <a:ea typeface="Calibri" panose="020F0502020204030204" pitchFamily="34" charset="0"/>
                <a:cs typeface="Times New Roman" panose="02020603050405020304" pitchFamily="18" charset="0"/>
              </a:rPr>
              <a:t>Right now, the goal is </a:t>
            </a:r>
            <a:r>
              <a:rPr lang="en-US" sz="2100" b="0" u="sng">
                <a:latin typeface="Avenir Next LT Pro" panose="020B0504020202020204" pitchFamily="34" charset="0"/>
                <a:ea typeface="Calibri" panose="020F0502020204030204" pitchFamily="34" charset="0"/>
                <a:cs typeface="Times New Roman" panose="02020603050405020304" pitchFamily="18" charset="0"/>
              </a:rPr>
              <a:t>plan creation and development</a:t>
            </a:r>
            <a:r>
              <a:rPr lang="en-US" sz="2100" b="0">
                <a:latin typeface="Avenir Next LT Pro" panose="020B0504020202020204" pitchFamily="34" charset="0"/>
                <a:ea typeface="Calibri" panose="020F0502020204030204" pitchFamily="34" charset="0"/>
                <a:cs typeface="Times New Roman" panose="02020603050405020304" pitchFamily="18" charset="0"/>
              </a:rPr>
              <a:t>, so focus should be on a formative evaluation of the plan-creation process.</a:t>
            </a:r>
          </a:p>
          <a:p>
            <a:pPr marL="411470" lvl="1">
              <a:lnSpc>
                <a:spcPct val="107000"/>
              </a:lnSpc>
            </a:pPr>
            <a:r>
              <a:rPr lang="en-US" sz="1700" b="1">
                <a:latin typeface="Avenir Next LT Pro" panose="020B0504020202020204" pitchFamily="34" charset="0"/>
                <a:ea typeface="Calibri" panose="020F0502020204030204" pitchFamily="34" charset="0"/>
                <a:cs typeface="Times New Roman" panose="02020603050405020304" pitchFamily="18" charset="0"/>
              </a:rPr>
              <a:t>First “step”: </a:t>
            </a:r>
            <a:r>
              <a:rPr lang="en-US" sz="1700">
                <a:latin typeface="Avenir Next LT Pro" panose="020B0504020202020204" pitchFamily="34" charset="0"/>
                <a:ea typeface="Calibri" panose="020F0502020204030204" pitchFamily="34" charset="0"/>
                <a:cs typeface="Times New Roman" panose="02020603050405020304" pitchFamily="18" charset="0"/>
              </a:rPr>
              <a:t>understanding details about plan development, what worked or didn’t</a:t>
            </a:r>
          </a:p>
          <a:p>
            <a:pPr marL="411470" lvl="1">
              <a:lnSpc>
                <a:spcPct val="107000"/>
              </a:lnSpc>
            </a:pPr>
            <a:r>
              <a:rPr lang="en-US" sz="1700" b="1">
                <a:latin typeface="Avenir Next LT Pro" panose="020B0504020202020204" pitchFamily="34" charset="0"/>
                <a:ea typeface="Calibri" panose="020F0502020204030204" pitchFamily="34" charset="0"/>
                <a:cs typeface="Times New Roman" panose="02020603050405020304" pitchFamily="18" charset="0"/>
              </a:rPr>
              <a:t>Second “step”: </a:t>
            </a:r>
            <a:r>
              <a:rPr lang="en-US" sz="1700">
                <a:latin typeface="Avenir Next LT Pro" panose="020B0504020202020204" pitchFamily="34" charset="0"/>
                <a:ea typeface="Calibri" panose="020F0502020204030204" pitchFamily="34" charset="0"/>
                <a:cs typeface="Times New Roman" panose="02020603050405020304" pitchFamily="18" charset="0"/>
              </a:rPr>
              <a:t>did X happen when thresholds were met (why/why not)</a:t>
            </a:r>
          </a:p>
          <a:p>
            <a:pPr marL="411470" lvl="1">
              <a:lnSpc>
                <a:spcPct val="107000"/>
              </a:lnSpc>
            </a:pPr>
            <a:r>
              <a:rPr lang="en-US" sz="1700" b="1">
                <a:latin typeface="Avenir Next LT Pro" panose="020B0504020202020204" pitchFamily="34" charset="0"/>
                <a:ea typeface="Calibri" panose="020F0502020204030204" pitchFamily="34" charset="0"/>
                <a:cs typeface="Times New Roman" panose="02020603050405020304" pitchFamily="18" charset="0"/>
              </a:rPr>
              <a:t>Third “step”: </a:t>
            </a:r>
            <a:r>
              <a:rPr lang="en-US" sz="1700">
                <a:latin typeface="Avenir Next LT Pro" panose="020B0504020202020204" pitchFamily="34" charset="0"/>
                <a:ea typeface="Calibri" panose="020F0502020204030204" pitchFamily="34" charset="0"/>
                <a:cs typeface="Times New Roman" panose="02020603050405020304" pitchFamily="18" charset="0"/>
              </a:rPr>
              <a:t>what was learned from IMPLEMENTING the plan</a:t>
            </a:r>
          </a:p>
          <a:p>
            <a:pPr marL="411470" lvl="1">
              <a:lnSpc>
                <a:spcPct val="107000"/>
              </a:lnSpc>
            </a:pPr>
            <a:r>
              <a:rPr lang="en-US" sz="1700" b="1">
                <a:latin typeface="Avenir Next LT Pro" panose="020B0504020202020204" pitchFamily="34" charset="0"/>
                <a:ea typeface="Calibri" panose="020F0502020204030204" pitchFamily="34" charset="0"/>
                <a:cs typeface="Times New Roman" panose="02020603050405020304" pitchFamily="18" charset="0"/>
              </a:rPr>
              <a:t>Fourth “step”: </a:t>
            </a:r>
            <a:r>
              <a:rPr lang="en-US" sz="1700">
                <a:latin typeface="Avenir Next LT Pro" panose="020B0504020202020204" pitchFamily="34" charset="0"/>
                <a:ea typeface="Calibri" panose="020F0502020204030204" pitchFamily="34" charset="0"/>
                <a:cs typeface="Times New Roman" panose="02020603050405020304" pitchFamily="18" charset="0"/>
              </a:rPr>
              <a:t>what happened from implementing the plan (/did we see what we wanted to happen; outcomes that can be pulled from the logic model)</a:t>
            </a:r>
            <a:endParaRPr lang="en-US" sz="2100">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897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B6FC14-9C03-4F53-B830-A25860A8183D}"/>
              </a:ext>
            </a:extLst>
          </p:cNvPr>
          <p:cNvSpPr>
            <a:spLocks noGrp="1"/>
          </p:cNvSpPr>
          <p:nvPr>
            <p:ph type="title"/>
          </p:nvPr>
        </p:nvSpPr>
        <p:spPr>
          <a:xfrm>
            <a:off x="457200" y="205979"/>
            <a:ext cx="8429625" cy="857250"/>
          </a:xfrm>
        </p:spPr>
        <p:txBody>
          <a:bodyPr spcFirstLastPara="1" wrap="square" lIns="68580" tIns="34290" rIns="68580" bIns="34290" anchor="ctr" anchorCtr="0">
            <a:normAutofit/>
          </a:bodyPr>
          <a:lstStyle/>
          <a:p>
            <a:r>
              <a:rPr lang="en-US" sz="2775">
                <a:latin typeface="Avenir Next LT Pro Demi"/>
              </a:rPr>
              <a:t>LHAQ plan development evaluation question(s)</a:t>
            </a:r>
            <a:endParaRPr lang="en-US"/>
          </a:p>
        </p:txBody>
      </p:sp>
      <p:sp>
        <p:nvSpPr>
          <p:cNvPr id="6" name="Content Placeholder 5">
            <a:extLst>
              <a:ext uri="{FF2B5EF4-FFF2-40B4-BE49-F238E27FC236}">
                <a16:creationId xmlns:a16="http://schemas.microsoft.com/office/drawing/2014/main" id="{E4522331-1F04-4F3E-BD81-521861C4CE1B}"/>
              </a:ext>
            </a:extLst>
          </p:cNvPr>
          <p:cNvSpPr>
            <a:spLocks noGrp="1"/>
          </p:cNvSpPr>
          <p:nvPr>
            <p:ph idx="1"/>
          </p:nvPr>
        </p:nvSpPr>
        <p:spPr>
          <a:xfrm>
            <a:off x="457200" y="1063229"/>
            <a:ext cx="8550323" cy="3575446"/>
          </a:xfrm>
        </p:spPr>
        <p:txBody>
          <a:bodyPr/>
          <a:lstStyle/>
          <a:p>
            <a:pPr marL="0" indent="0">
              <a:lnSpc>
                <a:spcPct val="150000"/>
              </a:lnSpc>
              <a:buNone/>
            </a:pPr>
            <a:r>
              <a:rPr lang="en-US" sz="1800">
                <a:solidFill>
                  <a:srgbClr val="0A0A0A"/>
                </a:solidFill>
                <a:latin typeface="Avenir Next LT Pro"/>
              </a:rPr>
              <a:t>What are the key activities, facilitators, challenges, lessons learned, and recommendations that emerged from </a:t>
            </a:r>
            <a:r>
              <a:rPr lang="en-US" sz="1800" u="sng">
                <a:solidFill>
                  <a:srgbClr val="0A0A0A"/>
                </a:solidFill>
                <a:latin typeface="Avenir Next LT Pro"/>
              </a:rPr>
              <a:t>developing</a:t>
            </a:r>
            <a:r>
              <a:rPr lang="en-US" sz="1800">
                <a:solidFill>
                  <a:srgbClr val="0A0A0A"/>
                </a:solidFill>
                <a:latin typeface="Avenir Next LT Pro"/>
              </a:rPr>
              <a:t> the LHAQ plans?</a:t>
            </a:r>
          </a:p>
          <a:p>
            <a:pPr marL="228124" indent="-228124">
              <a:lnSpc>
                <a:spcPct val="150000"/>
              </a:lnSpc>
            </a:pPr>
            <a:r>
              <a:rPr lang="en-US" sz="1350" b="0">
                <a:solidFill>
                  <a:srgbClr val="0A0A0A"/>
                </a:solidFill>
                <a:latin typeface="Avenir Next LT Pro"/>
              </a:rPr>
              <a:t>(a)	How were community assets leveraged?</a:t>
            </a:r>
          </a:p>
          <a:p>
            <a:pPr marL="228124" indent="-228124">
              <a:lnSpc>
                <a:spcPct val="150000"/>
              </a:lnSpc>
            </a:pPr>
            <a:r>
              <a:rPr lang="en-US" sz="1350" b="0">
                <a:solidFill>
                  <a:srgbClr val="0A0A0A"/>
                </a:solidFill>
                <a:latin typeface="Avenir Next LT Pro"/>
              </a:rPr>
              <a:t>(b)	How were challenges overcome? </a:t>
            </a:r>
          </a:p>
          <a:p>
            <a:pPr marL="228124" indent="-228124">
              <a:lnSpc>
                <a:spcPct val="150000"/>
              </a:lnSpc>
            </a:pPr>
            <a:r>
              <a:rPr lang="en-US" sz="1350" b="0">
                <a:solidFill>
                  <a:srgbClr val="0A0A0A"/>
                </a:solidFill>
                <a:latin typeface="Avenir Next LT Pro"/>
              </a:rPr>
              <a:t>(c)	What considerations were made during the planning stage to accommodate the needs of vulnerable populations?</a:t>
            </a:r>
          </a:p>
        </p:txBody>
      </p:sp>
      <p:sp>
        <p:nvSpPr>
          <p:cNvPr id="2" name="TextBox 1">
            <a:extLst>
              <a:ext uri="{FF2B5EF4-FFF2-40B4-BE49-F238E27FC236}">
                <a16:creationId xmlns:a16="http://schemas.microsoft.com/office/drawing/2014/main" id="{2DC2C4CD-9F0B-9BBB-5413-51862C206CFA}"/>
              </a:ext>
            </a:extLst>
          </p:cNvPr>
          <p:cNvSpPr txBox="1"/>
          <p:nvPr/>
        </p:nvSpPr>
        <p:spPr>
          <a:xfrm>
            <a:off x="5334000" y="3333751"/>
            <a:ext cx="3019425" cy="715581"/>
          </a:xfrm>
          <a:prstGeom prst="rect">
            <a:avLst/>
          </a:prstGeom>
          <a:solidFill>
            <a:srgbClr val="FFFF00"/>
          </a:solidFill>
        </p:spPr>
        <p:txBody>
          <a:bodyPr wrap="square" rtlCol="0">
            <a:spAutoFit/>
          </a:bodyPr>
          <a:lstStyle/>
          <a:p>
            <a:pPr defTabSz="685800">
              <a:buClrTx/>
              <a:defRPr/>
            </a:pPr>
            <a:r>
              <a:rPr lang="en-US" sz="1350" i="1" kern="1200">
                <a:latin typeface="Avenir Next LT Pro Light"/>
                <a:ea typeface="+mn-ea"/>
                <a:cs typeface="+mn-cs"/>
              </a:rPr>
              <a:t>We can play with these sub questions – just suggestions/starting points.</a:t>
            </a:r>
          </a:p>
        </p:txBody>
      </p:sp>
      <p:pic>
        <p:nvPicPr>
          <p:cNvPr id="3" name="Picture 2" descr="Arrow Icon 6141338">
            <a:extLst>
              <a:ext uri="{FF2B5EF4-FFF2-40B4-BE49-F238E27FC236}">
                <a16:creationId xmlns:a16="http://schemas.microsoft.com/office/drawing/2014/main" id="{88801E5E-2A16-4B07-0B72-9394B4EE30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528301" y="3028950"/>
            <a:ext cx="2416892" cy="2416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172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04BF57A-010D-8514-6168-22C975E9D302}"/>
              </a:ext>
            </a:extLst>
          </p:cNvPr>
          <p:cNvSpPr>
            <a:spLocks noGrp="1"/>
          </p:cNvSpPr>
          <p:nvPr>
            <p:ph type="body" sz="quarter" idx="13"/>
          </p:nvPr>
        </p:nvSpPr>
        <p:spPr>
          <a:xfrm>
            <a:off x="197244" y="1550535"/>
            <a:ext cx="8377796" cy="1960562"/>
          </a:xfrm>
        </p:spPr>
        <p:txBody>
          <a:bodyPr/>
          <a:lstStyle/>
          <a:p>
            <a:r>
              <a:rPr lang="en-US">
                <a:sym typeface="Poppins SemiBold"/>
              </a:rPr>
              <a:t>Intros + Icebreaker</a:t>
            </a:r>
          </a:p>
          <a:p>
            <a:endParaRPr lang="en-US" sz="2000">
              <a:sym typeface="Poppins SemiBold"/>
            </a:endParaRPr>
          </a:p>
          <a:p>
            <a:r>
              <a:rPr lang="en-US" sz="2000">
                <a:sym typeface="Poppins SemiBold"/>
              </a:rPr>
              <a:t>What was the environment like where you grew up? OR What is your happy place? </a:t>
            </a:r>
            <a:endParaRPr lang="en-US" sz="2000"/>
          </a:p>
        </p:txBody>
      </p:sp>
      <p:sp>
        <p:nvSpPr>
          <p:cNvPr id="12" name="Slide Number Placeholder 11">
            <a:extLst>
              <a:ext uri="{FF2B5EF4-FFF2-40B4-BE49-F238E27FC236}">
                <a16:creationId xmlns:a16="http://schemas.microsoft.com/office/drawing/2014/main" id="{B5E9D5CE-CD94-DFB4-3C57-EA67624B4918}"/>
              </a:ext>
            </a:extLst>
          </p:cNvPr>
          <p:cNvSpPr>
            <a:spLocks noGrp="1"/>
          </p:cNvSpPr>
          <p:nvPr>
            <p:ph type="sldNum" idx="12"/>
          </p:nvPr>
        </p:nvSpPr>
        <p:spPr>
          <a:xfrm>
            <a:off x="8358162" y="4810169"/>
            <a:ext cx="548700" cy="227190"/>
          </a:xfrm>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075444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B6FC14-9C03-4F53-B830-A25860A8183D}"/>
              </a:ext>
            </a:extLst>
          </p:cNvPr>
          <p:cNvSpPr>
            <a:spLocks noGrp="1"/>
          </p:cNvSpPr>
          <p:nvPr>
            <p:ph type="title"/>
          </p:nvPr>
        </p:nvSpPr>
        <p:spPr>
          <a:xfrm>
            <a:off x="457200" y="205979"/>
            <a:ext cx="8429625" cy="857250"/>
          </a:xfrm>
        </p:spPr>
        <p:txBody>
          <a:bodyPr spcFirstLastPara="1" wrap="square" lIns="68580" tIns="34290" rIns="68580" bIns="34290" anchor="ctr" anchorCtr="0">
            <a:normAutofit fontScale="90000"/>
          </a:bodyPr>
          <a:lstStyle/>
          <a:p>
            <a:r>
              <a:rPr lang="en-US" sz="2775">
                <a:latin typeface="Avenir Next LT Pro Demi"/>
              </a:rPr>
              <a:t>Eventually, once the plan is put in place, could shift to something like…</a:t>
            </a:r>
            <a:endParaRPr lang="en-US"/>
          </a:p>
        </p:txBody>
      </p:sp>
      <p:sp>
        <p:nvSpPr>
          <p:cNvPr id="6" name="Content Placeholder 5">
            <a:extLst>
              <a:ext uri="{FF2B5EF4-FFF2-40B4-BE49-F238E27FC236}">
                <a16:creationId xmlns:a16="http://schemas.microsoft.com/office/drawing/2014/main" id="{E4522331-1F04-4F3E-BD81-521861C4CE1B}"/>
              </a:ext>
            </a:extLst>
          </p:cNvPr>
          <p:cNvSpPr>
            <a:spLocks noGrp="1"/>
          </p:cNvSpPr>
          <p:nvPr>
            <p:ph idx="1"/>
          </p:nvPr>
        </p:nvSpPr>
        <p:spPr>
          <a:xfrm>
            <a:off x="457200" y="1063229"/>
            <a:ext cx="8550323" cy="3575446"/>
          </a:xfrm>
        </p:spPr>
        <p:txBody>
          <a:bodyPr/>
          <a:lstStyle/>
          <a:p>
            <a:pPr marL="0" indent="0">
              <a:lnSpc>
                <a:spcPct val="150000"/>
              </a:lnSpc>
              <a:buNone/>
            </a:pPr>
            <a:endParaRPr lang="en-US" sz="2100">
              <a:solidFill>
                <a:srgbClr val="0A0A0A"/>
              </a:solidFill>
              <a:latin typeface="Avenir Next LT Pro"/>
            </a:endParaRPr>
          </a:p>
          <a:p>
            <a:pPr marL="0" indent="0">
              <a:lnSpc>
                <a:spcPct val="150000"/>
              </a:lnSpc>
              <a:buNone/>
            </a:pPr>
            <a:r>
              <a:rPr lang="en-US" sz="2100">
                <a:solidFill>
                  <a:srgbClr val="0A0A0A"/>
                </a:solidFill>
                <a:latin typeface="Avenir Next LT Pro"/>
              </a:rPr>
              <a:t>Did the things we want to happen when thresholds were met happen? Why/why not?</a:t>
            </a:r>
          </a:p>
        </p:txBody>
      </p:sp>
      <p:pic>
        <p:nvPicPr>
          <p:cNvPr id="1026" name="Picture 2" descr="Arrow Icon 6141338">
            <a:extLst>
              <a:ext uri="{FF2B5EF4-FFF2-40B4-BE49-F238E27FC236}">
                <a16:creationId xmlns:a16="http://schemas.microsoft.com/office/drawing/2014/main" id="{30C06671-781E-64F0-F932-4C7D50A36F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072399" y="1305232"/>
            <a:ext cx="3838268" cy="3838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00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B6FC14-9C03-4F53-B830-A25860A8183D}"/>
              </a:ext>
            </a:extLst>
          </p:cNvPr>
          <p:cNvSpPr>
            <a:spLocks noGrp="1"/>
          </p:cNvSpPr>
          <p:nvPr>
            <p:ph type="title"/>
          </p:nvPr>
        </p:nvSpPr>
        <p:spPr>
          <a:xfrm>
            <a:off x="457200" y="205979"/>
            <a:ext cx="8429625" cy="857250"/>
          </a:xfrm>
        </p:spPr>
        <p:txBody>
          <a:bodyPr spcFirstLastPara="1" wrap="square" lIns="68580" tIns="34290" rIns="68580" bIns="34290" anchor="ctr" anchorCtr="0">
            <a:normAutofit/>
          </a:bodyPr>
          <a:lstStyle/>
          <a:p>
            <a:r>
              <a:rPr lang="en-US" sz="2775">
                <a:latin typeface="Avenir Next LT Pro Demi"/>
              </a:rPr>
              <a:t>Then to…</a:t>
            </a:r>
            <a:endParaRPr lang="en-US"/>
          </a:p>
        </p:txBody>
      </p:sp>
      <p:sp>
        <p:nvSpPr>
          <p:cNvPr id="6" name="Content Placeholder 5">
            <a:extLst>
              <a:ext uri="{FF2B5EF4-FFF2-40B4-BE49-F238E27FC236}">
                <a16:creationId xmlns:a16="http://schemas.microsoft.com/office/drawing/2014/main" id="{E4522331-1F04-4F3E-BD81-521861C4CE1B}"/>
              </a:ext>
            </a:extLst>
          </p:cNvPr>
          <p:cNvSpPr>
            <a:spLocks noGrp="1"/>
          </p:cNvSpPr>
          <p:nvPr>
            <p:ph idx="1"/>
          </p:nvPr>
        </p:nvSpPr>
        <p:spPr>
          <a:xfrm>
            <a:off x="457200" y="1063229"/>
            <a:ext cx="8550323" cy="3575446"/>
          </a:xfrm>
        </p:spPr>
        <p:txBody>
          <a:bodyPr/>
          <a:lstStyle/>
          <a:p>
            <a:pPr marL="0" indent="0">
              <a:lnSpc>
                <a:spcPct val="150000"/>
              </a:lnSpc>
              <a:buNone/>
            </a:pPr>
            <a:r>
              <a:rPr lang="en-US" sz="1800">
                <a:solidFill>
                  <a:srgbClr val="0A0A0A"/>
                </a:solidFill>
                <a:latin typeface="Avenir Next LT Pro"/>
              </a:rPr>
              <a:t>What are the key activities, facilitators, challenges, lessons learned, and recommendations that emerged from </a:t>
            </a:r>
            <a:r>
              <a:rPr lang="en-US" sz="1800" u="sng">
                <a:solidFill>
                  <a:srgbClr val="0A0A0A"/>
                </a:solidFill>
                <a:latin typeface="Avenir Next LT Pro"/>
              </a:rPr>
              <a:t>implementing</a:t>
            </a:r>
            <a:r>
              <a:rPr lang="en-US" sz="1800">
                <a:solidFill>
                  <a:srgbClr val="0A0A0A"/>
                </a:solidFill>
                <a:latin typeface="Avenir Next LT Pro"/>
              </a:rPr>
              <a:t> the LHAQ plans? </a:t>
            </a:r>
          </a:p>
          <a:p>
            <a:pPr marL="0" indent="0">
              <a:lnSpc>
                <a:spcPct val="150000"/>
              </a:lnSpc>
              <a:buNone/>
            </a:pPr>
            <a:endParaRPr lang="en-US" sz="1800">
              <a:solidFill>
                <a:srgbClr val="0A0A0A"/>
              </a:solidFill>
              <a:latin typeface="Avenir Next LT Pro"/>
            </a:endParaRPr>
          </a:p>
          <a:p>
            <a:pPr marL="0" indent="0">
              <a:lnSpc>
                <a:spcPct val="150000"/>
              </a:lnSpc>
              <a:buNone/>
            </a:pPr>
            <a:endParaRPr lang="en-US" sz="1800">
              <a:solidFill>
                <a:srgbClr val="0A0A0A"/>
              </a:solidFill>
              <a:latin typeface="Avenir Next LT Pro"/>
            </a:endParaRPr>
          </a:p>
          <a:p>
            <a:pPr marL="0" indent="0">
              <a:lnSpc>
                <a:spcPct val="150000"/>
              </a:lnSpc>
              <a:buNone/>
            </a:pPr>
            <a:endParaRPr lang="en-US" sz="1800">
              <a:solidFill>
                <a:srgbClr val="0A0A0A"/>
              </a:solidFill>
              <a:latin typeface="Avenir Next LT Pro"/>
            </a:endParaRPr>
          </a:p>
          <a:p>
            <a:pPr marL="0" indent="0">
              <a:lnSpc>
                <a:spcPct val="150000"/>
              </a:lnSpc>
              <a:buNone/>
            </a:pPr>
            <a:endParaRPr lang="en-US" sz="1800">
              <a:solidFill>
                <a:srgbClr val="0A0A0A"/>
              </a:solidFill>
              <a:latin typeface="Avenir Next LT Pro"/>
            </a:endParaRPr>
          </a:p>
          <a:p>
            <a:pPr marL="0" indent="0">
              <a:lnSpc>
                <a:spcPct val="150000"/>
              </a:lnSpc>
              <a:buNone/>
            </a:pPr>
            <a:r>
              <a:rPr lang="en-US" sz="1800">
                <a:solidFill>
                  <a:srgbClr val="0A0A0A"/>
                </a:solidFill>
                <a:latin typeface="Avenir Next LT Pro"/>
              </a:rPr>
              <a:t>In the participating municipalities, how did extreme heat and air quality preparedness and response change as a result of the adaptation action? </a:t>
            </a:r>
          </a:p>
        </p:txBody>
      </p:sp>
      <p:pic>
        <p:nvPicPr>
          <p:cNvPr id="2" name="Picture 2" descr="Arrow Icon 6141338">
            <a:extLst>
              <a:ext uri="{FF2B5EF4-FFF2-40B4-BE49-F238E27FC236}">
                <a16:creationId xmlns:a16="http://schemas.microsoft.com/office/drawing/2014/main" id="{3A7A019C-D0F3-0967-CEB3-07D6025A6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522561" y="1687657"/>
            <a:ext cx="2298905" cy="2298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704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3FEAB-1C37-08CE-FBB5-779217F24AD1}"/>
              </a:ext>
            </a:extLst>
          </p:cNvPr>
          <p:cNvSpPr>
            <a:spLocks noGrp="1"/>
          </p:cNvSpPr>
          <p:nvPr>
            <p:ph type="title"/>
          </p:nvPr>
        </p:nvSpPr>
        <p:spPr/>
        <p:txBody>
          <a:bodyPr>
            <a:normAutofit fontScale="90000"/>
          </a:bodyPr>
          <a:lstStyle/>
          <a:p>
            <a:r>
              <a:rPr lang="en-US" sz="2400">
                <a:cs typeface="Poppins SemiBold"/>
              </a:rPr>
              <a:t>Wrap Up and Next Steps </a:t>
            </a:r>
            <a:endParaRPr lang="en-US" sz="2400"/>
          </a:p>
        </p:txBody>
      </p:sp>
      <p:sp>
        <p:nvSpPr>
          <p:cNvPr id="3" name="Text Placeholder 2">
            <a:extLst>
              <a:ext uri="{FF2B5EF4-FFF2-40B4-BE49-F238E27FC236}">
                <a16:creationId xmlns:a16="http://schemas.microsoft.com/office/drawing/2014/main" id="{EEB57C44-28FD-D05E-A009-DC9D33ED97F2}"/>
              </a:ext>
            </a:extLst>
          </p:cNvPr>
          <p:cNvSpPr>
            <a:spLocks noGrp="1"/>
          </p:cNvSpPr>
          <p:nvPr>
            <p:ph type="body" idx="1"/>
          </p:nvPr>
        </p:nvSpPr>
        <p:spPr/>
        <p:txBody>
          <a:bodyPr/>
          <a:lstStyle/>
          <a:p>
            <a:r>
              <a:rPr lang="en-US" sz="1400" b="1">
                <a:solidFill>
                  <a:schemeClr val="accent1"/>
                </a:solidFill>
                <a:cs typeface="Poppins"/>
              </a:rPr>
              <a:t>Final updates:</a:t>
            </a:r>
          </a:p>
          <a:p>
            <a:pPr lvl="1">
              <a:lnSpc>
                <a:spcPct val="114999"/>
              </a:lnSpc>
            </a:pPr>
            <a:r>
              <a:rPr lang="en-US">
                <a:cs typeface="Poppins"/>
              </a:rPr>
              <a:t>Capacity </a:t>
            </a:r>
          </a:p>
          <a:p>
            <a:pPr lvl="1">
              <a:lnSpc>
                <a:spcPct val="114999"/>
              </a:lnSpc>
            </a:pPr>
            <a:r>
              <a:rPr lang="en-US">
                <a:cs typeface="Poppins"/>
              </a:rPr>
              <a:t>Legislative Proposals </a:t>
            </a:r>
          </a:p>
          <a:p>
            <a:pPr lvl="1">
              <a:lnSpc>
                <a:spcPct val="114999"/>
              </a:lnSpc>
            </a:pPr>
            <a:endParaRPr lang="en-US">
              <a:solidFill>
                <a:srgbClr val="595959"/>
              </a:solidFill>
              <a:cs typeface="Poppins"/>
            </a:endParaRPr>
          </a:p>
          <a:p>
            <a:r>
              <a:rPr lang="en-US" sz="1400" b="1">
                <a:solidFill>
                  <a:schemeClr val="accent1"/>
                </a:solidFill>
                <a:cs typeface="Poppins"/>
              </a:rPr>
              <a:t>Important dates:</a:t>
            </a:r>
          </a:p>
          <a:p>
            <a:pPr lvl="1" indent="-171450">
              <a:lnSpc>
                <a:spcPct val="114999"/>
              </a:lnSpc>
              <a:buFont typeface="Arial" panose="020B0604020202020204" pitchFamily="34" charset="0"/>
            </a:pPr>
            <a:r>
              <a:rPr lang="en-US">
                <a:solidFill>
                  <a:srgbClr val="595959"/>
                </a:solidFill>
                <a:cs typeface="Poppins"/>
              </a:rPr>
              <a:t>Next Coalition meeting: October 17th </a:t>
            </a:r>
          </a:p>
          <a:p>
            <a:pPr lvl="1" indent="-171450">
              <a:lnSpc>
                <a:spcPct val="114999"/>
              </a:lnSpc>
              <a:buFont typeface="Arial" panose="020B0604020202020204" pitchFamily="34" charset="0"/>
              <a:buChar char="○"/>
            </a:pPr>
            <a:r>
              <a:rPr lang="en-US">
                <a:solidFill>
                  <a:srgbClr val="595959"/>
                </a:solidFill>
                <a:cs typeface="Poppins"/>
              </a:rPr>
              <a:t>CDC Reverse Site Visit: January 29-31 (DPH and YCCCH reps)</a:t>
            </a:r>
          </a:p>
          <a:p>
            <a:pPr lvl="1" indent="-171450">
              <a:lnSpc>
                <a:spcPct val="114999"/>
              </a:lnSpc>
              <a:buFont typeface="Arial" panose="020B0604020202020204" pitchFamily="34" charset="0"/>
              <a:buChar char="○"/>
            </a:pPr>
            <a:r>
              <a:rPr lang="en-US">
                <a:solidFill>
                  <a:srgbClr val="595959"/>
                </a:solidFill>
                <a:cs typeface="Poppins"/>
              </a:rPr>
              <a:t>Symposium: TBD, possibly Mid March </a:t>
            </a:r>
          </a:p>
          <a:p>
            <a:pPr marL="742950" lvl="1" indent="0">
              <a:lnSpc>
                <a:spcPct val="114999"/>
              </a:lnSpc>
              <a:buNone/>
            </a:pPr>
            <a:endParaRPr lang="en-US">
              <a:solidFill>
                <a:srgbClr val="595959"/>
              </a:solidFill>
            </a:endParaRPr>
          </a:p>
          <a:p>
            <a:pPr>
              <a:lnSpc>
                <a:spcPct val="114999"/>
              </a:lnSpc>
            </a:pPr>
            <a:endParaRPr lang="en-US"/>
          </a:p>
        </p:txBody>
      </p:sp>
    </p:spTree>
    <p:extLst>
      <p:ext uri="{BB962C8B-B14F-4D97-AF65-F5344CB8AC3E}">
        <p14:creationId xmlns:p14="http://schemas.microsoft.com/office/powerpoint/2010/main" val="388192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3999E9-E94D-ECEC-1F3D-CC091207B89D}"/>
              </a:ext>
            </a:extLst>
          </p:cNvPr>
          <p:cNvSpPr>
            <a:spLocks noGrp="1"/>
          </p:cNvSpPr>
          <p:nvPr>
            <p:ph type="title"/>
          </p:nvPr>
        </p:nvSpPr>
        <p:spPr>
          <a:xfrm>
            <a:off x="311700" y="232757"/>
            <a:ext cx="8520600" cy="297925"/>
          </a:xfrm>
        </p:spPr>
        <p:txBody>
          <a:bodyPr>
            <a:noAutofit/>
          </a:bodyPr>
          <a:lstStyle/>
          <a:p>
            <a:r>
              <a:rPr lang="en-US" sz="2400">
                <a:cs typeface="Poppins SemiBold"/>
              </a:rPr>
              <a:t>Symposium Brainstorming</a:t>
            </a:r>
          </a:p>
        </p:txBody>
      </p:sp>
      <p:sp>
        <p:nvSpPr>
          <p:cNvPr id="15" name="Text Placeholder 14">
            <a:extLst>
              <a:ext uri="{FF2B5EF4-FFF2-40B4-BE49-F238E27FC236}">
                <a16:creationId xmlns:a16="http://schemas.microsoft.com/office/drawing/2014/main" id="{ECAAC999-8E77-A9B3-4217-A22D752E0176}"/>
              </a:ext>
            </a:extLst>
          </p:cNvPr>
          <p:cNvSpPr>
            <a:spLocks noGrp="1"/>
          </p:cNvSpPr>
          <p:nvPr>
            <p:ph type="body" idx="1"/>
          </p:nvPr>
        </p:nvSpPr>
        <p:spPr/>
        <p:txBody>
          <a:bodyPr/>
          <a:lstStyle/>
          <a:p>
            <a:pPr>
              <a:lnSpc>
                <a:spcPct val="150000"/>
              </a:lnSpc>
            </a:pPr>
            <a:r>
              <a:rPr lang="en-US" sz="1800">
                <a:cs typeface="Poppins"/>
              </a:rPr>
              <a:t>Reframing the Coalition to think </a:t>
            </a:r>
            <a:r>
              <a:rPr lang="en-US" sz="1800" b="1">
                <a:solidFill>
                  <a:schemeClr val="accent1"/>
                </a:solidFill>
                <a:cs typeface="Poppins"/>
              </a:rPr>
              <a:t>big picture</a:t>
            </a:r>
            <a:endParaRPr lang="en-US" sz="1800" b="1">
              <a:solidFill>
                <a:schemeClr val="accent1"/>
              </a:solidFill>
            </a:endParaRPr>
          </a:p>
          <a:p>
            <a:pPr lvl="1">
              <a:lnSpc>
                <a:spcPct val="150000"/>
              </a:lnSpc>
            </a:pPr>
            <a:r>
              <a:rPr lang="en-US" sz="1800">
                <a:solidFill>
                  <a:srgbClr val="000000"/>
                </a:solidFill>
                <a:cs typeface="Poppins"/>
              </a:rPr>
              <a:t>Creating </a:t>
            </a:r>
            <a:r>
              <a:rPr lang="en-US" sz="1800" b="1">
                <a:solidFill>
                  <a:schemeClr val="accent1"/>
                </a:solidFill>
                <a:cs typeface="Poppins"/>
              </a:rPr>
              <a:t>visibility</a:t>
            </a:r>
            <a:r>
              <a:rPr lang="en-US" sz="1800">
                <a:solidFill>
                  <a:srgbClr val="000000"/>
                </a:solidFill>
                <a:cs typeface="Poppins"/>
              </a:rPr>
              <a:t> for Public Health + Climate Change</a:t>
            </a:r>
            <a:endParaRPr lang="en-US" sz="1800">
              <a:solidFill>
                <a:srgbClr val="595959"/>
              </a:solidFill>
            </a:endParaRPr>
          </a:p>
          <a:p>
            <a:pPr lvl="1">
              <a:lnSpc>
                <a:spcPct val="150000"/>
              </a:lnSpc>
            </a:pPr>
            <a:r>
              <a:rPr lang="en-US" sz="1800">
                <a:solidFill>
                  <a:srgbClr val="000000"/>
                </a:solidFill>
                <a:cs typeface="Poppins"/>
              </a:rPr>
              <a:t>How can we reconceptualize the Symposium to achieve that aim? </a:t>
            </a:r>
          </a:p>
          <a:p>
            <a:pPr>
              <a:lnSpc>
                <a:spcPct val="114999"/>
              </a:lnSpc>
            </a:pPr>
            <a:endParaRPr lang="en-US"/>
          </a:p>
        </p:txBody>
      </p:sp>
    </p:spTree>
    <p:extLst>
      <p:ext uri="{BB962C8B-B14F-4D97-AF65-F5344CB8AC3E}">
        <p14:creationId xmlns:p14="http://schemas.microsoft.com/office/powerpoint/2010/main" val="4244402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7F30C-C682-6FE3-5648-2EEA89D4DC3F}"/>
              </a:ext>
            </a:extLst>
          </p:cNvPr>
          <p:cNvSpPr>
            <a:spLocks noGrp="1"/>
          </p:cNvSpPr>
          <p:nvPr>
            <p:ph type="title"/>
          </p:nvPr>
        </p:nvSpPr>
        <p:spPr/>
        <p:txBody>
          <a:bodyPr>
            <a:noAutofit/>
          </a:bodyPr>
          <a:lstStyle/>
          <a:p>
            <a:r>
              <a:rPr lang="en-US" sz="2400">
                <a:cs typeface="Poppins SemiBold"/>
              </a:rPr>
              <a:t>Compendium 2024 Update</a:t>
            </a:r>
          </a:p>
        </p:txBody>
      </p:sp>
      <p:sp>
        <p:nvSpPr>
          <p:cNvPr id="3" name="Text Placeholder 2">
            <a:extLst>
              <a:ext uri="{FF2B5EF4-FFF2-40B4-BE49-F238E27FC236}">
                <a16:creationId xmlns:a16="http://schemas.microsoft.com/office/drawing/2014/main" id="{1B9B3FEC-842C-00B3-D8EC-6AE420823615}"/>
              </a:ext>
            </a:extLst>
          </p:cNvPr>
          <p:cNvSpPr>
            <a:spLocks noGrp="1"/>
          </p:cNvSpPr>
          <p:nvPr>
            <p:ph type="body" idx="1"/>
          </p:nvPr>
        </p:nvSpPr>
        <p:spPr>
          <a:xfrm>
            <a:off x="311700" y="604907"/>
            <a:ext cx="8520600" cy="3761348"/>
          </a:xfrm>
        </p:spPr>
        <p:txBody>
          <a:bodyPr spcFirstLastPara="1" wrap="square" lIns="91425" tIns="91425" rIns="91425" bIns="91425" anchor="t" anchorCtr="0">
            <a:noAutofit/>
          </a:bodyPr>
          <a:lstStyle/>
          <a:p>
            <a:r>
              <a:rPr lang="en-US" sz="1200" b="1">
                <a:solidFill>
                  <a:schemeClr val="accent1"/>
                </a:solidFill>
                <a:cs typeface="Poppins"/>
              </a:rPr>
              <a:t>Link to current version: </a:t>
            </a:r>
          </a:p>
          <a:p>
            <a:pPr lvl="1"/>
            <a:r>
              <a:rPr lang="en-US" sz="1200"/>
              <a:t>Available from Office of Climate and Health homepage: </a:t>
            </a:r>
          </a:p>
          <a:p>
            <a:pPr lvl="1"/>
            <a:r>
              <a:rPr lang="en-US" sz="1200">
                <a:hlinkClick r:id="rId2"/>
              </a:rPr>
              <a:t>https://portal.ct.gov/dph/environmental-health/climate-and-health</a:t>
            </a:r>
            <a:endParaRPr lang="en-US" sz="1200"/>
          </a:p>
          <a:p>
            <a:pPr marL="596900" lvl="1" indent="0">
              <a:buNone/>
            </a:pPr>
            <a:endParaRPr lang="en-US" sz="1200"/>
          </a:p>
          <a:p>
            <a:r>
              <a:rPr lang="en-US" sz="1200" b="1">
                <a:solidFill>
                  <a:schemeClr val="accent1"/>
                </a:solidFill>
                <a:cs typeface="Poppins"/>
              </a:rPr>
              <a:t>Feedback:</a:t>
            </a:r>
            <a:endParaRPr lang="en-US" sz="1200" b="1">
              <a:solidFill>
                <a:schemeClr val="accent1"/>
              </a:solidFill>
            </a:endParaRPr>
          </a:p>
          <a:p>
            <a:pPr lvl="1">
              <a:lnSpc>
                <a:spcPct val="114999"/>
              </a:lnSpc>
            </a:pPr>
            <a:r>
              <a:rPr lang="en-US" sz="1200">
                <a:solidFill>
                  <a:srgbClr val="000000"/>
                </a:solidFill>
                <a:cs typeface="Poppins"/>
              </a:rPr>
              <a:t>Resources to include:</a:t>
            </a:r>
          </a:p>
          <a:p>
            <a:pPr lvl="2">
              <a:lnSpc>
                <a:spcPct val="114999"/>
              </a:lnSpc>
            </a:pPr>
            <a:r>
              <a:rPr lang="en-US" sz="1200">
                <a:solidFill>
                  <a:srgbClr val="000000"/>
                </a:solidFill>
                <a:cs typeface="Poppins"/>
              </a:rPr>
              <a:t>Additional reports from Governor’s Council on Climate Change (GC3)</a:t>
            </a:r>
          </a:p>
          <a:p>
            <a:pPr lvl="3">
              <a:lnSpc>
                <a:spcPct val="114999"/>
              </a:lnSpc>
            </a:pPr>
            <a:r>
              <a:rPr lang="en-US" sz="1200">
                <a:solidFill>
                  <a:srgbClr val="000000"/>
                </a:solidFill>
                <a:cs typeface="Poppins"/>
              </a:rPr>
              <a:t> Health &amp; Safety Working Group report</a:t>
            </a:r>
          </a:p>
          <a:p>
            <a:pPr lvl="3">
              <a:lnSpc>
                <a:spcPct val="114999"/>
              </a:lnSpc>
            </a:pPr>
            <a:r>
              <a:rPr lang="en-US" sz="1200">
                <a:solidFill>
                  <a:schemeClr val="tx1"/>
                </a:solidFill>
              </a:rPr>
              <a:t>“Centering Equity in Climate Change Resilience Planning in Connecticut” report from Yale Center for Environmental Justice and GC3 Equity and Environmental Justice Working Group</a:t>
            </a:r>
          </a:p>
          <a:p>
            <a:pPr lvl="2">
              <a:lnSpc>
                <a:spcPct val="114999"/>
              </a:lnSpc>
            </a:pPr>
            <a:r>
              <a:rPr lang="en-US" sz="1200">
                <a:solidFill>
                  <a:srgbClr val="000000"/>
                </a:solidFill>
                <a:cs typeface="Poppins"/>
              </a:rPr>
              <a:t>Other more current work, various articles, podcasts, etc.</a:t>
            </a:r>
          </a:p>
          <a:p>
            <a:pPr lvl="1">
              <a:lnSpc>
                <a:spcPct val="114999"/>
              </a:lnSpc>
            </a:pPr>
            <a:r>
              <a:rPr lang="en-US" sz="1200">
                <a:solidFill>
                  <a:srgbClr val="000000"/>
                </a:solidFill>
                <a:cs typeface="Poppins"/>
              </a:rPr>
              <a:t>Reformat as an excel or alternative to create interactive tool; formatting suggestions</a:t>
            </a:r>
          </a:p>
          <a:p>
            <a:pPr lvl="1">
              <a:lnSpc>
                <a:spcPct val="114999"/>
              </a:lnSpc>
            </a:pPr>
            <a:r>
              <a:rPr lang="en-US" sz="1200">
                <a:solidFill>
                  <a:srgbClr val="000000"/>
                </a:solidFill>
                <a:cs typeface="Poppins"/>
              </a:rPr>
              <a:t>Add explanation for use and statement of purpose to make document more accessible to broad audience</a:t>
            </a:r>
          </a:p>
          <a:p>
            <a:pPr lvl="2">
              <a:lnSpc>
                <a:spcPct val="114999"/>
              </a:lnSpc>
            </a:pPr>
            <a:r>
              <a:rPr lang="en-US" sz="1200">
                <a:solidFill>
                  <a:srgbClr val="000000"/>
                </a:solidFill>
                <a:cs typeface="Poppins"/>
              </a:rPr>
              <a:t>Ex. Why and for whom was this created?</a:t>
            </a:r>
          </a:p>
          <a:p>
            <a:pPr lvl="2">
              <a:lnSpc>
                <a:spcPct val="114999"/>
              </a:lnSpc>
            </a:pPr>
            <a:r>
              <a:rPr lang="en-US" sz="1200">
                <a:solidFill>
                  <a:srgbClr val="000000"/>
                </a:solidFill>
                <a:cs typeface="Poppins"/>
              </a:rPr>
              <a:t>Ex. What is the purpose?</a:t>
            </a:r>
          </a:p>
          <a:p>
            <a:pPr lvl="2">
              <a:lnSpc>
                <a:spcPct val="114999"/>
              </a:lnSpc>
            </a:pPr>
            <a:r>
              <a:rPr lang="en-US" sz="1200">
                <a:solidFill>
                  <a:srgbClr val="000000"/>
                </a:solidFill>
                <a:cs typeface="Poppins"/>
              </a:rPr>
              <a:t>Ex. Tip: Sort by geographic area or hazard</a:t>
            </a:r>
          </a:p>
          <a:p>
            <a:pPr marL="1054100" lvl="2" indent="0">
              <a:lnSpc>
                <a:spcPct val="114999"/>
              </a:lnSpc>
              <a:buSzPts val="1400"/>
              <a:buNone/>
            </a:pPr>
            <a:endParaRPr lang="en-US" sz="1200">
              <a:solidFill>
                <a:srgbClr val="000000"/>
              </a:solidFill>
              <a:cs typeface="Poppins"/>
            </a:endParaRPr>
          </a:p>
          <a:p>
            <a:pPr marL="25400">
              <a:lnSpc>
                <a:spcPct val="114999"/>
              </a:lnSpc>
              <a:buSzPts val="1400"/>
              <a:buFont typeface="Arial"/>
              <a:buChar char="•"/>
            </a:pPr>
            <a:r>
              <a:rPr lang="en-US" sz="1200" b="1">
                <a:solidFill>
                  <a:schemeClr val="accent1"/>
                </a:solidFill>
                <a:cs typeface="Poppins"/>
              </a:rPr>
              <a:t>Last minute feedback?</a:t>
            </a:r>
          </a:p>
          <a:p>
            <a:pPr marL="25400">
              <a:lnSpc>
                <a:spcPct val="114999"/>
              </a:lnSpc>
              <a:buSzPts val="1400"/>
              <a:buFont typeface="Arial"/>
              <a:buChar char="•"/>
            </a:pPr>
            <a:r>
              <a:rPr lang="en-US" sz="1200" b="1">
                <a:solidFill>
                  <a:schemeClr val="accent1"/>
                </a:solidFill>
                <a:cs typeface="Poppins"/>
              </a:rPr>
              <a:t>Next steps </a:t>
            </a:r>
          </a:p>
        </p:txBody>
      </p:sp>
    </p:spTree>
    <p:extLst>
      <p:ext uri="{BB962C8B-B14F-4D97-AF65-F5344CB8AC3E}">
        <p14:creationId xmlns:p14="http://schemas.microsoft.com/office/powerpoint/2010/main" val="1129408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8653F-D167-8215-85B8-65F4A613F960}"/>
              </a:ext>
            </a:extLst>
          </p:cNvPr>
          <p:cNvSpPr>
            <a:spLocks noGrp="1"/>
          </p:cNvSpPr>
          <p:nvPr>
            <p:ph type="title"/>
          </p:nvPr>
        </p:nvSpPr>
        <p:spPr/>
        <p:txBody>
          <a:bodyPr>
            <a:normAutofit fontScale="90000"/>
          </a:bodyPr>
          <a:lstStyle/>
          <a:p>
            <a:r>
              <a:rPr lang="en-US" sz="2400">
                <a:cs typeface="Poppins SemiBold"/>
              </a:rPr>
              <a:t>Curriculum Progress </a:t>
            </a:r>
            <a:endParaRPr lang="en-US" sz="2400"/>
          </a:p>
        </p:txBody>
      </p:sp>
      <p:sp>
        <p:nvSpPr>
          <p:cNvPr id="3" name="Text Placeholder 2">
            <a:extLst>
              <a:ext uri="{FF2B5EF4-FFF2-40B4-BE49-F238E27FC236}">
                <a16:creationId xmlns:a16="http://schemas.microsoft.com/office/drawing/2014/main" id="{E61A03B0-4897-36A0-E68A-30D943701930}"/>
              </a:ext>
            </a:extLst>
          </p:cNvPr>
          <p:cNvSpPr>
            <a:spLocks noGrp="1"/>
          </p:cNvSpPr>
          <p:nvPr>
            <p:ph type="body" idx="1"/>
          </p:nvPr>
        </p:nvSpPr>
        <p:spPr/>
        <p:txBody>
          <a:bodyPr/>
          <a:lstStyle/>
          <a:p>
            <a:r>
              <a:rPr lang="en-US" sz="1400">
                <a:cs typeface="Poppins"/>
              </a:rPr>
              <a:t>Content creation will be presented by YSPH Graduate Interns </a:t>
            </a:r>
          </a:p>
          <a:p>
            <a:pPr marL="0" indent="0">
              <a:lnSpc>
                <a:spcPct val="114999"/>
              </a:lnSpc>
              <a:buNone/>
            </a:pPr>
            <a:endParaRPr lang="en-US" sz="1400">
              <a:cs typeface="Poppins"/>
            </a:endParaRPr>
          </a:p>
          <a:p>
            <a:pPr>
              <a:lnSpc>
                <a:spcPct val="114999"/>
              </a:lnSpc>
            </a:pPr>
            <a:r>
              <a:rPr lang="en-US" sz="1400">
                <a:cs typeface="Poppins"/>
              </a:rPr>
              <a:t>Next steps </a:t>
            </a:r>
          </a:p>
          <a:p>
            <a:pPr lvl="1">
              <a:lnSpc>
                <a:spcPct val="114999"/>
              </a:lnSpc>
            </a:pPr>
            <a:r>
              <a:rPr lang="en-US">
                <a:solidFill>
                  <a:srgbClr val="000000"/>
                </a:solidFill>
                <a:cs typeface="Poppins"/>
              </a:rPr>
              <a:t>Digital curriculum</a:t>
            </a:r>
          </a:p>
          <a:p>
            <a:pPr lvl="1">
              <a:lnSpc>
                <a:spcPct val="114999"/>
              </a:lnSpc>
            </a:pPr>
            <a:r>
              <a:rPr lang="en-US">
                <a:solidFill>
                  <a:srgbClr val="000000"/>
                </a:solidFill>
                <a:cs typeface="Poppins"/>
              </a:rPr>
              <a:t>Evaluation </a:t>
            </a:r>
          </a:p>
          <a:p>
            <a:pPr marL="596900" lvl="1" indent="0">
              <a:lnSpc>
                <a:spcPct val="114999"/>
              </a:lnSpc>
              <a:buNone/>
            </a:pPr>
            <a:endParaRPr lang="en-US">
              <a:solidFill>
                <a:srgbClr val="000000"/>
              </a:solidFill>
              <a:cs typeface="Poppins"/>
            </a:endParaRPr>
          </a:p>
          <a:p>
            <a:pPr>
              <a:lnSpc>
                <a:spcPct val="114999"/>
              </a:lnSpc>
            </a:pPr>
            <a:r>
              <a:rPr lang="en-US" sz="1400">
                <a:cs typeface="Poppins"/>
              </a:rPr>
              <a:t>Feedback and discussion following Anne and Cooper's presentation </a:t>
            </a:r>
            <a:endParaRPr lang="en-US" sz="1400"/>
          </a:p>
          <a:p>
            <a:pPr>
              <a:lnSpc>
                <a:spcPct val="114999"/>
              </a:lnSpc>
            </a:pPr>
            <a:endParaRPr lang="en-US">
              <a:solidFill>
                <a:srgbClr val="000000"/>
              </a:solidFill>
            </a:endParaRPr>
          </a:p>
        </p:txBody>
      </p:sp>
    </p:spTree>
    <p:extLst>
      <p:ext uri="{BB962C8B-B14F-4D97-AF65-F5344CB8AC3E}">
        <p14:creationId xmlns:p14="http://schemas.microsoft.com/office/powerpoint/2010/main" val="668670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6A0FC9-940A-E414-6FEC-03B3017ADACD}"/>
              </a:ext>
            </a:extLst>
          </p:cNvPr>
          <p:cNvSpPr>
            <a:spLocks noGrp="1"/>
          </p:cNvSpPr>
          <p:nvPr>
            <p:ph type="body" sz="quarter" idx="13"/>
          </p:nvPr>
        </p:nvSpPr>
        <p:spPr/>
        <p:txBody>
          <a:bodyPr/>
          <a:lstStyle/>
          <a:p>
            <a:r>
              <a:rPr lang="en-US">
                <a:cs typeface="Poppins SemiBold"/>
              </a:rPr>
              <a:t>Data Collection</a:t>
            </a:r>
            <a:endParaRPr lang="en-US"/>
          </a:p>
        </p:txBody>
      </p:sp>
    </p:spTree>
    <p:extLst>
      <p:ext uri="{BB962C8B-B14F-4D97-AF65-F5344CB8AC3E}">
        <p14:creationId xmlns:p14="http://schemas.microsoft.com/office/powerpoint/2010/main" val="2390529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3999E9-E94D-ECEC-1F3D-CC091207B89D}"/>
              </a:ext>
            </a:extLst>
          </p:cNvPr>
          <p:cNvSpPr>
            <a:spLocks noGrp="1"/>
          </p:cNvSpPr>
          <p:nvPr>
            <p:ph type="title"/>
          </p:nvPr>
        </p:nvSpPr>
        <p:spPr>
          <a:xfrm>
            <a:off x="311700" y="232757"/>
            <a:ext cx="8520600" cy="297925"/>
          </a:xfrm>
        </p:spPr>
        <p:txBody>
          <a:bodyPr>
            <a:noAutofit/>
          </a:bodyPr>
          <a:lstStyle/>
          <a:p>
            <a:r>
              <a:rPr lang="en-US" sz="2400">
                <a:cs typeface="Poppins SemiBold"/>
              </a:rPr>
              <a:t>Data Collection</a:t>
            </a:r>
            <a:endParaRPr lang="en-US"/>
          </a:p>
        </p:txBody>
      </p:sp>
      <p:sp>
        <p:nvSpPr>
          <p:cNvPr id="15" name="Text Placeholder 14">
            <a:extLst>
              <a:ext uri="{FF2B5EF4-FFF2-40B4-BE49-F238E27FC236}">
                <a16:creationId xmlns:a16="http://schemas.microsoft.com/office/drawing/2014/main" id="{ECAAC999-8E77-A9B3-4217-A22D752E0176}"/>
              </a:ext>
            </a:extLst>
          </p:cNvPr>
          <p:cNvSpPr>
            <a:spLocks noGrp="1"/>
          </p:cNvSpPr>
          <p:nvPr>
            <p:ph type="body" idx="1"/>
          </p:nvPr>
        </p:nvSpPr>
        <p:spPr>
          <a:xfrm>
            <a:off x="311700" y="574577"/>
            <a:ext cx="8585714" cy="3997840"/>
          </a:xfrm>
        </p:spPr>
        <p:txBody>
          <a:bodyPr>
            <a:normAutofit/>
          </a:bodyPr>
          <a:lstStyle/>
          <a:p>
            <a:pPr>
              <a:buClrTx/>
            </a:pPr>
            <a:r>
              <a:rPr lang="en-US" sz="1200">
                <a:cs typeface="Poppins"/>
              </a:rPr>
              <a:t>In December of 2023, a survey was sent to all 59 health departments in Connecticut with questions pertaining to climate health and equity</a:t>
            </a:r>
          </a:p>
          <a:p>
            <a:pPr>
              <a:lnSpc>
                <a:spcPct val="114999"/>
              </a:lnSpc>
              <a:buClrTx/>
            </a:pPr>
            <a:r>
              <a:rPr lang="en-US" sz="1200">
                <a:cs typeface="Poppins"/>
              </a:rPr>
              <a:t>24 health departments responded</a:t>
            </a:r>
          </a:p>
          <a:p>
            <a:pPr>
              <a:lnSpc>
                <a:spcPct val="114999"/>
              </a:lnSpc>
            </a:pPr>
            <a:endParaRPr lang="en-US" sz="1200">
              <a:solidFill>
                <a:srgbClr val="000000"/>
              </a:solidFill>
              <a:cs typeface="Poppins"/>
            </a:endParaRPr>
          </a:p>
        </p:txBody>
      </p:sp>
      <p:pic>
        <p:nvPicPr>
          <p:cNvPr id="3" name="Picture 2">
            <a:extLst>
              <a:ext uri="{FF2B5EF4-FFF2-40B4-BE49-F238E27FC236}">
                <a16:creationId xmlns:a16="http://schemas.microsoft.com/office/drawing/2014/main" id="{1B8DA9CA-3588-E82C-6011-9901E2896C99}"/>
              </a:ext>
            </a:extLst>
          </p:cNvPr>
          <p:cNvPicPr>
            <a:picLocks noChangeAspect="1"/>
          </p:cNvPicPr>
          <p:nvPr/>
        </p:nvPicPr>
        <p:blipFill>
          <a:blip r:embed="rId3"/>
          <a:stretch>
            <a:fillRect/>
          </a:stretch>
        </p:blipFill>
        <p:spPr>
          <a:xfrm>
            <a:off x="1601420" y="1352516"/>
            <a:ext cx="4476623" cy="3223118"/>
          </a:xfrm>
          <a:prstGeom prst="rect">
            <a:avLst/>
          </a:prstGeom>
          <a:ln>
            <a:solidFill>
              <a:schemeClr val="bg1"/>
            </a:solidFill>
          </a:ln>
        </p:spPr>
      </p:pic>
      <p:graphicFrame>
        <p:nvGraphicFramePr>
          <p:cNvPr id="2" name="Table 1">
            <a:extLst>
              <a:ext uri="{FF2B5EF4-FFF2-40B4-BE49-F238E27FC236}">
                <a16:creationId xmlns:a16="http://schemas.microsoft.com/office/drawing/2014/main" id="{D2419BD1-CE17-267D-7486-90A78C5C7E47}"/>
              </a:ext>
            </a:extLst>
          </p:cNvPr>
          <p:cNvGraphicFramePr>
            <a:graphicFrameLocks noGrp="1"/>
          </p:cNvGraphicFramePr>
          <p:nvPr>
            <p:extLst>
              <p:ext uri="{D42A27DB-BD31-4B8C-83A1-F6EECF244321}">
                <p14:modId xmlns:p14="http://schemas.microsoft.com/office/powerpoint/2010/main" val="4226186316"/>
              </p:ext>
            </p:extLst>
          </p:nvPr>
        </p:nvGraphicFramePr>
        <p:xfrm>
          <a:off x="6468340" y="1207943"/>
          <a:ext cx="2029299" cy="3386480"/>
        </p:xfrm>
        <a:graphic>
          <a:graphicData uri="http://schemas.openxmlformats.org/drawingml/2006/table">
            <a:tbl>
              <a:tblPr firstRow="1" bandRow="1">
                <a:tableStyleId>{21E4AEA4-8DFA-4A89-87EB-49C32662AFE0}</a:tableStyleId>
              </a:tblPr>
              <a:tblGrid>
                <a:gridCol w="2029299">
                  <a:extLst>
                    <a:ext uri="{9D8B030D-6E8A-4147-A177-3AD203B41FA5}">
                      <a16:colId xmlns:a16="http://schemas.microsoft.com/office/drawing/2014/main" val="1924741762"/>
                    </a:ext>
                  </a:extLst>
                </a:gridCol>
              </a:tblGrid>
              <a:tr h="484263">
                <a:tc>
                  <a:txBody>
                    <a:bodyPr/>
                    <a:lstStyle/>
                    <a:p>
                      <a:pPr algn="ctr"/>
                      <a:r>
                        <a:rPr lang="en-US" dirty="0"/>
                        <a:t>Participating </a:t>
                      </a:r>
                      <a:r>
                        <a:rPr lang="en-US"/>
                        <a:t>Municipalities</a:t>
                      </a:r>
                      <a:endParaRPr lang="en-US" dirty="0"/>
                    </a:p>
                  </a:txBody>
                  <a:tcPr>
                    <a:solidFill>
                      <a:srgbClr val="00F7FF"/>
                    </a:solidFill>
                  </a:tcPr>
                </a:tc>
                <a:extLst>
                  <a:ext uri="{0D108BD9-81ED-4DB2-BD59-A6C34878D82A}">
                    <a16:rowId xmlns:a16="http://schemas.microsoft.com/office/drawing/2014/main" val="1497443113"/>
                  </a:ext>
                </a:extLst>
              </a:tr>
              <a:tr h="409760">
                <a:tc>
                  <a:txBody>
                    <a:bodyPr/>
                    <a:lstStyle/>
                    <a:p>
                      <a:r>
                        <a:rPr lang="en-US" dirty="0"/>
                        <a:t>Bristol Burlington</a:t>
                      </a:r>
                    </a:p>
                  </a:txBody>
                  <a:tcPr/>
                </a:tc>
                <a:extLst>
                  <a:ext uri="{0D108BD9-81ED-4DB2-BD59-A6C34878D82A}">
                    <a16:rowId xmlns:a16="http://schemas.microsoft.com/office/drawing/2014/main" val="3020143718"/>
                  </a:ext>
                </a:extLst>
              </a:tr>
              <a:tr h="409760">
                <a:tc>
                  <a:txBody>
                    <a:bodyPr/>
                    <a:lstStyle/>
                    <a:p>
                      <a:endParaRPr lang="en-US"/>
                    </a:p>
                  </a:txBody>
                  <a:tcPr/>
                </a:tc>
                <a:extLst>
                  <a:ext uri="{0D108BD9-81ED-4DB2-BD59-A6C34878D82A}">
                    <a16:rowId xmlns:a16="http://schemas.microsoft.com/office/drawing/2014/main" val="2766648161"/>
                  </a:ext>
                </a:extLst>
              </a:tr>
              <a:tr h="409760">
                <a:tc>
                  <a:txBody>
                    <a:bodyPr/>
                    <a:lstStyle/>
                    <a:p>
                      <a:endParaRPr lang="en-US"/>
                    </a:p>
                  </a:txBody>
                  <a:tcPr/>
                </a:tc>
                <a:extLst>
                  <a:ext uri="{0D108BD9-81ED-4DB2-BD59-A6C34878D82A}">
                    <a16:rowId xmlns:a16="http://schemas.microsoft.com/office/drawing/2014/main" val="3840202526"/>
                  </a:ext>
                </a:extLst>
              </a:tr>
              <a:tr h="409760">
                <a:tc>
                  <a:txBody>
                    <a:bodyPr/>
                    <a:lstStyle/>
                    <a:p>
                      <a:endParaRPr lang="en-US"/>
                    </a:p>
                  </a:txBody>
                  <a:tcPr/>
                </a:tc>
                <a:extLst>
                  <a:ext uri="{0D108BD9-81ED-4DB2-BD59-A6C34878D82A}">
                    <a16:rowId xmlns:a16="http://schemas.microsoft.com/office/drawing/2014/main" val="3228292742"/>
                  </a:ext>
                </a:extLst>
              </a:tr>
              <a:tr h="409760">
                <a:tc>
                  <a:txBody>
                    <a:bodyPr/>
                    <a:lstStyle/>
                    <a:p>
                      <a:endParaRPr lang="en-US"/>
                    </a:p>
                  </a:txBody>
                  <a:tcPr/>
                </a:tc>
                <a:extLst>
                  <a:ext uri="{0D108BD9-81ED-4DB2-BD59-A6C34878D82A}">
                    <a16:rowId xmlns:a16="http://schemas.microsoft.com/office/drawing/2014/main" val="2057048971"/>
                  </a:ext>
                </a:extLst>
              </a:tr>
              <a:tr h="409760">
                <a:tc>
                  <a:txBody>
                    <a:bodyPr/>
                    <a:lstStyle/>
                    <a:p>
                      <a:endParaRPr lang="en-US"/>
                    </a:p>
                  </a:txBody>
                  <a:tcPr/>
                </a:tc>
                <a:extLst>
                  <a:ext uri="{0D108BD9-81ED-4DB2-BD59-A6C34878D82A}">
                    <a16:rowId xmlns:a16="http://schemas.microsoft.com/office/drawing/2014/main" val="1337974622"/>
                  </a:ext>
                </a:extLst>
              </a:tr>
              <a:tr h="409760">
                <a:tc>
                  <a:txBody>
                    <a:bodyPr/>
                    <a:lstStyle/>
                    <a:p>
                      <a:endParaRPr lang="en-US"/>
                    </a:p>
                  </a:txBody>
                  <a:tcPr/>
                </a:tc>
                <a:extLst>
                  <a:ext uri="{0D108BD9-81ED-4DB2-BD59-A6C34878D82A}">
                    <a16:rowId xmlns:a16="http://schemas.microsoft.com/office/drawing/2014/main" val="875276361"/>
                  </a:ext>
                </a:extLst>
              </a:tr>
            </a:tbl>
          </a:graphicData>
        </a:graphic>
      </p:graphicFrame>
    </p:spTree>
    <p:extLst>
      <p:ext uri="{BB962C8B-B14F-4D97-AF65-F5344CB8AC3E}">
        <p14:creationId xmlns:p14="http://schemas.microsoft.com/office/powerpoint/2010/main" val="935248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3999E9-E94D-ECEC-1F3D-CC091207B89D}"/>
              </a:ext>
            </a:extLst>
          </p:cNvPr>
          <p:cNvSpPr>
            <a:spLocks noGrp="1"/>
          </p:cNvSpPr>
          <p:nvPr>
            <p:ph type="title"/>
          </p:nvPr>
        </p:nvSpPr>
        <p:spPr>
          <a:xfrm>
            <a:off x="311700" y="232757"/>
            <a:ext cx="8520600" cy="297925"/>
          </a:xfrm>
        </p:spPr>
        <p:txBody>
          <a:bodyPr>
            <a:noAutofit/>
          </a:bodyPr>
          <a:lstStyle/>
          <a:p>
            <a:r>
              <a:rPr lang="en-US" sz="2400">
                <a:cs typeface="Poppins SemiBold"/>
              </a:rPr>
              <a:t>Survey Results</a:t>
            </a:r>
            <a:endParaRPr lang="en-US" sz="2400"/>
          </a:p>
        </p:txBody>
      </p:sp>
      <p:sp>
        <p:nvSpPr>
          <p:cNvPr id="15" name="Text Placeholder 14">
            <a:extLst>
              <a:ext uri="{FF2B5EF4-FFF2-40B4-BE49-F238E27FC236}">
                <a16:creationId xmlns:a16="http://schemas.microsoft.com/office/drawing/2014/main" id="{ECAAC999-8E77-A9B3-4217-A22D752E0176}"/>
              </a:ext>
            </a:extLst>
          </p:cNvPr>
          <p:cNvSpPr>
            <a:spLocks noGrp="1"/>
          </p:cNvSpPr>
          <p:nvPr>
            <p:ph type="body" idx="1"/>
          </p:nvPr>
        </p:nvSpPr>
        <p:spPr>
          <a:xfrm>
            <a:off x="311700" y="528908"/>
            <a:ext cx="8529585" cy="4043509"/>
          </a:xfrm>
        </p:spPr>
        <p:txBody>
          <a:bodyPr>
            <a:normAutofit/>
          </a:bodyPr>
          <a:lstStyle/>
          <a:p>
            <a:pPr marL="0" indent="0">
              <a:lnSpc>
                <a:spcPct val="114999"/>
              </a:lnSpc>
              <a:buNone/>
            </a:pPr>
            <a:endParaRPr lang="en-US" sz="1200">
              <a:solidFill>
                <a:srgbClr val="000000"/>
              </a:solidFill>
              <a:cs typeface="Poppins"/>
            </a:endParaRPr>
          </a:p>
          <a:p>
            <a:pPr marL="1054100" lvl="2" indent="0">
              <a:lnSpc>
                <a:spcPct val="114999"/>
              </a:lnSpc>
              <a:buNone/>
            </a:pPr>
            <a:endParaRPr lang="en-US" sz="1200">
              <a:solidFill>
                <a:srgbClr val="000000"/>
              </a:solidFill>
            </a:endParaRPr>
          </a:p>
        </p:txBody>
      </p:sp>
      <p:graphicFrame>
        <p:nvGraphicFramePr>
          <p:cNvPr id="8" name="Chart 7">
            <a:extLst>
              <a:ext uri="{FF2B5EF4-FFF2-40B4-BE49-F238E27FC236}">
                <a16:creationId xmlns:a16="http://schemas.microsoft.com/office/drawing/2014/main" id="{47470FA3-5EE6-3943-2AA1-BED0BCEFEF76}"/>
              </a:ext>
              <a:ext uri="{147F2762-F138-4A5C-976F-8EAC2B608ADB}">
                <a16:predDERef xmlns:a16="http://schemas.microsoft.com/office/drawing/2014/main" pred="{94A115E7-F8AD-9073-06E6-C3CF98988E9F}"/>
              </a:ext>
            </a:extLst>
          </p:cNvPr>
          <p:cNvGraphicFramePr>
            <a:graphicFrameLocks/>
          </p:cNvGraphicFramePr>
          <p:nvPr/>
        </p:nvGraphicFramePr>
        <p:xfrm>
          <a:off x="1372786" y="720154"/>
          <a:ext cx="6399934" cy="36601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3038256"/>
      </p:ext>
    </p:extLst>
  </p:cSld>
  <p:clrMapOvr>
    <a:masterClrMapping/>
  </p:clrMapOvr>
</p:sld>
</file>

<file path=ppt/theme/theme1.xml><?xml version="1.0" encoding="utf-8"?>
<a:theme xmlns:a="http://schemas.openxmlformats.org/drawingml/2006/main" name="Simple Light">
  <a:themeElements>
    <a:clrScheme name="DPH Primary">
      <a:dk1>
        <a:srgbClr val="000000"/>
      </a:dk1>
      <a:lt1>
        <a:srgbClr val="FFFFFF"/>
      </a:lt1>
      <a:dk2>
        <a:srgbClr val="595959"/>
      </a:dk2>
      <a:lt2>
        <a:srgbClr val="EEEEEE"/>
      </a:lt2>
      <a:accent1>
        <a:srgbClr val="3371E7"/>
      </a:accent1>
      <a:accent2>
        <a:srgbClr val="C6D4FB"/>
      </a:accent2>
      <a:accent3>
        <a:srgbClr val="00214D"/>
      </a:accent3>
      <a:accent4>
        <a:srgbClr val="003D9C"/>
      </a:accent4>
      <a:accent5>
        <a:srgbClr val="7094F5"/>
      </a:accent5>
      <a:accent6>
        <a:srgbClr val="FFFFFF"/>
      </a:accent6>
      <a:hlink>
        <a:srgbClr val="3371E7"/>
      </a:hlink>
      <a:folHlink>
        <a:srgbClr val="3371E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PH PPT Template Arial.potx" id="{4627BB07-AFFB-421A-9DC0-623677847BCF}" vid="{3D90875B-AB71-475A-81BA-29DECA7B7212}"/>
    </a:ext>
  </a:extLst>
</a:theme>
</file>

<file path=ppt/theme/theme2.xml><?xml version="1.0" encoding="utf-8"?>
<a:theme xmlns:a="http://schemas.openxmlformats.org/drawingml/2006/main" name="Custom Design">
  <a:themeElements>
    <a:clrScheme name="DPH Secondary">
      <a:dk1>
        <a:srgbClr val="000000"/>
      </a:dk1>
      <a:lt1>
        <a:srgbClr val="FFFFFF"/>
      </a:lt1>
      <a:dk2>
        <a:srgbClr val="595959"/>
      </a:dk2>
      <a:lt2>
        <a:srgbClr val="EEEEEE"/>
      </a:lt2>
      <a:accent1>
        <a:srgbClr val="04722F"/>
      </a:accent1>
      <a:accent2>
        <a:srgbClr val="02B346"/>
      </a:accent2>
      <a:accent3>
        <a:srgbClr val="F27124"/>
      </a:accent3>
      <a:accent4>
        <a:srgbClr val="FAAA19"/>
      </a:accent4>
      <a:accent5>
        <a:srgbClr val="D8343E"/>
      </a:accent5>
      <a:accent6>
        <a:srgbClr val="94343E"/>
      </a:accent6>
      <a:hlink>
        <a:srgbClr val="3371E7"/>
      </a:hlink>
      <a:folHlink>
        <a:srgbClr val="3371E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PH PPT Template Arial.potx" id="{4627BB07-AFFB-421A-9DC0-623677847BCF}" vid="{7E92A2E6-6510-4F0A-84DE-7F7AD4528C6E}"/>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DPH PPT Template Arial</Template>
  <Application>Microsoft Office PowerPoint</Application>
  <PresentationFormat>On-screen Show (16:9)</PresentationFormat>
  <Slides>32</Slides>
  <Notes>17</Notes>
  <HiddenSlides>0</HiddenSlide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Simple Light</vt:lpstr>
      <vt:lpstr>Custom Design</vt:lpstr>
      <vt:lpstr>Climate and Health Equity Coalition</vt:lpstr>
      <vt:lpstr>PowerPoint Presentation</vt:lpstr>
      <vt:lpstr>PowerPoint Presentation</vt:lpstr>
      <vt:lpstr>Symposium Brainstorming</vt:lpstr>
      <vt:lpstr>Compendium 2024 Update</vt:lpstr>
      <vt:lpstr>Curriculum Progress </vt:lpstr>
      <vt:lpstr>PowerPoint Presentation</vt:lpstr>
      <vt:lpstr>Data Collection</vt:lpstr>
      <vt:lpstr>Survey Results</vt:lpstr>
      <vt:lpstr>Survey Results</vt:lpstr>
      <vt:lpstr>Survey Results</vt:lpstr>
      <vt:lpstr>Survey Results</vt:lpstr>
      <vt:lpstr>PowerPoint Presentation</vt:lpstr>
      <vt:lpstr>Curriculum Breakdown</vt:lpstr>
      <vt:lpstr>Extreme Weather</vt:lpstr>
      <vt:lpstr>Temperature</vt:lpstr>
      <vt:lpstr>Air Quality</vt:lpstr>
      <vt:lpstr>Food and Waterborne Illnesses</vt:lpstr>
      <vt:lpstr>Vector-Borne Illnesses</vt:lpstr>
      <vt:lpstr>PowerPoint Presentation</vt:lpstr>
      <vt:lpstr>PowerPoint Presentation</vt:lpstr>
      <vt:lpstr>Evaluation Update</vt:lpstr>
      <vt:lpstr>Evaluation purpose</vt:lpstr>
      <vt:lpstr>Evaluation questions</vt:lpstr>
      <vt:lpstr>Evaluation question 1</vt:lpstr>
      <vt:lpstr>Evaluation question 2</vt:lpstr>
      <vt:lpstr>Evaluation question 3</vt:lpstr>
      <vt:lpstr>Challenges of evaluating plans</vt:lpstr>
      <vt:lpstr>LHAQ plan development evaluation question(s)</vt:lpstr>
      <vt:lpstr>Eventually, once the plan is put in place, could shift to something like…</vt:lpstr>
      <vt:lpstr>Then to…</vt:lpstr>
      <vt:lpstr>Wrap Up and Next Steps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Chris Boyle</dc:creator>
  <cp:revision>14</cp:revision>
  <dcterms:created xsi:type="dcterms:W3CDTF">2024-04-18T18:07:11Z</dcterms:created>
  <dcterms:modified xsi:type="dcterms:W3CDTF">2024-09-20T17:58:15Z</dcterms:modified>
</cp:coreProperties>
</file>