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4"/>
    <p:sldMasterId id="2147483669" r:id="rId5"/>
  </p:sldMasterIdLst>
  <p:notesMasterIdLst>
    <p:notesMasterId r:id="rId19"/>
  </p:notesMasterIdLst>
  <p:sldIdLst>
    <p:sldId id="261" r:id="rId6"/>
    <p:sldId id="263" r:id="rId7"/>
    <p:sldId id="264" r:id="rId8"/>
    <p:sldId id="265" r:id="rId9"/>
    <p:sldId id="268" r:id="rId10"/>
    <p:sldId id="276" r:id="rId11"/>
    <p:sldId id="270" r:id="rId12"/>
    <p:sldId id="274" r:id="rId13"/>
    <p:sldId id="275" r:id="rId14"/>
    <p:sldId id="278" r:id="rId15"/>
    <p:sldId id="269" r:id="rId16"/>
    <p:sldId id="277" r:id="rId17"/>
    <p:sldId id="272" r:id="rId18"/>
  </p:sldIdLst>
  <p:sldSz cx="9144000" cy="5143500" type="screen16x9"/>
  <p:notesSz cx="6858000" cy="9144000"/>
  <p:embeddedFontLst>
    <p:embeddedFont>
      <p:font typeface="Poppins" panose="020B0604020202020204" charset="0"/>
      <p:regular r:id="rId20"/>
      <p:bold r:id="rId21"/>
      <p:italic r:id="rId22"/>
      <p:boldItalic r:id="rId23"/>
    </p:embeddedFont>
    <p:embeddedFont>
      <p:font typeface="Poppins SemiBold" panose="020B060402020202020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70E8"/>
    <a:srgbClr val="04722F"/>
    <a:srgbClr val="02B346"/>
    <a:srgbClr val="003D9C"/>
    <a:srgbClr val="7094F5"/>
    <a:srgbClr val="7094F4"/>
    <a:srgbClr val="92343D"/>
    <a:srgbClr val="D7333D"/>
    <a:srgbClr val="F9A91A"/>
    <a:srgbClr val="F17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AA9F12-8E16-4445-AABA-F06465AF2E40}" v="3584" dt="2025-01-15T15:30:53.684"/>
    <p1510:client id="{BF039FA4-2DA8-4835-B263-CABC4B64496D}" v="3574" dt="2025-01-15T14:08:45.5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font" Target="fonts/font2.fnt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6.fntdata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5.fntdata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, Jennifer" userId="28ca2ae3-16eb-4be6-92c7-4ebbe5c6cab1" providerId="ADAL" clId="{A6AA9F12-8E16-4445-AABA-F06465AF2E40}"/>
    <pc:docChg chg="undo redo custSel modSld">
      <pc:chgData name="Wang, Jennifer" userId="28ca2ae3-16eb-4be6-92c7-4ebbe5c6cab1" providerId="ADAL" clId="{A6AA9F12-8E16-4445-AABA-F06465AF2E40}" dt="2025-01-15T15:30:53.684" v="4075" actId="20577"/>
      <pc:docMkLst>
        <pc:docMk/>
      </pc:docMkLst>
      <pc:sldChg chg="addSp modSp mod">
        <pc:chgData name="Wang, Jennifer" userId="28ca2ae3-16eb-4be6-92c7-4ebbe5c6cab1" providerId="ADAL" clId="{A6AA9F12-8E16-4445-AABA-F06465AF2E40}" dt="2025-01-15T15:10:39.445" v="4026" actId="14"/>
        <pc:sldMkLst>
          <pc:docMk/>
          <pc:sldMk cId="1129408368" sldId="268"/>
        </pc:sldMkLst>
        <pc:spChg chg="mod">
          <ac:chgData name="Wang, Jennifer" userId="28ca2ae3-16eb-4be6-92c7-4ebbe5c6cab1" providerId="ADAL" clId="{A6AA9F12-8E16-4445-AABA-F06465AF2E40}" dt="2025-01-15T14:51:46.728" v="2417" actId="20577"/>
          <ac:spMkLst>
            <pc:docMk/>
            <pc:sldMk cId="1129408368" sldId="268"/>
            <ac:spMk id="2" creationId="{2A67F30C-C682-6FE3-5648-2EEA89D4DC3F}"/>
          </ac:spMkLst>
        </pc:spChg>
        <pc:spChg chg="mod">
          <ac:chgData name="Wang, Jennifer" userId="28ca2ae3-16eb-4be6-92c7-4ebbe5c6cab1" providerId="ADAL" clId="{A6AA9F12-8E16-4445-AABA-F06465AF2E40}" dt="2025-01-15T15:05:03.252" v="3454" actId="14100"/>
          <ac:spMkLst>
            <pc:docMk/>
            <pc:sldMk cId="1129408368" sldId="268"/>
            <ac:spMk id="3" creationId="{1B9B3FEC-842C-00B3-D8EC-6AE420823615}"/>
          </ac:spMkLst>
        </pc:spChg>
        <pc:graphicFrameChg chg="add mod modGraphic">
          <ac:chgData name="Wang, Jennifer" userId="28ca2ae3-16eb-4be6-92c7-4ebbe5c6cab1" providerId="ADAL" clId="{A6AA9F12-8E16-4445-AABA-F06465AF2E40}" dt="2025-01-15T15:10:39.445" v="4026" actId="14"/>
          <ac:graphicFrameMkLst>
            <pc:docMk/>
            <pc:sldMk cId="1129408368" sldId="268"/>
            <ac:graphicFrameMk id="4" creationId="{5ADD216F-9841-6A1E-7DCD-AEF7A34A4C9F}"/>
          </ac:graphicFrameMkLst>
        </pc:graphicFrameChg>
      </pc:sldChg>
      <pc:sldChg chg="modSp mod">
        <pc:chgData name="Wang, Jennifer" userId="28ca2ae3-16eb-4be6-92c7-4ebbe5c6cab1" providerId="ADAL" clId="{A6AA9F12-8E16-4445-AABA-F06465AF2E40}" dt="2025-01-15T15:30:53.684" v="4075" actId="20577"/>
        <pc:sldMkLst>
          <pc:docMk/>
          <pc:sldMk cId="668670321" sldId="269"/>
        </pc:sldMkLst>
        <pc:spChg chg="mod">
          <ac:chgData name="Wang, Jennifer" userId="28ca2ae3-16eb-4be6-92c7-4ebbe5c6cab1" providerId="ADAL" clId="{A6AA9F12-8E16-4445-AABA-F06465AF2E40}" dt="2025-01-14T19:45:35.694" v="5" actId="20577"/>
          <ac:spMkLst>
            <pc:docMk/>
            <pc:sldMk cId="668670321" sldId="269"/>
            <ac:spMk id="2" creationId="{38B8653F-D167-8215-85B8-65F4A613F960}"/>
          </ac:spMkLst>
        </pc:spChg>
        <pc:spChg chg="mod">
          <ac:chgData name="Wang, Jennifer" userId="28ca2ae3-16eb-4be6-92c7-4ebbe5c6cab1" providerId="ADAL" clId="{A6AA9F12-8E16-4445-AABA-F06465AF2E40}" dt="2025-01-15T15:30:53.684" v="4075" actId="20577"/>
          <ac:spMkLst>
            <pc:docMk/>
            <pc:sldMk cId="668670321" sldId="269"/>
            <ac:spMk id="5" creationId="{A7AA179F-B42E-2DE7-4F44-A185B5C0A50C}"/>
          </ac:spMkLst>
        </pc:spChg>
      </pc:sldChg>
      <pc:sldChg chg="modSp mod modNotesTx">
        <pc:chgData name="Wang, Jennifer" userId="28ca2ae3-16eb-4be6-92c7-4ebbe5c6cab1" providerId="ADAL" clId="{A6AA9F12-8E16-4445-AABA-F06465AF2E40}" dt="2025-01-15T15:09:00.683" v="3994" actId="20577"/>
        <pc:sldMkLst>
          <pc:docMk/>
          <pc:sldMk cId="906574485" sldId="276"/>
        </pc:sldMkLst>
        <pc:spChg chg="mod">
          <ac:chgData name="Wang, Jennifer" userId="28ca2ae3-16eb-4be6-92c7-4ebbe5c6cab1" providerId="ADAL" clId="{A6AA9F12-8E16-4445-AABA-F06465AF2E40}" dt="2025-01-15T15:07:09.480" v="3554" actId="20577"/>
          <ac:spMkLst>
            <pc:docMk/>
            <pc:sldMk cId="906574485" sldId="276"/>
            <ac:spMk id="2" creationId="{35E4EAA7-6431-FB56-7A77-B098CD5C6172}"/>
          </ac:spMkLst>
        </pc:spChg>
        <pc:spChg chg="mod">
          <ac:chgData name="Wang, Jennifer" userId="28ca2ae3-16eb-4be6-92c7-4ebbe5c6cab1" providerId="ADAL" clId="{A6AA9F12-8E16-4445-AABA-F06465AF2E40}" dt="2025-01-15T15:09:00.683" v="3994" actId="20577"/>
          <ac:spMkLst>
            <pc:docMk/>
            <pc:sldMk cId="906574485" sldId="276"/>
            <ac:spMk id="3" creationId="{8D936ED3-EC14-4645-3077-3604456B9351}"/>
          </ac:spMkLst>
        </pc:spChg>
      </pc:sldChg>
      <pc:sldChg chg="modSp mod modNotesTx">
        <pc:chgData name="Wang, Jennifer" userId="28ca2ae3-16eb-4be6-92c7-4ebbe5c6cab1" providerId="ADAL" clId="{A6AA9F12-8E16-4445-AABA-F06465AF2E40}" dt="2025-01-15T14:49:40.943" v="2400" actId="1076"/>
        <pc:sldMkLst>
          <pc:docMk/>
          <pc:sldMk cId="3824444241" sldId="277"/>
        </pc:sldMkLst>
        <pc:spChg chg="mod">
          <ac:chgData name="Wang, Jennifer" userId="28ca2ae3-16eb-4be6-92c7-4ebbe5c6cab1" providerId="ADAL" clId="{A6AA9F12-8E16-4445-AABA-F06465AF2E40}" dt="2025-01-15T14:49:31.190" v="2399" actId="1035"/>
          <ac:spMkLst>
            <pc:docMk/>
            <pc:sldMk cId="3824444241" sldId="277"/>
            <ac:spMk id="2" creationId="{0942AED6-38B2-9676-D102-9B6B9B93A116}"/>
          </ac:spMkLst>
        </pc:spChg>
        <pc:graphicFrameChg chg="mod modGraphic">
          <ac:chgData name="Wang, Jennifer" userId="28ca2ae3-16eb-4be6-92c7-4ebbe5c6cab1" providerId="ADAL" clId="{A6AA9F12-8E16-4445-AABA-F06465AF2E40}" dt="2025-01-15T14:49:40.943" v="2400" actId="1076"/>
          <ac:graphicFrameMkLst>
            <pc:docMk/>
            <pc:sldMk cId="3824444241" sldId="277"/>
            <ac:graphicFrameMk id="4" creationId="{D9211596-9243-AC8C-F993-D3F2D020CA4F}"/>
          </ac:graphicFrameMkLst>
        </pc:graphicFrameChg>
      </pc:sldChg>
    </pc:docChg>
  </pc:docChgLst>
  <pc:docChgLst>
    <pc:chgData name="Beath, Hannah" userId="fcd724f5-5f71-4b59-99e0-143ac7eb3f4b" providerId="ADAL" clId="{BF039FA4-2DA8-4835-B263-CABC4B64496D}"/>
    <pc:docChg chg="undo custSel addSld delSld modSld sldOrd">
      <pc:chgData name="Beath, Hannah" userId="fcd724f5-5f71-4b59-99e0-143ac7eb3f4b" providerId="ADAL" clId="{BF039FA4-2DA8-4835-B263-CABC4B64496D}" dt="2025-01-15T14:08:45.593" v="3889" actId="20577"/>
      <pc:docMkLst>
        <pc:docMk/>
      </pc:docMkLst>
      <pc:sldChg chg="modSp mod">
        <pc:chgData name="Beath, Hannah" userId="fcd724f5-5f71-4b59-99e0-143ac7eb3f4b" providerId="ADAL" clId="{BF039FA4-2DA8-4835-B263-CABC4B64496D}" dt="2025-01-09T21:11:10.397" v="10" actId="20577"/>
        <pc:sldMkLst>
          <pc:docMk/>
          <pc:sldMk cId="1051509040" sldId="261"/>
        </pc:sldMkLst>
        <pc:spChg chg="mod">
          <ac:chgData name="Beath, Hannah" userId="fcd724f5-5f71-4b59-99e0-143ac7eb3f4b" providerId="ADAL" clId="{BF039FA4-2DA8-4835-B263-CABC4B64496D}" dt="2025-01-09T21:11:10.397" v="10" actId="20577"/>
          <ac:spMkLst>
            <pc:docMk/>
            <pc:sldMk cId="1051509040" sldId="261"/>
            <ac:spMk id="4" creationId="{8EE9CD34-EC5D-43E5-B2C8-FEA45CB48672}"/>
          </ac:spMkLst>
        </pc:spChg>
      </pc:sldChg>
      <pc:sldChg chg="modSp mod">
        <pc:chgData name="Beath, Hannah" userId="fcd724f5-5f71-4b59-99e0-143ac7eb3f4b" providerId="ADAL" clId="{BF039FA4-2DA8-4835-B263-CABC4B64496D}" dt="2025-01-09T21:11:55.487" v="36" actId="20577"/>
        <pc:sldMkLst>
          <pc:docMk/>
          <pc:sldMk cId="1922477565" sldId="263"/>
        </pc:sldMkLst>
        <pc:spChg chg="mod">
          <ac:chgData name="Beath, Hannah" userId="fcd724f5-5f71-4b59-99e0-143ac7eb3f4b" providerId="ADAL" clId="{BF039FA4-2DA8-4835-B263-CABC4B64496D}" dt="2025-01-09T21:11:55.487" v="36" actId="20577"/>
          <ac:spMkLst>
            <pc:docMk/>
            <pc:sldMk cId="1922477565" sldId="263"/>
            <ac:spMk id="6" creationId="{CD1D1C17-6279-E2F9-5E3B-7E3F30A007A3}"/>
          </ac:spMkLst>
        </pc:spChg>
      </pc:sldChg>
      <pc:sldChg chg="modSp mod">
        <pc:chgData name="Beath, Hannah" userId="fcd724f5-5f71-4b59-99e0-143ac7eb3f4b" providerId="ADAL" clId="{BF039FA4-2DA8-4835-B263-CABC4B64496D}" dt="2025-01-09T21:12:32.285" v="146" actId="20577"/>
        <pc:sldMkLst>
          <pc:docMk/>
          <pc:sldMk cId="2075444773" sldId="264"/>
        </pc:sldMkLst>
        <pc:spChg chg="mod">
          <ac:chgData name="Beath, Hannah" userId="fcd724f5-5f71-4b59-99e0-143ac7eb3f4b" providerId="ADAL" clId="{BF039FA4-2DA8-4835-B263-CABC4B64496D}" dt="2025-01-09T21:12:32.285" v="146" actId="20577"/>
          <ac:spMkLst>
            <pc:docMk/>
            <pc:sldMk cId="2075444773" sldId="264"/>
            <ac:spMk id="4" creationId="{704BF57A-010D-8514-6168-22C975E9D302}"/>
          </ac:spMkLst>
        </pc:spChg>
      </pc:sldChg>
      <pc:sldChg chg="modSp mod modNotesTx">
        <pc:chgData name="Beath, Hannah" userId="fcd724f5-5f71-4b59-99e0-143ac7eb3f4b" providerId="ADAL" clId="{BF039FA4-2DA8-4835-B263-CABC4B64496D}" dt="2025-01-14T21:06:43.009" v="1144" actId="20577"/>
        <pc:sldMkLst>
          <pc:docMk/>
          <pc:sldMk cId="4244402217" sldId="265"/>
        </pc:sldMkLst>
        <pc:spChg chg="mod">
          <ac:chgData name="Beath, Hannah" userId="fcd724f5-5f71-4b59-99e0-143ac7eb3f4b" providerId="ADAL" clId="{BF039FA4-2DA8-4835-B263-CABC4B64496D}" dt="2025-01-09T21:14:02.573" v="258" actId="5793"/>
          <ac:spMkLst>
            <pc:docMk/>
            <pc:sldMk cId="4244402217" sldId="265"/>
            <ac:spMk id="15" creationId="{ECAAC999-8E77-A9B3-4217-A22D752E0176}"/>
          </ac:spMkLst>
        </pc:spChg>
      </pc:sldChg>
      <pc:sldChg chg="modSp mod ord">
        <pc:chgData name="Beath, Hannah" userId="fcd724f5-5f71-4b59-99e0-143ac7eb3f4b" providerId="ADAL" clId="{BF039FA4-2DA8-4835-B263-CABC4B64496D}" dt="2025-01-14T21:09:40.882" v="1169" actId="255"/>
        <pc:sldMkLst>
          <pc:docMk/>
          <pc:sldMk cId="668670321" sldId="269"/>
        </pc:sldMkLst>
        <pc:spChg chg="mod">
          <ac:chgData name="Beath, Hannah" userId="fcd724f5-5f71-4b59-99e0-143ac7eb3f4b" providerId="ADAL" clId="{BF039FA4-2DA8-4835-B263-CABC4B64496D}" dt="2025-01-14T21:09:40.882" v="1169" actId="255"/>
          <ac:spMkLst>
            <pc:docMk/>
            <pc:sldMk cId="668670321" sldId="269"/>
            <ac:spMk id="2" creationId="{38B8653F-D167-8215-85B8-65F4A613F960}"/>
          </ac:spMkLst>
        </pc:spChg>
        <pc:spChg chg="mod">
          <ac:chgData name="Beath, Hannah" userId="fcd724f5-5f71-4b59-99e0-143ac7eb3f4b" providerId="ADAL" clId="{BF039FA4-2DA8-4835-B263-CABC4B64496D}" dt="2025-01-14T21:09:29.439" v="1168" actId="1076"/>
          <ac:spMkLst>
            <pc:docMk/>
            <pc:sldMk cId="668670321" sldId="269"/>
            <ac:spMk id="5" creationId="{A7AA179F-B42E-2DE7-4F44-A185B5C0A50C}"/>
          </ac:spMkLst>
        </pc:spChg>
      </pc:sldChg>
      <pc:sldChg chg="modNotesTx">
        <pc:chgData name="Beath, Hannah" userId="fcd724f5-5f71-4b59-99e0-143ac7eb3f4b" providerId="ADAL" clId="{BF039FA4-2DA8-4835-B263-CABC4B64496D}" dt="2025-01-15T14:03:34.411" v="2547" actId="20577"/>
        <pc:sldMkLst>
          <pc:docMk/>
          <pc:sldMk cId="3500429062" sldId="270"/>
        </pc:sldMkLst>
      </pc:sldChg>
      <pc:sldChg chg="del">
        <pc:chgData name="Beath, Hannah" userId="fcd724f5-5f71-4b59-99e0-143ac7eb3f4b" providerId="ADAL" clId="{BF039FA4-2DA8-4835-B263-CABC4B64496D}" dt="2025-01-09T21:15:11.484" v="264" actId="47"/>
        <pc:sldMkLst>
          <pc:docMk/>
          <pc:sldMk cId="388192778" sldId="271"/>
        </pc:sldMkLst>
      </pc:sldChg>
      <pc:sldChg chg="modSp mod">
        <pc:chgData name="Beath, Hannah" userId="fcd724f5-5f71-4b59-99e0-143ac7eb3f4b" providerId="ADAL" clId="{BF039FA4-2DA8-4835-B263-CABC4B64496D}" dt="2025-01-09T21:16:02.426" v="314" actId="5793"/>
        <pc:sldMkLst>
          <pc:docMk/>
          <pc:sldMk cId="1587261702" sldId="272"/>
        </pc:sldMkLst>
        <pc:spChg chg="mod">
          <ac:chgData name="Beath, Hannah" userId="fcd724f5-5f71-4b59-99e0-143ac7eb3f4b" providerId="ADAL" clId="{BF039FA4-2DA8-4835-B263-CABC4B64496D}" dt="2025-01-09T21:16:02.426" v="314" actId="5793"/>
          <ac:spMkLst>
            <pc:docMk/>
            <pc:sldMk cId="1587261702" sldId="272"/>
            <ac:spMk id="3" creationId="{822AD71F-E6BF-5893-29AC-0EE472794B82}"/>
          </ac:spMkLst>
        </pc:spChg>
      </pc:sldChg>
      <pc:sldChg chg="del">
        <pc:chgData name="Beath, Hannah" userId="fcd724f5-5f71-4b59-99e0-143ac7eb3f4b" providerId="ADAL" clId="{BF039FA4-2DA8-4835-B263-CABC4B64496D}" dt="2025-01-09T21:14:31.912" v="259" actId="47"/>
        <pc:sldMkLst>
          <pc:docMk/>
          <pc:sldMk cId="2901604495" sldId="273"/>
        </pc:sldMkLst>
      </pc:sldChg>
      <pc:sldChg chg="addSp delSp modSp mod modNotesTx">
        <pc:chgData name="Beath, Hannah" userId="fcd724f5-5f71-4b59-99e0-143ac7eb3f4b" providerId="ADAL" clId="{BF039FA4-2DA8-4835-B263-CABC4B64496D}" dt="2025-01-15T14:06:07.041" v="3130" actId="20577"/>
        <pc:sldMkLst>
          <pc:docMk/>
          <pc:sldMk cId="1835060209" sldId="274"/>
        </pc:sldMkLst>
        <pc:spChg chg="del mod">
          <ac:chgData name="Beath, Hannah" userId="fcd724f5-5f71-4b59-99e0-143ac7eb3f4b" providerId="ADAL" clId="{BF039FA4-2DA8-4835-B263-CABC4B64496D}" dt="2025-01-14T21:15:43.086" v="1210" actId="478"/>
          <ac:spMkLst>
            <pc:docMk/>
            <pc:sldMk cId="1835060209" sldId="274"/>
            <ac:spMk id="3" creationId="{77E5DBDE-737A-CD11-EABC-00E13D801251}"/>
          </ac:spMkLst>
        </pc:spChg>
        <pc:graphicFrameChg chg="add mod modGraphic">
          <ac:chgData name="Beath, Hannah" userId="fcd724f5-5f71-4b59-99e0-143ac7eb3f4b" providerId="ADAL" clId="{BF039FA4-2DA8-4835-B263-CABC4B64496D}" dt="2025-01-15T14:04:40.964" v="2735" actId="20577"/>
          <ac:graphicFrameMkLst>
            <pc:docMk/>
            <pc:sldMk cId="1835060209" sldId="274"/>
            <ac:graphicFrameMk id="4" creationId="{CD2D6CC0-CC82-6CB5-DBAE-44FF303DFAD7}"/>
          </ac:graphicFrameMkLst>
        </pc:graphicFrameChg>
      </pc:sldChg>
      <pc:sldChg chg="modSp mod modNotesTx">
        <pc:chgData name="Beath, Hannah" userId="fcd724f5-5f71-4b59-99e0-143ac7eb3f4b" providerId="ADAL" clId="{BF039FA4-2DA8-4835-B263-CABC4B64496D}" dt="2025-01-15T14:06:58.169" v="3291" actId="20577"/>
        <pc:sldMkLst>
          <pc:docMk/>
          <pc:sldMk cId="485989942" sldId="275"/>
        </pc:sldMkLst>
        <pc:spChg chg="mod">
          <ac:chgData name="Beath, Hannah" userId="fcd724f5-5f71-4b59-99e0-143ac7eb3f4b" providerId="ADAL" clId="{BF039FA4-2DA8-4835-B263-CABC4B64496D}" dt="2025-01-14T21:26:43.244" v="1646" actId="404"/>
          <ac:spMkLst>
            <pc:docMk/>
            <pc:sldMk cId="485989942" sldId="275"/>
            <ac:spMk id="3" creationId="{5C02D516-37D6-D095-CCEF-DCE845CF4DDD}"/>
          </ac:spMkLst>
        </pc:spChg>
      </pc:sldChg>
      <pc:sldChg chg="ord">
        <pc:chgData name="Beath, Hannah" userId="fcd724f5-5f71-4b59-99e0-143ac7eb3f4b" providerId="ADAL" clId="{BF039FA4-2DA8-4835-B263-CABC4B64496D}" dt="2025-01-09T21:15:02.056" v="263"/>
        <pc:sldMkLst>
          <pc:docMk/>
          <pc:sldMk cId="3824444241" sldId="277"/>
        </pc:sldMkLst>
      </pc:sldChg>
      <pc:sldChg chg="modSp add mod modNotesTx">
        <pc:chgData name="Beath, Hannah" userId="fcd724f5-5f71-4b59-99e0-143ac7eb3f4b" providerId="ADAL" clId="{BF039FA4-2DA8-4835-B263-CABC4B64496D}" dt="2025-01-15T14:08:45.593" v="3889" actId="20577"/>
        <pc:sldMkLst>
          <pc:docMk/>
          <pc:sldMk cId="1915902188" sldId="278"/>
        </pc:sldMkLst>
        <pc:spChg chg="mod">
          <ac:chgData name="Beath, Hannah" userId="fcd724f5-5f71-4b59-99e0-143ac7eb3f4b" providerId="ADAL" clId="{BF039FA4-2DA8-4835-B263-CABC4B64496D}" dt="2025-01-14T21:31:40.989" v="1997" actId="20577"/>
          <ac:spMkLst>
            <pc:docMk/>
            <pc:sldMk cId="1915902188" sldId="278"/>
            <ac:spMk id="2" creationId="{B005466C-852D-4F40-62F5-5C5F78F5F7B3}"/>
          </ac:spMkLst>
        </pc:spChg>
        <pc:spChg chg="mod">
          <ac:chgData name="Beath, Hannah" userId="fcd724f5-5f71-4b59-99e0-143ac7eb3f4b" providerId="ADAL" clId="{BF039FA4-2DA8-4835-B263-CABC4B64496D}" dt="2025-01-14T21:35:55.320" v="2122" actId="20577"/>
          <ac:spMkLst>
            <pc:docMk/>
            <pc:sldMk cId="1915902188" sldId="278"/>
            <ac:spMk id="3" creationId="{64D82A38-49FE-E5C1-48DF-13D08E1618E9}"/>
          </ac:spMkLst>
        </pc:spChg>
      </pc:sldChg>
      <pc:sldChg chg="new del">
        <pc:chgData name="Beath, Hannah" userId="fcd724f5-5f71-4b59-99e0-143ac7eb3f4b" providerId="ADAL" clId="{BF039FA4-2DA8-4835-B263-CABC4B64496D}" dt="2025-01-14T21:23:54.753" v="1590" actId="47"/>
        <pc:sldMkLst>
          <pc:docMk/>
          <pc:sldMk cId="3656951981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dph/climate-and-health/climate-and-health-equity-coalition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323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4218A-C9DB-6600-C31B-4BAF8CF9B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C5C735-7E53-EBB6-36C0-6FEB3ED8D9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BFE415-B095-A799-EB22-6E5895A7AA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Open to additional speaker suggestions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Informal Coalition meeting – open for others to join 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Because of objective to build community and interactive component, want to do this fully in-person, but will look into recording for broader reach/access.</a:t>
            </a:r>
          </a:p>
        </p:txBody>
      </p:sp>
    </p:spTree>
    <p:extLst>
      <p:ext uri="{BB962C8B-B14F-4D97-AF65-F5344CB8AC3E}">
        <p14:creationId xmlns:p14="http://schemas.microsoft.com/office/powerpoint/2010/main" val="3473711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Calibri"/>
              <a:buChar char="-"/>
            </a:pPr>
            <a:r>
              <a:rPr lang="en-US">
                <a:hlinkClick r:id="rId3"/>
              </a:rPr>
              <a:t>Climate and Health Equity Coalition (ct.gov)</a:t>
            </a:r>
          </a:p>
          <a:p>
            <a:pPr>
              <a:buFont typeface="Calibri"/>
              <a:buChar char="-"/>
            </a:pPr>
            <a:r>
              <a:rPr lang="en-US" b="1"/>
              <a:t>Public meeting</a:t>
            </a:r>
            <a:r>
              <a:rPr lang="en-US"/>
              <a:t> – agendas and materials will be posted online, and members of the public can attend </a:t>
            </a:r>
          </a:p>
          <a:p>
            <a:pPr>
              <a:buFont typeface="Calibri"/>
              <a:buChar char="-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05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Conducted an application and interview process and scored applicants based on specific criteria, one of which was demonstrated need or climate vulnerability related to air quality; 2</a:t>
            </a:r>
            <a:r>
              <a:rPr lang="en-US" baseline="30000"/>
              <a:t>nd</a:t>
            </a:r>
            <a:r>
              <a:rPr lang="en-US"/>
              <a:t> round has not been formally announce and won’t until contracts are executed</a:t>
            </a:r>
          </a:p>
          <a:p>
            <a:r>
              <a:rPr lang="en-US"/>
              <a:t>Our new hire, Madhu joins us with previous experience as a physician, in consulting, and with significant data and research skills. Her most recent research has been in surveillance indicators and climate impacts, but she also led a study in WA state on LGBTQ policies and equity and she helped redesign WHO guidelines on gender-affirming care </a:t>
            </a:r>
          </a:p>
        </p:txBody>
      </p:sp>
    </p:spTree>
    <p:extLst>
      <p:ext uri="{BB962C8B-B14F-4D97-AF65-F5344CB8AC3E}">
        <p14:creationId xmlns:p14="http://schemas.microsoft.com/office/powerpoint/2010/main" val="3363962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01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 a reminder: the curriculum is broken into five modules, which were determined by a survey completed by Local Health Directors who reported on their climate concerns, what they are seeing in their community, and what they would like to learn more about</a:t>
            </a:r>
          </a:p>
          <a:p>
            <a:r>
              <a:rPr lang="en-US"/>
              <a:t>Each module will contain the following information, but we see our value add as having Connecticut specific data and resilience strategies</a:t>
            </a:r>
          </a:p>
        </p:txBody>
      </p:sp>
    </p:spTree>
    <p:extLst>
      <p:ext uri="{BB962C8B-B14F-4D97-AF65-F5344CB8AC3E}">
        <p14:creationId xmlns:p14="http://schemas.microsoft.com/office/powerpoint/2010/main" val="1368694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have completed content for each of the modules, but the resilience strategy inclusion was an addition based on feedback from our first round of submission.</a:t>
            </a:r>
          </a:p>
          <a:p>
            <a:r>
              <a:rPr lang="en-US"/>
              <a:t>The resilience strategy sections take some time, but again, this is where the value is, so we’re continuing on with drafting all of these – extreme weather and temperature have been drafted – air quality and vector borne disease are slated to be completed by the end of March, and food and water borne illness are in progress currently. </a:t>
            </a:r>
          </a:p>
        </p:txBody>
      </p:sp>
    </p:spTree>
    <p:extLst>
      <p:ext uri="{BB962C8B-B14F-4D97-AF65-F5344CB8AC3E}">
        <p14:creationId xmlns:p14="http://schemas.microsoft.com/office/powerpoint/2010/main" val="2965014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Here is an example of a resilience strategy that has been drafted and what that may include. This one still has comments and edits, but is fairly robust.</a:t>
            </a:r>
          </a:p>
        </p:txBody>
      </p:sp>
    </p:spTree>
    <p:extLst>
      <p:ext uri="{BB962C8B-B14F-4D97-AF65-F5344CB8AC3E}">
        <p14:creationId xmlns:p14="http://schemas.microsoft.com/office/powerpoint/2010/main" val="3998400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We’ve been playing catch up with all of the BRACE work and have more or less gotten everything back on track. The exception really is the curriculum work. We have a solid foundation and our graduate interns have worked really hard on this, but we have a lot of ground to make up in the first half of this year to get ready to launch</a:t>
            </a:r>
          </a:p>
          <a:p>
            <a:r>
              <a:rPr lang="en-US"/>
              <a:t>This timeline is firm because we want to be able to collect about a year of evaluation data while this grant is still active, so it’s going to be challenging, but it will be Madhu’s primary task as she joins us</a:t>
            </a:r>
          </a:p>
        </p:txBody>
      </p:sp>
    </p:spTree>
    <p:extLst>
      <p:ext uri="{BB962C8B-B14F-4D97-AF65-F5344CB8AC3E}">
        <p14:creationId xmlns:p14="http://schemas.microsoft.com/office/powerpoint/2010/main" val="2047285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Will send save-the-date to Coalition ASAP / share widely.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Share speaker suggestions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Professionals could be fro</a:t>
            </a: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state and local government, regional planning agencies, etc.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26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PAG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9A94F52-EB2B-B93C-5AF1-E5F25B1B56C0}"/>
              </a:ext>
            </a:extLst>
          </p:cNvPr>
          <p:cNvSpPr/>
          <p:nvPr userDrawn="1"/>
        </p:nvSpPr>
        <p:spPr>
          <a:xfrm>
            <a:off x="0" y="-8164"/>
            <a:ext cx="9144000" cy="5143500"/>
          </a:xfrm>
          <a:prstGeom prst="rect">
            <a:avLst/>
          </a:prstGeom>
          <a:solidFill>
            <a:srgbClr val="337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972041" y="2280056"/>
            <a:ext cx="3632262" cy="567175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None/>
              <a:defRPr sz="2800" b="1">
                <a:solidFill>
                  <a:schemeClr val="bg1"/>
                </a:solidFill>
                <a:latin typeface="+mn-lt"/>
                <a:cs typeface="Poppins SemiBold" panose="00000700000000000000" pitchFamily="2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874072" y="2862288"/>
            <a:ext cx="3876587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solidFill>
                  <a:schemeClr val="bg1"/>
                </a:solidFill>
                <a:latin typeface="+mn-lt"/>
                <a:cs typeface="Poppins" panose="00000500000000000000" pitchFamily="2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7" name="Google Shape;86;p18">
            <a:extLst>
              <a:ext uri="{FF2B5EF4-FFF2-40B4-BE49-F238E27FC236}">
                <a16:creationId xmlns:a16="http://schemas.microsoft.com/office/drawing/2014/main" id="{FB26CCDB-852D-C193-08EA-51D84E08A3DA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6041" y="2139089"/>
            <a:ext cx="3222789" cy="8293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Google Shape;87;p18">
            <a:extLst>
              <a:ext uri="{FF2B5EF4-FFF2-40B4-BE49-F238E27FC236}">
                <a16:creationId xmlns:a16="http://schemas.microsoft.com/office/drawing/2014/main" id="{A55AE34A-EF13-0F74-EAE5-4B588DA93502}"/>
              </a:ext>
            </a:extLst>
          </p:cNvPr>
          <p:cNvCxnSpPr/>
          <p:nvPr userDrawn="1"/>
        </p:nvCxnSpPr>
        <p:spPr>
          <a:xfrm>
            <a:off x="4539144" y="1904997"/>
            <a:ext cx="0" cy="12975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Table of Content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C13F86C-4F2E-90A3-24CE-FAE6F5494E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3914" y="1028715"/>
            <a:ext cx="4054475" cy="3281362"/>
          </a:xfrm>
        </p:spPr>
        <p:txBody>
          <a:bodyPr>
            <a:normAutofit/>
          </a:bodyPr>
          <a:lstStyle>
            <a:lvl1pPr marL="457200" indent="-342900">
              <a:lnSpc>
                <a:spcPct val="150000"/>
              </a:lnSpc>
              <a:buClr>
                <a:srgbClr val="3371E7"/>
              </a:buClr>
              <a:buSzPct val="100000"/>
              <a:buFont typeface="+mj-lt"/>
              <a:buAutoNum type="arabicPeriod"/>
              <a:defRPr sz="1200" b="1">
                <a:solidFill>
                  <a:srgbClr val="3370E8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358162" y="4810169"/>
            <a:ext cx="548700" cy="2271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700" b="1">
                <a:solidFill>
                  <a:srgbClr val="3371E7"/>
                </a:solidFill>
                <a:latin typeface="+mn-lt"/>
                <a:cs typeface="Poppins SemiBold" panose="000007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" name="Google Shape;94;p19">
            <a:extLst>
              <a:ext uri="{FF2B5EF4-FFF2-40B4-BE49-F238E27FC236}">
                <a16:creationId xmlns:a16="http://schemas.microsoft.com/office/drawing/2014/main" id="{8E8A1A5E-D989-1B34-B788-06B6BC7E5580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+mn-lt"/>
                <a:ea typeface="Poppins SemiBold"/>
                <a:cs typeface="Poppins SemiBold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+mn-lt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3" name="Google Shape;95;p19">
            <a:extLst>
              <a:ext uri="{FF2B5EF4-FFF2-40B4-BE49-F238E27FC236}">
                <a16:creationId xmlns:a16="http://schemas.microsoft.com/office/drawing/2014/main" id="{B9D160B0-497E-04F2-AE76-1042055F0269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104;p20">
            <a:extLst>
              <a:ext uri="{FF2B5EF4-FFF2-40B4-BE49-F238E27FC236}">
                <a16:creationId xmlns:a16="http://schemas.microsoft.com/office/drawing/2014/main" id="{5F876389-FBF8-503E-BBAC-1164163C47FD}"/>
              </a:ext>
            </a:extLst>
          </p:cNvPr>
          <p:cNvSpPr txBox="1"/>
          <p:nvPr userDrawn="1"/>
        </p:nvSpPr>
        <p:spPr>
          <a:xfrm>
            <a:off x="753775" y="1641600"/>
            <a:ext cx="3072600" cy="18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3371E7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Table of </a:t>
            </a:r>
            <a:endParaRPr sz="4000">
              <a:solidFill>
                <a:srgbClr val="3371E7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3371E7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contents</a:t>
            </a:r>
            <a:endParaRPr sz="4000">
              <a:solidFill>
                <a:srgbClr val="3371E7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>
              <a:solidFill>
                <a:srgbClr val="3371E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1787881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48A094-969E-48EF-A809-53A4995F59F5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37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68B519F-C49A-345B-0697-A1E2F6CC2D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7244" y="1550535"/>
            <a:ext cx="4742150" cy="1960562"/>
          </a:xfrm>
        </p:spPr>
        <p:txBody>
          <a:bodyPr>
            <a:noAutofit/>
          </a:bodyPr>
          <a:lstStyle>
            <a:lvl1pPr marL="114300" indent="0">
              <a:lnSpc>
                <a:spcPct val="100000"/>
              </a:lnSpc>
              <a:buNone/>
              <a:defRPr sz="4700" b="1">
                <a:solidFill>
                  <a:schemeClr val="bg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358162" y="4810169"/>
            <a:ext cx="548700" cy="2271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700" b="1">
                <a:solidFill>
                  <a:schemeClr val="bg1"/>
                </a:solidFill>
                <a:latin typeface="+mn-lt"/>
                <a:cs typeface="Poppins SemiBold" panose="000007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" name="Google Shape;94;p19">
            <a:extLst>
              <a:ext uri="{FF2B5EF4-FFF2-40B4-BE49-F238E27FC236}">
                <a16:creationId xmlns:a16="http://schemas.microsoft.com/office/drawing/2014/main" id="{8E8A1A5E-D989-1B34-B788-06B6BC7E5580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+mn-lt"/>
                <a:ea typeface="Poppins SemiBold"/>
                <a:cs typeface="Poppins SemiBold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+mn-lt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" name="Google Shape;110;p21">
            <a:extLst>
              <a:ext uri="{FF2B5EF4-FFF2-40B4-BE49-F238E27FC236}">
                <a16:creationId xmlns:a16="http://schemas.microsoft.com/office/drawing/2014/main" id="{3C3C8957-8E7B-83FC-230B-3E1D5820D7B1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chemeClr val="lt1"/>
                </a:solidFill>
                <a:latin typeface="+mn-lt"/>
                <a:ea typeface="Poppins SemiBold"/>
                <a:cs typeface="Poppins SemiBold"/>
                <a:sym typeface="Poppins SemiBold"/>
              </a:rPr>
              <a:t>Connecticut Public Health</a:t>
            </a:r>
            <a:endParaRPr sz="800" b="1">
              <a:solidFill>
                <a:schemeClr val="lt1"/>
              </a:solidFill>
              <a:latin typeface="+mn-lt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7" name="Google Shape;111;p21">
            <a:extLst>
              <a:ext uri="{FF2B5EF4-FFF2-40B4-BE49-F238E27FC236}">
                <a16:creationId xmlns:a16="http://schemas.microsoft.com/office/drawing/2014/main" id="{9FCF6609-DB3B-1203-E242-DFBE647AEA98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29144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232757"/>
            <a:ext cx="8520600" cy="2979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1200" b="1">
                <a:solidFill>
                  <a:srgbClr val="3370E8"/>
                </a:solidFill>
                <a:latin typeface="+mn-lt"/>
                <a:cs typeface="Poppins SemiBold" panose="000007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791943"/>
            <a:ext cx="8520600" cy="37197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71450" lvl="0" indent="-17145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+mn-lt"/>
                <a:cs typeface="Poppins" panose="00000500000000000000" pitchFamily="2" charset="0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15;p3">
            <a:extLst>
              <a:ext uri="{FF2B5EF4-FFF2-40B4-BE49-F238E27FC236}">
                <a16:creationId xmlns:a16="http://schemas.microsoft.com/office/drawing/2014/main" id="{B15DC82E-BA6E-EAB5-04BD-969EAD7E679C}"/>
              </a:ext>
            </a:extLst>
          </p:cNvPr>
          <p:cNvSpPr txBox="1">
            <a:spLocks/>
          </p:cNvSpPr>
          <p:nvPr userDrawn="1"/>
        </p:nvSpPr>
        <p:spPr>
          <a:xfrm>
            <a:off x="8358162" y="4810169"/>
            <a:ext cx="548700" cy="22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00" b="0" i="0" u="none" strike="noStrike" cap="none">
                <a:solidFill>
                  <a:srgbClr val="3371E7"/>
                </a:solidFill>
                <a:latin typeface="Poppins SemiBold" panose="00000700000000000000" pitchFamily="2" charset="0"/>
                <a:ea typeface="Arial"/>
                <a:cs typeface="Poppins SemiBold" panose="00000700000000000000" pitchFamily="2" charset="0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b="1" smtClean="0">
                <a:latin typeface="+mn-lt"/>
              </a:rPr>
              <a:pPr/>
              <a:t>‹#›</a:t>
            </a:fld>
            <a:endParaRPr lang="en" b="1">
              <a:latin typeface="+mn-lt"/>
            </a:endParaRPr>
          </a:p>
        </p:txBody>
      </p:sp>
      <p:sp>
        <p:nvSpPr>
          <p:cNvPr id="3" name="Google Shape;94;p19">
            <a:extLst>
              <a:ext uri="{FF2B5EF4-FFF2-40B4-BE49-F238E27FC236}">
                <a16:creationId xmlns:a16="http://schemas.microsoft.com/office/drawing/2014/main" id="{1349046C-DD55-90B8-2239-839BA906E1F7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+mn-lt"/>
                <a:ea typeface="Poppins SemiBold"/>
                <a:cs typeface="Poppins SemiBold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+mn-lt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4" name="Google Shape;95;p19">
            <a:extLst>
              <a:ext uri="{FF2B5EF4-FFF2-40B4-BE49-F238E27FC236}">
                <a16:creationId xmlns:a16="http://schemas.microsoft.com/office/drawing/2014/main" id="{86BD8646-4DB9-3CB0-E55A-4B9221153448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able/Chart PRIMAR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232757"/>
            <a:ext cx="8520600" cy="2979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1200" b="1">
                <a:solidFill>
                  <a:srgbClr val="3370E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791943"/>
            <a:ext cx="8520600" cy="37197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71450" lvl="0" indent="-17145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15;p3">
            <a:extLst>
              <a:ext uri="{FF2B5EF4-FFF2-40B4-BE49-F238E27FC236}">
                <a16:creationId xmlns:a16="http://schemas.microsoft.com/office/drawing/2014/main" id="{B15DC82E-BA6E-EAB5-04BD-969EAD7E679C}"/>
              </a:ext>
            </a:extLst>
          </p:cNvPr>
          <p:cNvSpPr txBox="1">
            <a:spLocks/>
          </p:cNvSpPr>
          <p:nvPr userDrawn="1"/>
        </p:nvSpPr>
        <p:spPr>
          <a:xfrm>
            <a:off x="8358162" y="4810169"/>
            <a:ext cx="548700" cy="22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00" b="0" i="0" u="none" strike="noStrike" cap="none">
                <a:solidFill>
                  <a:srgbClr val="3371E7"/>
                </a:solidFill>
                <a:latin typeface="Poppins SemiBold" panose="00000700000000000000" pitchFamily="2" charset="0"/>
                <a:ea typeface="Arial"/>
                <a:cs typeface="Poppins SemiBold" panose="00000700000000000000" pitchFamily="2" charset="0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Google Shape;94;p19">
            <a:extLst>
              <a:ext uri="{FF2B5EF4-FFF2-40B4-BE49-F238E27FC236}">
                <a16:creationId xmlns:a16="http://schemas.microsoft.com/office/drawing/2014/main" id="{1349046C-DD55-90B8-2239-839BA906E1F7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Arial" panose="020B0604020202020204" pitchFamily="34" charset="0"/>
                <a:ea typeface="Poppins SemiBold"/>
                <a:cs typeface="Arial" panose="020B0604020202020204" pitchFamily="34" charset="0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Arial" panose="020B0604020202020204" pitchFamily="34" charset="0"/>
              <a:ea typeface="Poppins SemiBold"/>
              <a:cs typeface="Arial" panose="020B0604020202020204" pitchFamily="34" charset="0"/>
              <a:sym typeface="Poppins SemiBold"/>
            </a:endParaRPr>
          </a:p>
        </p:txBody>
      </p:sp>
      <p:cxnSp>
        <p:nvCxnSpPr>
          <p:cNvPr id="4" name="Google Shape;95;p19">
            <a:extLst>
              <a:ext uri="{FF2B5EF4-FFF2-40B4-BE49-F238E27FC236}">
                <a16:creationId xmlns:a16="http://schemas.microsoft.com/office/drawing/2014/main" id="{86BD8646-4DB9-3CB0-E55A-4B9221153448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33726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able/Chart SECONDAR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232757"/>
            <a:ext cx="8520600" cy="2979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1200" b="1">
                <a:solidFill>
                  <a:srgbClr val="3370E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lang="en-US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791943"/>
            <a:ext cx="8520600" cy="37197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71450" lvl="0" indent="-17145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15;p3">
            <a:extLst>
              <a:ext uri="{FF2B5EF4-FFF2-40B4-BE49-F238E27FC236}">
                <a16:creationId xmlns:a16="http://schemas.microsoft.com/office/drawing/2014/main" id="{B15DC82E-BA6E-EAB5-04BD-969EAD7E679C}"/>
              </a:ext>
            </a:extLst>
          </p:cNvPr>
          <p:cNvSpPr txBox="1">
            <a:spLocks/>
          </p:cNvSpPr>
          <p:nvPr userDrawn="1"/>
        </p:nvSpPr>
        <p:spPr>
          <a:xfrm>
            <a:off x="8358162" y="4810169"/>
            <a:ext cx="548700" cy="22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00" b="0" i="0" u="none" strike="noStrike" cap="none">
                <a:solidFill>
                  <a:srgbClr val="3371E7"/>
                </a:solidFill>
                <a:latin typeface="Poppins SemiBold" panose="00000700000000000000" pitchFamily="2" charset="0"/>
                <a:ea typeface="Arial"/>
                <a:cs typeface="Poppins SemiBold" panose="00000700000000000000" pitchFamily="2" charset="0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Google Shape;94;p19">
            <a:extLst>
              <a:ext uri="{FF2B5EF4-FFF2-40B4-BE49-F238E27FC236}">
                <a16:creationId xmlns:a16="http://schemas.microsoft.com/office/drawing/2014/main" id="{1349046C-DD55-90B8-2239-839BA906E1F7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Arial" panose="020B0604020202020204" pitchFamily="34" charset="0"/>
                <a:ea typeface="Poppins SemiBold"/>
                <a:cs typeface="Arial" panose="020B0604020202020204" pitchFamily="34" charset="0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Arial" panose="020B0604020202020204" pitchFamily="34" charset="0"/>
              <a:ea typeface="Poppins SemiBold"/>
              <a:cs typeface="Arial" panose="020B0604020202020204" pitchFamily="34" charset="0"/>
              <a:sym typeface="Poppins SemiBold"/>
            </a:endParaRPr>
          </a:p>
        </p:txBody>
      </p:sp>
      <p:cxnSp>
        <p:nvCxnSpPr>
          <p:cNvPr id="4" name="Google Shape;95;p19">
            <a:extLst>
              <a:ext uri="{FF2B5EF4-FFF2-40B4-BE49-F238E27FC236}">
                <a16:creationId xmlns:a16="http://schemas.microsoft.com/office/drawing/2014/main" id="{86BD8646-4DB9-3CB0-E55A-4B9221153448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6369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5" r:id="rId2"/>
    <p:sldLayoutId id="2147483666" r:id="rId3"/>
    <p:sldLayoutId id="2147483650" r:id="rId4"/>
    <p:sldLayoutId id="214748366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5B8D10-F7D1-63AF-38CE-91AA453ED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9D68A-AFD2-8523-14E5-F98196B3D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5AF4D-C85B-DA95-993E-A2EEC072F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BAFCAD-17AB-4C47-82DE-A33E6B576C44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DF70F-8C89-1F9D-EEB7-D8B4FB69B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D42C0-0145-DE59-37FA-7C3C53142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351006-C151-47CD-8140-09E45284C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7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tgovexec.sharepoint.com/:w:/r/sites/DPHCDCBRACEGrantManagement/Shared%20Documents/Office%20Management/Internships/Modules/2)%20Temperature/1)%20Hot/Heat%20Related%20Concerns%20Policy%20Framework.docx?d=w877bafcafac747f3bcb7c6f2852834e3&amp;csf=1&amp;web=1&amp;e=iZ2ar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CF0D8A-9627-23BF-042B-F3531C5A6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2041" y="2280056"/>
            <a:ext cx="3632262" cy="567175"/>
          </a:xfrm>
        </p:spPr>
        <p:txBody>
          <a:bodyPr>
            <a:noAutofit/>
          </a:bodyPr>
          <a:lstStyle/>
          <a:p>
            <a:r>
              <a:rPr lang="en-US"/>
              <a:t>Climate and Health Equity Coalition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EE9CD34-EC5D-43E5-B2C8-FEA45CB48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4072" y="2862288"/>
            <a:ext cx="3876587" cy="393600"/>
          </a:xfrm>
        </p:spPr>
        <p:txBody>
          <a:bodyPr anchor="ctr">
            <a:normAutofit/>
          </a:bodyPr>
          <a:lstStyle/>
          <a:p>
            <a:r>
              <a:rPr lang="en-US">
                <a:cs typeface="Poppins"/>
              </a:rPr>
              <a:t>1/15/2025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09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A8533-1E32-8A11-2561-05BE0CD99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5466C-852D-4F40-62F5-5C5F78F5F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800">
                <a:cs typeface="Arial"/>
              </a:rPr>
              <a:t>Curriculum: Next Steps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82A38-49FE-E5C1-48DF-13D08E161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38614"/>
            <a:ext cx="8520600" cy="39846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300" b="1">
                <a:cs typeface="Poppins"/>
              </a:rPr>
              <a:t>February and March: </a:t>
            </a:r>
          </a:p>
          <a:p>
            <a:r>
              <a:rPr lang="en-US" sz="2300">
                <a:solidFill>
                  <a:schemeClr val="bg2"/>
                </a:solidFill>
                <a:cs typeface="Poppins"/>
              </a:rPr>
              <a:t>Complete resilience strategy frameworks and finalize content; plan focus groups; seek feedback from SMEs </a:t>
            </a:r>
          </a:p>
          <a:p>
            <a:pPr marL="0" indent="0">
              <a:buNone/>
            </a:pPr>
            <a:r>
              <a:rPr lang="en-US" sz="2300" b="1">
                <a:cs typeface="Poppins"/>
              </a:rPr>
              <a:t>April: </a:t>
            </a:r>
          </a:p>
          <a:p>
            <a:r>
              <a:rPr lang="en-US" sz="2300">
                <a:solidFill>
                  <a:schemeClr val="bg2"/>
                </a:solidFill>
                <a:cs typeface="Poppins"/>
              </a:rPr>
              <a:t>Hold focus groups; develop launch plan, including communication plan</a:t>
            </a:r>
          </a:p>
          <a:p>
            <a:pPr marL="0" indent="0">
              <a:buNone/>
            </a:pPr>
            <a:r>
              <a:rPr lang="en-US" sz="2300" b="1">
                <a:cs typeface="Poppins"/>
              </a:rPr>
              <a:t>May: </a:t>
            </a:r>
          </a:p>
          <a:p>
            <a:r>
              <a:rPr lang="en-US" sz="2300">
                <a:solidFill>
                  <a:schemeClr val="bg2"/>
                </a:solidFill>
                <a:cs typeface="Poppins"/>
              </a:rPr>
              <a:t>Implement focus group feedback; seek approvals</a:t>
            </a:r>
          </a:p>
          <a:p>
            <a:pPr marL="0" indent="0">
              <a:buNone/>
            </a:pPr>
            <a:r>
              <a:rPr lang="en-US" sz="2300" b="1">
                <a:cs typeface="Poppins"/>
              </a:rPr>
              <a:t>June: </a:t>
            </a:r>
          </a:p>
          <a:p>
            <a:r>
              <a:rPr lang="en-US" sz="2300">
                <a:solidFill>
                  <a:schemeClr val="bg2"/>
                </a:solidFill>
                <a:cs typeface="Poppins"/>
              </a:rPr>
              <a:t>Launch</a:t>
            </a:r>
          </a:p>
        </p:txBody>
      </p:sp>
    </p:spTree>
    <p:extLst>
      <p:ext uri="{BB962C8B-B14F-4D97-AF65-F5344CB8AC3E}">
        <p14:creationId xmlns:p14="http://schemas.microsoft.com/office/powerpoint/2010/main" val="1915902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8653F-D167-8215-85B8-65F4A613F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50" y="136564"/>
            <a:ext cx="8520600" cy="297925"/>
          </a:xfrm>
        </p:spPr>
        <p:txBody>
          <a:bodyPr>
            <a:noAutofit/>
          </a:bodyPr>
          <a:lstStyle/>
          <a:p>
            <a:r>
              <a:rPr lang="en-US" sz="2200">
                <a:cs typeface="Poppins SemiBold"/>
              </a:rPr>
              <a:t>2025 Connecticut Symposium on Climate Change and Health:</a:t>
            </a:r>
            <a:endParaRPr lang="en-US" sz="220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7AA179F-B42E-2DE7-4F44-A185B5C0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511087"/>
            <a:ext cx="8832300" cy="464717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700"/>
              <a:t>Confirmed for </a:t>
            </a:r>
            <a:r>
              <a:rPr lang="en-US" sz="1700" b="1"/>
              <a:t>Tuesday 3/25/25, 8:30am-2:30pm </a:t>
            </a:r>
            <a:r>
              <a:rPr lang="en-US" sz="1700"/>
              <a:t>at Southern CT State University, </a:t>
            </a:r>
            <a:r>
              <a:rPr lang="en-US" sz="1700" err="1"/>
              <a:t>Adanti</a:t>
            </a:r>
            <a:r>
              <a:rPr lang="en-US" sz="1700"/>
              <a:t> Student Center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700"/>
              <a:t>Objective: Build awareness, engagement, and community in CT around the health impacts of climate change, and solutions to protect health.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700"/>
              <a:t>Target audiences: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working in public health; health care; emergency management; social services; education; and planning and development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from communities affected by climate/environmental injustice 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 of Climate and Health Equity Coalition; Connecticut Equity and Environmental Justice Advisory Council (CEEJAC) and its subcommittees; and other interested groups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Researchers, journalists, and advocates interested in climate change and health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 from Connecticut and nearby colleges, public health schools, medical schools, etc.</a:t>
            </a:r>
          </a:p>
        </p:txBody>
      </p:sp>
    </p:spTree>
    <p:extLst>
      <p:ext uri="{BB962C8B-B14F-4D97-AF65-F5344CB8AC3E}">
        <p14:creationId xmlns:p14="http://schemas.microsoft.com/office/powerpoint/2010/main" val="668670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15622-179E-A9BF-48AE-340269DD0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2AED6-38B2-9676-D102-9B6B9B93A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02737"/>
            <a:ext cx="8520600" cy="297925"/>
          </a:xfrm>
        </p:spPr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Symposium Agenda Outline (updated)</a:t>
            </a:r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211596-9243-AC8C-F993-D3F2D020CA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350060"/>
              </p:ext>
            </p:extLst>
          </p:nvPr>
        </p:nvGraphicFramePr>
        <p:xfrm>
          <a:off x="311700" y="677141"/>
          <a:ext cx="8570969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300">
                  <a:extLst>
                    <a:ext uri="{9D8B030D-6E8A-4147-A177-3AD203B41FA5}">
                      <a16:colId xmlns:a16="http://schemas.microsoft.com/office/drawing/2014/main" val="2894216998"/>
                    </a:ext>
                  </a:extLst>
                </a:gridCol>
                <a:gridCol w="4207933">
                  <a:extLst>
                    <a:ext uri="{9D8B030D-6E8A-4147-A177-3AD203B41FA5}">
                      <a16:colId xmlns:a16="http://schemas.microsoft.com/office/drawing/2014/main" val="410848684"/>
                    </a:ext>
                  </a:extLst>
                </a:gridCol>
                <a:gridCol w="3277736">
                  <a:extLst>
                    <a:ext uri="{9D8B030D-6E8A-4147-A177-3AD203B41FA5}">
                      <a16:colId xmlns:a16="http://schemas.microsoft.com/office/drawing/2014/main" val="4195872847"/>
                    </a:ext>
                  </a:extLst>
                </a:gridCol>
              </a:tblGrid>
              <a:tr h="220326">
                <a:tc>
                  <a:txBody>
                    <a:bodyPr/>
                    <a:lstStyle/>
                    <a:p>
                      <a:r>
                        <a:rPr lang="en-US" sz="110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Agenda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Speaker / 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18556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r>
                        <a:rPr lang="en-US" sz="1100"/>
                        <a:t>8:30 – 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Breakfast &amp; registration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78515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/>
                        <a:t>9:00 – 9:15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Welcome and opening remarks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/>
                        <a:t>DPH Commissioner </a:t>
                      </a:r>
                      <a:r>
                        <a:rPr lang="en-US" sz="1100" err="1"/>
                        <a:t>Juthani</a:t>
                      </a:r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887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/>
                        <a:t>9:15 – 10:30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1" i="0"/>
                        <a:t>Climate hazards, health risks, and health equity in Connecticut </a:t>
                      </a:r>
                      <a:r>
                        <a:rPr lang="en-US" sz="1100" b="0" i="0"/>
                        <a:t>(</a:t>
                      </a:r>
                      <a:r>
                        <a:rPr lang="en-US" sz="1100" i="1" u="sng"/>
                        <a:t>Format</a:t>
                      </a:r>
                      <a:r>
                        <a:rPr lang="en-US" sz="1100" i="1" u="none"/>
                        <a:t>: Brief</a:t>
                      </a:r>
                      <a:r>
                        <a:rPr lang="en-US" sz="1100" i="1"/>
                        <a:t> presentations followed by panel discussion/Q&amp;A)</a:t>
                      </a:r>
                      <a:endParaRPr lang="en-US" sz="1100" b="0" i="1"/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1100" b="0"/>
                        <a:t>Introduction to Climate &amp; Health in CT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1100" b="0"/>
                        <a:t>Connecticut’s changing climate and implications for public health</a:t>
                      </a:r>
                    </a:p>
                    <a:p>
                      <a:pPr marL="228600" indent="-228600">
                        <a:buFont typeface="+mj-lt"/>
                        <a:buAutoNum type="alphaLcParenR"/>
                      </a:pPr>
                      <a:r>
                        <a:rPr lang="en-US" sz="1100" b="0"/>
                        <a:t>Perspectives on populations at risk, e.g.: EJ communities; people with severe mental illness; rural communities?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100"/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US" sz="1100"/>
                        <a:t>Hannah and/or Jen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US" sz="1100"/>
                        <a:t>Subject matter experts re: heat, AQ, extreme weather, vector-borne </a:t>
                      </a:r>
                      <a:r>
                        <a:rPr lang="en-US" sz="1100" err="1"/>
                        <a:t>dz</a:t>
                      </a:r>
                      <a:r>
                        <a:rPr lang="en-US" sz="1100"/>
                        <a:t>, water quality/quantity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en-US" sz="1100"/>
                        <a:t>Community leader; representative from CMHC research team; 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634726"/>
                  </a:ext>
                </a:extLst>
              </a:tr>
              <a:tr h="215092">
                <a:tc>
                  <a:txBody>
                    <a:bodyPr/>
                    <a:lstStyle/>
                    <a:p>
                      <a:r>
                        <a:rPr lang="en-US" sz="1100"/>
                        <a:t>10:30 – 10:45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3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/>
                        <a:t>10:45 – 12:15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i="0"/>
                        <a:t>Opportunities to promote a healthy, resilient Connecticut</a:t>
                      </a:r>
                      <a:r>
                        <a:rPr lang="en-US" sz="1100" b="0" i="0" u="none"/>
                        <a:t> (</a:t>
                      </a:r>
                      <a:r>
                        <a:rPr lang="en-US" sz="1100" b="0" i="1" u="sng"/>
                        <a:t>Format</a:t>
                      </a:r>
                      <a:r>
                        <a:rPr lang="en-US" sz="1100" b="0" i="1"/>
                        <a:t>: Brief presentations followed by interactive session)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en-US" sz="1100" b="0" i="0"/>
                        <a:t>DEEP Air Monitoring &amp; Sensor Loan Program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en-US" sz="1100" b="0" i="0"/>
                        <a:t>Toolkit for Local Heat &amp; Air Quality Planning</a:t>
                      </a:r>
                    </a:p>
                    <a:p>
                      <a:pPr marL="228600" indent="-228600">
                        <a:buAutoNum type="alphaLcParenR"/>
                      </a:pPr>
                      <a:r>
                        <a:rPr lang="en-US" sz="1100" b="0" i="0"/>
                        <a:t>Connecticut Health Professionals for Climate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/>
                        <a:t>Interactive session: at each table, participants reflect on presentations throughout the morning and share their own work/ideas (document with flip chart and/or notes doc). Each group will report back (time permitting).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657869"/>
                  </a:ext>
                </a:extLst>
              </a:tr>
              <a:tr h="151361">
                <a:tc>
                  <a:txBody>
                    <a:bodyPr/>
                    <a:lstStyle/>
                    <a:p>
                      <a:r>
                        <a:rPr lang="en-US" sz="1100"/>
                        <a:t>12:15 – 12:30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/>
                        <a:t>Closing remarks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/>
                        <a:t>Hannah &amp; Jen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602331"/>
                  </a:ext>
                </a:extLst>
              </a:tr>
              <a:tr h="151361">
                <a:tc>
                  <a:txBody>
                    <a:bodyPr/>
                    <a:lstStyle/>
                    <a:p>
                      <a:r>
                        <a:rPr lang="en-US" sz="1100"/>
                        <a:t>12:30 – 1:30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/>
                        <a:t>Lunch &amp; networking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733521"/>
                  </a:ext>
                </a:extLst>
              </a:tr>
              <a:tr h="151361">
                <a:tc>
                  <a:txBody>
                    <a:bodyPr/>
                    <a:lstStyle/>
                    <a:p>
                      <a:r>
                        <a:rPr lang="en-US" sz="1100"/>
                        <a:t>1:30 – 2:30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/>
                        <a:t>Coalition meet &amp; greet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319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444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0D01-08B7-6FB3-F6DD-7620C1FBE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Wrap Up</a:t>
            </a:r>
            <a:endParaRPr lang="en-US" sz="28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AD71F-E6BF-5893-29AC-0EE472794B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999"/>
              </a:lnSpc>
            </a:pPr>
            <a:r>
              <a:rPr lang="en-US" sz="2400">
                <a:cs typeface="Poppins"/>
              </a:rPr>
              <a:t>Next coalition meeting: </a:t>
            </a:r>
            <a:r>
              <a:rPr lang="en-US" sz="2400" b="1">
                <a:solidFill>
                  <a:srgbClr val="3370E8"/>
                </a:solidFill>
                <a:cs typeface="Poppins"/>
              </a:rPr>
              <a:t>April 16th, 2025</a:t>
            </a:r>
          </a:p>
          <a:p>
            <a:pPr marL="0" indent="0">
              <a:lnSpc>
                <a:spcPct val="114999"/>
              </a:lnSpc>
              <a:buNone/>
            </a:pPr>
            <a:endParaRPr lang="en-US" sz="2400" b="1">
              <a:solidFill>
                <a:srgbClr val="3370E8"/>
              </a:solidFill>
            </a:endParaRPr>
          </a:p>
          <a:p>
            <a:pPr>
              <a:lnSpc>
                <a:spcPct val="114999"/>
              </a:lnSpc>
            </a:pPr>
            <a:r>
              <a:rPr lang="en-US" sz="2400" b="1">
                <a:solidFill>
                  <a:srgbClr val="3370E8"/>
                </a:solidFill>
                <a:cs typeface="Poppins"/>
              </a:rPr>
              <a:t>Symposium:</a:t>
            </a:r>
            <a:r>
              <a:rPr lang="en-US" sz="2400">
                <a:cs typeface="Poppins"/>
              </a:rPr>
              <a:t> March 25</a:t>
            </a:r>
            <a:r>
              <a:rPr lang="en-US" sz="2400" baseline="30000">
                <a:cs typeface="Poppins"/>
              </a:rPr>
              <a:t>th</a:t>
            </a:r>
            <a:r>
              <a:rPr lang="en-US" sz="2400">
                <a:cs typeface="Poppins"/>
              </a:rPr>
              <a:t>, 2025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58726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1D1C17-6279-E2F9-5E3B-7E3F30A007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3621" y="1428341"/>
            <a:ext cx="4054475" cy="1816085"/>
          </a:xfrm>
        </p:spPr>
        <p:txBody>
          <a:bodyPr>
            <a:normAutofit lnSpcReduction="10000"/>
          </a:bodyPr>
          <a:lstStyle/>
          <a:p>
            <a:pPr lvl="0"/>
            <a:r>
              <a:rPr lang="en-US">
                <a:cs typeface="Poppins SemiBold"/>
                <a:sym typeface="Poppins SemiBold"/>
              </a:rPr>
              <a:t>Welcome</a:t>
            </a:r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 + Icebreaker (10 minutes) </a:t>
            </a:r>
          </a:p>
          <a:p>
            <a:pPr lvl="0"/>
            <a:r>
              <a:rPr lang="en-US">
                <a:cs typeface="Poppins SemiBold"/>
                <a:sym typeface="Poppins SemiBold"/>
              </a:rPr>
              <a:t>Announcements</a:t>
            </a:r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 (</a:t>
            </a:r>
            <a:r>
              <a:rPr lang="en-US">
                <a:cs typeface="Poppins SemiBold"/>
                <a:sym typeface="Poppins SemiBold"/>
              </a:rPr>
              <a:t>10</a:t>
            </a:r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 minutes)</a:t>
            </a:r>
            <a:endParaRPr lang="en-US">
              <a:solidFill>
                <a:srgbClr val="3370E8"/>
              </a:solidFill>
              <a:cs typeface="Poppins SemiBold"/>
            </a:endParaRPr>
          </a:p>
          <a:p>
            <a:r>
              <a:rPr lang="en-US">
                <a:cs typeface="Poppins SemiBold"/>
                <a:sym typeface="Poppins SemiBold"/>
              </a:rPr>
              <a:t>AAEP Update</a:t>
            </a:r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 (15 minutes)</a:t>
            </a:r>
          </a:p>
          <a:p>
            <a:r>
              <a:rPr lang="en-US">
                <a:cs typeface="Poppins SemiBold"/>
                <a:sym typeface="Poppins SemiBold"/>
              </a:rPr>
              <a:t>Curriculum Update (10 minutes) </a:t>
            </a:r>
            <a:endParaRPr lang="en-US">
              <a:solidFill>
                <a:srgbClr val="3370E8"/>
              </a:solidFill>
              <a:cs typeface="Poppins SemiBold"/>
            </a:endParaRPr>
          </a:p>
          <a:p>
            <a:r>
              <a:rPr lang="en-US">
                <a:cs typeface="Poppins SemiBold"/>
              </a:rPr>
              <a:t>Symposium Agenda Feedback (15 minutes)</a:t>
            </a:r>
            <a:endParaRPr lang="en-US">
              <a:cs typeface="Poppins SemiBold"/>
              <a:sym typeface="Poppins SemiBold"/>
            </a:endParaRPr>
          </a:p>
          <a:p>
            <a:pPr lvl="0"/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Wrap up (10 mins) </a:t>
            </a:r>
            <a:endParaRPr lang="en-US">
              <a:solidFill>
                <a:srgbClr val="3370E8"/>
              </a:solidFill>
              <a:cs typeface="Poppins SemiBold"/>
            </a:endParaRP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F4B758D-90FB-A90D-EF0D-09C08DB565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22477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BF57A-010D-8514-6168-22C975E9D3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7244" y="1550535"/>
            <a:ext cx="8377796" cy="1960562"/>
          </a:xfrm>
        </p:spPr>
        <p:txBody>
          <a:bodyPr/>
          <a:lstStyle/>
          <a:p>
            <a:r>
              <a:rPr lang="en-US">
                <a:sym typeface="Poppins SemiBold"/>
              </a:rPr>
              <a:t>Intros + Icebreaker</a:t>
            </a:r>
          </a:p>
          <a:p>
            <a:endParaRPr lang="en-US" sz="2000">
              <a:sym typeface="Poppins SemiBold"/>
            </a:endParaRPr>
          </a:p>
          <a:p>
            <a:r>
              <a:rPr lang="en-US" sz="2000">
                <a:sym typeface="Poppins SemiBold"/>
              </a:rPr>
              <a:t>Please feel free to share any resolutions or intentions you intend to keep for 2025. 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B5E9D5CE-CD94-DFB4-3C57-EA67624B491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358162" y="4810169"/>
            <a:ext cx="548700" cy="22719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7544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23999E9-E94D-ECEC-1F3D-CC091207B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32757"/>
            <a:ext cx="8520600" cy="297925"/>
          </a:xfrm>
        </p:spPr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Announcements</a:t>
            </a:r>
            <a:endParaRPr lang="en-US" sz="280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CAAC999-8E77-A9B3-4217-A22D752E01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14999"/>
              </a:lnSpc>
            </a:pPr>
            <a:r>
              <a:rPr lang="en-US" sz="2400">
                <a:cs typeface="Poppins"/>
              </a:rPr>
              <a:t>LHD contracts for Round 1 of pilot grants</a:t>
            </a:r>
          </a:p>
          <a:p>
            <a:pPr marL="0" indent="0">
              <a:lnSpc>
                <a:spcPct val="114999"/>
              </a:lnSpc>
              <a:buNone/>
            </a:pPr>
            <a:endParaRPr lang="en-US" sz="2400">
              <a:cs typeface="Poppins"/>
            </a:endParaRPr>
          </a:p>
          <a:p>
            <a:pPr>
              <a:lnSpc>
                <a:spcPct val="114999"/>
              </a:lnSpc>
            </a:pPr>
            <a:r>
              <a:rPr lang="en-US" sz="2400">
                <a:cs typeface="Poppins"/>
              </a:rPr>
              <a:t>Two more LHDs selected for Round 2</a:t>
            </a:r>
          </a:p>
          <a:p>
            <a:pPr marL="0" indent="0">
              <a:lnSpc>
                <a:spcPct val="114999"/>
              </a:lnSpc>
              <a:buNone/>
            </a:pPr>
            <a:endParaRPr lang="en-US" sz="2400">
              <a:cs typeface="Poppins"/>
            </a:endParaRPr>
          </a:p>
          <a:p>
            <a:pPr>
              <a:lnSpc>
                <a:spcPct val="114999"/>
              </a:lnSpc>
            </a:pPr>
            <a:r>
              <a:rPr lang="en-US" sz="2400">
                <a:cs typeface="Poppins"/>
              </a:rPr>
              <a:t>Health Program Associate start date 2/7</a:t>
            </a:r>
          </a:p>
        </p:txBody>
      </p:sp>
    </p:spTree>
    <p:extLst>
      <p:ext uri="{BB962C8B-B14F-4D97-AF65-F5344CB8AC3E}">
        <p14:creationId xmlns:p14="http://schemas.microsoft.com/office/powerpoint/2010/main" val="424440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7F30C-C682-6FE3-5648-2EEA89D4D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Evaluation update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B3FEC-842C-00B3-D8EC-6AE420823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34070"/>
            <a:ext cx="8520600" cy="1024799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en-US" sz="1400"/>
              <a:t>Currently revising evaluation plans, with guidance from CDC staff to evaluate the two adaptation actions in our grant. </a:t>
            </a:r>
          </a:p>
          <a:p>
            <a:pPr>
              <a:spcAft>
                <a:spcPts val="400"/>
              </a:spcAft>
            </a:pPr>
            <a:r>
              <a:rPr lang="en-US" sz="1400"/>
              <a:t>First step: revise evaluation questions. Here are the current drafts for AA1 and AA2: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DD216F-9841-6A1E-7DCD-AEF7A34A4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591602"/>
              </p:ext>
            </p:extLst>
          </p:nvPr>
        </p:nvGraphicFramePr>
        <p:xfrm>
          <a:off x="431714" y="1758869"/>
          <a:ext cx="8280572" cy="302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0220">
                  <a:extLst>
                    <a:ext uri="{9D8B030D-6E8A-4147-A177-3AD203B41FA5}">
                      <a16:colId xmlns:a16="http://schemas.microsoft.com/office/drawing/2014/main" val="835985844"/>
                    </a:ext>
                  </a:extLst>
                </a:gridCol>
                <a:gridCol w="5390352">
                  <a:extLst>
                    <a:ext uri="{9D8B030D-6E8A-4147-A177-3AD203B41FA5}">
                      <a16:colId xmlns:a16="http://schemas.microsoft.com/office/drawing/2014/main" val="1653182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AA1 (Curriculum/training)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AA2 (Local heat and air quality planning)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100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100"/>
                        <a:t>How engaged were stakeholders and how can we engage them more effectively?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sz="110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100"/>
                        <a:t>How did the curriculum impact individual knowledge, attitudes, and beliefs related to the health risks of climate change? 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sz="110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100"/>
                        <a:t>How did the training impact the behaviors of local health departments regarding willingness/interest to plan and implement climate and health activities in their communities?</a:t>
                      </a:r>
                      <a:endParaRPr lang="en-US" sz="11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400"/>
                        </a:spcAft>
                        <a:buNone/>
                      </a:pPr>
                      <a:r>
                        <a:rPr lang="en-US" sz="1100" b="0" i="1"/>
                        <a:t>Questions to evaluate efforts of DPH/YCCCH statewide: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100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did the Adaptation Action support local health departments to develop their LHAQP, and how could the strategy be improved to better support them?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100" i="0"/>
                        <a:t>How engaged were stakeholders, and how can we engage them more effectively?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US" sz="110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100" b="0" i="1"/>
                        <a:t>Questions to evaluate efforts of 4 pilot grantees in their local/regional jurisdictions:</a:t>
                      </a:r>
                    </a:p>
                    <a:p>
                      <a:pPr marL="228600" indent="-228600">
                        <a:buFont typeface="+mj-lt"/>
                        <a:buAutoNum type="arabicPeriod" startAt="3"/>
                      </a:pPr>
                      <a:r>
                        <a:rPr lang="en-US" sz="1100" i="0"/>
                        <a:t>What are the key activities, facilitators, challenges, lessons learned, and recommendations that emerged from developing the Local Heat and Air Quality Preparedness and Response Plan (LHAQP)?</a:t>
                      </a:r>
                    </a:p>
                    <a:p>
                      <a:pPr marL="1085850" lvl="1" indent="-342900">
                        <a:buFont typeface="+mj-lt"/>
                        <a:buAutoNum type="alphaLcParenR"/>
                      </a:pPr>
                      <a:r>
                        <a:rPr lang="en-US" sz="1100" i="0"/>
                        <a:t>How were community assets leveraged and key stakeholders engaged? </a:t>
                      </a:r>
                    </a:p>
                    <a:p>
                      <a:pPr marL="1085850" lvl="1" indent="-342900">
                        <a:buFont typeface="+mj-lt"/>
                        <a:buAutoNum type="alphaLcParenR"/>
                      </a:pPr>
                      <a:r>
                        <a:rPr lang="en-US" sz="1100" i="0"/>
                        <a:t>How were challenges overcome?  </a:t>
                      </a:r>
                    </a:p>
                    <a:p>
                      <a:pPr marL="1085850" lvl="1" indent="-342900">
                        <a:buFont typeface="+mj-lt"/>
                        <a:buAutoNum type="alphaLcParenR"/>
                      </a:pPr>
                      <a:r>
                        <a:rPr lang="en-US" sz="1100" i="0"/>
                        <a:t>What considerations were made to identify and address the needs of vulnerable populations?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328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40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8B6BA-299D-2080-8EE9-93DC98438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4EAA7-6431-FB56-7A77-B098CD5C6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Evaluation next steps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36ED3-EC14-4645-3077-3604456B9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91943"/>
            <a:ext cx="8520600" cy="395670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Revise data collection methods to reflect updated evaluation questions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Share with coalition, with feedback requested from M&amp;E Subcommittee members (will give ~1 month)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Incorporate feedback from coalition and CDC team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Finalize and submit to CDC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06574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689C8-C3FE-4304-4C62-CB7ECC027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Curriculum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84967-C427-1EC4-A451-75E4989ED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91943"/>
            <a:ext cx="3983448" cy="3719784"/>
          </a:xfrm>
        </p:spPr>
        <p:txBody>
          <a:bodyPr>
            <a:normAutofit lnSpcReduction="10000"/>
          </a:bodyPr>
          <a:lstStyle/>
          <a:p>
            <a:pPr>
              <a:lnSpc>
                <a:spcPct val="114999"/>
              </a:lnSpc>
            </a:pPr>
            <a:r>
              <a:rPr lang="en-US" sz="1500">
                <a:cs typeface="Arial"/>
              </a:rPr>
              <a:t>This course will include </a:t>
            </a:r>
            <a:r>
              <a:rPr lang="en-US" sz="1500" b="1">
                <a:cs typeface="Arial"/>
              </a:rPr>
              <a:t>five </a:t>
            </a:r>
            <a:r>
              <a:rPr lang="en-US" sz="1500">
                <a:cs typeface="Arial"/>
              </a:rPr>
              <a:t>modules, with corresponding </a:t>
            </a:r>
            <a:r>
              <a:rPr lang="en-US" sz="1500" i="1">
                <a:cs typeface="Arial"/>
              </a:rPr>
              <a:t>submodules</a:t>
            </a:r>
            <a:endParaRPr lang="en-US" sz="1500">
              <a:cs typeface="Arial"/>
            </a:endParaRPr>
          </a:p>
          <a:p>
            <a:pPr lvl="1">
              <a:lnSpc>
                <a:spcPct val="114999"/>
              </a:lnSpc>
            </a:pPr>
            <a:r>
              <a:rPr lang="en-US">
                <a:solidFill>
                  <a:schemeClr val="tx1"/>
                </a:solidFill>
              </a:rPr>
              <a:t>Ex. Temperature includes Extreme Heat and Extreme Cold</a:t>
            </a:r>
            <a:endParaRPr lang="en-US" i="1">
              <a:solidFill>
                <a:schemeClr val="tx1"/>
              </a:solidFill>
              <a:cs typeface="Arial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1500">
              <a:cs typeface="Arial"/>
            </a:endParaRPr>
          </a:p>
          <a:p>
            <a:pPr>
              <a:lnSpc>
                <a:spcPct val="114999"/>
              </a:lnSpc>
            </a:pPr>
            <a:r>
              <a:rPr lang="en-US" sz="1500">
                <a:cs typeface="Arial"/>
              </a:rPr>
              <a:t>Each will include information pertaining to: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Environmental hazard intersections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Physical health implications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Mental health considerations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Social disparities and health equity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Future implications and</a:t>
            </a:r>
            <a:r>
              <a:rPr lang="en-US" sz="1500" b="1">
                <a:solidFill>
                  <a:srgbClr val="3370E8"/>
                </a:solidFill>
              </a:rPr>
              <a:t> resilience strategies</a:t>
            </a:r>
          </a:p>
          <a:p>
            <a:pPr marL="0" indent="0">
              <a:lnSpc>
                <a:spcPct val="114999"/>
              </a:lnSpc>
              <a:buNone/>
            </a:pPr>
            <a:endParaRPr lang="en-US" sz="15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DB6B7C-2B4C-8870-7B99-63A6AB16C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88" y="786278"/>
            <a:ext cx="3771900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429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B2AC5-5B05-BB56-40ED-57393F4A5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358208"/>
            <a:ext cx="8520600" cy="297925"/>
          </a:xfr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800">
                <a:cs typeface="Arial"/>
              </a:rPr>
              <a:t>Curriculum Update</a:t>
            </a:r>
            <a:endParaRPr lang="en-US" sz="2800" b="0">
              <a:solidFill>
                <a:srgbClr val="000000"/>
              </a:solidFill>
              <a:cs typeface="Arial"/>
            </a:endParaRPr>
          </a:p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D2D6CC0-CC82-6CB5-DBAE-44FF303DF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309632"/>
              </p:ext>
            </p:extLst>
          </p:nvPr>
        </p:nvGraphicFramePr>
        <p:xfrm>
          <a:off x="404732" y="656133"/>
          <a:ext cx="6603168" cy="4041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056">
                  <a:extLst>
                    <a:ext uri="{9D8B030D-6E8A-4147-A177-3AD203B41FA5}">
                      <a16:colId xmlns:a16="http://schemas.microsoft.com/office/drawing/2014/main" val="3864108739"/>
                    </a:ext>
                  </a:extLst>
                </a:gridCol>
                <a:gridCol w="2201056">
                  <a:extLst>
                    <a:ext uri="{9D8B030D-6E8A-4147-A177-3AD203B41FA5}">
                      <a16:colId xmlns:a16="http://schemas.microsoft.com/office/drawing/2014/main" val="1977522859"/>
                    </a:ext>
                  </a:extLst>
                </a:gridCol>
                <a:gridCol w="2201056">
                  <a:extLst>
                    <a:ext uri="{9D8B030D-6E8A-4147-A177-3AD203B41FA5}">
                      <a16:colId xmlns:a16="http://schemas.microsoft.com/office/drawing/2014/main" val="2701221288"/>
                    </a:ext>
                  </a:extLst>
                </a:gridCol>
              </a:tblGrid>
              <a:tr h="30399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>
                          <a:cs typeface="Poppins"/>
                        </a:rPr>
                        <a:t>Revised Resilience Strategies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419652"/>
                  </a:ext>
                </a:extLst>
              </a:tr>
              <a:tr h="962644">
                <a:tc>
                  <a:txBody>
                    <a:bodyPr/>
                    <a:lstStyle/>
                    <a:p>
                      <a:r>
                        <a:rPr lang="en-US"/>
                        <a:t>1) Extreme 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Flooding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Hurricanes and Storms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Sea Level Rise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Drought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COMPLETE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2582490"/>
                  </a:ext>
                </a:extLst>
              </a:tr>
              <a:tr h="430657">
                <a:tc>
                  <a:txBody>
                    <a:bodyPr/>
                    <a:lstStyle/>
                    <a:p>
                      <a:r>
                        <a:rPr lang="en-US"/>
                        <a:t>2) 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Extreme Heat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Extreme Cold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COMPLETE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9804011"/>
                  </a:ext>
                </a:extLst>
              </a:tr>
              <a:tr h="962644">
                <a:tc>
                  <a:txBody>
                    <a:bodyPr/>
                    <a:lstStyle/>
                    <a:p>
                      <a:r>
                        <a:rPr lang="en-US"/>
                        <a:t>3) Air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Ground Level Ozone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PM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Mold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Pollen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NOT STARTED - MARCH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1462208"/>
                  </a:ext>
                </a:extLst>
              </a:tr>
              <a:tr h="430657">
                <a:tc>
                  <a:txBody>
                    <a:bodyPr/>
                    <a:lstStyle/>
                    <a:p>
                      <a:r>
                        <a:rPr lang="en-US"/>
                        <a:t>4) Food and Water Borne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11 Pathogens, e.g., </a:t>
                      </a:r>
                      <a:r>
                        <a:rPr lang="en-US" i="1"/>
                        <a:t>vibrio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 PROGRESS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366464"/>
                  </a:ext>
                </a:extLst>
              </a:tr>
              <a:tr h="430657">
                <a:tc>
                  <a:txBody>
                    <a:bodyPr/>
                    <a:lstStyle/>
                    <a:p>
                      <a:r>
                        <a:rPr lang="en-US"/>
                        <a:t>5) Vector Borne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Ticks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Mosquitoes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NOT STARTED - MARCH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0194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060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F2C95-8FDD-6A0D-8F07-020B0D895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800">
                <a:cs typeface="Arial"/>
              </a:rPr>
              <a:t>Curriculum Update</a:t>
            </a:r>
            <a:endParaRPr lang="en-US" sz="2800" b="0">
              <a:solidFill>
                <a:srgbClr val="000000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2D516-37D6-D095-CCEF-DCE845CF4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38614"/>
            <a:ext cx="8520600" cy="3984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>
                <a:cs typeface="Poppins"/>
              </a:rPr>
              <a:t>Resilience Strategy Framework:</a:t>
            </a:r>
          </a:p>
          <a:p>
            <a:pPr lvl="1"/>
            <a:r>
              <a:rPr lang="en-US" sz="2000">
                <a:hlinkClick r:id="rId3"/>
              </a:rPr>
              <a:t>Heat Related Concerns Policy Framework.docx</a:t>
            </a:r>
            <a:endParaRPr lang="en-US" sz="1200">
              <a:solidFill>
                <a:srgbClr val="000000"/>
              </a:solidFill>
              <a:cs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48598994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DPH Primary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3371E7"/>
      </a:accent1>
      <a:accent2>
        <a:srgbClr val="C6D4FB"/>
      </a:accent2>
      <a:accent3>
        <a:srgbClr val="00214D"/>
      </a:accent3>
      <a:accent4>
        <a:srgbClr val="003D9C"/>
      </a:accent4>
      <a:accent5>
        <a:srgbClr val="7094F5"/>
      </a:accent5>
      <a:accent6>
        <a:srgbClr val="FFFFFF"/>
      </a:accent6>
      <a:hlink>
        <a:srgbClr val="3371E7"/>
      </a:hlink>
      <a:folHlink>
        <a:srgbClr val="3371E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H PPT Template Arial.potx" id="{4627BB07-AFFB-421A-9DC0-623677847BCF}" vid="{3D90875B-AB71-475A-81BA-29DECA7B7212}"/>
    </a:ext>
  </a:extLst>
</a:theme>
</file>

<file path=ppt/theme/theme2.xml><?xml version="1.0" encoding="utf-8"?>
<a:theme xmlns:a="http://schemas.openxmlformats.org/drawingml/2006/main" name="Custom Design">
  <a:themeElements>
    <a:clrScheme name="DPH Secondary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04722F"/>
      </a:accent1>
      <a:accent2>
        <a:srgbClr val="02B346"/>
      </a:accent2>
      <a:accent3>
        <a:srgbClr val="F27124"/>
      </a:accent3>
      <a:accent4>
        <a:srgbClr val="FAAA19"/>
      </a:accent4>
      <a:accent5>
        <a:srgbClr val="D8343E"/>
      </a:accent5>
      <a:accent6>
        <a:srgbClr val="94343E"/>
      </a:accent6>
      <a:hlink>
        <a:srgbClr val="3371E7"/>
      </a:hlink>
      <a:folHlink>
        <a:srgbClr val="3371E7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PH PPT Template Arial.potx" id="{4627BB07-AFFB-421A-9DC0-623677847BCF}" vid="{7E92A2E6-6510-4F0A-84DE-7F7AD4528C6E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D18065E4BF614FA8BE89DFA4913B35" ma:contentTypeVersion="15" ma:contentTypeDescription="Create a new document." ma:contentTypeScope="" ma:versionID="94a0f715bd78c79c40bc71ef7dfaddab">
  <xsd:schema xmlns:xsd="http://www.w3.org/2001/XMLSchema" xmlns:xs="http://www.w3.org/2001/XMLSchema" xmlns:p="http://schemas.microsoft.com/office/2006/metadata/properties" xmlns:ns2="5e755461-5442-4ee5-afc3-81743c8e8e99" xmlns:ns3="2f22338d-159f-45c7-b7c4-85cdb3f20f6b" targetNamespace="http://schemas.microsoft.com/office/2006/metadata/properties" ma:root="true" ma:fieldsID="1feeb1f4eda4fd9b95677cbc93541ed1" ns2:_="" ns3:_="">
    <xsd:import namespace="5e755461-5442-4ee5-afc3-81743c8e8e99"/>
    <xsd:import namespace="2f22338d-159f-45c7-b7c4-85cdb3f20f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755461-5442-4ee5-afc3-81743c8e8e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9be3ee5-5d72-4a78-bfe6-04ec15899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2338d-159f-45c7-b7c4-85cdb3f20f6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8aa1221-5a4b-4698-8c41-5b28d493330c}" ma:internalName="TaxCatchAll" ma:showField="CatchAllData" ma:web="2f22338d-159f-45c7-b7c4-85cdb3f20f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e755461-5442-4ee5-afc3-81743c8e8e99">
      <Terms xmlns="http://schemas.microsoft.com/office/infopath/2007/PartnerControls"/>
    </lcf76f155ced4ddcb4097134ff3c332f>
    <TaxCatchAll xmlns="2f22338d-159f-45c7-b7c4-85cdb3f20f6b" xsi:nil="true"/>
  </documentManagement>
</p:properties>
</file>

<file path=customXml/itemProps1.xml><?xml version="1.0" encoding="utf-8"?>
<ds:datastoreItem xmlns:ds="http://schemas.openxmlformats.org/officeDocument/2006/customXml" ds:itemID="{D8C73FEA-72AA-41B4-BA2D-B8E750B24A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56F2C4-B286-4A75-8386-60862AF1C57E}">
  <ds:schemaRefs>
    <ds:schemaRef ds:uri="2f22338d-159f-45c7-b7c4-85cdb3f20f6b"/>
    <ds:schemaRef ds:uri="5e755461-5442-4ee5-afc3-81743c8e8e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58851E6-F2B9-41B8-BA7D-9ED66070A420}">
  <ds:schemaRefs>
    <ds:schemaRef ds:uri="2f22338d-159f-45c7-b7c4-85cdb3f20f6b"/>
    <ds:schemaRef ds:uri="5e755461-5442-4ee5-afc3-81743c8e8e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DPH PPT Template Arial</Template>
  <Application>Microsoft Office PowerPoint</Application>
  <PresentationFormat>On-screen Show (16:9)</PresentationFormat>
  <Slides>13</Slides>
  <Notes>10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Simple Light</vt:lpstr>
      <vt:lpstr>Custom Design</vt:lpstr>
      <vt:lpstr>Climate and Health Equity Coalition</vt:lpstr>
      <vt:lpstr>PowerPoint Presentation</vt:lpstr>
      <vt:lpstr>PowerPoint Presentation</vt:lpstr>
      <vt:lpstr>Announcements</vt:lpstr>
      <vt:lpstr>Evaluation update</vt:lpstr>
      <vt:lpstr>Evaluation next steps</vt:lpstr>
      <vt:lpstr>Curriculum Update</vt:lpstr>
      <vt:lpstr>Curriculum Update </vt:lpstr>
      <vt:lpstr>Curriculum Update </vt:lpstr>
      <vt:lpstr>Curriculum: Next Steps</vt:lpstr>
      <vt:lpstr>2025 Connecticut Symposium on Climate Change and Health:</vt:lpstr>
      <vt:lpstr>Symposium Agenda Outline (updated)</vt:lpstr>
      <vt:lpstr>Wrap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Goes Here</dc:title>
  <dc:creator>Chris Boyle</dc:creator>
  <cp:revision>1</cp:revision>
  <dcterms:created xsi:type="dcterms:W3CDTF">2024-04-18T18:07:11Z</dcterms:created>
  <dcterms:modified xsi:type="dcterms:W3CDTF">2025-01-15T15:31:40Z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0x01010069D18065E4BF614FA8BE89DFA4913B35</vt:lpwstr>
  </property>
  <property fmtid="{D5CDD505-2E9C-101B-9397-08002B2CF9AE}" pid="3" name="MediaServiceImageTags">
    <vt:lpwstr/>
  </property>
</Properties>
</file>