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52"/>
  </p:notesMasterIdLst>
  <p:handoutMasterIdLst>
    <p:handoutMasterId r:id="rId253"/>
  </p:handoutMasterIdLst>
  <p:sldIdLst>
    <p:sldId id="484" r:id="rId2"/>
    <p:sldId id="264" r:id="rId3"/>
    <p:sldId id="265" r:id="rId4"/>
    <p:sldId id="583" r:id="rId5"/>
    <p:sldId id="584" r:id="rId6"/>
    <p:sldId id="585" r:id="rId7"/>
    <p:sldId id="586" r:id="rId8"/>
    <p:sldId id="263" r:id="rId9"/>
    <p:sldId id="549" r:id="rId10"/>
    <p:sldId id="550" r:id="rId11"/>
    <p:sldId id="285" r:id="rId12"/>
    <p:sldId id="529" r:id="rId13"/>
    <p:sldId id="274" r:id="rId14"/>
    <p:sldId id="526" r:id="rId15"/>
    <p:sldId id="486" r:id="rId16"/>
    <p:sldId id="333" r:id="rId17"/>
    <p:sldId id="600" r:id="rId18"/>
    <p:sldId id="601" r:id="rId19"/>
    <p:sldId id="602" r:id="rId20"/>
    <p:sldId id="603" r:id="rId21"/>
    <p:sldId id="605" r:id="rId22"/>
    <p:sldId id="615" r:id="rId23"/>
    <p:sldId id="614" r:id="rId24"/>
    <p:sldId id="613" r:id="rId25"/>
    <p:sldId id="612" r:id="rId26"/>
    <p:sldId id="611" r:id="rId27"/>
    <p:sldId id="527" r:id="rId28"/>
    <p:sldId id="275" r:id="rId29"/>
    <p:sldId id="489" r:id="rId30"/>
    <p:sldId id="279" r:id="rId31"/>
    <p:sldId id="551" r:id="rId32"/>
    <p:sldId id="552" r:id="rId33"/>
    <p:sldId id="580" r:id="rId34"/>
    <p:sldId id="633" r:id="rId35"/>
    <p:sldId id="634" r:id="rId36"/>
    <p:sldId id="621" r:id="rId37"/>
    <p:sldId id="622" r:id="rId38"/>
    <p:sldId id="623" r:id="rId39"/>
    <p:sldId id="624" r:id="rId40"/>
    <p:sldId id="286" r:id="rId41"/>
    <p:sldId id="629" r:id="rId42"/>
    <p:sldId id="630" r:id="rId43"/>
    <p:sldId id="594" r:id="rId44"/>
    <p:sldId id="632" r:id="rId45"/>
    <p:sldId id="490" r:id="rId46"/>
    <p:sldId id="289" r:id="rId47"/>
    <p:sldId id="288" r:id="rId48"/>
    <p:sldId id="287" r:id="rId49"/>
    <p:sldId id="291" r:id="rId50"/>
    <p:sldId id="508" r:id="rId51"/>
    <p:sldId id="553" r:id="rId52"/>
    <p:sldId id="307" r:id="rId53"/>
    <p:sldId id="308" r:id="rId54"/>
    <p:sldId id="311" r:id="rId55"/>
    <p:sldId id="312" r:id="rId56"/>
    <p:sldId id="498" r:id="rId57"/>
    <p:sldId id="540" r:id="rId58"/>
    <p:sldId id="541" r:id="rId59"/>
    <p:sldId id="542" r:id="rId60"/>
    <p:sldId id="543" r:id="rId61"/>
    <p:sldId id="544" r:id="rId62"/>
    <p:sldId id="545" r:id="rId63"/>
    <p:sldId id="546" r:id="rId64"/>
    <p:sldId id="313" r:id="rId65"/>
    <p:sldId id="314" r:id="rId66"/>
    <p:sldId id="315" r:id="rId67"/>
    <p:sldId id="325" r:id="rId68"/>
    <p:sldId id="316" r:id="rId69"/>
    <p:sldId id="499" r:id="rId70"/>
    <p:sldId id="500" r:id="rId71"/>
    <p:sldId id="501" r:id="rId72"/>
    <p:sldId id="502" r:id="rId73"/>
    <p:sldId id="322" r:id="rId74"/>
    <p:sldId id="503" r:id="rId75"/>
    <p:sldId id="327" r:id="rId76"/>
    <p:sldId id="326" r:id="rId77"/>
    <p:sldId id="554" r:id="rId78"/>
    <p:sldId id="555" r:id="rId79"/>
    <p:sldId id="576" r:id="rId80"/>
    <p:sldId id="578" r:id="rId81"/>
    <p:sldId id="577" r:id="rId82"/>
    <p:sldId id="298" r:id="rId83"/>
    <p:sldId id="570" r:id="rId84"/>
    <p:sldId id="296" r:id="rId85"/>
    <p:sldId id="573" r:id="rId86"/>
    <p:sldId id="574" r:id="rId87"/>
    <p:sldId id="575" r:id="rId88"/>
    <p:sldId id="579" r:id="rId89"/>
    <p:sldId id="556" r:id="rId90"/>
    <p:sldId id="593" r:id="rId91"/>
    <p:sldId id="561" r:id="rId92"/>
    <p:sldId id="562" r:id="rId93"/>
    <p:sldId id="563" r:id="rId94"/>
    <p:sldId id="302" r:id="rId95"/>
    <p:sldId id="303" r:id="rId96"/>
    <p:sldId id="565" r:id="rId97"/>
    <p:sldId id="297" r:id="rId98"/>
    <p:sldId id="571" r:id="rId99"/>
    <p:sldId id="572" r:id="rId100"/>
    <p:sldId id="566" r:id="rId101"/>
    <p:sldId id="446" r:id="rId102"/>
    <p:sldId id="452" r:id="rId103"/>
    <p:sldId id="643" r:id="rId104"/>
    <p:sldId id="598" r:id="rId105"/>
    <p:sldId id="599" r:id="rId106"/>
    <p:sldId id="564" r:id="rId107"/>
    <p:sldId id="644" r:id="rId108"/>
    <p:sldId id="645" r:id="rId109"/>
    <p:sldId id="480" r:id="rId110"/>
    <p:sldId id="518" r:id="rId111"/>
    <p:sldId id="463" r:id="rId112"/>
    <p:sldId id="651" r:id="rId113"/>
    <p:sldId id="652" r:id="rId114"/>
    <p:sldId id="653" r:id="rId115"/>
    <p:sldId id="654" r:id="rId116"/>
    <p:sldId id="597" r:id="rId117"/>
    <p:sldId id="533" r:id="rId118"/>
    <p:sldId id="534" r:id="rId119"/>
    <p:sldId id="535" r:id="rId120"/>
    <p:sldId id="536" r:id="rId121"/>
    <p:sldId id="537" r:id="rId122"/>
    <p:sldId id="538" r:id="rId123"/>
    <p:sldId id="539" r:id="rId124"/>
    <p:sldId id="375" r:id="rId125"/>
    <p:sldId id="660" r:id="rId126"/>
    <p:sldId id="522" r:id="rId127"/>
    <p:sldId id="524" r:id="rId128"/>
    <p:sldId id="649" r:id="rId129"/>
    <p:sldId id="650" r:id="rId130"/>
    <p:sldId id="595" r:id="rId131"/>
    <p:sldId id="596" r:id="rId132"/>
    <p:sldId id="655" r:id="rId133"/>
    <p:sldId id="656" r:id="rId134"/>
    <p:sldId id="659" r:id="rId135"/>
    <p:sldId id="657" r:id="rId136"/>
    <p:sldId id="658" r:id="rId137"/>
    <p:sldId id="557" r:id="rId138"/>
    <p:sldId id="567" r:id="rId139"/>
    <p:sldId id="547" r:id="rId140"/>
    <p:sldId id="568" r:id="rId141"/>
    <p:sldId id="435" r:id="rId142"/>
    <p:sldId id="437" r:id="rId143"/>
    <p:sldId id="438" r:id="rId144"/>
    <p:sldId id="439" r:id="rId145"/>
    <p:sldId id="496" r:id="rId146"/>
    <p:sldId id="300" r:id="rId147"/>
    <p:sldId id="569" r:id="rId148"/>
    <p:sldId id="558" r:id="rId149"/>
    <p:sldId id="385" r:id="rId150"/>
    <p:sldId id="387" r:id="rId151"/>
    <p:sldId id="389" r:id="rId152"/>
    <p:sldId id="383" r:id="rId153"/>
    <p:sldId id="384" r:id="rId154"/>
    <p:sldId id="390" r:id="rId155"/>
    <p:sldId id="507" r:id="rId156"/>
    <p:sldId id="519" r:id="rId157"/>
    <p:sldId id="395" r:id="rId158"/>
    <p:sldId id="396" r:id="rId159"/>
    <p:sldId id="581" r:id="rId160"/>
    <p:sldId id="559" r:id="rId161"/>
    <p:sldId id="376" r:id="rId162"/>
    <p:sldId id="377" r:id="rId163"/>
    <p:sldId id="381" r:id="rId164"/>
    <p:sldId id="560" r:id="rId165"/>
    <p:sldId id="347" r:id="rId166"/>
    <p:sldId id="348" r:id="rId167"/>
    <p:sldId id="349" r:id="rId168"/>
    <p:sldId id="350" r:id="rId169"/>
    <p:sldId id="640" r:id="rId170"/>
    <p:sldId id="351" r:id="rId171"/>
    <p:sldId id="635" r:id="rId172"/>
    <p:sldId id="636" r:id="rId173"/>
    <p:sldId id="637" r:id="rId174"/>
    <p:sldId id="638" r:id="rId175"/>
    <p:sldId id="639" r:id="rId176"/>
    <p:sldId id="661" r:id="rId177"/>
    <p:sldId id="662" r:id="rId178"/>
    <p:sldId id="663" r:id="rId179"/>
    <p:sldId id="664" r:id="rId180"/>
    <p:sldId id="618" r:id="rId181"/>
    <p:sldId id="619" r:id="rId182"/>
    <p:sldId id="620" r:id="rId183"/>
    <p:sldId id="352" r:id="rId184"/>
    <p:sldId id="353" r:id="rId185"/>
    <p:sldId id="354" r:id="rId186"/>
    <p:sldId id="625" r:id="rId187"/>
    <p:sldId id="626" r:id="rId188"/>
    <p:sldId id="627" r:id="rId189"/>
    <p:sldId id="628" r:id="rId190"/>
    <p:sldId id="355" r:id="rId191"/>
    <p:sldId id="356" r:id="rId192"/>
    <p:sldId id="357" r:id="rId193"/>
    <p:sldId id="358" r:id="rId194"/>
    <p:sldId id="359" r:id="rId195"/>
    <p:sldId id="361" r:id="rId196"/>
    <p:sldId id="362" r:id="rId197"/>
    <p:sldId id="363" r:id="rId198"/>
    <p:sldId id="364" r:id="rId199"/>
    <p:sldId id="365" r:id="rId200"/>
    <p:sldId id="366" r:id="rId201"/>
    <p:sldId id="367" r:id="rId202"/>
    <p:sldId id="641" r:id="rId203"/>
    <p:sldId id="669" r:id="rId204"/>
    <p:sldId id="670" r:id="rId205"/>
    <p:sldId id="671" r:id="rId206"/>
    <p:sldId id="672" r:id="rId207"/>
    <p:sldId id="673" r:id="rId208"/>
    <p:sldId id="674" r:id="rId209"/>
    <p:sldId id="675" r:id="rId210"/>
    <p:sldId id="676" r:id="rId211"/>
    <p:sldId id="677" r:id="rId212"/>
    <p:sldId id="678" r:id="rId213"/>
    <p:sldId id="679" r:id="rId214"/>
    <p:sldId id="680" r:id="rId215"/>
    <p:sldId id="681" r:id="rId216"/>
    <p:sldId id="682" r:id="rId217"/>
    <p:sldId id="683" r:id="rId218"/>
    <p:sldId id="684" r:id="rId219"/>
    <p:sldId id="685" r:id="rId220"/>
    <p:sldId id="686" r:id="rId221"/>
    <p:sldId id="687" r:id="rId222"/>
    <p:sldId id="688" r:id="rId223"/>
    <p:sldId id="689" r:id="rId224"/>
    <p:sldId id="690" r:id="rId225"/>
    <p:sldId id="691" r:id="rId226"/>
    <p:sldId id="692" r:id="rId227"/>
    <p:sldId id="693" r:id="rId228"/>
    <p:sldId id="694" r:id="rId229"/>
    <p:sldId id="695" r:id="rId230"/>
    <p:sldId id="696" r:id="rId231"/>
    <p:sldId id="697" r:id="rId232"/>
    <p:sldId id="698" r:id="rId233"/>
    <p:sldId id="699" r:id="rId234"/>
    <p:sldId id="700" r:id="rId235"/>
    <p:sldId id="701" r:id="rId236"/>
    <p:sldId id="665" r:id="rId237"/>
    <p:sldId id="666" r:id="rId238"/>
    <p:sldId id="668" r:id="rId239"/>
    <p:sldId id="371" r:id="rId240"/>
    <p:sldId id="372" r:id="rId241"/>
    <p:sldId id="373" r:id="rId242"/>
    <p:sldId id="374" r:id="rId243"/>
    <p:sldId id="642" r:id="rId244"/>
    <p:sldId id="592" r:id="rId245"/>
    <p:sldId id="587" r:id="rId246"/>
    <p:sldId id="588" r:id="rId247"/>
    <p:sldId id="589" r:id="rId248"/>
    <p:sldId id="590" r:id="rId249"/>
    <p:sldId id="591" r:id="rId250"/>
    <p:sldId id="426" r:id="rId251"/>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ff"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CC33"/>
    <a:srgbClr val="BED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5" autoAdjust="0"/>
  </p:normalViewPr>
  <p:slideViewPr>
    <p:cSldViewPr>
      <p:cViewPr varScale="1">
        <p:scale>
          <a:sx n="87" d="100"/>
          <a:sy n="87" d="100"/>
        </p:scale>
        <p:origin x="1330" y="6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4128"/>
    </p:cViewPr>
  </p:sorterViewPr>
  <p:notesViewPr>
    <p:cSldViewPr>
      <p:cViewPr varScale="1">
        <p:scale>
          <a:sx n="85" d="100"/>
          <a:sy n="85" d="100"/>
        </p:scale>
        <p:origin x="-94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commentAuthors" Target="commentAuthor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Bullying Incidents Reported by Site
2016 - 2017</a:t>
            </a:r>
          </a:p>
        </c:rich>
      </c:tx>
      <c:overlay val="0"/>
    </c:title>
    <c:autoTitleDeleted val="0"/>
    <c:plotArea>
      <c:layout/>
      <c:barChart>
        <c:barDir val="col"/>
        <c:grouping val="stacked"/>
        <c:varyColors val="0"/>
        <c:ser>
          <c:idx val="0"/>
          <c:order val="0"/>
          <c:tx>
            <c:strRef>
              <c:f>Sheet1!$B$1</c:f>
              <c:strCache>
                <c:ptCount val="1"/>
                <c:pt idx="0">
                  <c:v>Bullying Incidents Reported by Site
2016 - 2017</c:v>
                </c:pt>
              </c:strCache>
            </c:strRef>
          </c:tx>
          <c:spPr>
            <a:solidFill>
              <a:srgbClr val="0066CC"/>
            </a:solidFill>
          </c:spPr>
          <c:invertIfNegative val="0"/>
          <c:cat>
            <c:strRef>
              <c:f>Sheet1!$A$2:$A$7</c:f>
              <c:strCache>
                <c:ptCount val="6"/>
                <c:pt idx="0">
                  <c:v>Elementary 1</c:v>
                </c:pt>
                <c:pt idx="1">
                  <c:v>Elementary 2</c:v>
                </c:pt>
                <c:pt idx="2">
                  <c:v>Middle 1</c:v>
                </c:pt>
                <c:pt idx="3">
                  <c:v>Middle 2</c:v>
                </c:pt>
                <c:pt idx="4">
                  <c:v>High school 1</c:v>
                </c:pt>
                <c:pt idx="5">
                  <c:v>High school 2</c:v>
                </c:pt>
              </c:strCache>
            </c:strRef>
          </c:cat>
          <c:val>
            <c:numRef>
              <c:f>Sheet1!$B$2:$B$7</c:f>
              <c:numCache>
                <c:formatCode>General</c:formatCode>
                <c:ptCount val="6"/>
                <c:pt idx="0">
                  <c:v>1</c:v>
                </c:pt>
                <c:pt idx="1">
                  <c:v>3</c:v>
                </c:pt>
                <c:pt idx="2">
                  <c:v>5</c:v>
                </c:pt>
                <c:pt idx="3">
                  <c:v>10</c:v>
                </c:pt>
                <c:pt idx="4">
                  <c:v>4</c:v>
                </c:pt>
                <c:pt idx="5">
                  <c:v>6</c:v>
                </c:pt>
              </c:numCache>
            </c:numRef>
          </c:val>
        </c:ser>
        <c:dLbls>
          <c:showLegendKey val="0"/>
          <c:showVal val="0"/>
          <c:showCatName val="0"/>
          <c:showSerName val="0"/>
          <c:showPercent val="0"/>
          <c:showBubbleSize val="0"/>
        </c:dLbls>
        <c:gapWidth val="150"/>
        <c:overlap val="100"/>
        <c:axId val="156702328"/>
        <c:axId val="207461032"/>
      </c:barChart>
      <c:catAx>
        <c:axId val="156702328"/>
        <c:scaling>
          <c:orientation val="minMax"/>
        </c:scaling>
        <c:delete val="0"/>
        <c:axPos val="b"/>
        <c:numFmt formatCode="General" sourceLinked="0"/>
        <c:majorTickMark val="out"/>
        <c:minorTickMark val="none"/>
        <c:tickLblPos val="nextTo"/>
        <c:txPr>
          <a:bodyPr/>
          <a:lstStyle/>
          <a:p>
            <a:pPr>
              <a:defRPr sz="1100" baseline="0"/>
            </a:pPr>
            <a:endParaRPr lang="en-US"/>
          </a:p>
        </c:txPr>
        <c:crossAx val="207461032"/>
        <c:crosses val="autoZero"/>
        <c:auto val="1"/>
        <c:lblAlgn val="ctr"/>
        <c:lblOffset val="100"/>
        <c:noMultiLvlLbl val="0"/>
      </c:catAx>
      <c:valAx>
        <c:axId val="207461032"/>
        <c:scaling>
          <c:orientation val="minMax"/>
        </c:scaling>
        <c:delete val="0"/>
        <c:axPos val="l"/>
        <c:majorGridlines/>
        <c:numFmt formatCode="General" sourceLinked="1"/>
        <c:majorTickMark val="out"/>
        <c:minorTickMark val="none"/>
        <c:tickLblPos val="nextTo"/>
        <c:crossAx val="1567023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5948435145968E-2"/>
          <c:y val="3.821075982253487E-2"/>
          <c:w val="0.92609272577389923"/>
          <c:h val="0.68590011591190692"/>
        </c:manualLayout>
      </c:layout>
      <c:barChart>
        <c:barDir val="col"/>
        <c:grouping val="clustered"/>
        <c:varyColors val="0"/>
        <c:ser>
          <c:idx val="0"/>
          <c:order val="0"/>
          <c:tx>
            <c:strRef>
              <c:f>Sheet1!$B$1</c:f>
              <c:strCache>
                <c:ptCount val="1"/>
                <c:pt idx="0">
                  <c:v>Initiated</c:v>
                </c:pt>
              </c:strCache>
            </c:strRef>
          </c:tx>
          <c:spPr>
            <a:solidFill>
              <a:srgbClr val="0066CC"/>
            </a:solidFill>
            <a:ln>
              <a:solidFill>
                <a:schemeClr val="tx2">
                  <a:lumMod val="40000"/>
                  <a:lumOff val="60000"/>
                </a:schemeClr>
              </a:solidFill>
            </a:ln>
          </c:spPr>
          <c:invertIfNegative val="0"/>
          <c:cat>
            <c:strRef>
              <c:f>Sheet1!$A$2:$A$7</c:f>
              <c:strCache>
                <c:ptCount val="6"/>
                <c:pt idx="0">
                  <c:v>Elementary 1</c:v>
                </c:pt>
                <c:pt idx="1">
                  <c:v>Elementary 2</c:v>
                </c:pt>
                <c:pt idx="2">
                  <c:v>Middle 1</c:v>
                </c:pt>
                <c:pt idx="3">
                  <c:v>Middle 2</c:v>
                </c:pt>
                <c:pt idx="4">
                  <c:v>High school 1</c:v>
                </c:pt>
                <c:pt idx="5">
                  <c:v>High school 2</c:v>
                </c:pt>
              </c:strCache>
            </c:strRef>
          </c:cat>
          <c:val>
            <c:numRef>
              <c:f>Sheet1!$B$2:$B$7</c:f>
              <c:numCache>
                <c:formatCode>General</c:formatCode>
                <c:ptCount val="6"/>
                <c:pt idx="0">
                  <c:v>1</c:v>
                </c:pt>
                <c:pt idx="1">
                  <c:v>3</c:v>
                </c:pt>
                <c:pt idx="2">
                  <c:v>5</c:v>
                </c:pt>
                <c:pt idx="3">
                  <c:v>10</c:v>
                </c:pt>
                <c:pt idx="4">
                  <c:v>4</c:v>
                </c:pt>
                <c:pt idx="5">
                  <c:v>6</c:v>
                </c:pt>
              </c:numCache>
            </c:numRef>
          </c:val>
        </c:ser>
        <c:ser>
          <c:idx val="1"/>
          <c:order val="1"/>
          <c:tx>
            <c:strRef>
              <c:f>Sheet1!$C$1</c:f>
              <c:strCache>
                <c:ptCount val="1"/>
                <c:pt idx="0">
                  <c:v>Substantiated</c:v>
                </c:pt>
              </c:strCache>
            </c:strRef>
          </c:tx>
          <c:spPr>
            <a:solidFill>
              <a:srgbClr val="33CC33"/>
            </a:solidFill>
          </c:spPr>
          <c:invertIfNegative val="0"/>
          <c:cat>
            <c:strRef>
              <c:f>Sheet1!$A$2:$A$7</c:f>
              <c:strCache>
                <c:ptCount val="6"/>
                <c:pt idx="0">
                  <c:v>Elementary 1</c:v>
                </c:pt>
                <c:pt idx="1">
                  <c:v>Elementary 2</c:v>
                </c:pt>
                <c:pt idx="2">
                  <c:v>Middle 1</c:v>
                </c:pt>
                <c:pt idx="3">
                  <c:v>Middle 2</c:v>
                </c:pt>
                <c:pt idx="4">
                  <c:v>High school 1</c:v>
                </c:pt>
                <c:pt idx="5">
                  <c:v>High school 2</c:v>
                </c:pt>
              </c:strCache>
            </c:strRef>
          </c:cat>
          <c:val>
            <c:numRef>
              <c:f>Sheet1!$C$2:$C$7</c:f>
              <c:numCache>
                <c:formatCode>General</c:formatCode>
                <c:ptCount val="6"/>
                <c:pt idx="0">
                  <c:v>1</c:v>
                </c:pt>
                <c:pt idx="1">
                  <c:v>3</c:v>
                </c:pt>
                <c:pt idx="2">
                  <c:v>1</c:v>
                </c:pt>
                <c:pt idx="3">
                  <c:v>10</c:v>
                </c:pt>
                <c:pt idx="4">
                  <c:v>2</c:v>
                </c:pt>
                <c:pt idx="5">
                  <c:v>3</c:v>
                </c:pt>
              </c:numCache>
            </c:numRef>
          </c:val>
        </c:ser>
        <c:dLbls>
          <c:showLegendKey val="0"/>
          <c:showVal val="0"/>
          <c:showCatName val="0"/>
          <c:showSerName val="0"/>
          <c:showPercent val="0"/>
          <c:showBubbleSize val="0"/>
        </c:dLbls>
        <c:gapWidth val="150"/>
        <c:overlap val="-26"/>
        <c:axId val="206365712"/>
        <c:axId val="208574416"/>
      </c:barChart>
      <c:catAx>
        <c:axId val="206365712"/>
        <c:scaling>
          <c:orientation val="minMax"/>
        </c:scaling>
        <c:delete val="0"/>
        <c:axPos val="b"/>
        <c:numFmt formatCode="General" sourceLinked="0"/>
        <c:majorTickMark val="out"/>
        <c:minorTickMark val="none"/>
        <c:tickLblPos val="nextTo"/>
        <c:txPr>
          <a:bodyPr/>
          <a:lstStyle/>
          <a:p>
            <a:pPr>
              <a:defRPr sz="1200"/>
            </a:pPr>
            <a:endParaRPr lang="en-US"/>
          </a:p>
        </c:txPr>
        <c:crossAx val="208574416"/>
        <c:crosses val="autoZero"/>
        <c:auto val="1"/>
        <c:lblAlgn val="ctr"/>
        <c:lblOffset val="100"/>
        <c:noMultiLvlLbl val="0"/>
      </c:catAx>
      <c:valAx>
        <c:axId val="208574416"/>
        <c:scaling>
          <c:orientation val="minMax"/>
        </c:scaling>
        <c:delete val="0"/>
        <c:axPos val="l"/>
        <c:majorGridlines/>
        <c:numFmt formatCode="General" sourceLinked="1"/>
        <c:majorTickMark val="out"/>
        <c:minorTickMark val="none"/>
        <c:tickLblPos val="nextTo"/>
        <c:crossAx val="206365712"/>
        <c:crosses val="autoZero"/>
        <c:crossBetween val="between"/>
      </c:valAx>
    </c:plotArea>
    <c:legend>
      <c:legendPos val="r"/>
      <c:layout>
        <c:manualLayout>
          <c:xMode val="edge"/>
          <c:yMode val="edge"/>
          <c:x val="0.27339480940333721"/>
          <c:y val="0.85048505523924278"/>
          <c:w val="0.45079291622843176"/>
          <c:h val="0.1391314600903313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2CA17-C839-4B08-9FD2-5BACB15D0818}" type="doc">
      <dgm:prSet loTypeId="urn:microsoft.com/office/officeart/2005/8/layout/venn2" loCatId="relationship" qsTypeId="urn:microsoft.com/office/officeart/2005/8/quickstyle/simple1" qsCatId="simple" csTypeId="urn:microsoft.com/office/officeart/2005/8/colors/accent2_5" csCatId="accent2" phldr="1"/>
      <dgm:spPr/>
      <dgm:t>
        <a:bodyPr/>
        <a:lstStyle/>
        <a:p>
          <a:endParaRPr lang="en-US"/>
        </a:p>
      </dgm:t>
    </dgm:pt>
    <dgm:pt modelId="{44ADBCFF-945B-4E0A-B4B4-B14A2741C7FC}">
      <dgm:prSet phldrT="[Text]"/>
      <dgm:spPr/>
      <dgm:t>
        <a:bodyPr/>
        <a:lstStyle/>
        <a:p>
          <a:r>
            <a:rPr lang="en-US" b="1" dirty="0" smtClean="0"/>
            <a:t>Total universe of misconduct</a:t>
          </a:r>
          <a:endParaRPr lang="en-US" b="1" dirty="0"/>
        </a:p>
      </dgm:t>
    </dgm:pt>
    <dgm:pt modelId="{4C7B85BD-C080-4C74-AFDD-79344B6710C7}" type="parTrans" cxnId="{D70596CC-0E9C-45C8-9650-8BD0BF9719F0}">
      <dgm:prSet/>
      <dgm:spPr/>
      <dgm:t>
        <a:bodyPr/>
        <a:lstStyle/>
        <a:p>
          <a:endParaRPr lang="en-US"/>
        </a:p>
      </dgm:t>
    </dgm:pt>
    <dgm:pt modelId="{43CC15F0-3A82-4758-98A5-E6B0EE2B0857}" type="sibTrans" cxnId="{D70596CC-0E9C-45C8-9650-8BD0BF9719F0}">
      <dgm:prSet/>
      <dgm:spPr/>
      <dgm:t>
        <a:bodyPr/>
        <a:lstStyle/>
        <a:p>
          <a:endParaRPr lang="en-US"/>
        </a:p>
      </dgm:t>
    </dgm:pt>
    <dgm:pt modelId="{6A46177E-5768-4431-B4F2-10299E09FE1C}">
      <dgm:prSet phldrT="[Text]"/>
      <dgm:spPr>
        <a:solidFill>
          <a:schemeClr val="bg1">
            <a:lumMod val="75000"/>
            <a:alpha val="76667"/>
          </a:schemeClr>
        </a:solidFill>
      </dgm:spPr>
      <dgm:t>
        <a:bodyPr/>
        <a:lstStyle/>
        <a:p>
          <a:r>
            <a:rPr lang="en-US" b="1" dirty="0" smtClean="0"/>
            <a:t>Bullying prohibited by school policy</a:t>
          </a:r>
          <a:endParaRPr lang="en-US" b="1" dirty="0"/>
        </a:p>
      </dgm:t>
    </dgm:pt>
    <dgm:pt modelId="{B77BB2D2-67EE-4E58-93E3-24A5ED930D2B}" type="parTrans" cxnId="{A5FAED23-A1B3-4AA1-AFFF-8AF61D52EEBA}">
      <dgm:prSet/>
      <dgm:spPr/>
      <dgm:t>
        <a:bodyPr/>
        <a:lstStyle/>
        <a:p>
          <a:endParaRPr lang="en-US"/>
        </a:p>
      </dgm:t>
    </dgm:pt>
    <dgm:pt modelId="{63BE25DD-3CE0-434A-B814-4C910B814E51}" type="sibTrans" cxnId="{A5FAED23-A1B3-4AA1-AFFF-8AF61D52EEBA}">
      <dgm:prSet/>
      <dgm:spPr/>
      <dgm:t>
        <a:bodyPr/>
        <a:lstStyle/>
        <a:p>
          <a:endParaRPr lang="en-US"/>
        </a:p>
      </dgm:t>
    </dgm:pt>
    <dgm:pt modelId="{583D8A56-5745-4C81-A3DF-B262FD956B0D}">
      <dgm:prSet phldrT="[Text]"/>
      <dgm:spPr>
        <a:solidFill>
          <a:srgbClr val="92D050">
            <a:alpha val="63333"/>
          </a:srgbClr>
        </a:solidFill>
      </dgm:spPr>
      <dgm:t>
        <a:bodyPr/>
        <a:lstStyle/>
        <a:p>
          <a:r>
            <a:rPr lang="en-US" b="1" dirty="0" smtClean="0"/>
            <a:t>Bullying prohibited by state law</a:t>
          </a:r>
          <a:endParaRPr lang="en-US" b="1" dirty="0"/>
        </a:p>
      </dgm:t>
    </dgm:pt>
    <dgm:pt modelId="{F3BD0DC6-4DA7-4F4E-8D5C-6C671CCF100C}" type="parTrans" cxnId="{58C13666-18BD-4282-9AD5-1FEB1013EF79}">
      <dgm:prSet/>
      <dgm:spPr/>
      <dgm:t>
        <a:bodyPr/>
        <a:lstStyle/>
        <a:p>
          <a:endParaRPr lang="en-US"/>
        </a:p>
      </dgm:t>
    </dgm:pt>
    <dgm:pt modelId="{B889B6F8-34B3-467E-B587-21D310CDC878}" type="sibTrans" cxnId="{58C13666-18BD-4282-9AD5-1FEB1013EF79}">
      <dgm:prSet/>
      <dgm:spPr/>
      <dgm:t>
        <a:bodyPr/>
        <a:lstStyle/>
        <a:p>
          <a:endParaRPr lang="en-US"/>
        </a:p>
      </dgm:t>
    </dgm:pt>
    <dgm:pt modelId="{28FC1036-724B-4F3F-8421-BE796259244E}">
      <dgm:prSet phldrT="[Text]"/>
      <dgm:spPr>
        <a:solidFill>
          <a:srgbClr val="336600"/>
        </a:solidFill>
      </dgm:spPr>
      <dgm:t>
        <a:bodyPr/>
        <a:lstStyle/>
        <a:p>
          <a:r>
            <a:rPr lang="en-US" b="1" dirty="0" smtClean="0"/>
            <a:t>Harassment prohibited by Title IX, Title VI, Section 504 and Title II</a:t>
          </a:r>
          <a:endParaRPr lang="en-US" b="1" dirty="0"/>
        </a:p>
      </dgm:t>
    </dgm:pt>
    <dgm:pt modelId="{0988E6D8-A9CA-41EC-8D2C-C433CD0DDEF9}" type="parTrans" cxnId="{351422CB-9ED6-4F53-B541-8979A5373AB9}">
      <dgm:prSet/>
      <dgm:spPr/>
      <dgm:t>
        <a:bodyPr/>
        <a:lstStyle/>
        <a:p>
          <a:endParaRPr lang="en-US"/>
        </a:p>
      </dgm:t>
    </dgm:pt>
    <dgm:pt modelId="{0B1977B2-825B-4CE0-96C4-0DC08A03B2EE}" type="sibTrans" cxnId="{351422CB-9ED6-4F53-B541-8979A5373AB9}">
      <dgm:prSet/>
      <dgm:spPr/>
      <dgm:t>
        <a:bodyPr/>
        <a:lstStyle/>
        <a:p>
          <a:endParaRPr lang="en-US"/>
        </a:p>
      </dgm:t>
    </dgm:pt>
    <dgm:pt modelId="{9EC0301F-F237-4631-BC97-ED5BDDE948F7}" type="pres">
      <dgm:prSet presAssocID="{5B32CA17-C839-4B08-9FD2-5BACB15D0818}" presName="Name0" presStyleCnt="0">
        <dgm:presLayoutVars>
          <dgm:chMax val="7"/>
          <dgm:resizeHandles val="exact"/>
        </dgm:presLayoutVars>
      </dgm:prSet>
      <dgm:spPr/>
      <dgm:t>
        <a:bodyPr/>
        <a:lstStyle/>
        <a:p>
          <a:endParaRPr lang="en-US"/>
        </a:p>
      </dgm:t>
    </dgm:pt>
    <dgm:pt modelId="{8320F97F-9007-418C-8FC2-08912AF06AEE}" type="pres">
      <dgm:prSet presAssocID="{5B32CA17-C839-4B08-9FD2-5BACB15D0818}" presName="comp1" presStyleCnt="0"/>
      <dgm:spPr/>
    </dgm:pt>
    <dgm:pt modelId="{C5406CCB-4F8D-48C4-90B6-C3E694C72FD5}" type="pres">
      <dgm:prSet presAssocID="{5B32CA17-C839-4B08-9FD2-5BACB15D0818}" presName="circle1" presStyleLbl="node1" presStyleIdx="0" presStyleCnt="4"/>
      <dgm:spPr/>
      <dgm:t>
        <a:bodyPr/>
        <a:lstStyle/>
        <a:p>
          <a:endParaRPr lang="en-US"/>
        </a:p>
      </dgm:t>
    </dgm:pt>
    <dgm:pt modelId="{27078A3A-633B-4124-BF6C-F1F5929BF107}" type="pres">
      <dgm:prSet presAssocID="{5B32CA17-C839-4B08-9FD2-5BACB15D0818}" presName="c1text" presStyleLbl="node1" presStyleIdx="0" presStyleCnt="4">
        <dgm:presLayoutVars>
          <dgm:bulletEnabled val="1"/>
        </dgm:presLayoutVars>
      </dgm:prSet>
      <dgm:spPr/>
      <dgm:t>
        <a:bodyPr/>
        <a:lstStyle/>
        <a:p>
          <a:endParaRPr lang="en-US"/>
        </a:p>
      </dgm:t>
    </dgm:pt>
    <dgm:pt modelId="{452942D9-DF33-4981-BFBE-2CB45F03CC1F}" type="pres">
      <dgm:prSet presAssocID="{5B32CA17-C839-4B08-9FD2-5BACB15D0818}" presName="comp2" presStyleCnt="0"/>
      <dgm:spPr/>
    </dgm:pt>
    <dgm:pt modelId="{D55457A4-110B-475D-8C51-3FB26AB37BFA}" type="pres">
      <dgm:prSet presAssocID="{5B32CA17-C839-4B08-9FD2-5BACB15D0818}" presName="circle2" presStyleLbl="node1" presStyleIdx="1" presStyleCnt="4"/>
      <dgm:spPr/>
      <dgm:t>
        <a:bodyPr/>
        <a:lstStyle/>
        <a:p>
          <a:endParaRPr lang="en-US"/>
        </a:p>
      </dgm:t>
    </dgm:pt>
    <dgm:pt modelId="{D40E19D4-87BF-46FB-ACD3-E4D34C4A087B}" type="pres">
      <dgm:prSet presAssocID="{5B32CA17-C839-4B08-9FD2-5BACB15D0818}" presName="c2text" presStyleLbl="node1" presStyleIdx="1" presStyleCnt="4">
        <dgm:presLayoutVars>
          <dgm:bulletEnabled val="1"/>
        </dgm:presLayoutVars>
      </dgm:prSet>
      <dgm:spPr/>
      <dgm:t>
        <a:bodyPr/>
        <a:lstStyle/>
        <a:p>
          <a:endParaRPr lang="en-US"/>
        </a:p>
      </dgm:t>
    </dgm:pt>
    <dgm:pt modelId="{FE26B153-348F-4855-B13B-B4BFDEFB69CF}" type="pres">
      <dgm:prSet presAssocID="{5B32CA17-C839-4B08-9FD2-5BACB15D0818}" presName="comp3" presStyleCnt="0"/>
      <dgm:spPr/>
    </dgm:pt>
    <dgm:pt modelId="{E5C726C7-EAD5-45B9-BFD8-3BFD60C71A50}" type="pres">
      <dgm:prSet presAssocID="{5B32CA17-C839-4B08-9FD2-5BACB15D0818}" presName="circle3" presStyleLbl="node1" presStyleIdx="2" presStyleCnt="4"/>
      <dgm:spPr/>
      <dgm:t>
        <a:bodyPr/>
        <a:lstStyle/>
        <a:p>
          <a:endParaRPr lang="en-US"/>
        </a:p>
      </dgm:t>
    </dgm:pt>
    <dgm:pt modelId="{284C00B2-A8C6-4714-BFEA-34612C1ACAE3}" type="pres">
      <dgm:prSet presAssocID="{5B32CA17-C839-4B08-9FD2-5BACB15D0818}" presName="c3text" presStyleLbl="node1" presStyleIdx="2" presStyleCnt="4">
        <dgm:presLayoutVars>
          <dgm:bulletEnabled val="1"/>
        </dgm:presLayoutVars>
      </dgm:prSet>
      <dgm:spPr/>
      <dgm:t>
        <a:bodyPr/>
        <a:lstStyle/>
        <a:p>
          <a:endParaRPr lang="en-US"/>
        </a:p>
      </dgm:t>
    </dgm:pt>
    <dgm:pt modelId="{7E35DA8F-D4FC-49DE-9651-B2CBC7D033FF}" type="pres">
      <dgm:prSet presAssocID="{5B32CA17-C839-4B08-9FD2-5BACB15D0818}" presName="comp4" presStyleCnt="0"/>
      <dgm:spPr/>
    </dgm:pt>
    <dgm:pt modelId="{42068A0E-F9D5-4063-A3AB-8A6F0CC1F59F}" type="pres">
      <dgm:prSet presAssocID="{5B32CA17-C839-4B08-9FD2-5BACB15D0818}" presName="circle4" presStyleLbl="node1" presStyleIdx="3" presStyleCnt="4"/>
      <dgm:spPr/>
      <dgm:t>
        <a:bodyPr/>
        <a:lstStyle/>
        <a:p>
          <a:endParaRPr lang="en-US"/>
        </a:p>
      </dgm:t>
    </dgm:pt>
    <dgm:pt modelId="{B3071139-1014-4CA7-B055-C1C50481C635}" type="pres">
      <dgm:prSet presAssocID="{5B32CA17-C839-4B08-9FD2-5BACB15D0818}" presName="c4text" presStyleLbl="node1" presStyleIdx="3" presStyleCnt="4">
        <dgm:presLayoutVars>
          <dgm:bulletEnabled val="1"/>
        </dgm:presLayoutVars>
      </dgm:prSet>
      <dgm:spPr/>
      <dgm:t>
        <a:bodyPr/>
        <a:lstStyle/>
        <a:p>
          <a:endParaRPr lang="en-US"/>
        </a:p>
      </dgm:t>
    </dgm:pt>
  </dgm:ptLst>
  <dgm:cxnLst>
    <dgm:cxn modelId="{48100C41-7CC1-4D8D-8ECE-4E948F71C415}" type="presOf" srcId="{6A46177E-5768-4431-B4F2-10299E09FE1C}" destId="{D40E19D4-87BF-46FB-ACD3-E4D34C4A087B}" srcOrd="1" destOrd="0" presId="urn:microsoft.com/office/officeart/2005/8/layout/venn2"/>
    <dgm:cxn modelId="{3F52A855-847E-4E41-86BC-B992D8146AC8}" type="presOf" srcId="{28FC1036-724B-4F3F-8421-BE796259244E}" destId="{42068A0E-F9D5-4063-A3AB-8A6F0CC1F59F}" srcOrd="0" destOrd="0" presId="urn:microsoft.com/office/officeart/2005/8/layout/venn2"/>
    <dgm:cxn modelId="{351422CB-9ED6-4F53-B541-8979A5373AB9}" srcId="{5B32CA17-C839-4B08-9FD2-5BACB15D0818}" destId="{28FC1036-724B-4F3F-8421-BE796259244E}" srcOrd="3" destOrd="0" parTransId="{0988E6D8-A9CA-41EC-8D2C-C433CD0DDEF9}" sibTransId="{0B1977B2-825B-4CE0-96C4-0DC08A03B2EE}"/>
    <dgm:cxn modelId="{81B7FA4C-537F-473A-9EC3-45B647014AEB}" type="presOf" srcId="{583D8A56-5745-4C81-A3DF-B262FD956B0D}" destId="{E5C726C7-EAD5-45B9-BFD8-3BFD60C71A50}" srcOrd="0" destOrd="0" presId="urn:microsoft.com/office/officeart/2005/8/layout/venn2"/>
    <dgm:cxn modelId="{D70596CC-0E9C-45C8-9650-8BD0BF9719F0}" srcId="{5B32CA17-C839-4B08-9FD2-5BACB15D0818}" destId="{44ADBCFF-945B-4E0A-B4B4-B14A2741C7FC}" srcOrd="0" destOrd="0" parTransId="{4C7B85BD-C080-4C74-AFDD-79344B6710C7}" sibTransId="{43CC15F0-3A82-4758-98A5-E6B0EE2B0857}"/>
    <dgm:cxn modelId="{A5FAED23-A1B3-4AA1-AFFF-8AF61D52EEBA}" srcId="{5B32CA17-C839-4B08-9FD2-5BACB15D0818}" destId="{6A46177E-5768-4431-B4F2-10299E09FE1C}" srcOrd="1" destOrd="0" parTransId="{B77BB2D2-67EE-4E58-93E3-24A5ED930D2B}" sibTransId="{63BE25DD-3CE0-434A-B814-4C910B814E51}"/>
    <dgm:cxn modelId="{11F0741A-80B6-4AEA-86E0-7FD539ABA2F5}" type="presOf" srcId="{5B32CA17-C839-4B08-9FD2-5BACB15D0818}" destId="{9EC0301F-F237-4631-BC97-ED5BDDE948F7}" srcOrd="0" destOrd="0" presId="urn:microsoft.com/office/officeart/2005/8/layout/venn2"/>
    <dgm:cxn modelId="{58C13666-18BD-4282-9AD5-1FEB1013EF79}" srcId="{5B32CA17-C839-4B08-9FD2-5BACB15D0818}" destId="{583D8A56-5745-4C81-A3DF-B262FD956B0D}" srcOrd="2" destOrd="0" parTransId="{F3BD0DC6-4DA7-4F4E-8D5C-6C671CCF100C}" sibTransId="{B889B6F8-34B3-467E-B587-21D310CDC878}"/>
    <dgm:cxn modelId="{3FE688DC-64AC-4B5B-BA02-03A8071B0908}" type="presOf" srcId="{6A46177E-5768-4431-B4F2-10299E09FE1C}" destId="{D55457A4-110B-475D-8C51-3FB26AB37BFA}" srcOrd="0" destOrd="0" presId="urn:microsoft.com/office/officeart/2005/8/layout/venn2"/>
    <dgm:cxn modelId="{D1BE531B-162D-4C80-990D-77B532D86E50}" type="presOf" srcId="{583D8A56-5745-4C81-A3DF-B262FD956B0D}" destId="{284C00B2-A8C6-4714-BFEA-34612C1ACAE3}" srcOrd="1" destOrd="0" presId="urn:microsoft.com/office/officeart/2005/8/layout/venn2"/>
    <dgm:cxn modelId="{7B95A8F2-1751-4901-8CF2-D0A2607CE7FA}" type="presOf" srcId="{44ADBCFF-945B-4E0A-B4B4-B14A2741C7FC}" destId="{27078A3A-633B-4124-BF6C-F1F5929BF107}" srcOrd="1" destOrd="0" presId="urn:microsoft.com/office/officeart/2005/8/layout/venn2"/>
    <dgm:cxn modelId="{E0EC80EB-0BCA-416E-BA66-1947EC6281FC}" type="presOf" srcId="{28FC1036-724B-4F3F-8421-BE796259244E}" destId="{B3071139-1014-4CA7-B055-C1C50481C635}" srcOrd="1" destOrd="0" presId="urn:microsoft.com/office/officeart/2005/8/layout/venn2"/>
    <dgm:cxn modelId="{CD295A40-6D86-41D0-9A0E-BA0860A649FA}" type="presOf" srcId="{44ADBCFF-945B-4E0A-B4B4-B14A2741C7FC}" destId="{C5406CCB-4F8D-48C4-90B6-C3E694C72FD5}" srcOrd="0" destOrd="0" presId="urn:microsoft.com/office/officeart/2005/8/layout/venn2"/>
    <dgm:cxn modelId="{812ED58C-61DD-4A04-85FD-C48752976679}" type="presParOf" srcId="{9EC0301F-F237-4631-BC97-ED5BDDE948F7}" destId="{8320F97F-9007-418C-8FC2-08912AF06AEE}" srcOrd="0" destOrd="0" presId="urn:microsoft.com/office/officeart/2005/8/layout/venn2"/>
    <dgm:cxn modelId="{E7F775B8-995F-4607-8D2E-EB50CCB61F04}" type="presParOf" srcId="{8320F97F-9007-418C-8FC2-08912AF06AEE}" destId="{C5406CCB-4F8D-48C4-90B6-C3E694C72FD5}" srcOrd="0" destOrd="0" presId="urn:microsoft.com/office/officeart/2005/8/layout/venn2"/>
    <dgm:cxn modelId="{1223A9D5-0B54-437A-BEBF-7654171531F5}" type="presParOf" srcId="{8320F97F-9007-418C-8FC2-08912AF06AEE}" destId="{27078A3A-633B-4124-BF6C-F1F5929BF107}" srcOrd="1" destOrd="0" presId="urn:microsoft.com/office/officeart/2005/8/layout/venn2"/>
    <dgm:cxn modelId="{3C8774D4-ABD2-4977-978C-CF1DE0D3CFE9}" type="presParOf" srcId="{9EC0301F-F237-4631-BC97-ED5BDDE948F7}" destId="{452942D9-DF33-4981-BFBE-2CB45F03CC1F}" srcOrd="1" destOrd="0" presId="urn:microsoft.com/office/officeart/2005/8/layout/venn2"/>
    <dgm:cxn modelId="{96EAEDDE-0E73-49EA-A379-6E774965A704}" type="presParOf" srcId="{452942D9-DF33-4981-BFBE-2CB45F03CC1F}" destId="{D55457A4-110B-475D-8C51-3FB26AB37BFA}" srcOrd="0" destOrd="0" presId="urn:microsoft.com/office/officeart/2005/8/layout/venn2"/>
    <dgm:cxn modelId="{AC36B705-1D45-4C8F-910D-1434EBD5A386}" type="presParOf" srcId="{452942D9-DF33-4981-BFBE-2CB45F03CC1F}" destId="{D40E19D4-87BF-46FB-ACD3-E4D34C4A087B}" srcOrd="1" destOrd="0" presId="urn:microsoft.com/office/officeart/2005/8/layout/venn2"/>
    <dgm:cxn modelId="{0ADCC6BE-57F6-4842-AB65-4D0B1EF721D5}" type="presParOf" srcId="{9EC0301F-F237-4631-BC97-ED5BDDE948F7}" destId="{FE26B153-348F-4855-B13B-B4BFDEFB69CF}" srcOrd="2" destOrd="0" presId="urn:microsoft.com/office/officeart/2005/8/layout/venn2"/>
    <dgm:cxn modelId="{D2F6482E-5162-4865-A42F-8DDC7D878EC5}" type="presParOf" srcId="{FE26B153-348F-4855-B13B-B4BFDEFB69CF}" destId="{E5C726C7-EAD5-45B9-BFD8-3BFD60C71A50}" srcOrd="0" destOrd="0" presId="urn:microsoft.com/office/officeart/2005/8/layout/venn2"/>
    <dgm:cxn modelId="{2D0CEC16-0652-4141-866E-22800E1CF8B4}" type="presParOf" srcId="{FE26B153-348F-4855-B13B-B4BFDEFB69CF}" destId="{284C00B2-A8C6-4714-BFEA-34612C1ACAE3}" srcOrd="1" destOrd="0" presId="urn:microsoft.com/office/officeart/2005/8/layout/venn2"/>
    <dgm:cxn modelId="{BD918365-8368-4AFD-9E69-815AE6213375}" type="presParOf" srcId="{9EC0301F-F237-4631-BC97-ED5BDDE948F7}" destId="{7E35DA8F-D4FC-49DE-9651-B2CBC7D033FF}" srcOrd="3" destOrd="0" presId="urn:microsoft.com/office/officeart/2005/8/layout/venn2"/>
    <dgm:cxn modelId="{6BD45018-9D48-41D4-8C5D-252EB9C55E43}" type="presParOf" srcId="{7E35DA8F-D4FC-49DE-9651-B2CBC7D033FF}" destId="{42068A0E-F9D5-4063-A3AB-8A6F0CC1F59F}" srcOrd="0" destOrd="0" presId="urn:microsoft.com/office/officeart/2005/8/layout/venn2"/>
    <dgm:cxn modelId="{00F41D8A-1AAA-4121-B618-E1FD5E293C1B}" type="presParOf" srcId="{7E35DA8F-D4FC-49DE-9651-B2CBC7D033FF}" destId="{B3071139-1014-4CA7-B055-C1C50481C63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88440C-1896-4F4C-AA54-05C2AC1E1AE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F6870D1-F8E6-4506-9454-2CA1FC1584F5}">
      <dgm:prSet phldrT="[Text]"/>
      <dgm:spPr/>
      <dgm:t>
        <a:bodyPr/>
        <a:lstStyle/>
        <a:p>
          <a:r>
            <a:rPr lang="en-US" dirty="0" smtClean="0"/>
            <a:t>OCR DCL 2010</a:t>
          </a:r>
          <a:endParaRPr lang="en-US" dirty="0"/>
        </a:p>
      </dgm:t>
    </dgm:pt>
    <dgm:pt modelId="{E78AADDD-75CB-48CA-8C0D-E91CB71AC0FB}" type="parTrans" cxnId="{C026F896-ABBD-49BC-92C8-F3535B8E05AC}">
      <dgm:prSet/>
      <dgm:spPr/>
      <dgm:t>
        <a:bodyPr/>
        <a:lstStyle/>
        <a:p>
          <a:endParaRPr lang="en-US"/>
        </a:p>
      </dgm:t>
    </dgm:pt>
    <dgm:pt modelId="{B4DB0583-D30E-460D-A053-41A5054DFCFE}" type="sibTrans" cxnId="{C026F896-ABBD-49BC-92C8-F3535B8E05AC}">
      <dgm:prSet/>
      <dgm:spPr/>
      <dgm:t>
        <a:bodyPr/>
        <a:lstStyle/>
        <a:p>
          <a:endParaRPr lang="en-US"/>
        </a:p>
      </dgm:t>
    </dgm:pt>
    <dgm:pt modelId="{9DD291CE-587B-4DC2-8E24-7086BB1B9B79}">
      <dgm:prSet phldrT="[Text]"/>
      <dgm:spPr/>
      <dgm:t>
        <a:bodyPr/>
        <a:lstStyle/>
        <a:p>
          <a:r>
            <a:rPr lang="en-US" dirty="0" smtClean="0"/>
            <a:t>Standard: Knows or reasonably should have known (Negligence)</a:t>
          </a:r>
          <a:endParaRPr lang="en-US" dirty="0"/>
        </a:p>
      </dgm:t>
    </dgm:pt>
    <dgm:pt modelId="{2EE578ED-C2BF-4EB3-8F13-0FD4D41CE5CC}" type="parTrans" cxnId="{CD3D2E84-4108-45AE-8F43-4D006BB501A2}">
      <dgm:prSet/>
      <dgm:spPr/>
      <dgm:t>
        <a:bodyPr/>
        <a:lstStyle/>
        <a:p>
          <a:endParaRPr lang="en-US"/>
        </a:p>
      </dgm:t>
    </dgm:pt>
    <dgm:pt modelId="{BE95EF68-43D1-403D-B8A6-693BC6776F54}" type="sibTrans" cxnId="{CD3D2E84-4108-45AE-8F43-4D006BB501A2}">
      <dgm:prSet/>
      <dgm:spPr/>
      <dgm:t>
        <a:bodyPr/>
        <a:lstStyle/>
        <a:p>
          <a:endParaRPr lang="en-US"/>
        </a:p>
      </dgm:t>
    </dgm:pt>
    <dgm:pt modelId="{408B444C-D0C6-4495-BF8E-EFE00C2CA5E2}">
      <dgm:prSet phldrT="[Text]"/>
      <dgm:spPr/>
      <dgm:t>
        <a:bodyPr/>
        <a:lstStyle/>
        <a:p>
          <a:r>
            <a:rPr lang="en-US" dirty="0" smtClean="0"/>
            <a:t>Application: Administrative enforcement for Department of Education</a:t>
          </a:r>
          <a:endParaRPr lang="en-US" dirty="0"/>
        </a:p>
      </dgm:t>
    </dgm:pt>
    <dgm:pt modelId="{E8654748-A355-48EF-9308-8DF837C74207}" type="parTrans" cxnId="{908442B4-9417-4978-9505-5F7273A3EB89}">
      <dgm:prSet/>
      <dgm:spPr/>
      <dgm:t>
        <a:bodyPr/>
        <a:lstStyle/>
        <a:p>
          <a:endParaRPr lang="en-US"/>
        </a:p>
      </dgm:t>
    </dgm:pt>
    <dgm:pt modelId="{EFE91B82-F363-4C1C-BB02-5C348CA4EE52}" type="sibTrans" cxnId="{908442B4-9417-4978-9505-5F7273A3EB89}">
      <dgm:prSet/>
      <dgm:spPr/>
      <dgm:t>
        <a:bodyPr/>
        <a:lstStyle/>
        <a:p>
          <a:endParaRPr lang="en-US"/>
        </a:p>
      </dgm:t>
    </dgm:pt>
    <dgm:pt modelId="{73D6FB25-CAA4-41F2-8B3C-337E6841E25B}">
      <dgm:prSet phldrT="[Text]"/>
      <dgm:spPr/>
      <dgm:t>
        <a:bodyPr/>
        <a:lstStyle/>
        <a:p>
          <a:r>
            <a:rPr lang="en-US" dirty="0" smtClean="0"/>
            <a:t>Davis v. Monroe County Board of Education</a:t>
          </a:r>
          <a:endParaRPr lang="en-US" dirty="0"/>
        </a:p>
      </dgm:t>
    </dgm:pt>
    <dgm:pt modelId="{5E6763CA-5B95-4863-B09A-229B7508B288}" type="parTrans" cxnId="{471E5202-F704-49B6-9C2B-66CC53406E8D}">
      <dgm:prSet/>
      <dgm:spPr/>
      <dgm:t>
        <a:bodyPr/>
        <a:lstStyle/>
        <a:p>
          <a:endParaRPr lang="en-US"/>
        </a:p>
      </dgm:t>
    </dgm:pt>
    <dgm:pt modelId="{EB4FD779-3AFF-43F7-A87C-111ABCB0EE0F}" type="sibTrans" cxnId="{471E5202-F704-49B6-9C2B-66CC53406E8D}">
      <dgm:prSet/>
      <dgm:spPr/>
      <dgm:t>
        <a:bodyPr/>
        <a:lstStyle/>
        <a:p>
          <a:endParaRPr lang="en-US"/>
        </a:p>
      </dgm:t>
    </dgm:pt>
    <dgm:pt modelId="{F64AE5C9-3458-4829-99B8-9098B6551786}">
      <dgm:prSet phldrT="[Text]"/>
      <dgm:spPr/>
      <dgm:t>
        <a:bodyPr/>
        <a:lstStyle/>
        <a:p>
          <a:r>
            <a:rPr lang="en-US" dirty="0" smtClean="0"/>
            <a:t>Standard: Deliberate Indifference</a:t>
          </a:r>
          <a:endParaRPr lang="en-US" dirty="0"/>
        </a:p>
      </dgm:t>
    </dgm:pt>
    <dgm:pt modelId="{8C896A98-58CF-4EF0-9748-2FC7AE5327EA}" type="parTrans" cxnId="{2B76C1FC-A99A-4703-B7B9-527ADBDDD5D3}">
      <dgm:prSet/>
      <dgm:spPr/>
      <dgm:t>
        <a:bodyPr/>
        <a:lstStyle/>
        <a:p>
          <a:endParaRPr lang="en-US"/>
        </a:p>
      </dgm:t>
    </dgm:pt>
    <dgm:pt modelId="{0ABA0B92-CB11-475A-B93F-DB9F130F8988}" type="sibTrans" cxnId="{2B76C1FC-A99A-4703-B7B9-527ADBDDD5D3}">
      <dgm:prSet/>
      <dgm:spPr/>
      <dgm:t>
        <a:bodyPr/>
        <a:lstStyle/>
        <a:p>
          <a:endParaRPr lang="en-US"/>
        </a:p>
      </dgm:t>
    </dgm:pt>
    <dgm:pt modelId="{2788A1BA-52B3-48E7-8F00-DBC03E44F6BC}">
      <dgm:prSet phldrT="[Text]"/>
      <dgm:spPr/>
      <dgm:t>
        <a:bodyPr/>
        <a:lstStyle/>
        <a:p>
          <a:r>
            <a:rPr lang="en-US" dirty="0" smtClean="0"/>
            <a:t>Application: Private lawsuits for damages</a:t>
          </a:r>
          <a:endParaRPr lang="en-US" dirty="0"/>
        </a:p>
      </dgm:t>
    </dgm:pt>
    <dgm:pt modelId="{CAED2DFA-5C94-4577-AF21-E399F03718B8}" type="parTrans" cxnId="{4AEA4F11-FA4E-4E9E-B44A-F42D8A43CF8A}">
      <dgm:prSet/>
      <dgm:spPr/>
      <dgm:t>
        <a:bodyPr/>
        <a:lstStyle/>
        <a:p>
          <a:endParaRPr lang="en-US"/>
        </a:p>
      </dgm:t>
    </dgm:pt>
    <dgm:pt modelId="{853BAD22-BC09-4FF7-9B44-C02FFA67B2AD}" type="sibTrans" cxnId="{4AEA4F11-FA4E-4E9E-B44A-F42D8A43CF8A}">
      <dgm:prSet/>
      <dgm:spPr/>
      <dgm:t>
        <a:bodyPr/>
        <a:lstStyle/>
        <a:p>
          <a:endParaRPr lang="en-US"/>
        </a:p>
      </dgm:t>
    </dgm:pt>
    <dgm:pt modelId="{D874B0F0-79EB-42A1-932D-4DD1F9ED1A18}">
      <dgm:prSet phldrT="[Text]"/>
      <dgm:spPr/>
      <dgm:t>
        <a:bodyPr/>
        <a:lstStyle/>
        <a:p>
          <a:r>
            <a:rPr lang="en-US" dirty="0" smtClean="0"/>
            <a:t>Requires: Actual knowledge by a school official, conscious disregard of risk</a:t>
          </a:r>
          <a:endParaRPr lang="en-US" dirty="0"/>
        </a:p>
      </dgm:t>
    </dgm:pt>
    <dgm:pt modelId="{76B97D34-07DB-40A1-9AF1-7362E43D119A}" type="parTrans" cxnId="{B847E345-3C14-422C-A861-2E59424456F4}">
      <dgm:prSet/>
      <dgm:spPr/>
      <dgm:t>
        <a:bodyPr/>
        <a:lstStyle/>
        <a:p>
          <a:endParaRPr lang="en-US"/>
        </a:p>
      </dgm:t>
    </dgm:pt>
    <dgm:pt modelId="{113EA3B2-970C-4148-9B72-BCB5A58081E1}" type="sibTrans" cxnId="{B847E345-3C14-422C-A861-2E59424456F4}">
      <dgm:prSet/>
      <dgm:spPr/>
      <dgm:t>
        <a:bodyPr/>
        <a:lstStyle/>
        <a:p>
          <a:endParaRPr lang="en-US"/>
        </a:p>
      </dgm:t>
    </dgm:pt>
    <dgm:pt modelId="{E7DCF229-25F3-4D58-B63F-88CF7FF2B82A}">
      <dgm:prSet phldrT="[Text]"/>
      <dgm:spPr/>
      <dgm:t>
        <a:bodyPr/>
        <a:lstStyle/>
        <a:p>
          <a:r>
            <a:rPr lang="en-US" dirty="0" smtClean="0"/>
            <a:t>Requires: A showing that a reasonable person would have known about harassment/civil rights violations</a:t>
          </a:r>
          <a:endParaRPr lang="en-US" dirty="0"/>
        </a:p>
      </dgm:t>
    </dgm:pt>
    <dgm:pt modelId="{9FE7097A-3542-4BD3-ACD3-B99FA1303356}" type="parTrans" cxnId="{74FC3559-6320-4B22-8586-2E17931285BD}">
      <dgm:prSet/>
      <dgm:spPr/>
      <dgm:t>
        <a:bodyPr/>
        <a:lstStyle/>
        <a:p>
          <a:endParaRPr lang="en-US"/>
        </a:p>
      </dgm:t>
    </dgm:pt>
    <dgm:pt modelId="{97BDA703-8329-4E5C-A9F9-0CBB3E26AA47}" type="sibTrans" cxnId="{74FC3559-6320-4B22-8586-2E17931285BD}">
      <dgm:prSet/>
      <dgm:spPr/>
      <dgm:t>
        <a:bodyPr/>
        <a:lstStyle/>
        <a:p>
          <a:endParaRPr lang="en-US"/>
        </a:p>
      </dgm:t>
    </dgm:pt>
    <dgm:pt modelId="{A40DF57E-A824-459B-9D67-87985567D030}" type="pres">
      <dgm:prSet presAssocID="{0788440C-1896-4F4C-AA54-05C2AC1E1AE9}" presName="diagram" presStyleCnt="0">
        <dgm:presLayoutVars>
          <dgm:chPref val="1"/>
          <dgm:dir/>
          <dgm:animOne val="branch"/>
          <dgm:animLvl val="lvl"/>
          <dgm:resizeHandles/>
        </dgm:presLayoutVars>
      </dgm:prSet>
      <dgm:spPr/>
      <dgm:t>
        <a:bodyPr/>
        <a:lstStyle/>
        <a:p>
          <a:endParaRPr lang="en-US"/>
        </a:p>
      </dgm:t>
    </dgm:pt>
    <dgm:pt modelId="{01324B64-E621-4DE3-90D7-C3F34624B65A}" type="pres">
      <dgm:prSet presAssocID="{6F6870D1-F8E6-4506-9454-2CA1FC1584F5}" presName="root" presStyleCnt="0"/>
      <dgm:spPr/>
    </dgm:pt>
    <dgm:pt modelId="{7FFE820E-418C-4CBD-836F-50140726D2EE}" type="pres">
      <dgm:prSet presAssocID="{6F6870D1-F8E6-4506-9454-2CA1FC1584F5}" presName="rootComposite" presStyleCnt="0"/>
      <dgm:spPr/>
    </dgm:pt>
    <dgm:pt modelId="{1A4CDEE6-2B5A-48FF-922D-913B74BF570F}" type="pres">
      <dgm:prSet presAssocID="{6F6870D1-F8E6-4506-9454-2CA1FC1584F5}" presName="rootText" presStyleLbl="node1" presStyleIdx="0" presStyleCnt="2"/>
      <dgm:spPr/>
      <dgm:t>
        <a:bodyPr/>
        <a:lstStyle/>
        <a:p>
          <a:endParaRPr lang="en-US"/>
        </a:p>
      </dgm:t>
    </dgm:pt>
    <dgm:pt modelId="{A456A695-DE64-423E-B6C3-894A52F5E55D}" type="pres">
      <dgm:prSet presAssocID="{6F6870D1-F8E6-4506-9454-2CA1FC1584F5}" presName="rootConnector" presStyleLbl="node1" presStyleIdx="0" presStyleCnt="2"/>
      <dgm:spPr/>
      <dgm:t>
        <a:bodyPr/>
        <a:lstStyle/>
        <a:p>
          <a:endParaRPr lang="en-US"/>
        </a:p>
      </dgm:t>
    </dgm:pt>
    <dgm:pt modelId="{901BC610-7FFC-4095-B0E9-E94DB90CF128}" type="pres">
      <dgm:prSet presAssocID="{6F6870D1-F8E6-4506-9454-2CA1FC1584F5}" presName="childShape" presStyleCnt="0"/>
      <dgm:spPr/>
    </dgm:pt>
    <dgm:pt modelId="{98545B47-0D69-4668-9B02-E32E96925038}" type="pres">
      <dgm:prSet presAssocID="{2EE578ED-C2BF-4EB3-8F13-0FD4D41CE5CC}" presName="Name13" presStyleLbl="parChTrans1D2" presStyleIdx="0" presStyleCnt="6"/>
      <dgm:spPr/>
      <dgm:t>
        <a:bodyPr/>
        <a:lstStyle/>
        <a:p>
          <a:endParaRPr lang="en-US"/>
        </a:p>
      </dgm:t>
    </dgm:pt>
    <dgm:pt modelId="{6420F626-7996-42CA-B259-CAE6178843CC}" type="pres">
      <dgm:prSet presAssocID="{9DD291CE-587B-4DC2-8E24-7086BB1B9B79}" presName="childText" presStyleLbl="bgAcc1" presStyleIdx="0" presStyleCnt="6">
        <dgm:presLayoutVars>
          <dgm:bulletEnabled val="1"/>
        </dgm:presLayoutVars>
      </dgm:prSet>
      <dgm:spPr/>
      <dgm:t>
        <a:bodyPr/>
        <a:lstStyle/>
        <a:p>
          <a:endParaRPr lang="en-US"/>
        </a:p>
      </dgm:t>
    </dgm:pt>
    <dgm:pt modelId="{D35810E2-1310-4C61-A174-9ED087B04510}" type="pres">
      <dgm:prSet presAssocID="{E8654748-A355-48EF-9308-8DF837C74207}" presName="Name13" presStyleLbl="parChTrans1D2" presStyleIdx="1" presStyleCnt="6"/>
      <dgm:spPr/>
      <dgm:t>
        <a:bodyPr/>
        <a:lstStyle/>
        <a:p>
          <a:endParaRPr lang="en-US"/>
        </a:p>
      </dgm:t>
    </dgm:pt>
    <dgm:pt modelId="{AD5A228D-6F99-492B-81FE-32ECE2B577BF}" type="pres">
      <dgm:prSet presAssocID="{408B444C-D0C6-4495-BF8E-EFE00C2CA5E2}" presName="childText" presStyleLbl="bgAcc1" presStyleIdx="1" presStyleCnt="6">
        <dgm:presLayoutVars>
          <dgm:bulletEnabled val="1"/>
        </dgm:presLayoutVars>
      </dgm:prSet>
      <dgm:spPr/>
      <dgm:t>
        <a:bodyPr/>
        <a:lstStyle/>
        <a:p>
          <a:endParaRPr lang="en-US"/>
        </a:p>
      </dgm:t>
    </dgm:pt>
    <dgm:pt modelId="{BB79241C-630E-43CC-833B-76FC68AA071E}" type="pres">
      <dgm:prSet presAssocID="{9FE7097A-3542-4BD3-ACD3-B99FA1303356}" presName="Name13" presStyleLbl="parChTrans1D2" presStyleIdx="2" presStyleCnt="6"/>
      <dgm:spPr/>
      <dgm:t>
        <a:bodyPr/>
        <a:lstStyle/>
        <a:p>
          <a:endParaRPr lang="en-US"/>
        </a:p>
      </dgm:t>
    </dgm:pt>
    <dgm:pt modelId="{46A7E0AA-73DD-40B4-8B66-F09CF3E6D4EC}" type="pres">
      <dgm:prSet presAssocID="{E7DCF229-25F3-4D58-B63F-88CF7FF2B82A}" presName="childText" presStyleLbl="bgAcc1" presStyleIdx="2" presStyleCnt="6">
        <dgm:presLayoutVars>
          <dgm:bulletEnabled val="1"/>
        </dgm:presLayoutVars>
      </dgm:prSet>
      <dgm:spPr/>
      <dgm:t>
        <a:bodyPr/>
        <a:lstStyle/>
        <a:p>
          <a:endParaRPr lang="en-US"/>
        </a:p>
      </dgm:t>
    </dgm:pt>
    <dgm:pt modelId="{8C2EEE7D-8FBC-442B-9C98-A81DB22F2598}" type="pres">
      <dgm:prSet presAssocID="{73D6FB25-CAA4-41F2-8B3C-337E6841E25B}" presName="root" presStyleCnt="0"/>
      <dgm:spPr/>
    </dgm:pt>
    <dgm:pt modelId="{3F5AC8A6-B7B3-4E53-B761-DA5ECB452A77}" type="pres">
      <dgm:prSet presAssocID="{73D6FB25-CAA4-41F2-8B3C-337E6841E25B}" presName="rootComposite" presStyleCnt="0"/>
      <dgm:spPr/>
    </dgm:pt>
    <dgm:pt modelId="{6E037438-36EF-489C-8EB4-79324AF142D4}" type="pres">
      <dgm:prSet presAssocID="{73D6FB25-CAA4-41F2-8B3C-337E6841E25B}" presName="rootText" presStyleLbl="node1" presStyleIdx="1" presStyleCnt="2"/>
      <dgm:spPr/>
      <dgm:t>
        <a:bodyPr/>
        <a:lstStyle/>
        <a:p>
          <a:endParaRPr lang="en-US"/>
        </a:p>
      </dgm:t>
    </dgm:pt>
    <dgm:pt modelId="{3847E5DF-C750-4C3B-8765-CD49D59EF350}" type="pres">
      <dgm:prSet presAssocID="{73D6FB25-CAA4-41F2-8B3C-337E6841E25B}" presName="rootConnector" presStyleLbl="node1" presStyleIdx="1" presStyleCnt="2"/>
      <dgm:spPr/>
      <dgm:t>
        <a:bodyPr/>
        <a:lstStyle/>
        <a:p>
          <a:endParaRPr lang="en-US"/>
        </a:p>
      </dgm:t>
    </dgm:pt>
    <dgm:pt modelId="{A8D90CC5-C147-4B50-98CB-BE19BDA956AB}" type="pres">
      <dgm:prSet presAssocID="{73D6FB25-CAA4-41F2-8B3C-337E6841E25B}" presName="childShape" presStyleCnt="0"/>
      <dgm:spPr/>
    </dgm:pt>
    <dgm:pt modelId="{8E9FAA4D-4703-4994-93D0-DD658CEF68F7}" type="pres">
      <dgm:prSet presAssocID="{8C896A98-58CF-4EF0-9748-2FC7AE5327EA}" presName="Name13" presStyleLbl="parChTrans1D2" presStyleIdx="3" presStyleCnt="6"/>
      <dgm:spPr/>
      <dgm:t>
        <a:bodyPr/>
        <a:lstStyle/>
        <a:p>
          <a:endParaRPr lang="en-US"/>
        </a:p>
      </dgm:t>
    </dgm:pt>
    <dgm:pt modelId="{BA827725-6152-4D73-BD88-952EB88C70F5}" type="pres">
      <dgm:prSet presAssocID="{F64AE5C9-3458-4829-99B8-9098B6551786}" presName="childText" presStyleLbl="bgAcc1" presStyleIdx="3" presStyleCnt="6">
        <dgm:presLayoutVars>
          <dgm:bulletEnabled val="1"/>
        </dgm:presLayoutVars>
      </dgm:prSet>
      <dgm:spPr/>
      <dgm:t>
        <a:bodyPr/>
        <a:lstStyle/>
        <a:p>
          <a:endParaRPr lang="en-US"/>
        </a:p>
      </dgm:t>
    </dgm:pt>
    <dgm:pt modelId="{1C987898-B100-4578-BDC5-B09E4B68838E}" type="pres">
      <dgm:prSet presAssocID="{CAED2DFA-5C94-4577-AF21-E399F03718B8}" presName="Name13" presStyleLbl="parChTrans1D2" presStyleIdx="4" presStyleCnt="6"/>
      <dgm:spPr/>
      <dgm:t>
        <a:bodyPr/>
        <a:lstStyle/>
        <a:p>
          <a:endParaRPr lang="en-US"/>
        </a:p>
      </dgm:t>
    </dgm:pt>
    <dgm:pt modelId="{6462B3F0-41A4-4867-825E-29BAA034D568}" type="pres">
      <dgm:prSet presAssocID="{2788A1BA-52B3-48E7-8F00-DBC03E44F6BC}" presName="childText" presStyleLbl="bgAcc1" presStyleIdx="4" presStyleCnt="6">
        <dgm:presLayoutVars>
          <dgm:bulletEnabled val="1"/>
        </dgm:presLayoutVars>
      </dgm:prSet>
      <dgm:spPr/>
      <dgm:t>
        <a:bodyPr/>
        <a:lstStyle/>
        <a:p>
          <a:endParaRPr lang="en-US"/>
        </a:p>
      </dgm:t>
    </dgm:pt>
    <dgm:pt modelId="{71195FBF-3308-4B13-B64C-EE4BA8CF36EC}" type="pres">
      <dgm:prSet presAssocID="{76B97D34-07DB-40A1-9AF1-7362E43D119A}" presName="Name13" presStyleLbl="parChTrans1D2" presStyleIdx="5" presStyleCnt="6"/>
      <dgm:spPr/>
      <dgm:t>
        <a:bodyPr/>
        <a:lstStyle/>
        <a:p>
          <a:endParaRPr lang="en-US"/>
        </a:p>
      </dgm:t>
    </dgm:pt>
    <dgm:pt modelId="{AEEC831B-4FC8-4486-A6FB-61A6000EA10B}" type="pres">
      <dgm:prSet presAssocID="{D874B0F0-79EB-42A1-932D-4DD1F9ED1A18}" presName="childText" presStyleLbl="bgAcc1" presStyleIdx="5" presStyleCnt="6">
        <dgm:presLayoutVars>
          <dgm:bulletEnabled val="1"/>
        </dgm:presLayoutVars>
      </dgm:prSet>
      <dgm:spPr/>
      <dgm:t>
        <a:bodyPr/>
        <a:lstStyle/>
        <a:p>
          <a:endParaRPr lang="en-US"/>
        </a:p>
      </dgm:t>
    </dgm:pt>
  </dgm:ptLst>
  <dgm:cxnLst>
    <dgm:cxn modelId="{0F3207AC-A728-4192-A63D-46A7EE432A16}" type="presOf" srcId="{0788440C-1896-4F4C-AA54-05C2AC1E1AE9}" destId="{A40DF57E-A824-459B-9D67-87985567D030}" srcOrd="0" destOrd="0" presId="urn:microsoft.com/office/officeart/2005/8/layout/hierarchy3"/>
    <dgm:cxn modelId="{7991136E-8DFD-4047-91BB-E1E797DA5283}" type="presOf" srcId="{76B97D34-07DB-40A1-9AF1-7362E43D119A}" destId="{71195FBF-3308-4B13-B64C-EE4BA8CF36EC}" srcOrd="0" destOrd="0" presId="urn:microsoft.com/office/officeart/2005/8/layout/hierarchy3"/>
    <dgm:cxn modelId="{4766D11E-DB2C-4EAD-AC6B-4FBF5EAD4C98}" type="presOf" srcId="{73D6FB25-CAA4-41F2-8B3C-337E6841E25B}" destId="{3847E5DF-C750-4C3B-8765-CD49D59EF350}" srcOrd="1" destOrd="0" presId="urn:microsoft.com/office/officeart/2005/8/layout/hierarchy3"/>
    <dgm:cxn modelId="{D6109C1E-8B08-429C-8631-C5C7DD6A588A}" type="presOf" srcId="{CAED2DFA-5C94-4577-AF21-E399F03718B8}" destId="{1C987898-B100-4578-BDC5-B09E4B68838E}" srcOrd="0" destOrd="0" presId="urn:microsoft.com/office/officeart/2005/8/layout/hierarchy3"/>
    <dgm:cxn modelId="{6FBF27D8-2752-4959-868A-2B891D88B63D}" type="presOf" srcId="{E8654748-A355-48EF-9308-8DF837C74207}" destId="{D35810E2-1310-4C61-A174-9ED087B04510}" srcOrd="0" destOrd="0" presId="urn:microsoft.com/office/officeart/2005/8/layout/hierarchy3"/>
    <dgm:cxn modelId="{4AEA4F11-FA4E-4E9E-B44A-F42D8A43CF8A}" srcId="{73D6FB25-CAA4-41F2-8B3C-337E6841E25B}" destId="{2788A1BA-52B3-48E7-8F00-DBC03E44F6BC}" srcOrd="1" destOrd="0" parTransId="{CAED2DFA-5C94-4577-AF21-E399F03718B8}" sibTransId="{853BAD22-BC09-4FF7-9B44-C02FFA67B2AD}"/>
    <dgm:cxn modelId="{0238DAF6-F160-4965-A866-B5F539105779}" type="presOf" srcId="{9FE7097A-3542-4BD3-ACD3-B99FA1303356}" destId="{BB79241C-630E-43CC-833B-76FC68AA071E}" srcOrd="0" destOrd="0" presId="urn:microsoft.com/office/officeart/2005/8/layout/hierarchy3"/>
    <dgm:cxn modelId="{1B813778-A3B0-4F09-87E8-B0BF1E137B0E}" type="presOf" srcId="{6F6870D1-F8E6-4506-9454-2CA1FC1584F5}" destId="{1A4CDEE6-2B5A-48FF-922D-913B74BF570F}" srcOrd="0" destOrd="0" presId="urn:microsoft.com/office/officeart/2005/8/layout/hierarchy3"/>
    <dgm:cxn modelId="{0F23CF67-3AC0-426A-8026-EC87377404EB}" type="presOf" srcId="{6F6870D1-F8E6-4506-9454-2CA1FC1584F5}" destId="{A456A695-DE64-423E-B6C3-894A52F5E55D}" srcOrd="1" destOrd="0" presId="urn:microsoft.com/office/officeart/2005/8/layout/hierarchy3"/>
    <dgm:cxn modelId="{2B76C1FC-A99A-4703-B7B9-527ADBDDD5D3}" srcId="{73D6FB25-CAA4-41F2-8B3C-337E6841E25B}" destId="{F64AE5C9-3458-4829-99B8-9098B6551786}" srcOrd="0" destOrd="0" parTransId="{8C896A98-58CF-4EF0-9748-2FC7AE5327EA}" sibTransId="{0ABA0B92-CB11-475A-B93F-DB9F130F8988}"/>
    <dgm:cxn modelId="{E6E58021-2247-407D-9792-C1ED78865452}" type="presOf" srcId="{2788A1BA-52B3-48E7-8F00-DBC03E44F6BC}" destId="{6462B3F0-41A4-4867-825E-29BAA034D568}" srcOrd="0" destOrd="0" presId="urn:microsoft.com/office/officeart/2005/8/layout/hierarchy3"/>
    <dgm:cxn modelId="{6A59AF59-F452-4FA7-8779-E6741F4172B0}" type="presOf" srcId="{E7DCF229-25F3-4D58-B63F-88CF7FF2B82A}" destId="{46A7E0AA-73DD-40B4-8B66-F09CF3E6D4EC}" srcOrd="0" destOrd="0" presId="urn:microsoft.com/office/officeart/2005/8/layout/hierarchy3"/>
    <dgm:cxn modelId="{B6B461B7-9F3D-4E77-BD34-851B761734B7}" type="presOf" srcId="{9DD291CE-587B-4DC2-8E24-7086BB1B9B79}" destId="{6420F626-7996-42CA-B259-CAE6178843CC}" srcOrd="0" destOrd="0" presId="urn:microsoft.com/office/officeart/2005/8/layout/hierarchy3"/>
    <dgm:cxn modelId="{3C9315BF-296E-41DB-B771-4080CB9DFA30}" type="presOf" srcId="{73D6FB25-CAA4-41F2-8B3C-337E6841E25B}" destId="{6E037438-36EF-489C-8EB4-79324AF142D4}" srcOrd="0" destOrd="0" presId="urn:microsoft.com/office/officeart/2005/8/layout/hierarchy3"/>
    <dgm:cxn modelId="{2496072F-43FD-4C2A-BD44-73951EFD51B7}" type="presOf" srcId="{8C896A98-58CF-4EF0-9748-2FC7AE5327EA}" destId="{8E9FAA4D-4703-4994-93D0-DD658CEF68F7}" srcOrd="0" destOrd="0" presId="urn:microsoft.com/office/officeart/2005/8/layout/hierarchy3"/>
    <dgm:cxn modelId="{908442B4-9417-4978-9505-5F7273A3EB89}" srcId="{6F6870D1-F8E6-4506-9454-2CA1FC1584F5}" destId="{408B444C-D0C6-4495-BF8E-EFE00C2CA5E2}" srcOrd="1" destOrd="0" parTransId="{E8654748-A355-48EF-9308-8DF837C74207}" sibTransId="{EFE91B82-F363-4C1C-BB02-5C348CA4EE52}"/>
    <dgm:cxn modelId="{B847E345-3C14-422C-A861-2E59424456F4}" srcId="{73D6FB25-CAA4-41F2-8B3C-337E6841E25B}" destId="{D874B0F0-79EB-42A1-932D-4DD1F9ED1A18}" srcOrd="2" destOrd="0" parTransId="{76B97D34-07DB-40A1-9AF1-7362E43D119A}" sibTransId="{113EA3B2-970C-4148-9B72-BCB5A58081E1}"/>
    <dgm:cxn modelId="{C026F896-ABBD-49BC-92C8-F3535B8E05AC}" srcId="{0788440C-1896-4F4C-AA54-05C2AC1E1AE9}" destId="{6F6870D1-F8E6-4506-9454-2CA1FC1584F5}" srcOrd="0" destOrd="0" parTransId="{E78AADDD-75CB-48CA-8C0D-E91CB71AC0FB}" sibTransId="{B4DB0583-D30E-460D-A053-41A5054DFCFE}"/>
    <dgm:cxn modelId="{CD3D2E84-4108-45AE-8F43-4D006BB501A2}" srcId="{6F6870D1-F8E6-4506-9454-2CA1FC1584F5}" destId="{9DD291CE-587B-4DC2-8E24-7086BB1B9B79}" srcOrd="0" destOrd="0" parTransId="{2EE578ED-C2BF-4EB3-8F13-0FD4D41CE5CC}" sibTransId="{BE95EF68-43D1-403D-B8A6-693BC6776F54}"/>
    <dgm:cxn modelId="{74FC3559-6320-4B22-8586-2E17931285BD}" srcId="{6F6870D1-F8E6-4506-9454-2CA1FC1584F5}" destId="{E7DCF229-25F3-4D58-B63F-88CF7FF2B82A}" srcOrd="2" destOrd="0" parTransId="{9FE7097A-3542-4BD3-ACD3-B99FA1303356}" sibTransId="{97BDA703-8329-4E5C-A9F9-0CBB3E26AA47}"/>
    <dgm:cxn modelId="{E11BBD19-100B-4ACB-87B1-E6BB2783828A}" type="presOf" srcId="{2EE578ED-C2BF-4EB3-8F13-0FD4D41CE5CC}" destId="{98545B47-0D69-4668-9B02-E32E96925038}" srcOrd="0" destOrd="0" presId="urn:microsoft.com/office/officeart/2005/8/layout/hierarchy3"/>
    <dgm:cxn modelId="{5DAE2598-B2B9-4DF3-9E04-D0D0FA577BF5}" type="presOf" srcId="{408B444C-D0C6-4495-BF8E-EFE00C2CA5E2}" destId="{AD5A228D-6F99-492B-81FE-32ECE2B577BF}" srcOrd="0" destOrd="0" presId="urn:microsoft.com/office/officeart/2005/8/layout/hierarchy3"/>
    <dgm:cxn modelId="{6CB41FE8-4B86-4531-AEB7-F768297E62AB}" type="presOf" srcId="{D874B0F0-79EB-42A1-932D-4DD1F9ED1A18}" destId="{AEEC831B-4FC8-4486-A6FB-61A6000EA10B}" srcOrd="0" destOrd="0" presId="urn:microsoft.com/office/officeart/2005/8/layout/hierarchy3"/>
    <dgm:cxn modelId="{71924382-1624-4296-A880-05FEFF319BEE}" type="presOf" srcId="{F64AE5C9-3458-4829-99B8-9098B6551786}" destId="{BA827725-6152-4D73-BD88-952EB88C70F5}" srcOrd="0" destOrd="0" presId="urn:microsoft.com/office/officeart/2005/8/layout/hierarchy3"/>
    <dgm:cxn modelId="{471E5202-F704-49B6-9C2B-66CC53406E8D}" srcId="{0788440C-1896-4F4C-AA54-05C2AC1E1AE9}" destId="{73D6FB25-CAA4-41F2-8B3C-337E6841E25B}" srcOrd="1" destOrd="0" parTransId="{5E6763CA-5B95-4863-B09A-229B7508B288}" sibTransId="{EB4FD779-3AFF-43F7-A87C-111ABCB0EE0F}"/>
    <dgm:cxn modelId="{7F259D00-326E-4FEF-AB1E-4835B88DEFE3}" type="presParOf" srcId="{A40DF57E-A824-459B-9D67-87985567D030}" destId="{01324B64-E621-4DE3-90D7-C3F34624B65A}" srcOrd="0" destOrd="0" presId="urn:microsoft.com/office/officeart/2005/8/layout/hierarchy3"/>
    <dgm:cxn modelId="{A8F8895A-E5D5-4F59-B0A8-61CA83B215B4}" type="presParOf" srcId="{01324B64-E621-4DE3-90D7-C3F34624B65A}" destId="{7FFE820E-418C-4CBD-836F-50140726D2EE}" srcOrd="0" destOrd="0" presId="urn:microsoft.com/office/officeart/2005/8/layout/hierarchy3"/>
    <dgm:cxn modelId="{0E6B753E-D5EC-4F08-8C04-324F8BC7713B}" type="presParOf" srcId="{7FFE820E-418C-4CBD-836F-50140726D2EE}" destId="{1A4CDEE6-2B5A-48FF-922D-913B74BF570F}" srcOrd="0" destOrd="0" presId="urn:microsoft.com/office/officeart/2005/8/layout/hierarchy3"/>
    <dgm:cxn modelId="{2F878613-610A-4B4D-B47E-90B78977A1AD}" type="presParOf" srcId="{7FFE820E-418C-4CBD-836F-50140726D2EE}" destId="{A456A695-DE64-423E-B6C3-894A52F5E55D}" srcOrd="1" destOrd="0" presId="urn:microsoft.com/office/officeart/2005/8/layout/hierarchy3"/>
    <dgm:cxn modelId="{00F109FA-8DB6-4130-9863-404D22A94CDF}" type="presParOf" srcId="{01324B64-E621-4DE3-90D7-C3F34624B65A}" destId="{901BC610-7FFC-4095-B0E9-E94DB90CF128}" srcOrd="1" destOrd="0" presId="urn:microsoft.com/office/officeart/2005/8/layout/hierarchy3"/>
    <dgm:cxn modelId="{A769A670-8002-4F64-8591-C2A7422330ED}" type="presParOf" srcId="{901BC610-7FFC-4095-B0E9-E94DB90CF128}" destId="{98545B47-0D69-4668-9B02-E32E96925038}" srcOrd="0" destOrd="0" presId="urn:microsoft.com/office/officeart/2005/8/layout/hierarchy3"/>
    <dgm:cxn modelId="{668EC042-2EF5-4ED9-8182-529259FC0249}" type="presParOf" srcId="{901BC610-7FFC-4095-B0E9-E94DB90CF128}" destId="{6420F626-7996-42CA-B259-CAE6178843CC}" srcOrd="1" destOrd="0" presId="urn:microsoft.com/office/officeart/2005/8/layout/hierarchy3"/>
    <dgm:cxn modelId="{6F1398F9-93AC-4C49-8FEB-40B1D6F0C66E}" type="presParOf" srcId="{901BC610-7FFC-4095-B0E9-E94DB90CF128}" destId="{D35810E2-1310-4C61-A174-9ED087B04510}" srcOrd="2" destOrd="0" presId="urn:microsoft.com/office/officeart/2005/8/layout/hierarchy3"/>
    <dgm:cxn modelId="{C7F8629D-C770-452C-B3A0-8D68F14346C2}" type="presParOf" srcId="{901BC610-7FFC-4095-B0E9-E94DB90CF128}" destId="{AD5A228D-6F99-492B-81FE-32ECE2B577BF}" srcOrd="3" destOrd="0" presId="urn:microsoft.com/office/officeart/2005/8/layout/hierarchy3"/>
    <dgm:cxn modelId="{CC661578-2344-432A-B7D6-CAA7B84707CF}" type="presParOf" srcId="{901BC610-7FFC-4095-B0E9-E94DB90CF128}" destId="{BB79241C-630E-43CC-833B-76FC68AA071E}" srcOrd="4" destOrd="0" presId="urn:microsoft.com/office/officeart/2005/8/layout/hierarchy3"/>
    <dgm:cxn modelId="{E3F10F1E-4FAF-4BA3-A3A5-3B0ED9D29EF2}" type="presParOf" srcId="{901BC610-7FFC-4095-B0E9-E94DB90CF128}" destId="{46A7E0AA-73DD-40B4-8B66-F09CF3E6D4EC}" srcOrd="5" destOrd="0" presId="urn:microsoft.com/office/officeart/2005/8/layout/hierarchy3"/>
    <dgm:cxn modelId="{3DE99A03-71F6-4CE7-9211-DF0D525E6A38}" type="presParOf" srcId="{A40DF57E-A824-459B-9D67-87985567D030}" destId="{8C2EEE7D-8FBC-442B-9C98-A81DB22F2598}" srcOrd="1" destOrd="0" presId="urn:microsoft.com/office/officeart/2005/8/layout/hierarchy3"/>
    <dgm:cxn modelId="{3F330E8D-3505-4022-AEB5-5AE4D64A5BC6}" type="presParOf" srcId="{8C2EEE7D-8FBC-442B-9C98-A81DB22F2598}" destId="{3F5AC8A6-B7B3-4E53-B761-DA5ECB452A77}" srcOrd="0" destOrd="0" presId="urn:microsoft.com/office/officeart/2005/8/layout/hierarchy3"/>
    <dgm:cxn modelId="{A36741D8-1691-44D7-A5BB-49E489401051}" type="presParOf" srcId="{3F5AC8A6-B7B3-4E53-B761-DA5ECB452A77}" destId="{6E037438-36EF-489C-8EB4-79324AF142D4}" srcOrd="0" destOrd="0" presId="urn:microsoft.com/office/officeart/2005/8/layout/hierarchy3"/>
    <dgm:cxn modelId="{66D9AB81-7FAD-4DBE-BF45-541A530F7021}" type="presParOf" srcId="{3F5AC8A6-B7B3-4E53-B761-DA5ECB452A77}" destId="{3847E5DF-C750-4C3B-8765-CD49D59EF350}" srcOrd="1" destOrd="0" presId="urn:microsoft.com/office/officeart/2005/8/layout/hierarchy3"/>
    <dgm:cxn modelId="{311CB979-51C1-423C-B06F-1B7C50C48039}" type="presParOf" srcId="{8C2EEE7D-8FBC-442B-9C98-A81DB22F2598}" destId="{A8D90CC5-C147-4B50-98CB-BE19BDA956AB}" srcOrd="1" destOrd="0" presId="urn:microsoft.com/office/officeart/2005/8/layout/hierarchy3"/>
    <dgm:cxn modelId="{5DED5119-6E19-4C08-8457-23469DE00E16}" type="presParOf" srcId="{A8D90CC5-C147-4B50-98CB-BE19BDA956AB}" destId="{8E9FAA4D-4703-4994-93D0-DD658CEF68F7}" srcOrd="0" destOrd="0" presId="urn:microsoft.com/office/officeart/2005/8/layout/hierarchy3"/>
    <dgm:cxn modelId="{2B1C0407-CE15-4144-974A-FBAA967601B6}" type="presParOf" srcId="{A8D90CC5-C147-4B50-98CB-BE19BDA956AB}" destId="{BA827725-6152-4D73-BD88-952EB88C70F5}" srcOrd="1" destOrd="0" presId="urn:microsoft.com/office/officeart/2005/8/layout/hierarchy3"/>
    <dgm:cxn modelId="{0A0CF090-D113-4053-A2F8-0563A612C1C3}" type="presParOf" srcId="{A8D90CC5-C147-4B50-98CB-BE19BDA956AB}" destId="{1C987898-B100-4578-BDC5-B09E4B68838E}" srcOrd="2" destOrd="0" presId="urn:microsoft.com/office/officeart/2005/8/layout/hierarchy3"/>
    <dgm:cxn modelId="{212D5AD1-9D34-489C-83C4-FDFA5242DB41}" type="presParOf" srcId="{A8D90CC5-C147-4B50-98CB-BE19BDA956AB}" destId="{6462B3F0-41A4-4867-825E-29BAA034D568}" srcOrd="3" destOrd="0" presId="urn:microsoft.com/office/officeart/2005/8/layout/hierarchy3"/>
    <dgm:cxn modelId="{E5FF27FA-3235-412C-AC07-A8692FF14A3E}" type="presParOf" srcId="{A8D90CC5-C147-4B50-98CB-BE19BDA956AB}" destId="{71195FBF-3308-4B13-B64C-EE4BA8CF36EC}" srcOrd="4" destOrd="0" presId="urn:microsoft.com/office/officeart/2005/8/layout/hierarchy3"/>
    <dgm:cxn modelId="{A1634502-966D-465A-A684-370CC79AAA84}" type="presParOf" srcId="{A8D90CC5-C147-4B50-98CB-BE19BDA956AB}" destId="{AEEC831B-4FC8-4486-A6FB-61A6000EA10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3F610-7293-4A65-9B9C-3358B53ED17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D723ED1-0297-4DAE-8A82-ED4DA4B8E459}">
      <dgm:prSet phldrT="[Text]" custT="1"/>
      <dgm:spPr/>
      <dgm:t>
        <a:bodyPr/>
        <a:lstStyle/>
        <a:p>
          <a:r>
            <a:rPr lang="en-US" sz="1800" dirty="0" smtClean="0"/>
            <a:t>OCR Monitoring</a:t>
          </a:r>
          <a:endParaRPr lang="en-US" sz="1800" dirty="0"/>
        </a:p>
      </dgm:t>
    </dgm:pt>
    <dgm:pt modelId="{4FC85AD6-BB68-43BD-992E-79AC7BC5F107}" type="parTrans" cxnId="{132549AA-FC6E-48F1-91E4-996BEC076F4E}">
      <dgm:prSet/>
      <dgm:spPr/>
      <dgm:t>
        <a:bodyPr/>
        <a:lstStyle/>
        <a:p>
          <a:endParaRPr lang="en-US"/>
        </a:p>
      </dgm:t>
    </dgm:pt>
    <dgm:pt modelId="{B6711468-681D-4EEA-83D1-96FC3262C8DB}" type="sibTrans" cxnId="{132549AA-FC6E-48F1-91E4-996BEC076F4E}">
      <dgm:prSet/>
      <dgm:spPr/>
      <dgm:t>
        <a:bodyPr/>
        <a:lstStyle/>
        <a:p>
          <a:endParaRPr lang="en-US"/>
        </a:p>
      </dgm:t>
    </dgm:pt>
    <dgm:pt modelId="{4A9FD353-5402-4982-AB59-6297A415AD01}">
      <dgm:prSet phldrT="[Text]" custT="1"/>
      <dgm:spPr/>
      <dgm:t>
        <a:bodyPr/>
        <a:lstStyle/>
        <a:p>
          <a:r>
            <a:rPr lang="en-US" sz="1800" dirty="0" smtClean="0"/>
            <a:t>OCR Investigations</a:t>
          </a:r>
          <a:endParaRPr lang="en-US" sz="1800" dirty="0"/>
        </a:p>
      </dgm:t>
    </dgm:pt>
    <dgm:pt modelId="{8831C5C9-B583-4403-845A-9A19F6ADCEDC}" type="parTrans" cxnId="{90185D45-7B64-49C5-B6EF-74EE9D71CC3E}">
      <dgm:prSet/>
      <dgm:spPr/>
      <dgm:t>
        <a:bodyPr/>
        <a:lstStyle/>
        <a:p>
          <a:endParaRPr lang="en-US"/>
        </a:p>
      </dgm:t>
    </dgm:pt>
    <dgm:pt modelId="{62ACAECE-D24F-4C3D-881F-8095AE856349}" type="sibTrans" cxnId="{90185D45-7B64-49C5-B6EF-74EE9D71CC3E}">
      <dgm:prSet/>
      <dgm:spPr/>
      <dgm:t>
        <a:bodyPr/>
        <a:lstStyle/>
        <a:p>
          <a:endParaRPr lang="en-US"/>
        </a:p>
      </dgm:t>
    </dgm:pt>
    <dgm:pt modelId="{762D2111-5EC1-4794-89CB-6873EDFDE34C}">
      <dgm:prSet phldrT="[Text]" custT="1"/>
      <dgm:spPr/>
      <dgm:t>
        <a:bodyPr/>
        <a:lstStyle/>
        <a:p>
          <a:r>
            <a:rPr lang="en-US" sz="2400" dirty="0" smtClean="0"/>
            <a:t>Remedies</a:t>
          </a:r>
          <a:endParaRPr lang="en-US" sz="2400" dirty="0"/>
        </a:p>
      </dgm:t>
    </dgm:pt>
    <dgm:pt modelId="{4BBB3235-B526-4D03-A068-862A6FE1EBF3}" type="parTrans" cxnId="{0550801A-6690-4508-91AF-7A8633FE40E4}">
      <dgm:prSet/>
      <dgm:spPr/>
      <dgm:t>
        <a:bodyPr/>
        <a:lstStyle/>
        <a:p>
          <a:endParaRPr lang="en-US"/>
        </a:p>
      </dgm:t>
    </dgm:pt>
    <dgm:pt modelId="{AECD80C7-0349-494A-990C-30C53EC0C8C3}" type="sibTrans" cxnId="{0550801A-6690-4508-91AF-7A8633FE40E4}">
      <dgm:prSet/>
      <dgm:spPr/>
      <dgm:t>
        <a:bodyPr/>
        <a:lstStyle/>
        <a:p>
          <a:endParaRPr lang="en-US"/>
        </a:p>
      </dgm:t>
    </dgm:pt>
    <dgm:pt modelId="{6076A337-B443-44A6-AF9F-0BD9B8CE70C7}">
      <dgm:prSet/>
      <dgm:spPr>
        <a:solidFill>
          <a:schemeClr val="accent3">
            <a:lumMod val="60000"/>
            <a:lumOff val="40000"/>
          </a:schemeClr>
        </a:solidFill>
      </dgm:spPr>
      <dgm:t>
        <a:bodyPr/>
        <a:lstStyle/>
        <a:p>
          <a:r>
            <a:rPr lang="en-US" dirty="0" smtClean="0"/>
            <a:t>If OCR monitoring yields a suspicious result or a complaint is received, OCR will investigate.</a:t>
          </a:r>
          <a:endParaRPr lang="en-US" dirty="0"/>
        </a:p>
      </dgm:t>
    </dgm:pt>
    <dgm:pt modelId="{1E359034-4B30-41CB-AAE6-1DF742CB69D1}" type="parTrans" cxnId="{E5BA7409-3545-4263-B9FE-70C0E3FD643D}">
      <dgm:prSet/>
      <dgm:spPr/>
      <dgm:t>
        <a:bodyPr/>
        <a:lstStyle/>
        <a:p>
          <a:endParaRPr lang="en-US"/>
        </a:p>
      </dgm:t>
    </dgm:pt>
    <dgm:pt modelId="{04D9B430-647C-492A-8386-58214D6E9C97}" type="sibTrans" cxnId="{E5BA7409-3545-4263-B9FE-70C0E3FD643D}">
      <dgm:prSet/>
      <dgm:spPr/>
      <dgm:t>
        <a:bodyPr/>
        <a:lstStyle/>
        <a:p>
          <a:endParaRPr lang="en-US"/>
        </a:p>
      </dgm:t>
    </dgm:pt>
    <dgm:pt modelId="{1B2E7E8B-F6B1-4DD9-9719-68AAE2931E14}">
      <dgm:prSet/>
      <dgm:spPr>
        <a:solidFill>
          <a:schemeClr val="accent3">
            <a:lumMod val="60000"/>
            <a:lumOff val="40000"/>
          </a:schemeClr>
        </a:solidFill>
      </dgm:spPr>
      <dgm:t>
        <a:bodyPr/>
        <a:lstStyle/>
        <a:p>
          <a:r>
            <a:rPr lang="en-US" dirty="0" smtClean="0"/>
            <a:t>If an OCR investigation shows noncompliance with federal law,  OCR will need to remedy that.</a:t>
          </a:r>
          <a:endParaRPr lang="en-US" dirty="0"/>
        </a:p>
      </dgm:t>
    </dgm:pt>
    <dgm:pt modelId="{863D9082-B9C5-44CA-A5D2-0D2AD1A1098D}" type="parTrans" cxnId="{006CFEEC-8364-493F-9F3E-C8D8738F8375}">
      <dgm:prSet/>
      <dgm:spPr/>
      <dgm:t>
        <a:bodyPr/>
        <a:lstStyle/>
        <a:p>
          <a:endParaRPr lang="en-US"/>
        </a:p>
      </dgm:t>
    </dgm:pt>
    <dgm:pt modelId="{D8645336-D837-4A6D-8FCA-5DCA31F89923}" type="sibTrans" cxnId="{006CFEEC-8364-493F-9F3E-C8D8738F8375}">
      <dgm:prSet/>
      <dgm:spPr/>
      <dgm:t>
        <a:bodyPr/>
        <a:lstStyle/>
        <a:p>
          <a:endParaRPr lang="en-US"/>
        </a:p>
      </dgm:t>
    </dgm:pt>
    <dgm:pt modelId="{ACF3C9D4-8247-43A3-912A-A0990E47BFC5}">
      <dgm:prSet/>
      <dgm:spPr>
        <a:solidFill>
          <a:schemeClr val="accent3">
            <a:lumMod val="60000"/>
            <a:lumOff val="40000"/>
          </a:schemeClr>
        </a:solidFill>
      </dgm:spPr>
      <dgm:t>
        <a:bodyPr/>
        <a:lstStyle/>
        <a:p>
          <a:r>
            <a:rPr lang="en-US" dirty="0" smtClean="0"/>
            <a:t>OCR usually enters into an agreement with the school or district, but sometimes refers the case to the DOJ.</a:t>
          </a:r>
        </a:p>
      </dgm:t>
    </dgm:pt>
    <dgm:pt modelId="{1DE8B24F-3323-4B04-B1DB-0FCFBA826C41}" type="parTrans" cxnId="{4A829B9D-F695-4AC0-A88C-9F224141FC7A}">
      <dgm:prSet/>
      <dgm:spPr/>
      <dgm:t>
        <a:bodyPr/>
        <a:lstStyle/>
        <a:p>
          <a:endParaRPr lang="en-US"/>
        </a:p>
      </dgm:t>
    </dgm:pt>
    <dgm:pt modelId="{41FCF3FA-079C-4DB0-9B33-EF5930F9732B}" type="sibTrans" cxnId="{4A829B9D-F695-4AC0-A88C-9F224141FC7A}">
      <dgm:prSet/>
      <dgm:spPr/>
      <dgm:t>
        <a:bodyPr/>
        <a:lstStyle/>
        <a:p>
          <a:endParaRPr lang="en-US"/>
        </a:p>
      </dgm:t>
    </dgm:pt>
    <dgm:pt modelId="{311A7099-BFE9-4C58-B8CB-59DA234AC6CE}">
      <dgm:prSet/>
      <dgm:spPr>
        <a:solidFill>
          <a:schemeClr val="accent3">
            <a:lumMod val="60000"/>
            <a:lumOff val="40000"/>
          </a:schemeClr>
        </a:solidFill>
      </dgm:spPr>
      <dgm:t>
        <a:bodyPr/>
        <a:lstStyle/>
        <a:p>
          <a:r>
            <a:rPr lang="en-US" dirty="0" smtClean="0"/>
            <a:t>When the  problem is remedied, the school will continue to be monitored by OCR.</a:t>
          </a:r>
          <a:endParaRPr lang="en-US" dirty="0"/>
        </a:p>
      </dgm:t>
    </dgm:pt>
    <dgm:pt modelId="{056AD753-F995-4797-BD98-45371EEBA2E4}" type="parTrans" cxnId="{4D33D559-F74E-40C9-BC28-D14D0BC8C834}">
      <dgm:prSet/>
      <dgm:spPr/>
      <dgm:t>
        <a:bodyPr/>
        <a:lstStyle/>
        <a:p>
          <a:endParaRPr lang="en-US"/>
        </a:p>
      </dgm:t>
    </dgm:pt>
    <dgm:pt modelId="{E1DF39DD-0884-4998-BA80-706543C84FF3}" type="sibTrans" cxnId="{4D33D559-F74E-40C9-BC28-D14D0BC8C834}">
      <dgm:prSet/>
      <dgm:spPr/>
      <dgm:t>
        <a:bodyPr/>
        <a:lstStyle/>
        <a:p>
          <a:endParaRPr lang="en-US"/>
        </a:p>
      </dgm:t>
    </dgm:pt>
    <dgm:pt modelId="{18B29711-2594-43E9-98C8-79D2B3F80273}" type="pres">
      <dgm:prSet presAssocID="{1A63F610-7293-4A65-9B9C-3358B53ED175}" presName="Name0" presStyleCnt="0">
        <dgm:presLayoutVars>
          <dgm:dir/>
          <dgm:resizeHandles val="exact"/>
        </dgm:presLayoutVars>
      </dgm:prSet>
      <dgm:spPr/>
      <dgm:t>
        <a:bodyPr/>
        <a:lstStyle/>
        <a:p>
          <a:endParaRPr lang="en-US"/>
        </a:p>
      </dgm:t>
    </dgm:pt>
    <dgm:pt modelId="{F0B92EF7-CF28-48A7-86BD-C75D2EE7A7A8}" type="pres">
      <dgm:prSet presAssocID="{1A63F610-7293-4A65-9B9C-3358B53ED175}" presName="cycle" presStyleCnt="0"/>
      <dgm:spPr/>
    </dgm:pt>
    <dgm:pt modelId="{162B099E-255A-46B8-9C68-915751667837}" type="pres">
      <dgm:prSet presAssocID="{6D723ED1-0297-4DAE-8A82-ED4DA4B8E459}" presName="nodeFirstNode" presStyleLbl="node1" presStyleIdx="0" presStyleCnt="7" custScaleX="110336" custScaleY="139292" custRadScaleRad="98007" custRadScaleInc="4556">
        <dgm:presLayoutVars>
          <dgm:bulletEnabled val="1"/>
        </dgm:presLayoutVars>
      </dgm:prSet>
      <dgm:spPr/>
      <dgm:t>
        <a:bodyPr/>
        <a:lstStyle/>
        <a:p>
          <a:endParaRPr lang="en-US"/>
        </a:p>
      </dgm:t>
    </dgm:pt>
    <dgm:pt modelId="{26DDFAF2-BC2D-452B-A57A-FD39354ADA95}" type="pres">
      <dgm:prSet presAssocID="{B6711468-681D-4EEA-83D1-96FC3262C8DB}" presName="sibTransFirstNode" presStyleLbl="bgShp" presStyleIdx="0" presStyleCnt="1"/>
      <dgm:spPr/>
      <dgm:t>
        <a:bodyPr/>
        <a:lstStyle/>
        <a:p>
          <a:endParaRPr lang="en-US"/>
        </a:p>
      </dgm:t>
    </dgm:pt>
    <dgm:pt modelId="{D300705F-33F2-4B4D-A654-A22DA2235D75}" type="pres">
      <dgm:prSet presAssocID="{6076A337-B443-44A6-AF9F-0BD9B8CE70C7}" presName="nodeFollowingNodes" presStyleLbl="node1" presStyleIdx="1" presStyleCnt="7" custScaleY="111221" custRadScaleRad="115169" custRadScaleInc="-4599">
        <dgm:presLayoutVars>
          <dgm:bulletEnabled val="1"/>
        </dgm:presLayoutVars>
      </dgm:prSet>
      <dgm:spPr/>
      <dgm:t>
        <a:bodyPr/>
        <a:lstStyle/>
        <a:p>
          <a:endParaRPr lang="en-US"/>
        </a:p>
      </dgm:t>
    </dgm:pt>
    <dgm:pt modelId="{572F1B1D-42FF-47E0-B229-6EE95B510D34}" type="pres">
      <dgm:prSet presAssocID="{4A9FD353-5402-4982-AB59-6297A415AD01}" presName="nodeFollowingNodes" presStyleLbl="node1" presStyleIdx="2" presStyleCnt="7" custScaleX="118262" custScaleY="102100" custRadScaleRad="98274" custRadScaleInc="8904">
        <dgm:presLayoutVars>
          <dgm:bulletEnabled val="1"/>
        </dgm:presLayoutVars>
      </dgm:prSet>
      <dgm:spPr/>
      <dgm:t>
        <a:bodyPr/>
        <a:lstStyle/>
        <a:p>
          <a:endParaRPr lang="en-US"/>
        </a:p>
      </dgm:t>
    </dgm:pt>
    <dgm:pt modelId="{6CF421C6-B550-4D66-8114-AC173AABADBC}" type="pres">
      <dgm:prSet presAssocID="{762D2111-5EC1-4794-89CB-6873EDFDE34C}" presName="nodeFollowingNodes" presStyleLbl="node1" presStyleIdx="3" presStyleCnt="7" custScaleX="111934" custScaleY="122730" custRadScaleRad="102541" custRadScaleInc="140470">
        <dgm:presLayoutVars>
          <dgm:bulletEnabled val="1"/>
        </dgm:presLayoutVars>
      </dgm:prSet>
      <dgm:spPr/>
      <dgm:t>
        <a:bodyPr/>
        <a:lstStyle/>
        <a:p>
          <a:endParaRPr lang="en-US"/>
        </a:p>
      </dgm:t>
    </dgm:pt>
    <dgm:pt modelId="{1E0762A7-F45D-4E6F-86C2-7D340984F373}" type="pres">
      <dgm:prSet presAssocID="{1B2E7E8B-F6B1-4DD9-9719-68AAE2931E14}" presName="nodeFollowingNodes" presStyleLbl="node1" presStyleIdx="4" presStyleCnt="7" custScaleX="140750" custScaleY="69465" custRadScaleRad="112211" custRadScaleInc="-178987">
        <dgm:presLayoutVars>
          <dgm:bulletEnabled val="1"/>
        </dgm:presLayoutVars>
      </dgm:prSet>
      <dgm:spPr/>
      <dgm:t>
        <a:bodyPr/>
        <a:lstStyle/>
        <a:p>
          <a:endParaRPr lang="en-US"/>
        </a:p>
      </dgm:t>
    </dgm:pt>
    <dgm:pt modelId="{4FD3D5F7-58C3-4806-AA4C-2AF514FA6BC5}" type="pres">
      <dgm:prSet presAssocID="{ACF3C9D4-8247-43A3-912A-A0990E47BFC5}" presName="nodeFollowingNodes" presStyleLbl="node1" presStyleIdx="5" presStyleCnt="7" custScaleX="140750" custScaleY="95223" custRadScaleRad="106758" custRadScaleInc="-13034">
        <dgm:presLayoutVars>
          <dgm:bulletEnabled val="1"/>
        </dgm:presLayoutVars>
      </dgm:prSet>
      <dgm:spPr/>
      <dgm:t>
        <a:bodyPr/>
        <a:lstStyle/>
        <a:p>
          <a:endParaRPr lang="en-US"/>
        </a:p>
      </dgm:t>
    </dgm:pt>
    <dgm:pt modelId="{AF9CCDE9-358B-4F80-A525-187C6F0734CF}" type="pres">
      <dgm:prSet presAssocID="{311A7099-BFE9-4C58-B8CB-59DA234AC6CE}" presName="nodeFollowingNodes" presStyleLbl="node1" presStyleIdx="6" presStyleCnt="7" custScaleY="111221" custRadScaleRad="114762" custRadScaleInc="-9731">
        <dgm:presLayoutVars>
          <dgm:bulletEnabled val="1"/>
        </dgm:presLayoutVars>
      </dgm:prSet>
      <dgm:spPr/>
      <dgm:t>
        <a:bodyPr/>
        <a:lstStyle/>
        <a:p>
          <a:endParaRPr lang="en-US"/>
        </a:p>
      </dgm:t>
    </dgm:pt>
  </dgm:ptLst>
  <dgm:cxnLst>
    <dgm:cxn modelId="{164AB64B-09B1-4376-B1AB-D800302B3D85}" type="presOf" srcId="{1B2E7E8B-F6B1-4DD9-9719-68AAE2931E14}" destId="{1E0762A7-F45D-4E6F-86C2-7D340984F373}" srcOrd="0" destOrd="0" presId="urn:microsoft.com/office/officeart/2005/8/layout/cycle3"/>
    <dgm:cxn modelId="{0550801A-6690-4508-91AF-7A8633FE40E4}" srcId="{1A63F610-7293-4A65-9B9C-3358B53ED175}" destId="{762D2111-5EC1-4794-89CB-6873EDFDE34C}" srcOrd="3" destOrd="0" parTransId="{4BBB3235-B526-4D03-A068-862A6FE1EBF3}" sibTransId="{AECD80C7-0349-494A-990C-30C53EC0C8C3}"/>
    <dgm:cxn modelId="{7015F9C8-8324-49FF-A8B8-C6A1DBE23101}" type="presOf" srcId="{1A63F610-7293-4A65-9B9C-3358B53ED175}" destId="{18B29711-2594-43E9-98C8-79D2B3F80273}" srcOrd="0" destOrd="0" presId="urn:microsoft.com/office/officeart/2005/8/layout/cycle3"/>
    <dgm:cxn modelId="{D15BAD4B-42E3-4EBB-A93B-D94780384355}" type="presOf" srcId="{4A9FD353-5402-4982-AB59-6297A415AD01}" destId="{572F1B1D-42FF-47E0-B229-6EE95B510D34}" srcOrd="0" destOrd="0" presId="urn:microsoft.com/office/officeart/2005/8/layout/cycle3"/>
    <dgm:cxn modelId="{91256974-0FD6-4A8C-95AB-ABD1C22966C1}" type="presOf" srcId="{762D2111-5EC1-4794-89CB-6873EDFDE34C}" destId="{6CF421C6-B550-4D66-8114-AC173AABADBC}" srcOrd="0" destOrd="0" presId="urn:microsoft.com/office/officeart/2005/8/layout/cycle3"/>
    <dgm:cxn modelId="{D931E21B-0EE0-40A7-BCA3-BC98A2F30012}" type="presOf" srcId="{ACF3C9D4-8247-43A3-912A-A0990E47BFC5}" destId="{4FD3D5F7-58C3-4806-AA4C-2AF514FA6BC5}" srcOrd="0" destOrd="0" presId="urn:microsoft.com/office/officeart/2005/8/layout/cycle3"/>
    <dgm:cxn modelId="{44FCBA61-53F7-4DFB-977D-35A991917914}" type="presOf" srcId="{311A7099-BFE9-4C58-B8CB-59DA234AC6CE}" destId="{AF9CCDE9-358B-4F80-A525-187C6F0734CF}" srcOrd="0" destOrd="0" presId="urn:microsoft.com/office/officeart/2005/8/layout/cycle3"/>
    <dgm:cxn modelId="{132549AA-FC6E-48F1-91E4-996BEC076F4E}" srcId="{1A63F610-7293-4A65-9B9C-3358B53ED175}" destId="{6D723ED1-0297-4DAE-8A82-ED4DA4B8E459}" srcOrd="0" destOrd="0" parTransId="{4FC85AD6-BB68-43BD-992E-79AC7BC5F107}" sibTransId="{B6711468-681D-4EEA-83D1-96FC3262C8DB}"/>
    <dgm:cxn modelId="{E5BA7409-3545-4263-B9FE-70C0E3FD643D}" srcId="{1A63F610-7293-4A65-9B9C-3358B53ED175}" destId="{6076A337-B443-44A6-AF9F-0BD9B8CE70C7}" srcOrd="1" destOrd="0" parTransId="{1E359034-4B30-41CB-AAE6-1DF742CB69D1}" sibTransId="{04D9B430-647C-492A-8386-58214D6E9C97}"/>
    <dgm:cxn modelId="{4D33D559-F74E-40C9-BC28-D14D0BC8C834}" srcId="{1A63F610-7293-4A65-9B9C-3358B53ED175}" destId="{311A7099-BFE9-4C58-B8CB-59DA234AC6CE}" srcOrd="6" destOrd="0" parTransId="{056AD753-F995-4797-BD98-45371EEBA2E4}" sibTransId="{E1DF39DD-0884-4998-BA80-706543C84FF3}"/>
    <dgm:cxn modelId="{BACCDF1C-AB15-482A-8EF1-E71CDB19C626}" type="presOf" srcId="{B6711468-681D-4EEA-83D1-96FC3262C8DB}" destId="{26DDFAF2-BC2D-452B-A57A-FD39354ADA95}" srcOrd="0" destOrd="0" presId="urn:microsoft.com/office/officeart/2005/8/layout/cycle3"/>
    <dgm:cxn modelId="{30778E30-3580-4184-8556-133AEA7EC9BC}" type="presOf" srcId="{6076A337-B443-44A6-AF9F-0BD9B8CE70C7}" destId="{D300705F-33F2-4B4D-A654-A22DA2235D75}" srcOrd="0" destOrd="0" presId="urn:microsoft.com/office/officeart/2005/8/layout/cycle3"/>
    <dgm:cxn modelId="{90185D45-7B64-49C5-B6EF-74EE9D71CC3E}" srcId="{1A63F610-7293-4A65-9B9C-3358B53ED175}" destId="{4A9FD353-5402-4982-AB59-6297A415AD01}" srcOrd="2" destOrd="0" parTransId="{8831C5C9-B583-4403-845A-9A19F6ADCEDC}" sibTransId="{62ACAECE-D24F-4C3D-881F-8095AE856349}"/>
    <dgm:cxn modelId="{006CFEEC-8364-493F-9F3E-C8D8738F8375}" srcId="{1A63F610-7293-4A65-9B9C-3358B53ED175}" destId="{1B2E7E8B-F6B1-4DD9-9719-68AAE2931E14}" srcOrd="4" destOrd="0" parTransId="{863D9082-B9C5-44CA-A5D2-0D2AD1A1098D}" sibTransId="{D8645336-D837-4A6D-8FCA-5DCA31F89923}"/>
    <dgm:cxn modelId="{4A829B9D-F695-4AC0-A88C-9F224141FC7A}" srcId="{1A63F610-7293-4A65-9B9C-3358B53ED175}" destId="{ACF3C9D4-8247-43A3-912A-A0990E47BFC5}" srcOrd="5" destOrd="0" parTransId="{1DE8B24F-3323-4B04-B1DB-0FCFBA826C41}" sibTransId="{41FCF3FA-079C-4DB0-9B33-EF5930F9732B}"/>
    <dgm:cxn modelId="{D7F3C412-1198-42A4-84A1-7FB56AEFA66B}" type="presOf" srcId="{6D723ED1-0297-4DAE-8A82-ED4DA4B8E459}" destId="{162B099E-255A-46B8-9C68-915751667837}" srcOrd="0" destOrd="0" presId="urn:microsoft.com/office/officeart/2005/8/layout/cycle3"/>
    <dgm:cxn modelId="{72AA7B67-BB2A-49EC-A9B2-0E567D4810D4}" type="presParOf" srcId="{18B29711-2594-43E9-98C8-79D2B3F80273}" destId="{F0B92EF7-CF28-48A7-86BD-C75D2EE7A7A8}" srcOrd="0" destOrd="0" presId="urn:microsoft.com/office/officeart/2005/8/layout/cycle3"/>
    <dgm:cxn modelId="{1A3F685D-A26A-47F2-9C32-5187B8D50858}" type="presParOf" srcId="{F0B92EF7-CF28-48A7-86BD-C75D2EE7A7A8}" destId="{162B099E-255A-46B8-9C68-915751667837}" srcOrd="0" destOrd="0" presId="urn:microsoft.com/office/officeart/2005/8/layout/cycle3"/>
    <dgm:cxn modelId="{D07B40D6-D529-4EB1-961D-3A51EC272146}" type="presParOf" srcId="{F0B92EF7-CF28-48A7-86BD-C75D2EE7A7A8}" destId="{26DDFAF2-BC2D-452B-A57A-FD39354ADA95}" srcOrd="1" destOrd="0" presId="urn:microsoft.com/office/officeart/2005/8/layout/cycle3"/>
    <dgm:cxn modelId="{6347FFE3-CE7C-4BA4-92F1-92A2F349EF93}" type="presParOf" srcId="{F0B92EF7-CF28-48A7-86BD-C75D2EE7A7A8}" destId="{D300705F-33F2-4B4D-A654-A22DA2235D75}" srcOrd="2" destOrd="0" presId="urn:microsoft.com/office/officeart/2005/8/layout/cycle3"/>
    <dgm:cxn modelId="{37EB9A2C-AD46-4C86-A209-B071BB2DA0D8}" type="presParOf" srcId="{F0B92EF7-CF28-48A7-86BD-C75D2EE7A7A8}" destId="{572F1B1D-42FF-47E0-B229-6EE95B510D34}" srcOrd="3" destOrd="0" presId="urn:microsoft.com/office/officeart/2005/8/layout/cycle3"/>
    <dgm:cxn modelId="{7C52E890-11C7-4153-BDEE-A861D77E2A07}" type="presParOf" srcId="{F0B92EF7-CF28-48A7-86BD-C75D2EE7A7A8}" destId="{6CF421C6-B550-4D66-8114-AC173AABADBC}" srcOrd="4" destOrd="0" presId="urn:microsoft.com/office/officeart/2005/8/layout/cycle3"/>
    <dgm:cxn modelId="{B1AA349F-C436-4CCF-8B34-B3512404DC27}" type="presParOf" srcId="{F0B92EF7-CF28-48A7-86BD-C75D2EE7A7A8}" destId="{1E0762A7-F45D-4E6F-86C2-7D340984F373}" srcOrd="5" destOrd="0" presId="urn:microsoft.com/office/officeart/2005/8/layout/cycle3"/>
    <dgm:cxn modelId="{8C2F906F-E3FA-4133-9629-BD8C162BEBC2}" type="presParOf" srcId="{F0B92EF7-CF28-48A7-86BD-C75D2EE7A7A8}" destId="{4FD3D5F7-58C3-4806-AA4C-2AF514FA6BC5}" srcOrd="6" destOrd="0" presId="urn:microsoft.com/office/officeart/2005/8/layout/cycle3"/>
    <dgm:cxn modelId="{9B3F33CD-7E9F-4B0F-A112-577BB4AE2ADA}" type="presParOf" srcId="{F0B92EF7-CF28-48A7-86BD-C75D2EE7A7A8}" destId="{AF9CCDE9-358B-4F80-A525-187C6F0734CF}"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AA536-CF5F-44A0-95A7-661CC8B33D0D}" type="doc">
      <dgm:prSet loTypeId="urn:microsoft.com/office/officeart/2005/8/layout/process1" loCatId="process" qsTypeId="urn:microsoft.com/office/officeart/2005/8/quickstyle/simple1" qsCatId="simple" csTypeId="urn:microsoft.com/office/officeart/2005/8/colors/accent1_2" csCatId="accent1" phldr="1"/>
      <dgm:spPr/>
    </dgm:pt>
    <dgm:pt modelId="{4D5A9FED-F1BE-43CD-878D-60F555730926}">
      <dgm:prSet phldrT="[Text]" custT="1"/>
      <dgm:spPr/>
      <dgm:t>
        <a:bodyPr/>
        <a:lstStyle/>
        <a:p>
          <a:r>
            <a:rPr lang="en-US" sz="1400" b="1" dirty="0" smtClean="0"/>
            <a:t>January 2015</a:t>
          </a:r>
        </a:p>
        <a:p>
          <a:r>
            <a:rPr lang="en-US" sz="1400" b="1" dirty="0" smtClean="0"/>
            <a:t>OCR Public Letter to Private Citizen</a:t>
          </a:r>
        </a:p>
        <a:p>
          <a:r>
            <a:rPr lang="en-US" sz="1400" dirty="0" smtClean="0"/>
            <a:t>Instructed school to follow students’ gender identity, not sex assigned at birth</a:t>
          </a:r>
          <a:endParaRPr lang="en-US" sz="1400" dirty="0"/>
        </a:p>
      </dgm:t>
    </dgm:pt>
    <dgm:pt modelId="{1D14FC10-122E-42C6-9C73-EE32AA630110}" type="parTrans" cxnId="{635857E6-46D1-477B-BBEC-EED82BD338B3}">
      <dgm:prSet/>
      <dgm:spPr/>
      <dgm:t>
        <a:bodyPr/>
        <a:lstStyle/>
        <a:p>
          <a:endParaRPr lang="en-US"/>
        </a:p>
      </dgm:t>
    </dgm:pt>
    <dgm:pt modelId="{D9E41162-121D-40F3-A60A-620D5A496711}" type="sibTrans" cxnId="{635857E6-46D1-477B-BBEC-EED82BD338B3}">
      <dgm:prSet/>
      <dgm:spPr/>
      <dgm:t>
        <a:bodyPr/>
        <a:lstStyle/>
        <a:p>
          <a:endParaRPr lang="en-US" dirty="0"/>
        </a:p>
      </dgm:t>
    </dgm:pt>
    <dgm:pt modelId="{3DE22892-E818-4154-97E6-1ACC865A3502}">
      <dgm:prSet phldrT="[Text]" custT="1"/>
      <dgm:spPr/>
      <dgm:t>
        <a:bodyPr/>
        <a:lstStyle/>
        <a:p>
          <a:r>
            <a:rPr lang="en-US" sz="1400" b="1" dirty="0" smtClean="0"/>
            <a:t>May 2016</a:t>
          </a:r>
        </a:p>
        <a:p>
          <a:r>
            <a:rPr lang="en-US" sz="1400" b="1" dirty="0" smtClean="0"/>
            <a:t>OCR DCL</a:t>
          </a:r>
        </a:p>
        <a:p>
          <a:r>
            <a:rPr lang="en-US" sz="1400" b="0" dirty="0" smtClean="0"/>
            <a:t>Detailed obligations rooted in deference to gender identity (accommodations, no requirement of diagnosis, how to address discrimination)</a:t>
          </a:r>
          <a:endParaRPr lang="en-US" sz="1400" b="0" dirty="0"/>
        </a:p>
      </dgm:t>
    </dgm:pt>
    <dgm:pt modelId="{BAD2F3E7-82EA-439C-AD7A-2C8AC154DB37}" type="parTrans" cxnId="{AAF79F7E-6E06-4310-B980-6F2B6560FB69}">
      <dgm:prSet/>
      <dgm:spPr/>
      <dgm:t>
        <a:bodyPr/>
        <a:lstStyle/>
        <a:p>
          <a:endParaRPr lang="en-US"/>
        </a:p>
      </dgm:t>
    </dgm:pt>
    <dgm:pt modelId="{42AFA96F-F063-4103-BBA9-2E5AC13E89C4}" type="sibTrans" cxnId="{AAF79F7E-6E06-4310-B980-6F2B6560FB69}">
      <dgm:prSet/>
      <dgm:spPr/>
      <dgm:t>
        <a:bodyPr/>
        <a:lstStyle/>
        <a:p>
          <a:endParaRPr lang="en-US" dirty="0"/>
        </a:p>
      </dgm:t>
    </dgm:pt>
    <dgm:pt modelId="{1E7A0E2B-D32B-4B0E-8279-93935A37589F}">
      <dgm:prSet phldrT="[Text]" custT="1"/>
      <dgm:spPr/>
      <dgm:t>
        <a:bodyPr/>
        <a:lstStyle/>
        <a:p>
          <a:r>
            <a:rPr lang="en-US" sz="1400" b="1" dirty="0" smtClean="0"/>
            <a:t>February 2017</a:t>
          </a:r>
        </a:p>
        <a:p>
          <a:r>
            <a:rPr lang="en-US" sz="1400" b="1" dirty="0" smtClean="0"/>
            <a:t>OCR DCL</a:t>
          </a:r>
        </a:p>
        <a:p>
          <a:endParaRPr lang="en-US" sz="1400" b="1" dirty="0" smtClean="0"/>
        </a:p>
        <a:p>
          <a:r>
            <a:rPr lang="en-US" sz="1400" b="0" dirty="0" smtClean="0"/>
            <a:t>Previous OCR Letter and OCR DCL </a:t>
          </a:r>
          <a:r>
            <a:rPr lang="en-US" sz="1800" b="1" dirty="0" smtClean="0">
              <a:solidFill>
                <a:srgbClr val="FF0000"/>
              </a:solidFill>
            </a:rPr>
            <a:t>repealed</a:t>
          </a:r>
          <a:endParaRPr lang="en-US" sz="1800" b="1" dirty="0">
            <a:solidFill>
              <a:srgbClr val="FF0000"/>
            </a:solidFill>
          </a:endParaRPr>
        </a:p>
      </dgm:t>
    </dgm:pt>
    <dgm:pt modelId="{8BE9CFC1-1357-40AC-952E-BAFED65520E4}" type="parTrans" cxnId="{73B36DCC-F95E-425F-9CCB-5EA81B8ACC39}">
      <dgm:prSet/>
      <dgm:spPr/>
      <dgm:t>
        <a:bodyPr/>
        <a:lstStyle/>
        <a:p>
          <a:endParaRPr lang="en-US"/>
        </a:p>
      </dgm:t>
    </dgm:pt>
    <dgm:pt modelId="{9139459B-C760-4957-8B38-CF27421F19CB}" type="sibTrans" cxnId="{73B36DCC-F95E-425F-9CCB-5EA81B8ACC39}">
      <dgm:prSet/>
      <dgm:spPr/>
      <dgm:t>
        <a:bodyPr/>
        <a:lstStyle/>
        <a:p>
          <a:endParaRPr lang="en-US" dirty="0"/>
        </a:p>
      </dgm:t>
    </dgm:pt>
    <dgm:pt modelId="{C5303BC0-F91A-4E71-97AC-5251EE98482F}">
      <dgm:prSet custT="1"/>
      <dgm:spPr/>
      <dgm:t>
        <a:bodyPr/>
        <a:lstStyle/>
        <a:p>
          <a:r>
            <a:rPr lang="en-US" sz="1400" b="1" dirty="0" smtClean="0"/>
            <a:t>June 2017</a:t>
          </a:r>
        </a:p>
        <a:p>
          <a:r>
            <a:rPr lang="en-US" sz="1400" b="1" dirty="0" smtClean="0"/>
            <a:t>OCR Internal Memo</a:t>
          </a:r>
        </a:p>
        <a:p>
          <a:r>
            <a:rPr lang="en-US" sz="1400" dirty="0" smtClean="0"/>
            <a:t>OCR issues internal memo explaining that discrimination, bullying, and harassment of transgender students are still covered by Title IX </a:t>
          </a:r>
          <a:endParaRPr lang="en-US" sz="1400" b="1" dirty="0" smtClean="0"/>
        </a:p>
        <a:p>
          <a:endParaRPr lang="en-US" sz="1200" b="1" dirty="0"/>
        </a:p>
      </dgm:t>
    </dgm:pt>
    <dgm:pt modelId="{B3DCC200-76F4-496E-88C3-DD72CED8B348}" type="parTrans" cxnId="{019942BE-1B13-44BB-B3A0-3D03D06462A8}">
      <dgm:prSet/>
      <dgm:spPr/>
      <dgm:t>
        <a:bodyPr/>
        <a:lstStyle/>
        <a:p>
          <a:endParaRPr lang="en-US"/>
        </a:p>
      </dgm:t>
    </dgm:pt>
    <dgm:pt modelId="{386A3D51-1BD6-49DF-AE7E-005BF16F042A}" type="sibTrans" cxnId="{019942BE-1B13-44BB-B3A0-3D03D06462A8}">
      <dgm:prSet/>
      <dgm:spPr/>
      <dgm:t>
        <a:bodyPr/>
        <a:lstStyle/>
        <a:p>
          <a:endParaRPr lang="en-US"/>
        </a:p>
      </dgm:t>
    </dgm:pt>
    <dgm:pt modelId="{B3807AB6-7300-4164-A6E6-1C660964DBD8}" type="pres">
      <dgm:prSet presAssocID="{198AA536-CF5F-44A0-95A7-661CC8B33D0D}" presName="Name0" presStyleCnt="0">
        <dgm:presLayoutVars>
          <dgm:dir/>
          <dgm:resizeHandles val="exact"/>
        </dgm:presLayoutVars>
      </dgm:prSet>
      <dgm:spPr/>
    </dgm:pt>
    <dgm:pt modelId="{B9832A30-A792-494C-8AA4-F85E44FAC455}" type="pres">
      <dgm:prSet presAssocID="{4D5A9FED-F1BE-43CD-878D-60F555730926}" presName="node" presStyleLbl="node1" presStyleIdx="0" presStyleCnt="4" custScaleX="243175">
        <dgm:presLayoutVars>
          <dgm:bulletEnabled val="1"/>
        </dgm:presLayoutVars>
      </dgm:prSet>
      <dgm:spPr/>
      <dgm:t>
        <a:bodyPr/>
        <a:lstStyle/>
        <a:p>
          <a:endParaRPr lang="en-US"/>
        </a:p>
      </dgm:t>
    </dgm:pt>
    <dgm:pt modelId="{F9FDBB8C-C3DA-46B4-827E-43AE291E9696}" type="pres">
      <dgm:prSet presAssocID="{D9E41162-121D-40F3-A60A-620D5A496711}" presName="sibTrans" presStyleLbl="sibTrans2D1" presStyleIdx="0" presStyleCnt="3"/>
      <dgm:spPr/>
      <dgm:t>
        <a:bodyPr/>
        <a:lstStyle/>
        <a:p>
          <a:endParaRPr lang="en-US"/>
        </a:p>
      </dgm:t>
    </dgm:pt>
    <dgm:pt modelId="{9B9EC730-2426-48D0-99E3-A6AE6235943B}" type="pres">
      <dgm:prSet presAssocID="{D9E41162-121D-40F3-A60A-620D5A496711}" presName="connectorText" presStyleLbl="sibTrans2D1" presStyleIdx="0" presStyleCnt="3"/>
      <dgm:spPr/>
      <dgm:t>
        <a:bodyPr/>
        <a:lstStyle/>
        <a:p>
          <a:endParaRPr lang="en-US"/>
        </a:p>
      </dgm:t>
    </dgm:pt>
    <dgm:pt modelId="{A8619EEE-49E8-454A-9129-F4AED05D5300}" type="pres">
      <dgm:prSet presAssocID="{3DE22892-E818-4154-97E6-1ACC865A3502}" presName="node" presStyleLbl="node1" presStyleIdx="1" presStyleCnt="4" custScaleX="197089">
        <dgm:presLayoutVars>
          <dgm:bulletEnabled val="1"/>
        </dgm:presLayoutVars>
      </dgm:prSet>
      <dgm:spPr/>
      <dgm:t>
        <a:bodyPr/>
        <a:lstStyle/>
        <a:p>
          <a:endParaRPr lang="en-US"/>
        </a:p>
      </dgm:t>
    </dgm:pt>
    <dgm:pt modelId="{9A50A671-2E55-46E7-B5B7-AE08FBF612B9}" type="pres">
      <dgm:prSet presAssocID="{42AFA96F-F063-4103-BBA9-2E5AC13E89C4}" presName="sibTrans" presStyleLbl="sibTrans2D1" presStyleIdx="1" presStyleCnt="3"/>
      <dgm:spPr/>
      <dgm:t>
        <a:bodyPr/>
        <a:lstStyle/>
        <a:p>
          <a:endParaRPr lang="en-US"/>
        </a:p>
      </dgm:t>
    </dgm:pt>
    <dgm:pt modelId="{986758E9-8C13-4211-8C03-9E62A4559810}" type="pres">
      <dgm:prSet presAssocID="{42AFA96F-F063-4103-BBA9-2E5AC13E89C4}" presName="connectorText" presStyleLbl="sibTrans2D1" presStyleIdx="1" presStyleCnt="3"/>
      <dgm:spPr/>
      <dgm:t>
        <a:bodyPr/>
        <a:lstStyle/>
        <a:p>
          <a:endParaRPr lang="en-US"/>
        </a:p>
      </dgm:t>
    </dgm:pt>
    <dgm:pt modelId="{12FD6938-18C8-44E5-9869-268F24E638D4}" type="pres">
      <dgm:prSet presAssocID="{1E7A0E2B-D32B-4B0E-8279-93935A37589F}" presName="node" presStyleLbl="node1" presStyleIdx="2" presStyleCnt="4" custScaleX="174181">
        <dgm:presLayoutVars>
          <dgm:bulletEnabled val="1"/>
        </dgm:presLayoutVars>
      </dgm:prSet>
      <dgm:spPr/>
      <dgm:t>
        <a:bodyPr/>
        <a:lstStyle/>
        <a:p>
          <a:endParaRPr lang="en-US"/>
        </a:p>
      </dgm:t>
    </dgm:pt>
    <dgm:pt modelId="{4B823E33-9874-461D-839A-9AA0354FF36C}" type="pres">
      <dgm:prSet presAssocID="{9139459B-C760-4957-8B38-CF27421F19CB}" presName="sibTrans" presStyleLbl="sibTrans2D1" presStyleIdx="2" presStyleCnt="3"/>
      <dgm:spPr/>
      <dgm:t>
        <a:bodyPr/>
        <a:lstStyle/>
        <a:p>
          <a:endParaRPr lang="en-US"/>
        </a:p>
      </dgm:t>
    </dgm:pt>
    <dgm:pt modelId="{45548D49-4B20-43B9-80D7-2C0C1EDDCC9F}" type="pres">
      <dgm:prSet presAssocID="{9139459B-C760-4957-8B38-CF27421F19CB}" presName="connectorText" presStyleLbl="sibTrans2D1" presStyleIdx="2" presStyleCnt="3"/>
      <dgm:spPr/>
      <dgm:t>
        <a:bodyPr/>
        <a:lstStyle/>
        <a:p>
          <a:endParaRPr lang="en-US"/>
        </a:p>
      </dgm:t>
    </dgm:pt>
    <dgm:pt modelId="{D61AF7A7-579B-44AE-AC84-2F6B7C4A1045}" type="pres">
      <dgm:prSet presAssocID="{C5303BC0-F91A-4E71-97AC-5251EE98482F}" presName="node" presStyleLbl="node1" presStyleIdx="3" presStyleCnt="4" custScaleX="226973">
        <dgm:presLayoutVars>
          <dgm:bulletEnabled val="1"/>
        </dgm:presLayoutVars>
      </dgm:prSet>
      <dgm:spPr/>
      <dgm:t>
        <a:bodyPr/>
        <a:lstStyle/>
        <a:p>
          <a:endParaRPr lang="en-US"/>
        </a:p>
      </dgm:t>
    </dgm:pt>
  </dgm:ptLst>
  <dgm:cxnLst>
    <dgm:cxn modelId="{635857E6-46D1-477B-BBEC-EED82BD338B3}" srcId="{198AA536-CF5F-44A0-95A7-661CC8B33D0D}" destId="{4D5A9FED-F1BE-43CD-878D-60F555730926}" srcOrd="0" destOrd="0" parTransId="{1D14FC10-122E-42C6-9C73-EE32AA630110}" sibTransId="{D9E41162-121D-40F3-A60A-620D5A496711}"/>
    <dgm:cxn modelId="{D0173EA2-FEAA-4E40-B7C0-90B98B6C9D87}" type="presOf" srcId="{1E7A0E2B-D32B-4B0E-8279-93935A37589F}" destId="{12FD6938-18C8-44E5-9869-268F24E638D4}" srcOrd="0" destOrd="0" presId="urn:microsoft.com/office/officeart/2005/8/layout/process1"/>
    <dgm:cxn modelId="{42AA689D-7EDB-4A14-9205-0996847D0736}" type="presOf" srcId="{D9E41162-121D-40F3-A60A-620D5A496711}" destId="{9B9EC730-2426-48D0-99E3-A6AE6235943B}" srcOrd="1" destOrd="0" presId="urn:microsoft.com/office/officeart/2005/8/layout/process1"/>
    <dgm:cxn modelId="{019942BE-1B13-44BB-B3A0-3D03D06462A8}" srcId="{198AA536-CF5F-44A0-95A7-661CC8B33D0D}" destId="{C5303BC0-F91A-4E71-97AC-5251EE98482F}" srcOrd="3" destOrd="0" parTransId="{B3DCC200-76F4-496E-88C3-DD72CED8B348}" sibTransId="{386A3D51-1BD6-49DF-AE7E-005BF16F042A}"/>
    <dgm:cxn modelId="{D552BF68-6F2C-4714-BD73-648995F024D3}" type="presOf" srcId="{42AFA96F-F063-4103-BBA9-2E5AC13E89C4}" destId="{9A50A671-2E55-46E7-B5B7-AE08FBF612B9}" srcOrd="0" destOrd="0" presId="urn:microsoft.com/office/officeart/2005/8/layout/process1"/>
    <dgm:cxn modelId="{1C74E8F7-6DDB-41A0-BD3A-E77D77826066}" type="presOf" srcId="{D9E41162-121D-40F3-A60A-620D5A496711}" destId="{F9FDBB8C-C3DA-46B4-827E-43AE291E9696}" srcOrd="0" destOrd="0" presId="urn:microsoft.com/office/officeart/2005/8/layout/process1"/>
    <dgm:cxn modelId="{7B77813F-7FD2-4EB9-9466-E2DA25EDEBA2}" type="presOf" srcId="{9139459B-C760-4957-8B38-CF27421F19CB}" destId="{4B823E33-9874-461D-839A-9AA0354FF36C}" srcOrd="0" destOrd="0" presId="urn:microsoft.com/office/officeart/2005/8/layout/process1"/>
    <dgm:cxn modelId="{2457DE9B-8F20-4612-9E8A-B1AA216D2E86}" type="presOf" srcId="{42AFA96F-F063-4103-BBA9-2E5AC13E89C4}" destId="{986758E9-8C13-4211-8C03-9E62A4559810}" srcOrd="1" destOrd="0" presId="urn:microsoft.com/office/officeart/2005/8/layout/process1"/>
    <dgm:cxn modelId="{CA6E76ED-88F3-479F-A2F0-A7132F0CEC8F}" type="presOf" srcId="{3DE22892-E818-4154-97E6-1ACC865A3502}" destId="{A8619EEE-49E8-454A-9129-F4AED05D5300}" srcOrd="0" destOrd="0" presId="urn:microsoft.com/office/officeart/2005/8/layout/process1"/>
    <dgm:cxn modelId="{661F19D6-0D74-424A-AB86-2F1820E9C726}" type="presOf" srcId="{198AA536-CF5F-44A0-95A7-661CC8B33D0D}" destId="{B3807AB6-7300-4164-A6E6-1C660964DBD8}" srcOrd="0" destOrd="0" presId="urn:microsoft.com/office/officeart/2005/8/layout/process1"/>
    <dgm:cxn modelId="{5EF01E0D-E85B-442E-9BF4-04B8FD2B5A77}" type="presOf" srcId="{C5303BC0-F91A-4E71-97AC-5251EE98482F}" destId="{D61AF7A7-579B-44AE-AC84-2F6B7C4A1045}" srcOrd="0" destOrd="0" presId="urn:microsoft.com/office/officeart/2005/8/layout/process1"/>
    <dgm:cxn modelId="{6246F629-45FE-49ED-B775-18F5908E4617}" type="presOf" srcId="{9139459B-C760-4957-8B38-CF27421F19CB}" destId="{45548D49-4B20-43B9-80D7-2C0C1EDDCC9F}" srcOrd="1" destOrd="0" presId="urn:microsoft.com/office/officeart/2005/8/layout/process1"/>
    <dgm:cxn modelId="{AAF79F7E-6E06-4310-B980-6F2B6560FB69}" srcId="{198AA536-CF5F-44A0-95A7-661CC8B33D0D}" destId="{3DE22892-E818-4154-97E6-1ACC865A3502}" srcOrd="1" destOrd="0" parTransId="{BAD2F3E7-82EA-439C-AD7A-2C8AC154DB37}" sibTransId="{42AFA96F-F063-4103-BBA9-2E5AC13E89C4}"/>
    <dgm:cxn modelId="{73B36DCC-F95E-425F-9CCB-5EA81B8ACC39}" srcId="{198AA536-CF5F-44A0-95A7-661CC8B33D0D}" destId="{1E7A0E2B-D32B-4B0E-8279-93935A37589F}" srcOrd="2" destOrd="0" parTransId="{8BE9CFC1-1357-40AC-952E-BAFED65520E4}" sibTransId="{9139459B-C760-4957-8B38-CF27421F19CB}"/>
    <dgm:cxn modelId="{4CD55968-6956-4319-955B-0EB8D5E18B04}" type="presOf" srcId="{4D5A9FED-F1BE-43CD-878D-60F555730926}" destId="{B9832A30-A792-494C-8AA4-F85E44FAC455}" srcOrd="0" destOrd="0" presId="urn:microsoft.com/office/officeart/2005/8/layout/process1"/>
    <dgm:cxn modelId="{CD52EF31-BB37-49AC-85C3-A60C54EB683A}" type="presParOf" srcId="{B3807AB6-7300-4164-A6E6-1C660964DBD8}" destId="{B9832A30-A792-494C-8AA4-F85E44FAC455}" srcOrd="0" destOrd="0" presId="urn:microsoft.com/office/officeart/2005/8/layout/process1"/>
    <dgm:cxn modelId="{E35D52BE-C90F-4D04-A6B9-85ADA00EB273}" type="presParOf" srcId="{B3807AB6-7300-4164-A6E6-1C660964DBD8}" destId="{F9FDBB8C-C3DA-46B4-827E-43AE291E9696}" srcOrd="1" destOrd="0" presId="urn:microsoft.com/office/officeart/2005/8/layout/process1"/>
    <dgm:cxn modelId="{7CAB02A0-105A-41ED-B46B-2BCE260EAE44}" type="presParOf" srcId="{F9FDBB8C-C3DA-46B4-827E-43AE291E9696}" destId="{9B9EC730-2426-48D0-99E3-A6AE6235943B}" srcOrd="0" destOrd="0" presId="urn:microsoft.com/office/officeart/2005/8/layout/process1"/>
    <dgm:cxn modelId="{276672D3-607D-49F8-A4EA-2683F087D250}" type="presParOf" srcId="{B3807AB6-7300-4164-A6E6-1C660964DBD8}" destId="{A8619EEE-49E8-454A-9129-F4AED05D5300}" srcOrd="2" destOrd="0" presId="urn:microsoft.com/office/officeart/2005/8/layout/process1"/>
    <dgm:cxn modelId="{A80C5CD7-26C0-4D64-8A8E-C40CC866FF81}" type="presParOf" srcId="{B3807AB6-7300-4164-A6E6-1C660964DBD8}" destId="{9A50A671-2E55-46E7-B5B7-AE08FBF612B9}" srcOrd="3" destOrd="0" presId="urn:microsoft.com/office/officeart/2005/8/layout/process1"/>
    <dgm:cxn modelId="{C88B85AC-4C4E-4B31-994E-11A89C64C041}" type="presParOf" srcId="{9A50A671-2E55-46E7-B5B7-AE08FBF612B9}" destId="{986758E9-8C13-4211-8C03-9E62A4559810}" srcOrd="0" destOrd="0" presId="urn:microsoft.com/office/officeart/2005/8/layout/process1"/>
    <dgm:cxn modelId="{9208B70F-6824-4400-9C71-C81ADF132058}" type="presParOf" srcId="{B3807AB6-7300-4164-A6E6-1C660964DBD8}" destId="{12FD6938-18C8-44E5-9869-268F24E638D4}" srcOrd="4" destOrd="0" presId="urn:microsoft.com/office/officeart/2005/8/layout/process1"/>
    <dgm:cxn modelId="{C268D052-67AC-4A4C-84F1-1AB7A6236A75}" type="presParOf" srcId="{B3807AB6-7300-4164-A6E6-1C660964DBD8}" destId="{4B823E33-9874-461D-839A-9AA0354FF36C}" srcOrd="5" destOrd="0" presId="urn:microsoft.com/office/officeart/2005/8/layout/process1"/>
    <dgm:cxn modelId="{05C81974-47BC-4DAC-938B-4834984098DE}" type="presParOf" srcId="{4B823E33-9874-461D-839A-9AA0354FF36C}" destId="{45548D49-4B20-43B9-80D7-2C0C1EDDCC9F}" srcOrd="0" destOrd="0" presId="urn:microsoft.com/office/officeart/2005/8/layout/process1"/>
    <dgm:cxn modelId="{1BA33D9E-431A-4D02-B5CC-55BF23603E5A}" type="presParOf" srcId="{B3807AB6-7300-4164-A6E6-1C660964DBD8}" destId="{D61AF7A7-579B-44AE-AC84-2F6B7C4A104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1A0A4EC0-0F0A-4158-AE28-89069255EE32}" type="datetimeFigureOut">
              <a:rPr lang="en-US" smtClean="0"/>
              <a:t>1/12/2018</a:t>
            </a:fld>
            <a:endParaRPr lang="en-US" dirty="0"/>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258CA82C-DA5B-462B-BF7B-8A50B878C2FB}" type="slidenum">
              <a:rPr lang="en-US" smtClean="0"/>
              <a:t>‹#›</a:t>
            </a:fld>
            <a:endParaRPr lang="en-US" dirty="0"/>
          </a:p>
        </p:txBody>
      </p:sp>
    </p:spTree>
    <p:extLst>
      <p:ext uri="{BB962C8B-B14F-4D97-AF65-F5344CB8AC3E}">
        <p14:creationId xmlns:p14="http://schemas.microsoft.com/office/powerpoint/2010/main" val="1894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7" tIns="46324" rIns="92647" bIns="46324" numCol="1" anchor="t" anchorCtr="0" compatLnSpc="1">
            <a:prstTxWarp prst="textNoShape">
              <a:avLst/>
            </a:prstTxWarp>
          </a:bodyPr>
          <a:lstStyle>
            <a:lvl1pPr>
              <a:defRPr sz="1200"/>
            </a:lvl1pPr>
          </a:lstStyle>
          <a:p>
            <a:endParaRPr lang="en-GB"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7" tIns="46324" rIns="92647" bIns="46324" numCol="1" anchor="t" anchorCtr="0" compatLnSpc="1">
            <a:prstTxWarp prst="textNoShape">
              <a:avLst/>
            </a:prstTxWarp>
          </a:bodyPr>
          <a:lstStyle>
            <a:lvl1pPr algn="r">
              <a:defRPr sz="1200"/>
            </a:lvl1pPr>
          </a:lstStyle>
          <a:p>
            <a:endParaRPr lang="en-GB"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7" tIns="46324" rIns="92647" bIns="4632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7" tIns="46324" rIns="92647" bIns="46324" numCol="1" anchor="b" anchorCtr="0" compatLnSpc="1">
            <a:prstTxWarp prst="textNoShape">
              <a:avLst/>
            </a:prstTxWarp>
          </a:bodyPr>
          <a:lstStyle>
            <a:lvl1pPr>
              <a:defRPr sz="1200"/>
            </a:lvl1pPr>
          </a:lstStyle>
          <a:p>
            <a:endParaRPr lang="en-GB" dirty="0"/>
          </a:p>
        </p:txBody>
      </p:sp>
      <p:sp>
        <p:nvSpPr>
          <p:cNvPr id="3079" name="Rectangle 7"/>
          <p:cNvSpPr>
            <a:spLocks noGrp="1" noChangeArrowheads="1"/>
          </p:cNvSpPr>
          <p:nvPr>
            <p:ph type="sldNum" sz="quarter" idx="5"/>
          </p:nvPr>
        </p:nvSpPr>
        <p:spPr bwMode="auto">
          <a:xfrm>
            <a:off x="3970938"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7" tIns="46324" rIns="92647" bIns="46324" numCol="1" anchor="b" anchorCtr="0" compatLnSpc="1">
            <a:prstTxWarp prst="textNoShape">
              <a:avLst/>
            </a:prstTxWarp>
          </a:bodyPr>
          <a:lstStyle>
            <a:lvl1pPr algn="r">
              <a:defRPr sz="1200"/>
            </a:lvl1pPr>
          </a:lstStyle>
          <a:p>
            <a:fld id="{54AB1A6E-808D-424B-A081-E8F921080751}" type="slidenum">
              <a:rPr lang="en-GB"/>
              <a:pPr/>
              <a:t>‹#›</a:t>
            </a:fld>
            <a:endParaRPr lang="en-GB" dirty="0"/>
          </a:p>
        </p:txBody>
      </p:sp>
    </p:spTree>
    <p:extLst>
      <p:ext uri="{BB962C8B-B14F-4D97-AF65-F5344CB8AC3E}">
        <p14:creationId xmlns:p14="http://schemas.microsoft.com/office/powerpoint/2010/main" val="35783895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a4.uscourts.gov/Opinions/Published/161733R1.P.pdf"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a4.uscourts.gov/Opinions/Published/161733R1.P.pdf" TargetMode="External"/><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 of students who are bullied report it happening in classrooms, according to the National Center for Education Statistics.</a:t>
            </a:r>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11</a:t>
            </a:fld>
            <a:endParaRPr lang="en-US" dirty="0"/>
          </a:p>
        </p:txBody>
      </p:sp>
    </p:spTree>
    <p:extLst>
      <p:ext uri="{BB962C8B-B14F-4D97-AF65-F5344CB8AC3E}">
        <p14:creationId xmlns:p14="http://schemas.microsoft.com/office/powerpoint/2010/main" val="228127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as of October</a:t>
            </a:r>
            <a:r>
              <a:rPr lang="en-US" baseline="0" dirty="0" smtClean="0"/>
              <a:t> 18, 2015</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37</a:t>
            </a:fld>
            <a:endParaRPr lang="en-US" dirty="0"/>
          </a:p>
        </p:txBody>
      </p:sp>
    </p:spTree>
    <p:extLst>
      <p:ext uri="{BB962C8B-B14F-4D97-AF65-F5344CB8AC3E}">
        <p14:creationId xmlns:p14="http://schemas.microsoft.com/office/powerpoint/2010/main" val="127291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as of October</a:t>
            </a:r>
            <a:r>
              <a:rPr lang="en-US" baseline="0" dirty="0" smtClean="0"/>
              <a:t> 18, 2015</a:t>
            </a:r>
          </a:p>
          <a:p>
            <a:r>
              <a:rPr lang="en-US" dirty="0" smtClean="0"/>
              <a:t>Connecticut</a:t>
            </a:r>
            <a:r>
              <a:rPr lang="en-US" baseline="0" dirty="0" smtClean="0"/>
              <a:t> General Statutes § 10-222d.</a:t>
            </a:r>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38</a:t>
            </a:fld>
            <a:endParaRPr lang="en-US" dirty="0"/>
          </a:p>
        </p:txBody>
      </p:sp>
    </p:spTree>
    <p:extLst>
      <p:ext uri="{BB962C8B-B14F-4D97-AF65-F5344CB8AC3E}">
        <p14:creationId xmlns:p14="http://schemas.microsoft.com/office/powerpoint/2010/main" val="127291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on October</a:t>
            </a:r>
            <a:r>
              <a:rPr lang="en-US" baseline="0" dirty="0" smtClean="0"/>
              <a:t> 18, 2015: </a:t>
            </a:r>
            <a:r>
              <a:rPr lang="en-US" dirty="0"/>
              <a:t>Conn. Gen. Stat. § § 10-222d</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39</a:t>
            </a:fld>
            <a:endParaRPr lang="en-US" dirty="0"/>
          </a:p>
        </p:txBody>
      </p:sp>
    </p:spTree>
    <p:extLst>
      <p:ext uri="{BB962C8B-B14F-4D97-AF65-F5344CB8AC3E}">
        <p14:creationId xmlns:p14="http://schemas.microsoft.com/office/powerpoint/2010/main" val="103285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this slide from another presentation</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40</a:t>
            </a:fld>
            <a:endParaRPr lang="en-US" dirty="0"/>
          </a:p>
        </p:txBody>
      </p:sp>
    </p:spTree>
    <p:extLst>
      <p:ext uri="{BB962C8B-B14F-4D97-AF65-F5344CB8AC3E}">
        <p14:creationId xmlns:p14="http://schemas.microsoft.com/office/powerpoint/2010/main" val="353031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44</a:t>
            </a:fld>
            <a:endParaRPr lang="en-GB" dirty="0"/>
          </a:p>
        </p:txBody>
      </p:sp>
    </p:spTree>
    <p:extLst>
      <p:ext uri="{BB962C8B-B14F-4D97-AF65-F5344CB8AC3E}">
        <p14:creationId xmlns:p14="http://schemas.microsoft.com/office/powerpoint/2010/main" val="307490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https://www2.ed.gov/about/offices/list/ocr/docs/2013-14-first-look.pdf</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53</a:t>
            </a:fld>
            <a:endParaRPr lang="en-GB" dirty="0"/>
          </a:p>
        </p:txBody>
      </p:sp>
    </p:spTree>
    <p:extLst>
      <p:ext uri="{BB962C8B-B14F-4D97-AF65-F5344CB8AC3E}">
        <p14:creationId xmlns:p14="http://schemas.microsoft.com/office/powerpoint/2010/main" val="305977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 2016 Report from OCR - https://www2.ed.gov/about/reports/annual/ocr/report-to-president-and-secretary-of-education-2016.pdf </a:t>
            </a:r>
          </a:p>
          <a:p>
            <a:endParaRPr lang="en-US" dirty="0" smtClean="0"/>
          </a:p>
          <a:p>
            <a:r>
              <a:rPr lang="en-US" dirty="0" smtClean="0"/>
              <a:t>https://www2.ed.gov/about/offices/list/ocr/docs/2015-16-crdc-data-elements.pdf</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55</a:t>
            </a:fld>
            <a:endParaRPr lang="en-GB" dirty="0"/>
          </a:p>
        </p:txBody>
      </p:sp>
    </p:spTree>
    <p:extLst>
      <p:ext uri="{BB962C8B-B14F-4D97-AF65-F5344CB8AC3E}">
        <p14:creationId xmlns:p14="http://schemas.microsoft.com/office/powerpoint/2010/main" val="165793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http://www2.ed.gov/about/reports/annual/ocr/report-to-president-and-secretary-of-education-2015.pdf</a:t>
            </a:r>
            <a:endParaRPr lang="en-US" dirty="0"/>
          </a:p>
          <a:p>
            <a:endParaRPr lang="en-US" dirty="0"/>
          </a:p>
          <a:p>
            <a:r>
              <a:rPr lang="en-US" dirty="0" smtClean="0"/>
              <a:t>Only</a:t>
            </a:r>
            <a:r>
              <a:rPr lang="en-US" baseline="0" dirty="0" smtClean="0"/>
              <a:t> harassment relevant figure was the one with racial harassment claims.</a:t>
            </a:r>
          </a:p>
          <a:p>
            <a:endParaRPr lang="en-US" dirty="0" smtClean="0"/>
          </a:p>
        </p:txBody>
      </p:sp>
      <p:sp>
        <p:nvSpPr>
          <p:cNvPr id="4" name="Slide Number Placeholder 3"/>
          <p:cNvSpPr>
            <a:spLocks noGrp="1"/>
          </p:cNvSpPr>
          <p:nvPr>
            <p:ph type="sldNum" sz="quarter" idx="10"/>
          </p:nvPr>
        </p:nvSpPr>
        <p:spPr/>
        <p:txBody>
          <a:bodyPr/>
          <a:lstStyle/>
          <a:p>
            <a:fld id="{54AB1A6E-808D-424B-A081-E8F921080751}" type="slidenum">
              <a:rPr lang="en-GB" smtClean="0"/>
              <a:pPr/>
              <a:t>56</a:t>
            </a:fld>
            <a:endParaRPr lang="en-GB" dirty="0"/>
          </a:p>
        </p:txBody>
      </p:sp>
    </p:spTree>
    <p:extLst>
      <p:ext uri="{BB962C8B-B14F-4D97-AF65-F5344CB8AC3E}">
        <p14:creationId xmlns:p14="http://schemas.microsoft.com/office/powerpoint/2010/main" val="201090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https://www.insidehighered.com/news/2017/06/28/trump-administration-civil-rights-officials-promise-colleges-fairer-regulatory</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60</a:t>
            </a:fld>
            <a:endParaRPr lang="en-GB" dirty="0"/>
          </a:p>
        </p:txBody>
      </p:sp>
    </p:spTree>
    <p:extLst>
      <p:ext uri="{BB962C8B-B14F-4D97-AF65-F5344CB8AC3E}">
        <p14:creationId xmlns:p14="http://schemas.microsoft.com/office/powerpoint/2010/main" val="178589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http://www2.ed.gov/about/offices/list/ocr/docs/investigations/more/15131083-b.pdf</a:t>
            </a:r>
          </a:p>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68</a:t>
            </a:fld>
            <a:endParaRPr lang="en-US" dirty="0"/>
          </a:p>
        </p:txBody>
      </p:sp>
    </p:spTree>
    <p:extLst>
      <p:ext uri="{BB962C8B-B14F-4D97-AF65-F5344CB8AC3E}">
        <p14:creationId xmlns:p14="http://schemas.microsoft.com/office/powerpoint/2010/main" val="368465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https://nces.ed.gov/blogs/nces/post/bullying-down-from-a-decade-ago-but-unchanged-since-2013</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14</a:t>
            </a:fld>
            <a:endParaRPr lang="en-GB" dirty="0"/>
          </a:p>
        </p:txBody>
      </p:sp>
    </p:spTree>
    <p:extLst>
      <p:ext uri="{BB962C8B-B14F-4D97-AF65-F5344CB8AC3E}">
        <p14:creationId xmlns:p14="http://schemas.microsoft.com/office/powerpoint/2010/main" val="5915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69</a:t>
            </a:fld>
            <a:endParaRPr lang="en-US" dirty="0"/>
          </a:p>
        </p:txBody>
      </p:sp>
    </p:spTree>
    <p:extLst>
      <p:ext uri="{BB962C8B-B14F-4D97-AF65-F5344CB8AC3E}">
        <p14:creationId xmlns:p14="http://schemas.microsoft.com/office/powerpoint/2010/main" val="317498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70</a:t>
            </a:fld>
            <a:endParaRPr lang="en-US" dirty="0"/>
          </a:p>
        </p:txBody>
      </p:sp>
    </p:spTree>
    <p:extLst>
      <p:ext uri="{BB962C8B-B14F-4D97-AF65-F5344CB8AC3E}">
        <p14:creationId xmlns:p14="http://schemas.microsoft.com/office/powerpoint/2010/main" val="183459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71</a:t>
            </a:fld>
            <a:endParaRPr lang="en-US" dirty="0"/>
          </a:p>
        </p:txBody>
      </p:sp>
    </p:spTree>
    <p:extLst>
      <p:ext uri="{BB962C8B-B14F-4D97-AF65-F5344CB8AC3E}">
        <p14:creationId xmlns:p14="http://schemas.microsoft.com/office/powerpoint/2010/main" val="163571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72</a:t>
            </a:fld>
            <a:endParaRPr lang="en-US" dirty="0"/>
          </a:p>
        </p:txBody>
      </p:sp>
    </p:spTree>
    <p:extLst>
      <p:ext uri="{BB962C8B-B14F-4D97-AF65-F5344CB8AC3E}">
        <p14:creationId xmlns:p14="http://schemas.microsoft.com/office/powerpoint/2010/main" val="3370156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https://www2.ed.gov/about/offices/list/ocr/docs/investigations/more/09141226-a.pdf</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73</a:t>
            </a:fld>
            <a:endParaRPr lang="en-US" dirty="0"/>
          </a:p>
        </p:txBody>
      </p:sp>
    </p:spTree>
    <p:extLst>
      <p:ext uri="{BB962C8B-B14F-4D97-AF65-F5344CB8AC3E}">
        <p14:creationId xmlns:p14="http://schemas.microsoft.com/office/powerpoint/2010/main" val="97068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https://www2.ed.gov/about/offices/list/ocr/docs/investigations/more/09141226-b.pdf</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74</a:t>
            </a:fld>
            <a:endParaRPr lang="en-US" dirty="0"/>
          </a:p>
        </p:txBody>
      </p:sp>
    </p:spTree>
    <p:extLst>
      <p:ext uri="{BB962C8B-B14F-4D97-AF65-F5344CB8AC3E}">
        <p14:creationId xmlns:p14="http://schemas.microsoft.com/office/powerpoint/2010/main" val="97068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75</a:t>
            </a:fld>
            <a:endParaRPr lang="en-US" dirty="0"/>
          </a:p>
        </p:txBody>
      </p:sp>
    </p:spTree>
    <p:extLst>
      <p:ext uri="{BB962C8B-B14F-4D97-AF65-F5344CB8AC3E}">
        <p14:creationId xmlns:p14="http://schemas.microsoft.com/office/powerpoint/2010/main" val="1388772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Updated</a:t>
            </a:r>
            <a:r>
              <a:rPr lang="en-US" baseline="0" dirty="0" smtClean="0"/>
              <a:t> this slide based on new information</a:t>
            </a:r>
            <a:endParaRPr lang="en-US" dirty="0" smtClean="0"/>
          </a:p>
          <a:p>
            <a:pPr defTabSz="916372">
              <a:defRPr/>
            </a:pPr>
            <a:endParaRPr lang="en-US" dirty="0" smtClean="0"/>
          </a:p>
        </p:txBody>
      </p:sp>
      <p:sp>
        <p:nvSpPr>
          <p:cNvPr id="4" name="Slide Number Placeholder 3"/>
          <p:cNvSpPr>
            <a:spLocks noGrp="1"/>
          </p:cNvSpPr>
          <p:nvPr>
            <p:ph type="sldNum" sz="quarter" idx="10"/>
          </p:nvPr>
        </p:nvSpPr>
        <p:spPr/>
        <p:txBody>
          <a:bodyPr/>
          <a:lstStyle/>
          <a:p>
            <a:fld id="{CBF7BEE9-EFDC-4BC2-A4B7-92C664EB2B45}" type="slidenum">
              <a:rPr lang="en-US" smtClean="0"/>
              <a:pPr/>
              <a:t>76</a:t>
            </a:fld>
            <a:endParaRPr lang="en-US" dirty="0"/>
          </a:p>
        </p:txBody>
      </p:sp>
    </p:spTree>
    <p:extLst>
      <p:ext uri="{BB962C8B-B14F-4D97-AF65-F5344CB8AC3E}">
        <p14:creationId xmlns:p14="http://schemas.microsoft.com/office/powerpoint/2010/main" val="1119384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82</a:t>
            </a:fld>
            <a:endParaRPr lang="en-US" dirty="0"/>
          </a:p>
        </p:txBody>
      </p:sp>
    </p:spTree>
    <p:extLst>
      <p:ext uri="{BB962C8B-B14F-4D97-AF65-F5344CB8AC3E}">
        <p14:creationId xmlns:p14="http://schemas.microsoft.com/office/powerpoint/2010/main" val="274842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Based on</a:t>
            </a:r>
            <a:r>
              <a:rPr lang="en-US" baseline="0" dirty="0" smtClean="0"/>
              <a:t> Reed v. Kerens Independent School District (N.D. TX 2017) WL 2463275 where a similar claim just survived summary judgment for sex-based discriminatory harassment. </a:t>
            </a:r>
            <a:endParaRPr lang="en-US" dirty="0" smtClean="0"/>
          </a:p>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94</a:t>
            </a:fld>
            <a:endParaRPr lang="en-US" dirty="0"/>
          </a:p>
        </p:txBody>
      </p:sp>
    </p:spTree>
    <p:extLst>
      <p:ext uri="{BB962C8B-B14F-4D97-AF65-F5344CB8AC3E}">
        <p14:creationId xmlns:p14="http://schemas.microsoft.com/office/powerpoint/2010/main" val="37589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15</a:t>
            </a:fld>
            <a:endParaRPr lang="en-GB" dirty="0"/>
          </a:p>
        </p:txBody>
      </p:sp>
    </p:spTree>
    <p:extLst>
      <p:ext uri="{BB962C8B-B14F-4D97-AF65-F5344CB8AC3E}">
        <p14:creationId xmlns:p14="http://schemas.microsoft.com/office/powerpoint/2010/main" val="555155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Hively v. Ivy</a:t>
            </a:r>
            <a:r>
              <a:rPr lang="en-US" baseline="0" dirty="0" smtClean="0"/>
              <a:t> Tech Community College of Indiana, 2017 WL 1230393 (7th Cir. April 4, 2017) (en banc)</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97</a:t>
            </a:fld>
            <a:endParaRPr lang="en-US" dirty="0"/>
          </a:p>
        </p:txBody>
      </p:sp>
    </p:spTree>
    <p:extLst>
      <p:ext uri="{BB962C8B-B14F-4D97-AF65-F5344CB8AC3E}">
        <p14:creationId xmlns:p14="http://schemas.microsoft.com/office/powerpoint/2010/main" val="1574198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103</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http://www.edweek.org/ew/articles/2017/05/01/ap-reveals-hidden-horror-of-sex_ap.html?cmp=eml-enl-eu-news1</a:t>
            </a:r>
          </a:p>
          <a:p>
            <a:endParaRPr lang="en-US" dirty="0" smtClean="0"/>
          </a:p>
          <a:p>
            <a:r>
              <a:rPr lang="en-US" dirty="0" smtClean="0"/>
              <a:t>Full AP</a:t>
            </a:r>
            <a:r>
              <a:rPr lang="en-US" baseline="0" dirty="0" smtClean="0"/>
              <a:t> series: https://www.ap.org/explore/schoolhouse-sex-assault/index.html </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104</a:t>
            </a:fld>
            <a:endParaRPr lang="en-GB" dirty="0"/>
          </a:p>
        </p:txBody>
      </p:sp>
    </p:spTree>
    <p:extLst>
      <p:ext uri="{BB962C8B-B14F-4D97-AF65-F5344CB8AC3E}">
        <p14:creationId xmlns:p14="http://schemas.microsoft.com/office/powerpoint/2010/main" val="515429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470"/>
            <a:r>
              <a:rPr lang="en-US" dirty="0" smtClean="0"/>
              <a:t>https://www.ap.org/explore/schoolhouse-sex-assault/stats-revealed-by-ap-investigation-of-student-sex-assaults.html</a:t>
            </a:r>
          </a:p>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105</a:t>
            </a:fld>
            <a:endParaRPr lang="en-GB" dirty="0"/>
          </a:p>
        </p:txBody>
      </p:sp>
    </p:spTree>
    <p:extLst>
      <p:ext uri="{BB962C8B-B14F-4D97-AF65-F5344CB8AC3E}">
        <p14:creationId xmlns:p14="http://schemas.microsoft.com/office/powerpoint/2010/main" val="2712941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107</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http://www2.ed.gov/about/offices/list/ocr/docs/qa-201404-title-ix.pdf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108</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111</a:t>
            </a:fld>
            <a:endParaRPr lang="en-GB" dirty="0"/>
          </a:p>
        </p:txBody>
      </p:sp>
    </p:spTree>
    <p:extLst>
      <p:ext uri="{BB962C8B-B14F-4D97-AF65-F5344CB8AC3E}">
        <p14:creationId xmlns:p14="http://schemas.microsoft.com/office/powerpoint/2010/main" val="3636442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112</a:t>
            </a:fld>
            <a:endParaRPr lang="en-GB" dirty="0"/>
          </a:p>
        </p:txBody>
      </p:sp>
    </p:spTree>
    <p:extLst>
      <p:ext uri="{BB962C8B-B14F-4D97-AF65-F5344CB8AC3E}">
        <p14:creationId xmlns:p14="http://schemas.microsoft.com/office/powerpoint/2010/main" val="1224393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113</a:t>
            </a:fld>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114</a:t>
            </a:fld>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https://nces.ed.gov/pubs2017/2017064.pdf</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16</a:t>
            </a:fld>
            <a:endParaRPr lang="en-GB" dirty="0"/>
          </a:p>
        </p:txBody>
      </p:sp>
    </p:spTree>
    <p:extLst>
      <p:ext uri="{BB962C8B-B14F-4D97-AF65-F5344CB8AC3E}">
        <p14:creationId xmlns:p14="http://schemas.microsoft.com/office/powerpoint/2010/main" val="3284066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115</a:t>
            </a:fld>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https://www.yahoo.com/news/student-sex-assault-reports-state-state-042423694.html</a:t>
            </a:r>
          </a:p>
          <a:p>
            <a:endParaRPr lang="en-US" dirty="0" smtClean="0"/>
          </a:p>
          <a:p>
            <a:r>
              <a:rPr lang="en-US" dirty="0" smtClean="0"/>
              <a:t>There</a:t>
            </a:r>
            <a:r>
              <a:rPr lang="en-US" baseline="0" dirty="0" smtClean="0"/>
              <a:t> are wide variations in recordkeeping and training on sexual violence state-to-state </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116</a:t>
            </a:fld>
            <a:endParaRPr lang="en-GB" dirty="0"/>
          </a:p>
        </p:txBody>
      </p:sp>
    </p:spTree>
    <p:extLst>
      <p:ext uri="{BB962C8B-B14F-4D97-AF65-F5344CB8AC3E}">
        <p14:creationId xmlns:p14="http://schemas.microsoft.com/office/powerpoint/2010/main" val="4119207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Palo Alto do right? All of the referrals</a:t>
            </a:r>
            <a:r>
              <a:rPr lang="en-US" baseline="0" dirty="0" smtClean="0"/>
              <a:t> (on-campus counseling, off-campus rape counseling), assistance with police report, wavier of exams, and initial attempt to investigate social media harassers.</a:t>
            </a:r>
          </a:p>
          <a:p>
            <a:endParaRPr lang="en-US" baseline="0" dirty="0" smtClean="0"/>
          </a:p>
          <a:p>
            <a:r>
              <a:rPr lang="en-US" baseline="0" dirty="0" smtClean="0"/>
              <a:t>What did OCR find Palo Alto should have done differently? No evidence of an investigation of the assault was actually documented by the district, no notifications were given to the complainant about either investigation (into the assault or the social media harassment). Major take-away: filing a police report does not eliminate a district’s duty to investigate. </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119</a:t>
            </a:fld>
            <a:endParaRPr lang="en-GB" dirty="0"/>
          </a:p>
        </p:txBody>
      </p:sp>
    </p:spTree>
    <p:extLst>
      <p:ext uri="{BB962C8B-B14F-4D97-AF65-F5344CB8AC3E}">
        <p14:creationId xmlns:p14="http://schemas.microsoft.com/office/powerpoint/2010/main" val="4014089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120</a:t>
            </a:fld>
            <a:endParaRPr lang="en-GB" dirty="0"/>
          </a:p>
        </p:txBody>
      </p:sp>
    </p:spTree>
    <p:extLst>
      <p:ext uri="{BB962C8B-B14F-4D97-AF65-F5344CB8AC3E}">
        <p14:creationId xmlns:p14="http://schemas.microsoft.com/office/powerpoint/2010/main" val="2197089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Palo Alto do right? Meeting with both parties and their parents, offering counseling services, informing of reporting</a:t>
            </a:r>
            <a:r>
              <a:rPr lang="en-US" baseline="0" dirty="0" smtClean="0"/>
              <a:t> options</a:t>
            </a:r>
          </a:p>
          <a:p>
            <a:endParaRPr lang="en-US" baseline="0" dirty="0" smtClean="0"/>
          </a:p>
          <a:p>
            <a:r>
              <a:rPr lang="en-US" baseline="0" dirty="0" smtClean="0"/>
              <a:t>What did OCR find Palo Alto should have done differently? Palo Alto did not document any of its findings from its investigations and did not notify either party if it made findings or completed the investigation. Also, no evidence that Palo Alto assessed whether this created a hostile learning environment.</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121</a:t>
            </a:fld>
            <a:endParaRPr lang="en-GB" dirty="0"/>
          </a:p>
        </p:txBody>
      </p:sp>
    </p:spTree>
    <p:extLst>
      <p:ext uri="{BB962C8B-B14F-4D97-AF65-F5344CB8AC3E}">
        <p14:creationId xmlns:p14="http://schemas.microsoft.com/office/powerpoint/2010/main" val="4014089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Palo</a:t>
            </a:r>
            <a:r>
              <a:rPr lang="en-US" baseline="0" dirty="0" smtClean="0"/>
              <a:t> Alto do right?</a:t>
            </a:r>
          </a:p>
          <a:p>
            <a:endParaRPr lang="en-US" baseline="0" dirty="0" smtClean="0"/>
          </a:p>
          <a:p>
            <a:r>
              <a:rPr lang="en-US" baseline="0" dirty="0" smtClean="0"/>
              <a:t>What should Palo Alto have done differently? </a:t>
            </a:r>
          </a:p>
          <a:p>
            <a:r>
              <a:rPr lang="en-US" baseline="0" dirty="0" smtClean="0"/>
              <a:t>Failed to take immediate interim measures to protect Student A</a:t>
            </a:r>
          </a:p>
          <a:p>
            <a:r>
              <a:rPr lang="en-US" baseline="0" dirty="0" smtClean="0"/>
              <a:t>Failed to assess and address the hostile environment created by Student B’s actions</a:t>
            </a:r>
          </a:p>
          <a:p>
            <a:r>
              <a:rPr lang="en-US" baseline="0" dirty="0" smtClean="0"/>
              <a:t>Failed to provide notice of the outcome of its investigation</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123</a:t>
            </a:fld>
            <a:endParaRPr lang="en-GB" dirty="0"/>
          </a:p>
        </p:txBody>
      </p:sp>
    </p:spTree>
    <p:extLst>
      <p:ext uri="{BB962C8B-B14F-4D97-AF65-F5344CB8AC3E}">
        <p14:creationId xmlns:p14="http://schemas.microsoft.com/office/powerpoint/2010/main" val="3765457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https://www.washingtonpost.com/local/education/education-dept-closes-transgender-student-cases-as-it-pushes-to-scale-back-civil-rights-investigations/2017/06/17/08e10de2-5367-11e7-91eb-9611861a988f_story.html?utm_term=.94ccfa42cb7f</a:t>
            </a:r>
          </a:p>
          <a:p>
            <a:endParaRPr lang="en-US" dirty="0"/>
          </a:p>
          <a:p>
            <a:r>
              <a:rPr lang="en-US" u="sng" dirty="0">
                <a:hlinkClick r:id="rId3"/>
              </a:rPr>
              <a:t>http://www.ca4.uscourts.gov/Opinions/Published/161733R1.P.pdf</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128</a:t>
            </a:fld>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https://www.washingtonpost.com/local/education/education-dept-closes-transgender-student-cases-as-it-pushes-to-scale-back-civil-rights-investigations/2017/06/17/08e10de2-5367-11e7-91eb-9611861a988f_story.html?utm_term=.94ccfa42cb7f</a:t>
            </a:r>
          </a:p>
          <a:p>
            <a:endParaRPr lang="en-US" dirty="0"/>
          </a:p>
          <a:p>
            <a:r>
              <a:rPr lang="en-US" u="sng" dirty="0">
                <a:hlinkClick r:id="rId3"/>
              </a:rPr>
              <a:t>http://www.ca4.uscourts.gov/Opinions/Published/161733R1.P.pdf</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129</a:t>
            </a:fld>
            <a:endParaRPr lang="en-GB" dirty="0"/>
          </a:p>
        </p:txBody>
      </p:sp>
    </p:spTree>
    <p:extLst>
      <p:ext uri="{BB962C8B-B14F-4D97-AF65-F5344CB8AC3E}">
        <p14:creationId xmlns:p14="http://schemas.microsoft.com/office/powerpoint/2010/main" val="464447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Blake, J. J., Lund, E. M., Zhou, Q., Kwok, O., &amp; Benz, M. R.</a:t>
            </a:r>
            <a:r>
              <a:rPr lang="en-US" baseline="0" dirty="0" smtClean="0"/>
              <a:t> </a:t>
            </a:r>
            <a:r>
              <a:rPr lang="en-US" dirty="0" smtClean="0"/>
              <a:t>(2012). National prevalence rates of bully victimization</a:t>
            </a:r>
            <a:r>
              <a:rPr lang="en-US" baseline="0" dirty="0" smtClean="0"/>
              <a:t> </a:t>
            </a:r>
            <a:r>
              <a:rPr lang="en-US" dirty="0" smtClean="0"/>
              <a:t>among students with disabilities in the United States. School</a:t>
            </a:r>
            <a:r>
              <a:rPr lang="en-US" baseline="0" dirty="0" smtClean="0"/>
              <a:t> </a:t>
            </a:r>
            <a:r>
              <a:rPr lang="en-US" dirty="0" smtClean="0"/>
              <a:t>Psychology Quarterly, 27, 210–222.</a:t>
            </a:r>
          </a:p>
          <a:p>
            <a:endParaRPr lang="en-US" dirty="0" smtClean="0"/>
          </a:p>
          <a:p>
            <a:r>
              <a:rPr lang="en-US" dirty="0" smtClean="0"/>
              <a:t>Hartley, M. T., Bauman, S., Nixon, C. L., &amp; Davis, S. (2015).</a:t>
            </a:r>
            <a:r>
              <a:rPr lang="en-US" baseline="0" dirty="0" smtClean="0"/>
              <a:t> </a:t>
            </a:r>
            <a:r>
              <a:rPr lang="en-US" dirty="0" smtClean="0"/>
              <a:t>Comparative study of bullying victimization among students</a:t>
            </a:r>
            <a:r>
              <a:rPr lang="en-US" baseline="0" dirty="0" smtClean="0"/>
              <a:t> </a:t>
            </a:r>
            <a:r>
              <a:rPr lang="en-US" dirty="0" smtClean="0"/>
              <a:t>in general and special education. Exceptional Children, 8,</a:t>
            </a:r>
            <a:r>
              <a:rPr lang="en-US" baseline="0" dirty="0" smtClean="0"/>
              <a:t> </a:t>
            </a:r>
            <a:r>
              <a:rPr lang="en-US" dirty="0" smtClean="0"/>
              <a:t>176–193. doi:10.1177/0014402914551741</a:t>
            </a:r>
          </a:p>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139</a:t>
            </a:fld>
            <a:endParaRPr lang="en-GB" dirty="0"/>
          </a:p>
        </p:txBody>
      </p:sp>
    </p:spTree>
    <p:extLst>
      <p:ext uri="{BB962C8B-B14F-4D97-AF65-F5344CB8AC3E}">
        <p14:creationId xmlns:p14="http://schemas.microsoft.com/office/powerpoint/2010/main" val="2828638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http://www2.ed.gov/about/offices/list/ocr/letters/colleague-bullying-201410.pdf</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145</a:t>
            </a:fld>
            <a:endParaRPr lang="en-GB" dirty="0"/>
          </a:p>
        </p:txBody>
      </p:sp>
    </p:spTree>
    <p:extLst>
      <p:ext uri="{BB962C8B-B14F-4D97-AF65-F5344CB8AC3E}">
        <p14:creationId xmlns:p14="http://schemas.microsoft.com/office/powerpoint/2010/main" val="2875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25</a:t>
            </a:fld>
            <a:endParaRPr lang="en-GB" dirty="0"/>
          </a:p>
        </p:txBody>
      </p:sp>
    </p:spTree>
    <p:extLst>
      <p:ext uri="{BB962C8B-B14F-4D97-AF65-F5344CB8AC3E}">
        <p14:creationId xmlns:p14="http://schemas.microsoft.com/office/powerpoint/2010/main" val="2793623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Inspired</a:t>
            </a:r>
            <a:r>
              <a:rPr lang="en-US" baseline="0" dirty="0" smtClean="0"/>
              <a:t> by OCR Resolution Agreement with Chicago Public Schools: http://www2.ed.gov/about/offices/list/ocr/docs/investigations/more/05131379-a.pdf</a:t>
            </a:r>
          </a:p>
          <a:p>
            <a:pPr defTabSz="9163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146</a:t>
            </a:fld>
            <a:endParaRPr lang="en-US" dirty="0"/>
          </a:p>
        </p:txBody>
      </p:sp>
    </p:spTree>
    <p:extLst>
      <p:ext uri="{BB962C8B-B14F-4D97-AF65-F5344CB8AC3E}">
        <p14:creationId xmlns:p14="http://schemas.microsoft.com/office/powerpoint/2010/main" val="1183346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68DA6-D29B-4D29-8EAB-21E97E1F3F57}" type="slidenum">
              <a:rPr lang="en-US"/>
              <a:pPr/>
              <a:t>149</a:t>
            </a:fld>
            <a:endParaRPr lang="en-US" dirty="0"/>
          </a:p>
        </p:txBody>
      </p:sp>
      <p:sp>
        <p:nvSpPr>
          <p:cNvPr id="484354" name="Rectangle 7"/>
          <p:cNvSpPr txBox="1">
            <a:spLocks noGrp="1" noChangeArrowheads="1"/>
          </p:cNvSpPr>
          <p:nvPr/>
        </p:nvSpPr>
        <p:spPr bwMode="auto">
          <a:xfrm>
            <a:off x="3970134" y="8829676"/>
            <a:ext cx="303864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43" tIns="46321" rIns="92643" bIns="46321"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3AA8FCB1-D78A-4E7A-B6CA-269085746446}" type="slidenum">
              <a:rPr lang="en-US" sz="1200"/>
              <a:pPr algn="r"/>
              <a:t>149</a:t>
            </a:fld>
            <a:endParaRPr lang="en-US" sz="1200" dirty="0"/>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p:txBody>
          <a:bodyPr lIns="92643" tIns="46321" rIns="92643" bIns="46321"/>
          <a:lstStyle/>
          <a:p>
            <a:endParaRPr lang="en-US" dirty="0"/>
          </a:p>
        </p:txBody>
      </p:sp>
    </p:spTree>
    <p:extLst>
      <p:ext uri="{BB962C8B-B14F-4D97-AF65-F5344CB8AC3E}">
        <p14:creationId xmlns:p14="http://schemas.microsoft.com/office/powerpoint/2010/main" val="968375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F20DF0-AA75-40E3-B4A2-22BA09E3C9AA}" type="slidenum">
              <a:rPr lang="en-US"/>
              <a:pPr/>
              <a:t>150</a:t>
            </a:fld>
            <a:endParaRPr lang="en-US" dirty="0"/>
          </a:p>
        </p:txBody>
      </p:sp>
      <p:sp>
        <p:nvSpPr>
          <p:cNvPr id="487426" name="Rectangle 7"/>
          <p:cNvSpPr txBox="1">
            <a:spLocks noGrp="1" noChangeArrowheads="1"/>
          </p:cNvSpPr>
          <p:nvPr/>
        </p:nvSpPr>
        <p:spPr bwMode="auto">
          <a:xfrm>
            <a:off x="3970134" y="8829676"/>
            <a:ext cx="303864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43" tIns="46321" rIns="92643" bIns="46321"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377E5350-A631-49AC-9014-ABE6274A8BFB}" type="slidenum">
              <a:rPr lang="en-US" sz="1200"/>
              <a:pPr algn="r"/>
              <a:t>150</a:t>
            </a:fld>
            <a:endParaRPr lang="en-US" sz="1200" dirty="0"/>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p:txBody>
          <a:bodyPr lIns="92643" tIns="46321" rIns="92643" bIns="46321"/>
          <a:lstStyle/>
          <a:p>
            <a:endParaRPr lang="en-US" dirty="0"/>
          </a:p>
        </p:txBody>
      </p:sp>
    </p:spTree>
    <p:extLst>
      <p:ext uri="{BB962C8B-B14F-4D97-AF65-F5344CB8AC3E}">
        <p14:creationId xmlns:p14="http://schemas.microsoft.com/office/powerpoint/2010/main" val="4102173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7C574E-46CE-4724-9A7A-E13B2D8222B4}" type="slidenum">
              <a:rPr lang="en-US"/>
              <a:pPr/>
              <a:t>151</a:t>
            </a:fld>
            <a:endParaRPr lang="en-US" dirty="0"/>
          </a:p>
        </p:txBody>
      </p:sp>
      <p:sp>
        <p:nvSpPr>
          <p:cNvPr id="491522" name="Rectangle 7"/>
          <p:cNvSpPr txBox="1">
            <a:spLocks noGrp="1" noChangeArrowheads="1"/>
          </p:cNvSpPr>
          <p:nvPr/>
        </p:nvSpPr>
        <p:spPr bwMode="auto">
          <a:xfrm>
            <a:off x="3970134" y="8829676"/>
            <a:ext cx="303864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43" tIns="46321" rIns="92643" bIns="46321"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053426A9-F26A-471C-A4B4-E86781CB58E4}" type="slidenum">
              <a:rPr lang="en-US" sz="1200"/>
              <a:pPr algn="r"/>
              <a:t>151</a:t>
            </a:fld>
            <a:endParaRPr lang="en-US" sz="1200" dirty="0"/>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p:txBody>
          <a:bodyPr lIns="92643" tIns="46321" rIns="92643" bIns="46321"/>
          <a:lstStyle/>
          <a:p>
            <a:endParaRPr lang="en-US" dirty="0"/>
          </a:p>
        </p:txBody>
      </p:sp>
    </p:spTree>
    <p:extLst>
      <p:ext uri="{BB962C8B-B14F-4D97-AF65-F5344CB8AC3E}">
        <p14:creationId xmlns:p14="http://schemas.microsoft.com/office/powerpoint/2010/main" val="1937709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12171E-33F8-4BBA-92C0-D9FF1298C699}" type="slidenum">
              <a:rPr lang="en-US"/>
              <a:pPr/>
              <a:t>152</a:t>
            </a:fld>
            <a:endParaRPr lang="en-US" dirty="0"/>
          </a:p>
        </p:txBody>
      </p:sp>
      <p:sp>
        <p:nvSpPr>
          <p:cNvPr id="479234" name="Rectangle 7"/>
          <p:cNvSpPr txBox="1">
            <a:spLocks noGrp="1" noChangeArrowheads="1"/>
          </p:cNvSpPr>
          <p:nvPr/>
        </p:nvSpPr>
        <p:spPr bwMode="auto">
          <a:xfrm>
            <a:off x="3970134" y="8829676"/>
            <a:ext cx="303864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43" tIns="46321" rIns="92643" bIns="46321" anchor="b"/>
          <a:lstStyle>
            <a:lvl1pPr defTabSz="923925">
              <a:defRPr>
                <a:solidFill>
                  <a:schemeClr val="tx1"/>
                </a:solidFill>
                <a:latin typeface="Arial" charset="0"/>
              </a:defRPr>
            </a:lvl1pPr>
            <a:lvl2pPr marL="750888" indent="-288925" defTabSz="923925">
              <a:defRPr>
                <a:solidFill>
                  <a:schemeClr val="tx1"/>
                </a:solidFill>
                <a:latin typeface="Arial" charset="0"/>
              </a:defRPr>
            </a:lvl2pPr>
            <a:lvl3pPr marL="1155700" indent="-231775" defTabSz="923925">
              <a:defRPr>
                <a:solidFill>
                  <a:schemeClr val="tx1"/>
                </a:solidFill>
                <a:latin typeface="Arial" charset="0"/>
              </a:defRPr>
            </a:lvl3pPr>
            <a:lvl4pPr marL="1617663" indent="-230188" defTabSz="923925">
              <a:defRPr>
                <a:solidFill>
                  <a:schemeClr val="tx1"/>
                </a:solidFill>
                <a:latin typeface="Arial" charset="0"/>
              </a:defRPr>
            </a:lvl4pPr>
            <a:lvl5pPr marL="2079625" indent="-230188" defTabSz="923925">
              <a:defRPr>
                <a:solidFill>
                  <a:schemeClr val="tx1"/>
                </a:solidFill>
                <a:latin typeface="Arial" charset="0"/>
              </a:defRPr>
            </a:lvl5pPr>
            <a:lvl6pPr marL="2536825" indent="-230188" defTabSz="923925" fontAlgn="base">
              <a:spcBef>
                <a:spcPct val="0"/>
              </a:spcBef>
              <a:spcAft>
                <a:spcPct val="0"/>
              </a:spcAft>
              <a:defRPr>
                <a:solidFill>
                  <a:schemeClr val="tx1"/>
                </a:solidFill>
                <a:latin typeface="Arial" charset="0"/>
              </a:defRPr>
            </a:lvl6pPr>
            <a:lvl7pPr marL="2994025" indent="-230188" defTabSz="923925" fontAlgn="base">
              <a:spcBef>
                <a:spcPct val="0"/>
              </a:spcBef>
              <a:spcAft>
                <a:spcPct val="0"/>
              </a:spcAft>
              <a:defRPr>
                <a:solidFill>
                  <a:schemeClr val="tx1"/>
                </a:solidFill>
                <a:latin typeface="Arial" charset="0"/>
              </a:defRPr>
            </a:lvl7pPr>
            <a:lvl8pPr marL="3451225" indent="-230188" defTabSz="923925" fontAlgn="base">
              <a:spcBef>
                <a:spcPct val="0"/>
              </a:spcBef>
              <a:spcAft>
                <a:spcPct val="0"/>
              </a:spcAft>
              <a:defRPr>
                <a:solidFill>
                  <a:schemeClr val="tx1"/>
                </a:solidFill>
                <a:latin typeface="Arial" charset="0"/>
              </a:defRPr>
            </a:lvl8pPr>
            <a:lvl9pPr marL="3908425" indent="-230188" defTabSz="923925" fontAlgn="base">
              <a:spcBef>
                <a:spcPct val="0"/>
              </a:spcBef>
              <a:spcAft>
                <a:spcPct val="0"/>
              </a:spcAft>
              <a:defRPr>
                <a:solidFill>
                  <a:schemeClr val="tx1"/>
                </a:solidFill>
                <a:latin typeface="Arial" charset="0"/>
              </a:defRPr>
            </a:lvl9pPr>
          </a:lstStyle>
          <a:p>
            <a:pPr algn="r"/>
            <a:fld id="{82A4D22C-832A-4731-8DF6-C7691E4BC199}" type="slidenum">
              <a:rPr lang="en-US" sz="1200"/>
              <a:pPr algn="r"/>
              <a:t>152</a:t>
            </a:fld>
            <a:endParaRPr lang="en-US" sz="1200" dirty="0"/>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p:txBody>
          <a:bodyPr lIns="92643" tIns="46321" rIns="92643" bIns="46321"/>
          <a:lstStyle/>
          <a:p>
            <a:endParaRPr lang="en-US" dirty="0"/>
          </a:p>
          <a:p>
            <a:endParaRPr lang="en-US" dirty="0"/>
          </a:p>
          <a:p>
            <a:endParaRPr lang="en-US" dirty="0"/>
          </a:p>
        </p:txBody>
      </p:sp>
    </p:spTree>
    <p:extLst>
      <p:ext uri="{BB962C8B-B14F-4D97-AF65-F5344CB8AC3E}">
        <p14:creationId xmlns:p14="http://schemas.microsoft.com/office/powerpoint/2010/main" val="3439833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3BBC1-41B6-4260-866B-02F7EB171480}" type="slidenum">
              <a:rPr lang="en-US"/>
              <a:pPr/>
              <a:t>153</a:t>
            </a:fld>
            <a:endParaRPr lang="en-US" dirty="0"/>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a:noFill/>
        </p:spPr>
        <p:txBody>
          <a:bodyPr lIns="92643" tIns="46321" rIns="92643" bIns="46321"/>
          <a:lstStyle/>
          <a:p>
            <a:r>
              <a:rPr lang="en-US" dirty="0" smtClean="0"/>
              <a:t>Updated</a:t>
            </a:r>
            <a:r>
              <a:rPr lang="en-US" baseline="0" dirty="0" smtClean="0"/>
              <a:t> this slide</a:t>
            </a:r>
            <a:endParaRPr lang="en-US" dirty="0"/>
          </a:p>
        </p:txBody>
      </p:sp>
    </p:spTree>
    <p:extLst>
      <p:ext uri="{BB962C8B-B14F-4D97-AF65-F5344CB8AC3E}">
        <p14:creationId xmlns:p14="http://schemas.microsoft.com/office/powerpoint/2010/main" val="2816239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http://www.ydr.com/local/ci_28477001/cyberbullying-children-becomes-punishable-offense-pa </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154</a:t>
            </a:fld>
            <a:endParaRPr lang="en-US" dirty="0"/>
          </a:p>
        </p:txBody>
      </p:sp>
    </p:spTree>
    <p:extLst>
      <p:ext uri="{BB962C8B-B14F-4D97-AF65-F5344CB8AC3E}">
        <p14:creationId xmlns:p14="http://schemas.microsoft.com/office/powerpoint/2010/main" val="34910935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http://www.legis.state.tx.us/billlookup/text.aspx?LegSess=85R&amp;Bill=SB179</a:t>
            </a:r>
          </a:p>
          <a:p>
            <a:r>
              <a:rPr lang="en-US" dirty="0" smtClean="0"/>
              <a:t>http://news4sanantonio.com/news/make-it-stop/gov-greg-abbott-signs-anti-cyberbullying-legislation-dubbed-davids-law</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156</a:t>
            </a:fld>
            <a:endParaRPr lang="en-GB" dirty="0"/>
          </a:p>
        </p:txBody>
      </p:sp>
    </p:spTree>
    <p:extLst>
      <p:ext uri="{BB962C8B-B14F-4D97-AF65-F5344CB8AC3E}">
        <p14:creationId xmlns:p14="http://schemas.microsoft.com/office/powerpoint/2010/main" val="10248003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158</a:t>
            </a:fld>
            <a:endParaRPr lang="en-GB" dirty="0"/>
          </a:p>
        </p:txBody>
      </p:sp>
    </p:spTree>
    <p:extLst>
      <p:ext uri="{BB962C8B-B14F-4D97-AF65-F5344CB8AC3E}">
        <p14:creationId xmlns:p14="http://schemas.microsoft.com/office/powerpoint/2010/main" val="22278964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headlines</a:t>
            </a:r>
          </a:p>
          <a:p>
            <a:r>
              <a:rPr lang="en-US" dirty="0" smtClean="0"/>
              <a:t>http://www.cnn.com/2015/10/08/health/anti-bullying-laws-work/</a:t>
            </a:r>
          </a:p>
          <a:p>
            <a:r>
              <a:rPr lang="en-US" dirty="0" smtClean="0"/>
              <a:t>http://www.huffingtonpost.com/deborah-temkin/all-50-states-now-have-a_b_7153114.html</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161</a:t>
            </a:fld>
            <a:endParaRPr lang="en-US" dirty="0"/>
          </a:p>
        </p:txBody>
      </p:sp>
    </p:spTree>
    <p:extLst>
      <p:ext uri="{BB962C8B-B14F-4D97-AF65-F5344CB8AC3E}">
        <p14:creationId xmlns:p14="http://schemas.microsoft.com/office/powerpoint/2010/main" val="269121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https://www.cdc.gov/violenceprevention/pdf/bullying_factsheet.pdf</a:t>
            </a:r>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27</a:t>
            </a:fld>
            <a:endParaRPr lang="en-GB" dirty="0"/>
          </a:p>
        </p:txBody>
      </p:sp>
    </p:spTree>
    <p:extLst>
      <p:ext uri="{BB962C8B-B14F-4D97-AF65-F5344CB8AC3E}">
        <p14:creationId xmlns:p14="http://schemas.microsoft.com/office/powerpoint/2010/main" val="21497091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162</a:t>
            </a:fld>
            <a:endParaRPr lang="en-US" dirty="0"/>
          </a:p>
        </p:txBody>
      </p:sp>
    </p:spTree>
    <p:extLst>
      <p:ext uri="{BB962C8B-B14F-4D97-AF65-F5344CB8AC3E}">
        <p14:creationId xmlns:p14="http://schemas.microsoft.com/office/powerpoint/2010/main" val="36961956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372">
              <a:defRPr/>
            </a:pPr>
            <a:r>
              <a:rPr lang="en-US" dirty="0" smtClean="0"/>
              <a:t>Added</a:t>
            </a:r>
            <a:r>
              <a:rPr lang="en-US" baseline="0" dirty="0" smtClean="0"/>
              <a:t> this slide based on new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165</a:t>
            </a:fld>
            <a:endParaRPr lang="en-US" dirty="0"/>
          </a:p>
        </p:txBody>
      </p:sp>
    </p:spTree>
    <p:extLst>
      <p:ext uri="{BB962C8B-B14F-4D97-AF65-F5344CB8AC3E}">
        <p14:creationId xmlns:p14="http://schemas.microsoft.com/office/powerpoint/2010/main" val="5571387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169</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http://www2.ed.gov/about/offices/list/ocr/docs/title-ix-rights-201104.pdf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171</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http://www2.ed.gov/about/offices/list/ocr/docs/title-ix-rights-201104.pdf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172</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173</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174</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175</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changes to 34 C.F.R. 99.3 between last review and October 18, 2015.</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176</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402">
              <a:defRPr/>
            </a:pPr>
            <a:r>
              <a:rPr lang="en-US" dirty="0" smtClean="0"/>
              <a:t>No</a:t>
            </a:r>
            <a:r>
              <a:rPr lang="en-US" baseline="0" dirty="0" smtClean="0"/>
              <a:t> changes to 34 C.F.R. 99.10 between last review and October 18, 2015.</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177</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all headlineshttp://www.usatoday.com/story/news/nation/2015/05/12/everett-washington-bullying-suicide/27160975/</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28</a:t>
            </a:fld>
            <a:endParaRPr lang="en-US" dirty="0"/>
          </a:p>
        </p:txBody>
      </p:sp>
    </p:spTree>
    <p:extLst>
      <p:ext uri="{BB962C8B-B14F-4D97-AF65-F5344CB8AC3E}">
        <p14:creationId xmlns:p14="http://schemas.microsoft.com/office/powerpoint/2010/main" val="18684402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402">
              <a:defRPr/>
            </a:pPr>
            <a:r>
              <a:rPr lang="en-US" dirty="0" smtClean="0"/>
              <a:t>No</a:t>
            </a:r>
            <a:r>
              <a:rPr lang="en-US" baseline="0" dirty="0" smtClean="0"/>
              <a:t> changes to 34 C.F.R. Sections 99.12, 99.20, 99.21, 99.31 between last review and October 18, 2015.</a:t>
            </a:r>
          </a:p>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178</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179</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 Gen. Stat. § 1-210 (updated in 2015)</a:t>
            </a:r>
          </a:p>
          <a:p>
            <a:r>
              <a:rPr lang="en-US" dirty="0"/>
              <a:t>(b) Nothing in the Freedom of Information Act 1 shall be construed to require disclosure of: ***</a:t>
            </a:r>
          </a:p>
          <a:p>
            <a:r>
              <a:rPr lang="en-US" dirty="0"/>
              <a:t>(11) Names or addresses of students enrolled in any public school or college without the consent of each student whose name or</a:t>
            </a:r>
          </a:p>
          <a:p>
            <a:r>
              <a:rPr lang="en-US" dirty="0"/>
              <a:t>address is to be disclosed who is eighteen years of age or older and a parent or guardian of each such student who is younger than</a:t>
            </a:r>
          </a:p>
          <a:p>
            <a:r>
              <a:rPr lang="en-US" dirty="0"/>
              <a:t>eighteen years of age, provided this subdivision shall not be construed as prohibiting the disclosure of the names or addresses</a:t>
            </a:r>
          </a:p>
          <a:p>
            <a:r>
              <a:rPr lang="en-US" dirty="0"/>
              <a:t>of students enrolled in any public school in a regional school district to the board of selectmen or town board of finance, as the</a:t>
            </a:r>
          </a:p>
          <a:p>
            <a:r>
              <a:rPr lang="en-US" dirty="0"/>
              <a:t>case may be, of the town wherein the student resides for the purpose of verifying tuition payments made to such school;</a:t>
            </a:r>
          </a:p>
          <a:p>
            <a:r>
              <a:rPr lang="en-US" dirty="0"/>
              <a:t>***</a:t>
            </a:r>
          </a:p>
          <a:p>
            <a:r>
              <a:rPr lang="en-US" dirty="0"/>
              <a:t>(17) Educational records which are not subject to disclosure under the Family Educational Rights and Privacy Act, 20 USC</a:t>
            </a:r>
          </a:p>
          <a:p>
            <a:r>
              <a:rPr lang="en-US" dirty="0"/>
              <a:t>1232g;</a:t>
            </a:r>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180</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 Gen. Stat. § 1-210 (updated in 2015)</a:t>
            </a:r>
          </a:p>
          <a:p>
            <a:r>
              <a:rPr lang="en-US" dirty="0"/>
              <a:t>(b) Nothing in the Freedom of Information Act 1 shall be construed to require disclosure of: ***</a:t>
            </a:r>
          </a:p>
          <a:p>
            <a:r>
              <a:rPr lang="en-US" dirty="0"/>
              <a:t>(11) Names or addresses of students enrolled in any public school or college without the consent of each student whose name or</a:t>
            </a:r>
          </a:p>
          <a:p>
            <a:r>
              <a:rPr lang="en-US" dirty="0"/>
              <a:t>address is to be disclosed who is eighteen years of age or older and a parent or guardian of each such student who is younger than</a:t>
            </a:r>
          </a:p>
          <a:p>
            <a:r>
              <a:rPr lang="en-US" dirty="0"/>
              <a:t>eighteen years of age, provided this subdivision shall not be construed as prohibiting the disclosure of the names or addresses</a:t>
            </a:r>
          </a:p>
          <a:p>
            <a:r>
              <a:rPr lang="en-US" dirty="0"/>
              <a:t>of students enrolled in any public school in a regional school district to the board of selectmen or town board of finance, as the</a:t>
            </a:r>
          </a:p>
          <a:p>
            <a:r>
              <a:rPr lang="en-US" dirty="0"/>
              <a:t>case may be, of the town wherein the student resides for the purpose of verifying tuition payments made to such school;</a:t>
            </a:r>
          </a:p>
          <a:p>
            <a:r>
              <a:rPr lang="en-US" dirty="0"/>
              <a:t>***</a:t>
            </a:r>
          </a:p>
          <a:p>
            <a:r>
              <a:rPr lang="en-US" dirty="0"/>
              <a:t>(17) Educational records which are not subject to disclosure under the Family Educational Rights and Privacy Act, 20 USC</a:t>
            </a:r>
          </a:p>
          <a:p>
            <a:r>
              <a:rPr lang="en-US" dirty="0"/>
              <a:t>1232g;</a:t>
            </a:r>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181</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October 18, 2015, there are no changes to Connecticut General Statute 1-206 since 2011.</a:t>
            </a:r>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182</a:t>
            </a:fld>
            <a:endParaRPr lang="en-US" dirty="0"/>
          </a:p>
        </p:txBody>
      </p:sp>
    </p:spTree>
    <p:extLst>
      <p:ext uri="{BB962C8B-B14F-4D97-AF65-F5344CB8AC3E}">
        <p14:creationId xmlns:p14="http://schemas.microsoft.com/office/powerpoint/2010/main" val="9483014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186</a:t>
            </a:fld>
            <a:endParaRPr lang="en-US" dirty="0"/>
          </a:p>
        </p:txBody>
      </p:sp>
    </p:spTree>
    <p:extLst>
      <p:ext uri="{BB962C8B-B14F-4D97-AF65-F5344CB8AC3E}">
        <p14:creationId xmlns:p14="http://schemas.microsoft.com/office/powerpoint/2010/main" val="3908271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187</a:t>
            </a:fld>
            <a:endParaRPr lang="en-US" dirty="0"/>
          </a:p>
        </p:txBody>
      </p:sp>
    </p:spTree>
    <p:extLst>
      <p:ext uri="{BB962C8B-B14F-4D97-AF65-F5344CB8AC3E}">
        <p14:creationId xmlns:p14="http://schemas.microsoft.com/office/powerpoint/2010/main" val="16049147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changes to 46B-137(a) since 2012 (confirmed</a:t>
            </a:r>
            <a:r>
              <a:rPr lang="en-US" baseline="0" dirty="0" smtClean="0"/>
              <a:t> October 20, 2015)</a:t>
            </a:r>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188</a:t>
            </a:fld>
            <a:endParaRPr lang="en-US" dirty="0"/>
          </a:p>
        </p:txBody>
      </p:sp>
    </p:spTree>
    <p:extLst>
      <p:ext uri="{BB962C8B-B14F-4D97-AF65-F5344CB8AC3E}">
        <p14:creationId xmlns:p14="http://schemas.microsoft.com/office/powerpoint/2010/main" val="23910558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the names in the next few slides to erase the implications they suggested</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190</a:t>
            </a:fld>
            <a:endParaRPr lang="en-US" dirty="0"/>
          </a:p>
        </p:txBody>
      </p:sp>
    </p:spTree>
    <p:extLst>
      <p:ext uri="{BB962C8B-B14F-4D97-AF65-F5344CB8AC3E}">
        <p14:creationId xmlns:p14="http://schemas.microsoft.com/office/powerpoint/2010/main" val="2602885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196</a:t>
            </a:fld>
            <a:endParaRPr lang="en-US" dirty="0"/>
          </a:p>
        </p:txBody>
      </p:sp>
    </p:spTree>
    <p:extLst>
      <p:ext uri="{BB962C8B-B14F-4D97-AF65-F5344CB8AC3E}">
        <p14:creationId xmlns:p14="http://schemas.microsoft.com/office/powerpoint/2010/main" val="351189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http://articles.latimes.com/2014/apr/</a:t>
            </a:r>
          </a:p>
          <a:p>
            <a:r>
              <a:rPr lang="en-US" baseline="0" dirty="0" smtClean="0"/>
              <a:t>http://wnep.com/2015/03/20/app-raises-concerns-about-cyber-bullying/02/science/la-sci-sn-popular-bullied-20140402</a:t>
            </a:r>
          </a:p>
          <a:p>
            <a:endParaRPr lang="en-US" baseline="0" dirty="0" smtClean="0"/>
          </a:p>
          <a:p>
            <a:r>
              <a:rPr lang="en-US" dirty="0" smtClean="0"/>
              <a:t>http://www.houstonchronicle.com/news/education/amp/UT-Austin-study-Student-bullying-costs-districts-11256936.php</a:t>
            </a:r>
            <a:endParaRPr lang="en-US" dirty="0"/>
          </a:p>
        </p:txBody>
      </p:sp>
      <p:sp>
        <p:nvSpPr>
          <p:cNvPr id="4" name="Slide Number Placeholder 3"/>
          <p:cNvSpPr>
            <a:spLocks noGrp="1"/>
          </p:cNvSpPr>
          <p:nvPr>
            <p:ph type="sldNum" sz="quarter" idx="10"/>
          </p:nvPr>
        </p:nvSpPr>
        <p:spPr/>
        <p:txBody>
          <a:bodyPr/>
          <a:lstStyle/>
          <a:p>
            <a:fld id="{CBF7BEE9-EFDC-4BC2-A4B7-92C664EB2B45}" type="slidenum">
              <a:rPr lang="en-US" smtClean="0"/>
              <a:pPr/>
              <a:t>29</a:t>
            </a:fld>
            <a:endParaRPr lang="en-US" dirty="0"/>
          </a:p>
        </p:txBody>
      </p:sp>
    </p:spTree>
    <p:extLst>
      <p:ext uri="{BB962C8B-B14F-4D97-AF65-F5344CB8AC3E}">
        <p14:creationId xmlns:p14="http://schemas.microsoft.com/office/powerpoint/2010/main" val="18684402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202</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B1A6E-808D-424B-A081-E8F921080751}" type="slidenum">
              <a:rPr lang="en-GB" smtClean="0"/>
              <a:pPr/>
              <a:t>205</a:t>
            </a:fld>
            <a:endParaRPr lang="en-GB" dirty="0"/>
          </a:p>
        </p:txBody>
      </p:sp>
    </p:spTree>
    <p:extLst>
      <p:ext uri="{BB962C8B-B14F-4D97-AF65-F5344CB8AC3E}">
        <p14:creationId xmlns:p14="http://schemas.microsoft.com/office/powerpoint/2010/main" val="18224412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938" y="8829968"/>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3" tIns="46583" rIns="93163" bIns="46583" anchor="b"/>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06658D6E-04BA-47C7-BF71-EE3D36564151}" type="slidenum">
              <a:rPr lang="en-US" sz="1200">
                <a:latin typeface="Arial" pitchFamily="34" charset="0"/>
              </a:rPr>
              <a:pPr algn="r" eaLnBrk="1" hangingPunct="1"/>
              <a:t>206</a:t>
            </a:fld>
            <a:endParaRPr lang="en-US" sz="1200" dirty="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5993235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938" y="8829968"/>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3" tIns="46583" rIns="93163" bIns="46583" anchor="b"/>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208B09F-AAEC-4DEA-A56C-A87FAE585F0B}" type="slidenum">
              <a:rPr lang="en-US" sz="1200">
                <a:latin typeface="Arial" pitchFamily="34" charset="0"/>
              </a:rPr>
              <a:pPr algn="r" eaLnBrk="1" hangingPunct="1"/>
              <a:t>207</a:t>
            </a:fld>
            <a:endParaRPr lang="en-US" sz="1200" dirty="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9570703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235</a:t>
            </a:fld>
            <a:endParaRPr lang="en-US" dirty="0"/>
          </a:p>
        </p:txBody>
      </p:sp>
    </p:spTree>
    <p:extLst>
      <p:ext uri="{BB962C8B-B14F-4D97-AF65-F5344CB8AC3E}">
        <p14:creationId xmlns:p14="http://schemas.microsoft.com/office/powerpoint/2010/main" val="16579014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DCB45-E059-4AE9-AE61-44DBAEA146E8}" type="slidenum">
              <a:rPr lang="en-US" smtClean="0"/>
              <a:pPr>
                <a:defRPr/>
              </a:pPr>
              <a:t>238</a:t>
            </a:fld>
            <a:endParaRPr lang="en-US" dirty="0"/>
          </a:p>
        </p:txBody>
      </p:sp>
    </p:spTree>
    <p:extLst>
      <p:ext uri="{BB962C8B-B14F-4D97-AF65-F5344CB8AC3E}">
        <p14:creationId xmlns:p14="http://schemas.microsoft.com/office/powerpoint/2010/main" val="4659656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243</a:t>
            </a:fld>
            <a:endParaRPr lang="en-GB" dirty="0"/>
          </a:p>
        </p:txBody>
      </p:sp>
    </p:spTree>
    <p:extLst>
      <p:ext uri="{BB962C8B-B14F-4D97-AF65-F5344CB8AC3E}">
        <p14:creationId xmlns:p14="http://schemas.microsoft.com/office/powerpoint/2010/main" val="4689815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78267-6DE7-42B0-821C-0AD0FB0C7CC4}" type="slidenum">
              <a:rPr lang="en-US"/>
              <a:pPr/>
              <a:t>250</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15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http://www2.ed.gov/about/offices/list/ocr/letters/colleague-201104.pdf</a:t>
            </a:r>
          </a:p>
          <a:p>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35</a:t>
            </a:fld>
            <a:endParaRPr lang="en-GB" dirty="0"/>
          </a:p>
        </p:txBody>
      </p:sp>
    </p:spTree>
    <p:extLst>
      <p:ext uri="{BB962C8B-B14F-4D97-AF65-F5344CB8AC3E}">
        <p14:creationId xmlns:p14="http://schemas.microsoft.com/office/powerpoint/2010/main" val="407153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47713" y="1173163"/>
            <a:ext cx="7972425" cy="989012"/>
          </a:xfrm>
        </p:spPr>
        <p:txBody>
          <a:bodyPr tIns="0" bIns="0"/>
          <a:lstStyle>
            <a:lvl1pPr algn="l">
              <a:defRPr b="1" baseline="0">
                <a:solidFill>
                  <a:schemeClr val="tx1"/>
                </a:solidFill>
              </a:defRPr>
            </a:lvl1pPr>
          </a:lstStyle>
          <a:p>
            <a:pPr lvl="0"/>
            <a:r>
              <a:rPr lang="en-US" noProof="0" smtClean="0"/>
              <a:t>Click to edit Master title style</a:t>
            </a:r>
            <a:endParaRPr lang="en-GB" noProof="0" dirty="0" smtClean="0"/>
          </a:p>
        </p:txBody>
      </p:sp>
      <p:sp>
        <p:nvSpPr>
          <p:cNvPr id="9219" name="Rectangle 3"/>
          <p:cNvSpPr>
            <a:spLocks noGrp="1" noChangeArrowheads="1"/>
          </p:cNvSpPr>
          <p:nvPr>
            <p:ph type="subTitle" idx="1"/>
          </p:nvPr>
        </p:nvSpPr>
        <p:spPr>
          <a:xfrm>
            <a:off x="747713" y="2205038"/>
            <a:ext cx="7972425" cy="431800"/>
          </a:xfrm>
        </p:spPr>
        <p:txBody>
          <a:bodyPr tIns="0" bIns="0"/>
          <a:lstStyle>
            <a:lvl1pPr marL="0" indent="0" algn="l">
              <a:spcBef>
                <a:spcPct val="0"/>
              </a:spcBef>
              <a:buFontTx/>
              <a:buNone/>
              <a:defRPr sz="2000" baseline="0"/>
            </a:lvl1pPr>
          </a:lstStyle>
          <a:p>
            <a:pPr lvl="0"/>
            <a:r>
              <a:rPr lang="en-US" noProof="0" smtClean="0"/>
              <a:t>Click to edit Master subtitle style</a:t>
            </a:r>
            <a:endParaRPr lang="en-GB" noProof="0" dirty="0" smtClean="0"/>
          </a:p>
        </p:txBody>
      </p:sp>
      <p:pic>
        <p:nvPicPr>
          <p:cNvPr id="9223" name="Picture 8" descr="HoganLovells_382_300dpiRGB.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4" y="0"/>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2"/>
          <p:cNvSpPr txBox="1">
            <a:spLocks noChangeArrowheads="1"/>
          </p:cNvSpPr>
          <p:nvPr/>
        </p:nvSpPr>
        <p:spPr bwMode="auto">
          <a:xfrm>
            <a:off x="165100" y="3417888"/>
            <a:ext cx="8826500" cy="360362"/>
          </a:xfrm>
          <a:prstGeom prst="rect">
            <a:avLst/>
          </a:prstGeom>
          <a:solidFill>
            <a:schemeClr val="bg2"/>
          </a:solidFill>
          <a:ln>
            <a:noFill/>
          </a:ln>
          <a:effectLst/>
          <a:extLst/>
        </p:spPr>
        <p:txBody>
          <a:bodyPr/>
          <a:lstStyle/>
          <a:p>
            <a:pPr>
              <a:spcBef>
                <a:spcPct val="50000"/>
              </a:spcBef>
            </a:pPr>
            <a:endParaRPr lang="en-US" dirty="0"/>
          </a:p>
        </p:txBody>
      </p:sp>
      <p:sp>
        <p:nvSpPr>
          <p:cNvPr id="6" name="Text Box 12"/>
          <p:cNvSpPr txBox="1">
            <a:spLocks noChangeArrowheads="1"/>
          </p:cNvSpPr>
          <p:nvPr userDrawn="1"/>
        </p:nvSpPr>
        <p:spPr bwMode="auto">
          <a:xfrm>
            <a:off x="165100" y="3417888"/>
            <a:ext cx="8826500" cy="360362"/>
          </a:xfrm>
          <a:prstGeom prst="rect">
            <a:avLst/>
          </a:prstGeom>
          <a:solidFill>
            <a:schemeClr val="bg2"/>
          </a:solidFill>
          <a:ln>
            <a:noFill/>
          </a:ln>
          <a:effectLst/>
          <a:extLst/>
        </p:spPr>
        <p:txBody>
          <a:bodyPr/>
          <a:lstStyle/>
          <a:p>
            <a:pPr>
              <a:spcBef>
                <a:spcPct val="50000"/>
              </a:spcBef>
            </a:pPr>
            <a:endParaRPr lang="en-US" dirty="0"/>
          </a:p>
        </p:txBody>
      </p:sp>
    </p:spTree>
    <p:extLst>
      <p:ext uri="{BB962C8B-B14F-4D97-AF65-F5344CB8AC3E}">
        <p14:creationId xmlns:p14="http://schemas.microsoft.com/office/powerpoint/2010/main" val="42284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2" y="1250939"/>
            <a:ext cx="8384875" cy="2406661"/>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431322" y="510459"/>
            <a:ext cx="8376249" cy="5952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23261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2E0BBFD-3C28-455B-B3E3-FD8D1415BAC5}" type="slidenum">
              <a:rPr lang="en-GB" smtClean="0"/>
              <a:pPr/>
              <a:t>‹#›</a:t>
            </a:fld>
            <a:endParaRPr lang="en-GB" dirty="0"/>
          </a:p>
        </p:txBody>
      </p:sp>
      <p:sp>
        <p:nvSpPr>
          <p:cNvPr id="5"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
        <p:nvSpPr>
          <p:cNvPr id="6" name="Line 22"/>
          <p:cNvSpPr>
            <a:spLocks noChangeShapeType="1"/>
          </p:cNvSpPr>
          <p:nvPr userDrawn="1"/>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Tree>
    <p:extLst>
      <p:ext uri="{BB962C8B-B14F-4D97-AF65-F5344CB8AC3E}">
        <p14:creationId xmlns:p14="http://schemas.microsoft.com/office/powerpoint/2010/main" val="31234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AA4F091D-DC9C-4789-9E10-5978E56A7AB8}" type="slidenum">
              <a:rPr lang="en-GB" smtClean="0"/>
              <a:pPr/>
              <a:t>‹#›</a:t>
            </a:fld>
            <a:endParaRPr lang="en-GB" dirty="0"/>
          </a:p>
        </p:txBody>
      </p:sp>
      <p:sp>
        <p:nvSpPr>
          <p:cNvPr id="4"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
        <p:nvSpPr>
          <p:cNvPr id="5" name="Line 22"/>
          <p:cNvSpPr>
            <a:spLocks noChangeShapeType="1"/>
          </p:cNvSpPr>
          <p:nvPr userDrawn="1"/>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Tree>
    <p:extLst>
      <p:ext uri="{BB962C8B-B14F-4D97-AF65-F5344CB8AC3E}">
        <p14:creationId xmlns:p14="http://schemas.microsoft.com/office/powerpoint/2010/main" val="108323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2F8A79-76FC-4A74-8EA6-43961E5D5C9F}" type="slidenum">
              <a:rPr lang="en-GB" smtClean="0"/>
              <a:pPr/>
              <a:t>‹#›</a:t>
            </a:fld>
            <a:endParaRPr lang="en-GB" dirty="0"/>
          </a:p>
        </p:txBody>
      </p:sp>
    </p:spTree>
    <p:extLst>
      <p:ext uri="{BB962C8B-B14F-4D97-AF65-F5344CB8AC3E}">
        <p14:creationId xmlns:p14="http://schemas.microsoft.com/office/powerpoint/2010/main" val="413275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5100"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260EBA6-5923-4CE3-A27D-90B0E87F0265}" type="slidenum">
              <a:rPr lang="en-GB" smtClean="0"/>
              <a:pPr/>
              <a:t>‹#›</a:t>
            </a:fld>
            <a:endParaRPr lang="en-GB" dirty="0"/>
          </a:p>
        </p:txBody>
      </p:sp>
      <p:sp>
        <p:nvSpPr>
          <p:cNvPr id="6" name="Line 22"/>
          <p:cNvSpPr>
            <a:spLocks noChangeShapeType="1"/>
          </p:cNvSpPr>
          <p:nvPr/>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
        <p:nvSpPr>
          <p:cNvPr id="7" name="Line 22"/>
          <p:cNvSpPr>
            <a:spLocks noChangeShapeType="1"/>
          </p:cNvSpPr>
          <p:nvPr userDrawn="1"/>
        </p:nvSpPr>
        <p:spPr bwMode="auto">
          <a:xfrm>
            <a:off x="82550" y="1141413"/>
            <a:ext cx="8969375" cy="0"/>
          </a:xfrm>
          <a:prstGeom prst="line">
            <a:avLst/>
          </a:prstGeom>
          <a:noFill/>
          <a:ln w="12700">
            <a:solidFill>
              <a:schemeClr val="tx1"/>
            </a:solidFill>
            <a:round/>
            <a:headEnd/>
            <a:tailEnd/>
          </a:ln>
        </p:spPr>
        <p:txBody>
          <a:bodyPr/>
          <a:lstStyle/>
          <a:p>
            <a:pPr>
              <a:defRPr/>
            </a:pPr>
            <a:endParaRPr lang="de-DE" sz="1000" b="1" dirty="0">
              <a:ea typeface="Arial Unicode MS" pitchFamily="34" charset="-128"/>
              <a:cs typeface="Arial Unicode MS" pitchFamily="34" charset="-128"/>
            </a:endParaRPr>
          </a:p>
        </p:txBody>
      </p:sp>
    </p:spTree>
    <p:extLst>
      <p:ext uri="{BB962C8B-B14F-4D97-AF65-F5344CB8AC3E}">
        <p14:creationId xmlns:p14="http://schemas.microsoft.com/office/powerpoint/2010/main" val="16390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6900F539-779A-4056-A6CE-C2D4C907B6BB}" type="slidenum">
              <a:rPr lang="en-GB" smtClean="0"/>
              <a:pPr/>
              <a:t>‹#›</a:t>
            </a:fld>
            <a:endParaRPr lang="en-GB" dirty="0"/>
          </a:p>
        </p:txBody>
      </p:sp>
      <p:sp>
        <p:nvSpPr>
          <p:cNvPr id="5" name="Line 2"/>
          <p:cNvSpPr>
            <a:spLocks noChangeShapeType="1"/>
          </p:cNvSpPr>
          <p:nvPr/>
        </p:nvSpPr>
        <p:spPr bwMode="auto">
          <a:xfrm>
            <a:off x="165100" y="3417888"/>
            <a:ext cx="880427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dirty="0"/>
          </a:p>
        </p:txBody>
      </p:sp>
      <p:sp>
        <p:nvSpPr>
          <p:cNvPr id="8" name="Text Placeholder 7"/>
          <p:cNvSpPr>
            <a:spLocks noGrp="1"/>
          </p:cNvSpPr>
          <p:nvPr>
            <p:ph type="body" sz="quarter" idx="11" hasCustomPrompt="1"/>
          </p:nvPr>
        </p:nvSpPr>
        <p:spPr>
          <a:xfrm>
            <a:off x="93600" y="3416400"/>
            <a:ext cx="8892000" cy="1047600"/>
          </a:xfrm>
        </p:spPr>
        <p:txBody>
          <a:bodyPr/>
          <a:lstStyle>
            <a:lvl1pPr marL="0" indent="0">
              <a:buNone/>
              <a:defRPr b="1"/>
            </a:lvl1pPr>
            <a:lvl5pPr marL="1435100" indent="0">
              <a:buNone/>
              <a:defRPr/>
            </a:lvl5pPr>
          </a:lstStyle>
          <a:p>
            <a:pPr lvl="0"/>
            <a:r>
              <a:rPr lang="en-GB" dirty="0" smtClean="0"/>
              <a:t>New chapter</a:t>
            </a:r>
            <a:endParaRPr lang="en-GB" dirty="0"/>
          </a:p>
        </p:txBody>
      </p:sp>
      <p:sp>
        <p:nvSpPr>
          <p:cNvPr id="6" name="Line 2"/>
          <p:cNvSpPr>
            <a:spLocks noChangeShapeType="1"/>
          </p:cNvSpPr>
          <p:nvPr userDrawn="1"/>
        </p:nvSpPr>
        <p:spPr bwMode="auto">
          <a:xfrm>
            <a:off x="165100" y="3417888"/>
            <a:ext cx="8804275" cy="0"/>
          </a:xfrm>
          <a:prstGeom prst="line">
            <a:avLst/>
          </a:prstGeom>
          <a:noFill/>
          <a:ln w="73025">
            <a:solidFill>
              <a:srgbClr val="BDD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1992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795199"/>
            <a:ext cx="4068000" cy="46552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795200"/>
            <a:ext cx="4068000" cy="4655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4739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60011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795201"/>
            <a:ext cx="8568000" cy="46410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95707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100" y="0"/>
            <a:ext cx="896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165100" y="1449388"/>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5" name="Text Box 11"/>
          <p:cNvSpPr txBox="1">
            <a:spLocks noChangeArrowheads="1"/>
          </p:cNvSpPr>
          <p:nvPr/>
        </p:nvSpPr>
        <p:spPr bwMode="auto">
          <a:xfrm>
            <a:off x="0" y="6477000"/>
            <a:ext cx="9145588" cy="381000"/>
          </a:xfrm>
          <a:prstGeom prst="rect">
            <a:avLst/>
          </a:prstGeom>
          <a:solidFill>
            <a:schemeClr val="bg2"/>
          </a:solidFill>
          <a:ln>
            <a:noFill/>
          </a:ln>
          <a:effectLst/>
          <a:extLst/>
        </p:spPr>
        <p:txBody>
          <a:bodyPr wrap="none"/>
          <a:lstStyle/>
          <a:p>
            <a:endParaRPr lang="en-US" dirty="0"/>
          </a:p>
        </p:txBody>
      </p:sp>
      <p:sp>
        <p:nvSpPr>
          <p:cNvPr id="1034" name="Text Box 10"/>
          <p:cNvSpPr txBox="1">
            <a:spLocks noChangeArrowheads="1"/>
          </p:cNvSpPr>
          <p:nvPr/>
        </p:nvSpPr>
        <p:spPr bwMode="auto">
          <a:xfrm>
            <a:off x="165100" y="6477000"/>
            <a:ext cx="14954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GB" sz="800" baseline="0" noProof="1">
                <a:solidFill>
                  <a:schemeClr val="tx1"/>
                </a:solidFill>
                <a:latin typeface="+mn-lt"/>
              </a:rPr>
              <a:t>www.hoganlovells.com</a:t>
            </a:r>
          </a:p>
        </p:txBody>
      </p:sp>
      <p:sp>
        <p:nvSpPr>
          <p:cNvPr id="1030" name="Rectangle 6"/>
          <p:cNvSpPr>
            <a:spLocks noGrp="1" noChangeArrowheads="1"/>
          </p:cNvSpPr>
          <p:nvPr>
            <p:ph type="sldNum" sz="quarter" idx="4"/>
          </p:nvPr>
        </p:nvSpPr>
        <p:spPr bwMode="auto">
          <a:xfrm>
            <a:off x="8428038" y="6494463"/>
            <a:ext cx="4968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baseline="0">
                <a:solidFill>
                  <a:schemeClr val="tx1"/>
                </a:solidFill>
                <a:latin typeface="+mn-lt"/>
              </a:defRPr>
            </a:lvl1pPr>
          </a:lstStyle>
          <a:p>
            <a:fld id="{8CC62162-A410-474D-A552-FAE86DCA70DB}" type="slidenum">
              <a:rPr lang="en-GB" smtClean="0"/>
              <a:pPr/>
              <a:t>‹#›</a:t>
            </a:fld>
            <a:endParaRPr lang="en-GB" dirty="0"/>
          </a:p>
        </p:txBody>
      </p:sp>
    </p:spTree>
    <p:extLst>
      <p:ext uri="{BB962C8B-B14F-4D97-AF65-F5344CB8AC3E}">
        <p14:creationId xmlns:p14="http://schemas.microsoft.com/office/powerpoint/2010/main" val="16764188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lvl1pPr algn="l" rtl="0" eaLnBrk="1" fontAlgn="base" hangingPunct="1">
        <a:spcBef>
          <a:spcPct val="0"/>
        </a:spcBef>
        <a:spcAft>
          <a:spcPct val="0"/>
        </a:spcAft>
        <a:defRPr sz="3200" baseline="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ee.sneed@hoganlovells.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2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mailto:maree.sneed@hoganlovells.com"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g"/></Relationships>
</file>

<file path=ppt/slides/_rels/slide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175"/>
            <a:ext cx="9259888"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2133600" y="4648200"/>
            <a:ext cx="70104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aseline="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US" sz="2000" b="1" kern="0" dirty="0" smtClean="0">
                <a:solidFill>
                  <a:schemeClr val="bg1"/>
                </a:solidFill>
              </a:rPr>
              <a:t>Bullying and Harassment: </a:t>
            </a:r>
            <a:br>
              <a:rPr lang="en-US" sz="2000" b="1" kern="0" dirty="0" smtClean="0">
                <a:solidFill>
                  <a:schemeClr val="bg1"/>
                </a:solidFill>
              </a:rPr>
            </a:br>
            <a:r>
              <a:rPr lang="en-US" sz="2000" b="1" kern="0" dirty="0" smtClean="0">
                <a:solidFill>
                  <a:schemeClr val="bg1"/>
                </a:solidFill>
              </a:rPr>
              <a:t>What School Districts Need to Know to Protect Their </a:t>
            </a:r>
          </a:p>
          <a:p>
            <a:r>
              <a:rPr lang="en-US" sz="2000" b="1" kern="0" dirty="0" smtClean="0">
                <a:solidFill>
                  <a:schemeClr val="bg1"/>
                </a:solidFill>
              </a:rPr>
              <a:t>Students and Themselves</a:t>
            </a:r>
            <a:endParaRPr lang="en-US" sz="2000" b="1" kern="0" dirty="0">
              <a:solidFill>
                <a:schemeClr val="bg1"/>
              </a:solidFill>
            </a:endParaRPr>
          </a:p>
        </p:txBody>
      </p:sp>
      <p:sp>
        <p:nvSpPr>
          <p:cNvPr id="7" name="Rectangle 6"/>
          <p:cNvSpPr txBox="1">
            <a:spLocks noChangeArrowheads="1"/>
          </p:cNvSpPr>
          <p:nvPr/>
        </p:nvSpPr>
        <p:spPr bwMode="auto">
          <a:xfrm>
            <a:off x="2133600" y="5653553"/>
            <a:ext cx="6934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58775" indent="-358775" algn="l" rtl="0" eaLnBrk="1" fontAlgn="base" hangingPunct="1">
              <a:spcBef>
                <a:spcPct val="20000"/>
              </a:spcBef>
              <a:spcAft>
                <a:spcPct val="0"/>
              </a:spcAft>
              <a:buChar char="•"/>
              <a:defRPr sz="2800" baseline="0">
                <a:solidFill>
                  <a:schemeClr val="tx1"/>
                </a:solidFill>
                <a:latin typeface="+mn-lt"/>
                <a:ea typeface="+mn-ea"/>
                <a:cs typeface="+mn-cs"/>
              </a:defRPr>
            </a:lvl1pPr>
            <a:lvl2pPr marL="717550" indent="-357188" algn="l" rtl="0" eaLnBrk="1" fontAlgn="base" hangingPunct="1">
              <a:spcBef>
                <a:spcPct val="20000"/>
              </a:spcBef>
              <a:spcAft>
                <a:spcPct val="0"/>
              </a:spcAft>
              <a:buChar char="–"/>
              <a:defRPr sz="2400" baseline="0">
                <a:solidFill>
                  <a:schemeClr val="tx1"/>
                </a:solidFill>
                <a:latin typeface="+mn-lt"/>
              </a:defRPr>
            </a:lvl2pPr>
            <a:lvl3pPr marL="1076325" indent="-357188" algn="l" rtl="0" eaLnBrk="1" fontAlgn="base" hangingPunct="1">
              <a:spcBef>
                <a:spcPct val="20000"/>
              </a:spcBef>
              <a:spcAft>
                <a:spcPct val="0"/>
              </a:spcAft>
              <a:buChar char="•"/>
              <a:defRPr sz="2000" baseline="0">
                <a:solidFill>
                  <a:schemeClr val="tx1"/>
                </a:solidFill>
                <a:latin typeface="+mn-lt"/>
              </a:defRPr>
            </a:lvl3pPr>
            <a:lvl4pPr marL="1433513" indent="-355600" algn="l" rtl="0" eaLnBrk="1" fontAlgn="base" hangingPunct="1">
              <a:spcBef>
                <a:spcPct val="20000"/>
              </a:spcBef>
              <a:spcAft>
                <a:spcPct val="0"/>
              </a:spcAft>
              <a:buChar char="–"/>
              <a:defRPr baseline="0">
                <a:solidFill>
                  <a:schemeClr val="tx1"/>
                </a:solidFill>
                <a:latin typeface="+mn-lt"/>
              </a:defRPr>
            </a:lvl4pPr>
            <a:lvl5pPr marL="1792288" indent="-357188" algn="l" rtl="0" eaLnBrk="1" fontAlgn="base" hangingPunct="1">
              <a:spcBef>
                <a:spcPct val="20000"/>
              </a:spcBef>
              <a:spcAft>
                <a:spcPct val="0"/>
              </a:spcAft>
              <a:buChar char="•"/>
              <a:defRPr sz="1600" baseline="0">
                <a:solidFill>
                  <a:schemeClr val="tx1"/>
                </a:solidFill>
                <a:latin typeface="+mn-lt"/>
              </a:defRPr>
            </a:lvl5pPr>
            <a:lvl6pPr marL="2249488" indent="-357188" algn="l" rtl="0" eaLnBrk="1" fontAlgn="base" hangingPunct="1">
              <a:spcBef>
                <a:spcPct val="20000"/>
              </a:spcBef>
              <a:spcAft>
                <a:spcPct val="0"/>
              </a:spcAft>
              <a:buChar char="•"/>
              <a:defRPr sz="1600">
                <a:solidFill>
                  <a:schemeClr val="tx1"/>
                </a:solidFill>
                <a:latin typeface="+mn-lt"/>
              </a:defRPr>
            </a:lvl6pPr>
            <a:lvl7pPr marL="2706688" indent="-357188" algn="l" rtl="0" eaLnBrk="1" fontAlgn="base" hangingPunct="1">
              <a:spcBef>
                <a:spcPct val="20000"/>
              </a:spcBef>
              <a:spcAft>
                <a:spcPct val="0"/>
              </a:spcAft>
              <a:buChar char="•"/>
              <a:defRPr sz="1600">
                <a:solidFill>
                  <a:schemeClr val="tx1"/>
                </a:solidFill>
                <a:latin typeface="+mn-lt"/>
              </a:defRPr>
            </a:lvl7pPr>
            <a:lvl8pPr marL="3163888" indent="-357188" algn="l" rtl="0" eaLnBrk="1" fontAlgn="base" hangingPunct="1">
              <a:spcBef>
                <a:spcPct val="20000"/>
              </a:spcBef>
              <a:spcAft>
                <a:spcPct val="0"/>
              </a:spcAft>
              <a:buChar char="•"/>
              <a:defRPr sz="1600">
                <a:solidFill>
                  <a:schemeClr val="tx1"/>
                </a:solidFill>
                <a:latin typeface="+mn-lt"/>
              </a:defRPr>
            </a:lvl8pPr>
            <a:lvl9pPr marL="3621088" indent="-357188" algn="l" rtl="0" eaLnBrk="1" fontAlgn="base" hangingPunct="1">
              <a:spcBef>
                <a:spcPct val="20000"/>
              </a:spcBef>
              <a:spcAft>
                <a:spcPct val="0"/>
              </a:spcAft>
              <a:buChar char="•"/>
              <a:defRPr sz="1600">
                <a:solidFill>
                  <a:schemeClr val="tx1"/>
                </a:solidFill>
                <a:latin typeface="+mn-lt"/>
              </a:defRPr>
            </a:lvl9pPr>
          </a:lstStyle>
          <a:p>
            <a:pPr marL="0" indent="0">
              <a:lnSpc>
                <a:spcPct val="90000"/>
              </a:lnSpc>
              <a:buNone/>
            </a:pPr>
            <a:r>
              <a:rPr lang="en-US" sz="1800" kern="0" smtClean="0">
                <a:solidFill>
                  <a:schemeClr val="bg1"/>
                </a:solidFill>
              </a:rPr>
              <a:t>October </a:t>
            </a:r>
            <a:r>
              <a:rPr lang="en-US" sz="1800" kern="0" smtClean="0">
                <a:solidFill>
                  <a:schemeClr val="bg1"/>
                </a:solidFill>
              </a:rPr>
              <a:t>and November </a:t>
            </a:r>
            <a:r>
              <a:rPr lang="en-US" sz="1800" kern="0" dirty="0" smtClean="0">
                <a:solidFill>
                  <a:schemeClr val="bg1"/>
                </a:solidFill>
              </a:rPr>
              <a:t>– Area Cooperative Educational Services</a:t>
            </a:r>
          </a:p>
          <a:p>
            <a:pPr marL="0" indent="0">
              <a:lnSpc>
                <a:spcPct val="90000"/>
              </a:lnSpc>
              <a:buNone/>
            </a:pPr>
            <a:endParaRPr lang="en-US" sz="1800" kern="0" dirty="0">
              <a:solidFill>
                <a:schemeClr val="bg1"/>
              </a:solidFill>
            </a:endParaRPr>
          </a:p>
        </p:txBody>
      </p:sp>
      <p:sp>
        <p:nvSpPr>
          <p:cNvPr id="8" name="Rectangle 7"/>
          <p:cNvSpPr>
            <a:spLocks noChangeArrowheads="1"/>
          </p:cNvSpPr>
          <p:nvPr/>
        </p:nvSpPr>
        <p:spPr bwMode="auto">
          <a:xfrm>
            <a:off x="2133600" y="6019800"/>
            <a:ext cx="79724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lvl="0">
              <a:lnSpc>
                <a:spcPct val="90000"/>
              </a:lnSpc>
            </a:pPr>
            <a:r>
              <a:rPr lang="en-US" sz="1200" dirty="0">
                <a:solidFill>
                  <a:schemeClr val="bg1"/>
                </a:solidFill>
                <a:latin typeface="Arial"/>
              </a:rPr>
              <a:t>Maree Sneed, </a:t>
            </a:r>
            <a:r>
              <a:rPr lang="en-US" sz="1200" dirty="0" smtClean="0">
                <a:solidFill>
                  <a:schemeClr val="bg1"/>
                </a:solidFill>
                <a:latin typeface="Arial"/>
              </a:rPr>
              <a:t>Partner			</a:t>
            </a:r>
          </a:p>
          <a:p>
            <a:pPr lvl="0">
              <a:lnSpc>
                <a:spcPct val="90000"/>
              </a:lnSpc>
            </a:pPr>
            <a:r>
              <a:rPr lang="en-US" sz="1200" dirty="0" smtClean="0">
                <a:solidFill>
                  <a:schemeClr val="bg1"/>
                </a:solidFill>
                <a:latin typeface="Arial"/>
              </a:rPr>
              <a:t>Hogan Lovells			</a:t>
            </a:r>
          </a:p>
          <a:p>
            <a:pPr lvl="0">
              <a:lnSpc>
                <a:spcPct val="90000"/>
              </a:lnSpc>
            </a:pPr>
            <a:r>
              <a:rPr lang="en-US" sz="1200" dirty="0" smtClean="0">
                <a:solidFill>
                  <a:schemeClr val="bg1"/>
                </a:solidFill>
                <a:latin typeface="Arial"/>
              </a:rPr>
              <a:t>202-637-6416			</a:t>
            </a:r>
          </a:p>
          <a:p>
            <a:pPr lvl="0">
              <a:lnSpc>
                <a:spcPct val="90000"/>
              </a:lnSpc>
            </a:pPr>
            <a:r>
              <a:rPr lang="en-US" sz="1200" dirty="0" smtClean="0">
                <a:solidFill>
                  <a:schemeClr val="bg1"/>
                </a:solidFill>
                <a:latin typeface="Arial"/>
                <a:hlinkClick r:id="rId3"/>
              </a:rPr>
              <a:t>maree.sneed@hoganlovells.com</a:t>
            </a:r>
            <a:r>
              <a:rPr lang="en-US" sz="1200" dirty="0" smtClean="0">
                <a:solidFill>
                  <a:schemeClr val="bg1"/>
                </a:solidFill>
                <a:latin typeface="Arial"/>
              </a:rPr>
              <a:t>		</a:t>
            </a:r>
            <a:endParaRPr lang="en-US" sz="1500" dirty="0">
              <a:solidFill>
                <a:schemeClr val="bg1"/>
              </a:solidFill>
            </a:endParaRPr>
          </a:p>
        </p:txBody>
      </p:sp>
    </p:spTree>
    <p:extLst>
      <p:ext uri="{BB962C8B-B14F-4D97-AF65-F5344CB8AC3E}">
        <p14:creationId xmlns:p14="http://schemas.microsoft.com/office/powerpoint/2010/main" val="20270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600" dirty="0" smtClean="0"/>
              <a:t>What are bullying and harassment?</a:t>
            </a:r>
            <a:endParaRPr lang="en-US" sz="36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10</a:t>
            </a:fld>
            <a:endParaRPr lang="en-GB" dirty="0"/>
          </a:p>
        </p:txBody>
      </p:sp>
    </p:spTree>
    <p:extLst>
      <p:ext uri="{BB962C8B-B14F-4D97-AF65-F5344CB8AC3E}">
        <p14:creationId xmlns:p14="http://schemas.microsoft.com/office/powerpoint/2010/main" val="18278324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and Harassment Based on Sex</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r>
              <a:rPr lang="en-US" sz="3600" dirty="0" smtClean="0"/>
              <a:t>Sexual Violence</a:t>
            </a:r>
            <a:endParaRPr lang="en-US" sz="36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100</a:t>
            </a:fld>
            <a:endParaRPr lang="en-GB" dirty="0"/>
          </a:p>
        </p:txBody>
      </p:sp>
    </p:spTree>
    <p:extLst>
      <p:ext uri="{BB962C8B-B14F-4D97-AF65-F5344CB8AC3E}">
        <p14:creationId xmlns:p14="http://schemas.microsoft.com/office/powerpoint/2010/main" val="2979931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kern="1200" dirty="0">
                <a:solidFill>
                  <a:srgbClr val="000000"/>
                </a:solidFill>
                <a:latin typeface="Arial" charset="0"/>
                <a:ea typeface="+mn-ea"/>
                <a:cs typeface="+mn-cs"/>
              </a:rPr>
              <a:t>Bullying and Harassment Based on Sex</a:t>
            </a:r>
            <a:br>
              <a:rPr lang="en-US" sz="2800" kern="1200" dirty="0">
                <a:solidFill>
                  <a:srgbClr val="000000"/>
                </a:solidFill>
                <a:latin typeface="Arial" charset="0"/>
                <a:ea typeface="+mn-ea"/>
                <a:cs typeface="+mn-cs"/>
              </a:rPr>
            </a:br>
            <a:r>
              <a:rPr lang="en-US" sz="2800" i="1" kern="1200" dirty="0">
                <a:solidFill>
                  <a:srgbClr val="000000"/>
                </a:solidFill>
                <a:latin typeface="Arial" charset="0"/>
                <a:ea typeface="+mn-ea"/>
                <a:cs typeface="+mn-cs"/>
              </a:rPr>
              <a:t>Sexual </a:t>
            </a:r>
            <a:r>
              <a:rPr lang="en-US" sz="2800" i="1" kern="1200" dirty="0" smtClean="0">
                <a:solidFill>
                  <a:srgbClr val="000000"/>
                </a:solidFill>
                <a:latin typeface="Arial" charset="0"/>
                <a:ea typeface="+mn-ea"/>
                <a:cs typeface="+mn-cs"/>
              </a:rPr>
              <a:t>Violence</a:t>
            </a:r>
            <a:endParaRPr lang="en-US" sz="2800" dirty="0"/>
          </a:p>
        </p:txBody>
      </p:sp>
      <p:sp>
        <p:nvSpPr>
          <p:cNvPr id="3" name="Content Placeholder 2"/>
          <p:cNvSpPr>
            <a:spLocks noGrp="1"/>
          </p:cNvSpPr>
          <p:nvPr>
            <p:ph idx="1"/>
          </p:nvPr>
        </p:nvSpPr>
        <p:spPr>
          <a:xfrm>
            <a:off x="152400" y="1219200"/>
            <a:ext cx="8794750" cy="5003800"/>
          </a:xfrm>
        </p:spPr>
        <p:txBody>
          <a:bodyPr>
            <a:normAutofit/>
          </a:bodyPr>
          <a:lstStyle/>
          <a:p>
            <a:pPr marL="0" indent="0">
              <a:buNone/>
            </a:pPr>
            <a:r>
              <a:rPr lang="en-US" dirty="0"/>
              <a:t>What </a:t>
            </a:r>
            <a:r>
              <a:rPr lang="en-US" dirty="0" smtClean="0"/>
              <a:t>constitutes sexual violence?</a:t>
            </a:r>
          </a:p>
          <a:p>
            <a:pPr marL="0" indent="0">
              <a:buNone/>
            </a:pPr>
            <a:endParaRPr lang="en-US" dirty="0"/>
          </a:p>
          <a:p>
            <a:r>
              <a:rPr lang="en-US" dirty="0" smtClean="0"/>
              <a:t>Physical sexual acts perpetrated against a person’s will or where a person is incapable of giving consent</a:t>
            </a:r>
          </a:p>
          <a:p>
            <a:pPr lvl="1"/>
            <a:r>
              <a:rPr lang="en-US" sz="2800" dirty="0" smtClean="0"/>
              <a:t>It includes rape, sexual assault, sexual battery, sexual abuse, and sexual coercion.</a:t>
            </a:r>
          </a:p>
          <a:p>
            <a:pPr lvl="1"/>
            <a:r>
              <a:rPr lang="en-US" sz="2800" dirty="0" smtClean="0"/>
              <a:t>It can be carried out by students, school employees, or third parties.</a:t>
            </a:r>
            <a:endParaRPr lang="en-US" sz="28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101</a:t>
            </a:fld>
            <a:endParaRPr lang="en-GB" dirty="0"/>
          </a:p>
        </p:txBody>
      </p:sp>
    </p:spTree>
    <p:extLst>
      <p:ext uri="{BB962C8B-B14F-4D97-AF65-F5344CB8AC3E}">
        <p14:creationId xmlns:p14="http://schemas.microsoft.com/office/powerpoint/2010/main" val="32396611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a:solidFill>
                  <a:srgbClr val="000000"/>
                </a:solidFill>
                <a:latin typeface="Arial" charset="0"/>
              </a:rPr>
              <a:t>Bullying and Harassment Based on Sex</a:t>
            </a:r>
            <a:br>
              <a:rPr lang="en-US" sz="2800" kern="1200" dirty="0">
                <a:solidFill>
                  <a:srgbClr val="000000"/>
                </a:solidFill>
                <a:latin typeface="Arial" charset="0"/>
              </a:rPr>
            </a:br>
            <a:r>
              <a:rPr lang="en-US" sz="2800" i="1" kern="1200" dirty="0">
                <a:solidFill>
                  <a:srgbClr val="000000"/>
                </a:solidFill>
                <a:latin typeface="Arial" charset="0"/>
              </a:rPr>
              <a:t>Sexual Violence</a:t>
            </a:r>
            <a:endParaRPr lang="en-US" sz="2800" dirty="0"/>
          </a:p>
        </p:txBody>
      </p:sp>
      <p:sp>
        <p:nvSpPr>
          <p:cNvPr id="3" name="Content Placeholder 2"/>
          <p:cNvSpPr>
            <a:spLocks noGrp="1"/>
          </p:cNvSpPr>
          <p:nvPr>
            <p:ph idx="1"/>
          </p:nvPr>
        </p:nvSpPr>
        <p:spPr>
          <a:xfrm>
            <a:off x="228600" y="1295400"/>
            <a:ext cx="8229600" cy="5003800"/>
          </a:xfrm>
        </p:spPr>
        <p:txBody>
          <a:bodyPr>
            <a:normAutofit/>
          </a:bodyPr>
          <a:lstStyle/>
          <a:p>
            <a:pPr marL="0" indent="0">
              <a:buNone/>
            </a:pPr>
            <a:r>
              <a:rPr lang="en-US" dirty="0" smtClean="0"/>
              <a:t>Title IX protects </a:t>
            </a:r>
            <a:r>
              <a:rPr lang="en-US" b="1" dirty="0" smtClean="0"/>
              <a:t>all students </a:t>
            </a:r>
            <a:r>
              <a:rPr lang="en-US" dirty="0" smtClean="0"/>
              <a:t>from sexual violence, including:</a:t>
            </a:r>
            <a:endParaRPr lang="en-US" dirty="0"/>
          </a:p>
          <a:p>
            <a:r>
              <a:rPr lang="en-US" dirty="0" smtClean="0"/>
              <a:t>Elementary through professional school;</a:t>
            </a:r>
          </a:p>
          <a:p>
            <a:r>
              <a:rPr lang="en-US" dirty="0" smtClean="0"/>
              <a:t>Male and female;</a:t>
            </a:r>
          </a:p>
          <a:p>
            <a:r>
              <a:rPr lang="en-US" dirty="0" smtClean="0"/>
              <a:t>Straight, gay, lesbian, bisexual, and transgender students;</a:t>
            </a:r>
          </a:p>
          <a:p>
            <a:r>
              <a:rPr lang="en-US" dirty="0" smtClean="0"/>
              <a:t>American citizens, undocumented students, and international students;</a:t>
            </a:r>
          </a:p>
          <a:p>
            <a:r>
              <a:rPr lang="en-US" dirty="0" smtClean="0"/>
              <a:t>Students with and without disabilities and</a:t>
            </a:r>
          </a:p>
          <a:p>
            <a:r>
              <a:rPr lang="en-US" dirty="0" smtClean="0"/>
              <a:t>Students of different races and national origins.</a:t>
            </a:r>
          </a:p>
          <a:p>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102</a:t>
            </a:fld>
            <a:endParaRPr lang="en-GB" dirty="0"/>
          </a:p>
        </p:txBody>
      </p:sp>
    </p:spTree>
    <p:extLst>
      <p:ext uri="{BB962C8B-B14F-4D97-AF65-F5344CB8AC3E}">
        <p14:creationId xmlns:p14="http://schemas.microsoft.com/office/powerpoint/2010/main" val="10741585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a:bodyPr>
          <a:lstStyle/>
          <a:p>
            <a:r>
              <a:rPr lang="en-US" dirty="0" smtClean="0"/>
              <a:t>In FY 2016, OCR:</a:t>
            </a:r>
          </a:p>
          <a:p>
            <a:pPr lvl="1"/>
            <a:r>
              <a:rPr lang="en-US" dirty="0" smtClean="0"/>
              <a:t>Received 260 complaints related to sexual violence, including 83 against K-12 schools.</a:t>
            </a:r>
          </a:p>
          <a:p>
            <a:pPr lvl="1"/>
            <a:endParaRPr lang="en-US" dirty="0" smtClean="0"/>
          </a:p>
          <a:p>
            <a:r>
              <a:rPr lang="en-US" dirty="0" smtClean="0"/>
              <a:t>In </a:t>
            </a:r>
            <a:r>
              <a:rPr lang="en-US" dirty="0"/>
              <a:t>FY 2015, OCR:</a:t>
            </a:r>
          </a:p>
          <a:p>
            <a:pPr lvl="1"/>
            <a:r>
              <a:rPr lang="en-US" dirty="0"/>
              <a:t>Received </a:t>
            </a:r>
            <a:r>
              <a:rPr lang="en-US" dirty="0" smtClean="0"/>
              <a:t>229 complaints related to sexual violence, including 65 against K-12 schools;</a:t>
            </a:r>
          </a:p>
          <a:p>
            <a:pPr lvl="1"/>
            <a:r>
              <a:rPr lang="en-US" dirty="0" smtClean="0"/>
              <a:t>Resolved 83 complaints related to sexual violence; and</a:t>
            </a:r>
          </a:p>
          <a:p>
            <a:pPr lvl="1"/>
            <a:r>
              <a:rPr lang="en-US" dirty="0" smtClean="0"/>
              <a:t>Began </a:t>
            </a:r>
            <a:r>
              <a:rPr lang="en-US" dirty="0"/>
              <a:t>2 compliance reviews and resolved 1 investigation related to sexual </a:t>
            </a:r>
            <a:r>
              <a:rPr lang="en-US" dirty="0" smtClean="0"/>
              <a:t>violence.</a:t>
            </a:r>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OCR sexual violence enforcement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103</a:t>
            </a:fld>
            <a:endParaRPr lang="en-US" sz="800" dirty="0"/>
          </a:p>
        </p:txBody>
      </p:sp>
    </p:spTree>
    <p:extLst>
      <p:ext uri="{BB962C8B-B14F-4D97-AF65-F5344CB8AC3E}">
        <p14:creationId xmlns:p14="http://schemas.microsoft.com/office/powerpoint/2010/main" val="41808845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a:solidFill>
                  <a:srgbClr val="000000"/>
                </a:solidFill>
                <a:latin typeface="Arial" charset="0"/>
              </a:rPr>
              <a:t>Bullying and Harassment Based on Sex</a:t>
            </a:r>
            <a:br>
              <a:rPr lang="en-US" sz="2800" kern="1200" dirty="0">
                <a:solidFill>
                  <a:srgbClr val="000000"/>
                </a:solidFill>
                <a:latin typeface="Arial" charset="0"/>
              </a:rPr>
            </a:br>
            <a:r>
              <a:rPr lang="en-US" sz="2800" i="1" kern="1200" dirty="0">
                <a:solidFill>
                  <a:srgbClr val="000000"/>
                </a:solidFill>
                <a:latin typeface="Arial" charset="0"/>
              </a:rPr>
              <a:t>Sexual Violence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359193"/>
            <a:ext cx="4953000" cy="1153237"/>
          </a:xfrm>
        </p:spPr>
      </p:pic>
      <p:sp>
        <p:nvSpPr>
          <p:cNvPr id="4" name="Slide Number Placeholder 3"/>
          <p:cNvSpPr>
            <a:spLocks noGrp="1"/>
          </p:cNvSpPr>
          <p:nvPr>
            <p:ph type="sldNum" sz="quarter" idx="10"/>
          </p:nvPr>
        </p:nvSpPr>
        <p:spPr/>
        <p:txBody>
          <a:bodyPr/>
          <a:lstStyle/>
          <a:p>
            <a:fld id="{62E0BBFD-3C28-455B-B3E3-FD8D1415BAC5}" type="slidenum">
              <a:rPr lang="en-GB" smtClean="0"/>
              <a:pPr/>
              <a:t>104</a:t>
            </a:fld>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514600"/>
            <a:ext cx="5715000" cy="760386"/>
          </a:xfrm>
          <a:prstGeom prst="rect">
            <a:avLst/>
          </a:prstGeom>
        </p:spPr>
      </p:pic>
      <p:sp>
        <p:nvSpPr>
          <p:cNvPr id="7" name="TextBox 6"/>
          <p:cNvSpPr txBox="1"/>
          <p:nvPr/>
        </p:nvSpPr>
        <p:spPr>
          <a:xfrm>
            <a:off x="533400" y="3581400"/>
            <a:ext cx="8001000" cy="2693045"/>
          </a:xfrm>
          <a:prstGeom prst="rect">
            <a:avLst/>
          </a:prstGeom>
          <a:noFill/>
        </p:spPr>
        <p:txBody>
          <a:bodyPr wrap="square" rtlCol="0">
            <a:spAutoFit/>
          </a:bodyPr>
          <a:lstStyle/>
          <a:p>
            <a:r>
              <a:rPr lang="en-US" sz="2400" dirty="0" smtClean="0"/>
              <a:t>According to an AP Investigation released in May 2017…</a:t>
            </a:r>
          </a:p>
          <a:p>
            <a:endParaRPr lang="en-US" sz="500" b="1" dirty="0" smtClean="0"/>
          </a:p>
          <a:p>
            <a:pPr marL="285750" indent="-285750">
              <a:buFont typeface="Arial" panose="020B0604020202020204" pitchFamily="34" charset="0"/>
              <a:buChar char="•"/>
            </a:pPr>
            <a:r>
              <a:rPr lang="en-US" sz="2000" b="1" dirty="0" smtClean="0"/>
              <a:t>17,000 reports </a:t>
            </a:r>
            <a:r>
              <a:rPr lang="en-US" sz="2000" dirty="0" smtClean="0"/>
              <a:t>of K-12 student-on-student sexual violence were filed between 2011 and 2015</a:t>
            </a:r>
          </a:p>
          <a:p>
            <a:pPr marL="742950" lvl="1" indent="-285750">
              <a:buFont typeface="Arial" panose="020B0604020202020204" pitchFamily="34" charset="0"/>
              <a:buChar char="•"/>
            </a:pPr>
            <a:r>
              <a:rPr lang="en-US" sz="2000" dirty="0" smtClean="0"/>
              <a:t>Such attacks are “greatly under-reported”</a:t>
            </a:r>
          </a:p>
          <a:p>
            <a:pPr marL="742950" lvl="1" indent="-285750">
              <a:buFont typeface="Arial" panose="020B0604020202020204" pitchFamily="34" charset="0"/>
              <a:buChar char="•"/>
            </a:pPr>
            <a:r>
              <a:rPr lang="en-US" sz="2000" dirty="0" smtClean="0"/>
              <a:t>For every adult-on-student incident that was reported, </a:t>
            </a:r>
            <a:r>
              <a:rPr lang="en-US" sz="2000" b="1" dirty="0" smtClean="0"/>
              <a:t>seven student-on-student assaults were reported</a:t>
            </a:r>
          </a:p>
          <a:p>
            <a:pPr marL="285750" indent="-285750">
              <a:buFont typeface="Arial" panose="020B0604020202020204" pitchFamily="34" charset="0"/>
              <a:buChar char="•"/>
            </a:pPr>
            <a:r>
              <a:rPr lang="en-US" sz="2000" dirty="0" smtClean="0"/>
              <a:t>Schools are the second-most common place for children to be assaulted</a:t>
            </a:r>
            <a:endParaRPr lang="en-US" sz="2000" dirty="0"/>
          </a:p>
        </p:txBody>
      </p:sp>
      <p:sp>
        <p:nvSpPr>
          <p:cNvPr id="8" name="TextBox 7"/>
          <p:cNvSpPr txBox="1"/>
          <p:nvPr/>
        </p:nvSpPr>
        <p:spPr>
          <a:xfrm>
            <a:off x="4533900" y="6135945"/>
            <a:ext cx="4305300" cy="338554"/>
          </a:xfrm>
          <a:prstGeom prst="rect">
            <a:avLst/>
          </a:prstGeom>
          <a:noFill/>
        </p:spPr>
        <p:txBody>
          <a:bodyPr wrap="square" rtlCol="0">
            <a:spAutoFit/>
          </a:bodyPr>
          <a:lstStyle/>
          <a:p>
            <a:r>
              <a:rPr lang="en-US" sz="1600" dirty="0" smtClean="0"/>
              <a:t>Source: Education Week, Associated Press</a:t>
            </a:r>
            <a:endParaRPr lang="en-US" sz="1600" dirty="0"/>
          </a:p>
        </p:txBody>
      </p:sp>
    </p:spTree>
    <p:extLst>
      <p:ext uri="{BB962C8B-B14F-4D97-AF65-F5344CB8AC3E}">
        <p14:creationId xmlns:p14="http://schemas.microsoft.com/office/powerpoint/2010/main" val="19294589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a:solidFill>
                  <a:srgbClr val="000000"/>
                </a:solidFill>
                <a:latin typeface="Arial" charset="0"/>
              </a:rPr>
              <a:t>Bullying and Harassment Based on Sex</a:t>
            </a:r>
            <a:br>
              <a:rPr lang="en-US" sz="2800" kern="1200" dirty="0">
                <a:solidFill>
                  <a:srgbClr val="000000"/>
                </a:solidFill>
                <a:latin typeface="Arial" charset="0"/>
              </a:rPr>
            </a:br>
            <a:r>
              <a:rPr lang="en-US" sz="2800" i="1" kern="1200" dirty="0">
                <a:solidFill>
                  <a:srgbClr val="000000"/>
                </a:solidFill>
                <a:latin typeface="Arial" charset="0"/>
              </a:rPr>
              <a:t>Sexual Violence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230749" cy="3896269"/>
          </a:xfrm>
        </p:spPr>
      </p:pic>
      <p:sp>
        <p:nvSpPr>
          <p:cNvPr id="4" name="Slide Number Placeholder 3"/>
          <p:cNvSpPr>
            <a:spLocks noGrp="1"/>
          </p:cNvSpPr>
          <p:nvPr>
            <p:ph type="sldNum" sz="quarter" idx="10"/>
          </p:nvPr>
        </p:nvSpPr>
        <p:spPr/>
        <p:txBody>
          <a:bodyPr/>
          <a:lstStyle/>
          <a:p>
            <a:fld id="{62E0BBFD-3C28-455B-B3E3-FD8D1415BAC5}" type="slidenum">
              <a:rPr lang="en-GB" smtClean="0"/>
              <a:pPr/>
              <a:t>105</a:t>
            </a:fld>
            <a:endParaRPr lang="en-GB" dirty="0"/>
          </a:p>
        </p:txBody>
      </p:sp>
      <p:sp>
        <p:nvSpPr>
          <p:cNvPr id="6" name="TextBox 5"/>
          <p:cNvSpPr txBox="1"/>
          <p:nvPr/>
        </p:nvSpPr>
        <p:spPr>
          <a:xfrm>
            <a:off x="5791200" y="5943600"/>
            <a:ext cx="3124200" cy="381000"/>
          </a:xfrm>
          <a:prstGeom prst="rect">
            <a:avLst/>
          </a:prstGeom>
          <a:noFill/>
        </p:spPr>
        <p:txBody>
          <a:bodyPr wrap="square" rtlCol="0">
            <a:spAutoFit/>
          </a:bodyPr>
          <a:lstStyle/>
          <a:p>
            <a:r>
              <a:rPr lang="en-US" dirty="0" smtClean="0"/>
              <a:t>Source: Associated Press</a:t>
            </a:r>
            <a:endParaRPr lang="en-US" dirty="0"/>
          </a:p>
        </p:txBody>
      </p:sp>
      <p:sp>
        <p:nvSpPr>
          <p:cNvPr id="7" name="TextBox 6"/>
          <p:cNvSpPr txBox="1"/>
          <p:nvPr/>
        </p:nvSpPr>
        <p:spPr>
          <a:xfrm>
            <a:off x="457200" y="5443119"/>
            <a:ext cx="7315200" cy="400110"/>
          </a:xfrm>
          <a:prstGeom prst="rect">
            <a:avLst/>
          </a:prstGeom>
          <a:noFill/>
        </p:spPr>
        <p:txBody>
          <a:bodyPr wrap="square" rtlCol="0">
            <a:spAutoFit/>
          </a:bodyPr>
          <a:lstStyle/>
          <a:p>
            <a:r>
              <a:rPr lang="en-US" sz="2000" b="1" dirty="0" smtClean="0"/>
              <a:t>80% of assaults at school were unwanted fondling.</a:t>
            </a:r>
            <a:endParaRPr lang="en-US" sz="2000" b="1" dirty="0"/>
          </a:p>
        </p:txBody>
      </p:sp>
    </p:spTree>
    <p:extLst>
      <p:ext uri="{BB962C8B-B14F-4D97-AF65-F5344CB8AC3E}">
        <p14:creationId xmlns:p14="http://schemas.microsoft.com/office/powerpoint/2010/main" val="35677009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a:solidFill>
                  <a:srgbClr val="000000"/>
                </a:solidFill>
                <a:latin typeface="Arial" charset="0"/>
              </a:rPr>
              <a:t>Bullying and Harassment Based on Sex</a:t>
            </a:r>
            <a:br>
              <a:rPr lang="en-US" sz="2800" kern="1200" dirty="0">
                <a:solidFill>
                  <a:srgbClr val="000000"/>
                </a:solidFill>
                <a:latin typeface="Arial" charset="0"/>
              </a:rPr>
            </a:br>
            <a:r>
              <a:rPr lang="en-US" sz="2800" i="1" kern="1200" dirty="0">
                <a:solidFill>
                  <a:srgbClr val="000000"/>
                </a:solidFill>
                <a:latin typeface="Arial" charset="0"/>
              </a:rPr>
              <a:t>Sexual Violence</a:t>
            </a:r>
            <a:endParaRPr lang="en-US" dirty="0"/>
          </a:p>
        </p:txBody>
      </p:sp>
      <p:sp>
        <p:nvSpPr>
          <p:cNvPr id="3" name="Content Placeholder 2"/>
          <p:cNvSpPr>
            <a:spLocks noGrp="1"/>
          </p:cNvSpPr>
          <p:nvPr>
            <p:ph idx="1"/>
          </p:nvPr>
        </p:nvSpPr>
        <p:spPr/>
        <p:txBody>
          <a:bodyPr/>
          <a:lstStyle/>
          <a:p>
            <a:r>
              <a:rPr lang="en-US" dirty="0" smtClean="0"/>
              <a:t>OCR has issued 2 guidance documents on sexual violence:</a:t>
            </a:r>
          </a:p>
          <a:p>
            <a:pPr lvl="1"/>
            <a:r>
              <a:rPr lang="en-US" dirty="0" smtClean="0"/>
              <a:t>Dear Colleague Letter (2011) and</a:t>
            </a:r>
          </a:p>
          <a:p>
            <a:pPr lvl="1"/>
            <a:r>
              <a:rPr lang="en-US" dirty="0" smtClean="0"/>
              <a:t>OCR Q&amp;A (2014).</a:t>
            </a:r>
          </a:p>
          <a:p>
            <a:pPr lvl="1"/>
            <a:endParaRPr lang="en-US" dirty="0"/>
          </a:p>
          <a:p>
            <a:r>
              <a:rPr lang="en-US" dirty="0" smtClean="0"/>
              <a:t>Even though these focus on colleges and universities, they explicitly apply to school districts as well.</a:t>
            </a:r>
          </a:p>
          <a:p>
            <a:pPr lvl="1"/>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106</a:t>
            </a:fld>
            <a:endParaRPr lang="en-GB" dirty="0"/>
          </a:p>
        </p:txBody>
      </p:sp>
    </p:spTree>
    <p:extLst>
      <p:ext uri="{BB962C8B-B14F-4D97-AF65-F5344CB8AC3E}">
        <p14:creationId xmlns:p14="http://schemas.microsoft.com/office/powerpoint/2010/main" val="30851410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85000" lnSpcReduction="20000"/>
          </a:bodyPr>
          <a:lstStyle/>
          <a:p>
            <a:r>
              <a:rPr lang="en-US" dirty="0"/>
              <a:t>On April 4, 2011, OCR issued a Dear Colleague </a:t>
            </a:r>
            <a:r>
              <a:rPr lang="en-US" dirty="0" smtClean="0"/>
              <a:t>Letter addressing </a:t>
            </a:r>
            <a:r>
              <a:rPr lang="en-US" dirty="0"/>
              <a:t>sexual violence in schools</a:t>
            </a:r>
            <a:r>
              <a:rPr lang="en-US" dirty="0" smtClean="0"/>
              <a:t>.</a:t>
            </a:r>
            <a:endParaRPr lang="en-US" dirty="0"/>
          </a:p>
          <a:p>
            <a:r>
              <a:rPr lang="en-US" dirty="0"/>
              <a:t>The Dear Colleague Letter:</a:t>
            </a:r>
          </a:p>
          <a:p>
            <a:pPr lvl="1"/>
            <a:r>
              <a:rPr lang="en-US" dirty="0" smtClean="0"/>
              <a:t>Clarified </a:t>
            </a:r>
            <a:r>
              <a:rPr lang="en-US" dirty="0"/>
              <a:t>that Title IX, which prohibits discrimination on the basis of sex, covers sexual violence; and </a:t>
            </a:r>
          </a:p>
          <a:p>
            <a:pPr lvl="1"/>
            <a:r>
              <a:rPr lang="en-US" dirty="0" smtClean="0"/>
              <a:t>Provided </a:t>
            </a:r>
            <a:r>
              <a:rPr lang="en-US" dirty="0"/>
              <a:t>detailed guidance on districts’ obligations to take “immediate and effective steps” to address incidents of peer-on-peer sexual violence</a:t>
            </a:r>
            <a:r>
              <a:rPr lang="en-US" dirty="0" smtClean="0"/>
              <a:t>.</a:t>
            </a:r>
            <a:endParaRPr lang="en-US" dirty="0"/>
          </a:p>
          <a:p>
            <a:r>
              <a:rPr lang="en-US" dirty="0"/>
              <a:t>Like the OCR letter on bullying and harassment, the Dear Colleague Letter </a:t>
            </a:r>
            <a:r>
              <a:rPr lang="en-US" dirty="0" smtClean="0"/>
              <a:t>warned </a:t>
            </a:r>
            <a:r>
              <a:rPr lang="en-US" dirty="0"/>
              <a:t>that districts that fail to take prompt and effective steps to address incidents of sexual violence risk losing federal funds or being referred to </a:t>
            </a:r>
            <a:r>
              <a:rPr lang="en-US" dirty="0" smtClean="0"/>
              <a:t>DOJ </a:t>
            </a:r>
            <a:r>
              <a:rPr lang="en-US" dirty="0"/>
              <a:t>for litigation. </a:t>
            </a:r>
            <a:endParaRPr lang="en-US" dirty="0" smtClean="0"/>
          </a:p>
          <a:p>
            <a:r>
              <a:rPr lang="en-US" i="1" dirty="0" smtClean="0"/>
              <a:t>The 2011 DCL was withdrawn on September 22, 2017. OCR said it will continue to rely on its 2001 Revised Sexual Harassment Guidance and 2006 DCL on Sexual Harassment.</a:t>
            </a:r>
            <a:endParaRPr lang="en-US" i="1" dirty="0"/>
          </a:p>
        </p:txBody>
      </p:sp>
      <p:sp>
        <p:nvSpPr>
          <p:cNvPr id="2" name="Slide Title"/>
          <p:cNvSpPr>
            <a:spLocks noGrp="1"/>
          </p:cNvSpPr>
          <p:nvPr>
            <p:ph type="title"/>
          </p:nvPr>
        </p:nvSpPr>
        <p:spPr>
          <a:xfrm>
            <a:off x="165100" y="-76200"/>
            <a:ext cx="8969375" cy="1143000"/>
          </a:xfrm>
        </p:spPr>
        <p:txBody>
          <a:bodyPr/>
          <a:lstStyle/>
          <a:p>
            <a:r>
              <a:rPr lang="en-US" dirty="0" smtClean="0"/>
              <a:t>Sexual violence as sexual harassment</a:t>
            </a:r>
            <a:endParaRPr lang="en-US" dirty="0"/>
          </a:p>
        </p:txBody>
      </p:sp>
      <p:sp>
        <p:nvSpPr>
          <p:cNvPr id="7"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107</a:t>
            </a:fld>
            <a:endParaRPr lang="en-US" sz="800" dirty="0"/>
          </a:p>
        </p:txBody>
      </p:sp>
    </p:spTree>
    <p:extLst>
      <p:ext uri="{BB962C8B-B14F-4D97-AF65-F5344CB8AC3E}">
        <p14:creationId xmlns:p14="http://schemas.microsoft.com/office/powerpoint/2010/main" val="37224077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92500" lnSpcReduction="20000"/>
          </a:bodyPr>
          <a:lstStyle/>
          <a:p>
            <a:r>
              <a:rPr lang="en-US" dirty="0"/>
              <a:t>On April 29, 2014, OCR issued additional guidance in a Q&amp;A letter concerning obligations to address sexual violence as a form of sexual harassment under Title IX.</a:t>
            </a:r>
          </a:p>
          <a:p>
            <a:r>
              <a:rPr lang="en-US" dirty="0"/>
              <a:t>The Q&amp;A letter:</a:t>
            </a:r>
          </a:p>
          <a:p>
            <a:pPr lvl="1"/>
            <a:r>
              <a:rPr lang="en-US" dirty="0" smtClean="0"/>
              <a:t>Further clarified </a:t>
            </a:r>
            <a:r>
              <a:rPr lang="en-US" dirty="0"/>
              <a:t>the legal requirements and guidance  in the 2011 DCL;</a:t>
            </a:r>
          </a:p>
          <a:p>
            <a:pPr lvl="1"/>
            <a:r>
              <a:rPr lang="en-US" dirty="0" smtClean="0"/>
              <a:t>Provided </a:t>
            </a:r>
            <a:r>
              <a:rPr lang="en-US" dirty="0"/>
              <a:t>examples of proactive efforts schools can take to prevent sexual violence; and</a:t>
            </a:r>
          </a:p>
          <a:p>
            <a:pPr lvl="1"/>
            <a:r>
              <a:rPr lang="en-US" dirty="0" smtClean="0"/>
              <a:t>Provided </a:t>
            </a:r>
            <a:r>
              <a:rPr lang="en-US" dirty="0"/>
              <a:t>remedies schools may use to end sexual violence, prevent its recurrence, and address its </a:t>
            </a:r>
            <a:r>
              <a:rPr lang="en-US" dirty="0" smtClean="0"/>
              <a:t>effects</a:t>
            </a:r>
          </a:p>
          <a:p>
            <a:r>
              <a:rPr lang="en-US" i="1" dirty="0"/>
              <a:t>The </a:t>
            </a:r>
            <a:r>
              <a:rPr lang="en-US" i="1" dirty="0" smtClean="0"/>
              <a:t>2014 Q&amp;A was </a:t>
            </a:r>
            <a:r>
              <a:rPr lang="en-US" i="1" dirty="0"/>
              <a:t>withdrawn on September 22, 2017</a:t>
            </a:r>
            <a:r>
              <a:rPr lang="en-US" i="1" dirty="0" smtClean="0"/>
              <a:t>. </a:t>
            </a:r>
            <a:r>
              <a:rPr lang="en-US" dirty="0"/>
              <a:t>OCR said it will continue to rely on its 2001 Revised Sexual Harassment Guidance and 2006 DCL on Sexual Harassment.</a:t>
            </a:r>
            <a:endParaRPr lang="en-US" i="1" dirty="0"/>
          </a:p>
          <a:p>
            <a:pPr marL="0" indent="0">
              <a:buNone/>
            </a:pPr>
            <a:endParaRPr lang="en-US" i="1" dirty="0"/>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Sexual violence as sexual harassment</a:t>
            </a:r>
            <a:endParaRPr lang="en-US" dirty="0"/>
          </a:p>
        </p:txBody>
      </p:sp>
      <p:sp>
        <p:nvSpPr>
          <p:cNvPr id="7"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108</a:t>
            </a:fld>
            <a:endParaRPr lang="en-US" sz="800" dirty="0"/>
          </a:p>
        </p:txBody>
      </p:sp>
    </p:spTree>
    <p:extLst>
      <p:ext uri="{BB962C8B-B14F-4D97-AF65-F5344CB8AC3E}">
        <p14:creationId xmlns:p14="http://schemas.microsoft.com/office/powerpoint/2010/main" val="41000755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District Obligations Concerning Sexual </a:t>
            </a:r>
            <a:r>
              <a:rPr lang="en-US" sz="2800" dirty="0" smtClean="0">
                <a:solidFill>
                  <a:srgbClr val="000000"/>
                </a:solidFill>
              </a:rPr>
              <a:t>Violence</a:t>
            </a:r>
            <a:br>
              <a:rPr lang="en-US" sz="2800" dirty="0" smtClean="0">
                <a:solidFill>
                  <a:srgbClr val="000000"/>
                </a:solidFill>
              </a:rPr>
            </a:br>
            <a:r>
              <a:rPr lang="en-US" sz="2800" i="1" dirty="0" smtClean="0">
                <a:solidFill>
                  <a:srgbClr val="000000"/>
                </a:solidFill>
              </a:rPr>
              <a:t>Training</a:t>
            </a:r>
            <a:endParaRPr lang="en-US" sz="2800" i="1" dirty="0"/>
          </a:p>
        </p:txBody>
      </p:sp>
      <p:sp>
        <p:nvSpPr>
          <p:cNvPr id="3" name="Content Placeholder 2"/>
          <p:cNvSpPr>
            <a:spLocks noGrp="1"/>
          </p:cNvSpPr>
          <p:nvPr>
            <p:ph idx="1"/>
          </p:nvPr>
        </p:nvSpPr>
        <p:spPr>
          <a:xfrm>
            <a:off x="152400" y="1371600"/>
            <a:ext cx="8794750" cy="5003800"/>
          </a:xfrm>
        </p:spPr>
        <p:txBody>
          <a:bodyPr>
            <a:normAutofit fontScale="92500" lnSpcReduction="20000"/>
          </a:bodyPr>
          <a:lstStyle/>
          <a:p>
            <a:r>
              <a:rPr lang="en-US" dirty="0" smtClean="0"/>
              <a:t>For employees:</a:t>
            </a:r>
          </a:p>
          <a:p>
            <a:pPr lvl="1"/>
            <a:r>
              <a:rPr lang="en-US" sz="2200" dirty="0"/>
              <a:t>Schools must ensure that responsible employees know how to respond appropriately to reports of sexual </a:t>
            </a:r>
            <a:r>
              <a:rPr lang="en-US" sz="2200" dirty="0" smtClean="0"/>
              <a:t>violence and</a:t>
            </a:r>
            <a:endParaRPr lang="en-US" sz="2200" dirty="0"/>
          </a:p>
          <a:p>
            <a:pPr lvl="1"/>
            <a:r>
              <a:rPr lang="en-US" sz="2200" dirty="0"/>
              <a:t>Training for employees should include: practical information about preventing sexual violence, including same-sex sexual violence; behaviors that could lead to sexual violence; and proper methods for responding to a student who has experienced sexual violence</a:t>
            </a:r>
            <a:r>
              <a:rPr lang="en-US" sz="2200" dirty="0" smtClean="0"/>
              <a:t>.</a:t>
            </a:r>
          </a:p>
          <a:p>
            <a:r>
              <a:rPr lang="en-US" dirty="0" smtClean="0"/>
              <a:t>For students:</a:t>
            </a:r>
          </a:p>
          <a:p>
            <a:pPr lvl="1"/>
            <a:r>
              <a:rPr lang="en-US" sz="2200" dirty="0" smtClean="0">
                <a:solidFill>
                  <a:srgbClr val="000000"/>
                </a:solidFill>
              </a:rPr>
              <a:t>Provide age-appropriate </a:t>
            </a:r>
            <a:r>
              <a:rPr lang="en-US" sz="2200" dirty="0">
                <a:solidFill>
                  <a:srgbClr val="000000"/>
                </a:solidFill>
              </a:rPr>
              <a:t>training </a:t>
            </a:r>
            <a:r>
              <a:rPr lang="en-US" sz="2200" dirty="0" smtClean="0">
                <a:solidFill>
                  <a:srgbClr val="000000"/>
                </a:solidFill>
              </a:rPr>
              <a:t>regarding </a:t>
            </a:r>
            <a:r>
              <a:rPr lang="en-US" sz="2200" dirty="0">
                <a:solidFill>
                  <a:srgbClr val="000000"/>
                </a:solidFill>
              </a:rPr>
              <a:t>Title IX and sexual </a:t>
            </a:r>
            <a:r>
              <a:rPr lang="en-US" sz="2200" dirty="0" smtClean="0">
                <a:solidFill>
                  <a:srgbClr val="000000"/>
                </a:solidFill>
              </a:rPr>
              <a:t>violence;</a:t>
            </a:r>
            <a:endParaRPr lang="en-US" sz="2200" dirty="0">
              <a:solidFill>
                <a:srgbClr val="000000"/>
              </a:solidFill>
            </a:endParaRPr>
          </a:p>
          <a:p>
            <a:pPr lvl="1"/>
            <a:r>
              <a:rPr lang="en-US" sz="2200" dirty="0" smtClean="0">
                <a:solidFill>
                  <a:srgbClr val="000000"/>
                </a:solidFill>
              </a:rPr>
              <a:t>Encourage </a:t>
            </a:r>
            <a:r>
              <a:rPr lang="en-US" sz="2200" dirty="0">
                <a:solidFill>
                  <a:srgbClr val="000000"/>
                </a:solidFill>
              </a:rPr>
              <a:t>students to report incidents of sexual </a:t>
            </a:r>
            <a:r>
              <a:rPr lang="en-US" sz="2200" dirty="0" smtClean="0">
                <a:solidFill>
                  <a:srgbClr val="000000"/>
                </a:solidFill>
              </a:rPr>
              <a:t>violence; and </a:t>
            </a:r>
            <a:endParaRPr lang="en-US" sz="2200" dirty="0">
              <a:solidFill>
                <a:srgbClr val="000000"/>
              </a:solidFill>
            </a:endParaRPr>
          </a:p>
          <a:p>
            <a:pPr lvl="1"/>
            <a:r>
              <a:rPr lang="en-US" sz="2200" dirty="0" smtClean="0">
                <a:solidFill>
                  <a:srgbClr val="000000"/>
                </a:solidFill>
              </a:rPr>
              <a:t>Ensure that incidents are properly report to </a:t>
            </a:r>
            <a:r>
              <a:rPr lang="en-US" sz="2200" dirty="0">
                <a:solidFill>
                  <a:srgbClr val="000000"/>
                </a:solidFill>
              </a:rPr>
              <a:t>a responsible </a:t>
            </a:r>
            <a:r>
              <a:rPr lang="en-US" sz="2200" dirty="0" smtClean="0">
                <a:solidFill>
                  <a:srgbClr val="000000"/>
                </a:solidFill>
              </a:rPr>
              <a:t>employee.</a:t>
            </a:r>
          </a:p>
          <a:p>
            <a:r>
              <a:rPr lang="en-US" sz="3000" dirty="0" smtClean="0">
                <a:solidFill>
                  <a:srgbClr val="000000"/>
                </a:solidFill>
              </a:rPr>
              <a:t>For parents:</a:t>
            </a:r>
          </a:p>
          <a:p>
            <a:pPr lvl="1"/>
            <a:r>
              <a:rPr lang="en-US" sz="2200" dirty="0">
                <a:solidFill>
                  <a:srgbClr val="000000"/>
                </a:solidFill>
              </a:rPr>
              <a:t>At both the elementary and secondary school level, schools should consider offering </a:t>
            </a:r>
            <a:r>
              <a:rPr lang="en-US" sz="2200" dirty="0" smtClean="0">
                <a:solidFill>
                  <a:srgbClr val="000000"/>
                </a:solidFill>
              </a:rPr>
              <a:t>training on </a:t>
            </a:r>
            <a:r>
              <a:rPr lang="en-US" sz="2200" dirty="0">
                <a:solidFill>
                  <a:srgbClr val="000000"/>
                </a:solidFill>
              </a:rPr>
              <a:t>the school’s process for handling complaints of sexual </a:t>
            </a:r>
            <a:r>
              <a:rPr lang="en-US" sz="2200" dirty="0" smtClean="0">
                <a:solidFill>
                  <a:srgbClr val="000000"/>
                </a:solidFill>
              </a:rPr>
              <a:t>violence.</a:t>
            </a:r>
            <a:endParaRPr lang="en-US" sz="2200" dirty="0">
              <a:solidFill>
                <a:srgbClr val="000000"/>
              </a:solidFill>
            </a:endParaRPr>
          </a:p>
          <a:p>
            <a:pPr lvl="1"/>
            <a:endParaRPr lang="en-US" sz="2600" dirty="0" smtClean="0">
              <a:solidFill>
                <a:srgbClr val="000000"/>
              </a:solidFill>
            </a:endParaRPr>
          </a:p>
          <a:p>
            <a:pPr lvl="1"/>
            <a:endParaRPr lang="en-US" sz="2600" dirty="0">
              <a:solidFill>
                <a:srgbClr val="000000"/>
              </a:solidFill>
            </a:endParaRPr>
          </a:p>
          <a:p>
            <a:pPr lvl="1"/>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109</a:t>
            </a:fld>
            <a:endParaRPr lang="en-GB" dirty="0"/>
          </a:p>
        </p:txBody>
      </p:sp>
    </p:spTree>
    <p:extLst>
      <p:ext uri="{BB962C8B-B14F-4D97-AF65-F5344CB8AC3E}">
        <p14:creationId xmlns:p14="http://schemas.microsoft.com/office/powerpoint/2010/main" val="839276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CE0798-120A-49E9-ACAC-8FA91CC1DD68}" type="slidenum">
              <a:rPr lang="en-US"/>
              <a:pPr>
                <a:defRPr/>
              </a:pPr>
              <a:t>11</a:t>
            </a:fld>
            <a:endParaRPr lang="en-US" dirty="0"/>
          </a:p>
        </p:txBody>
      </p:sp>
      <p:sp>
        <p:nvSpPr>
          <p:cNvPr id="9219"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What are bullying and harassment?</a:t>
            </a:r>
          </a:p>
        </p:txBody>
      </p:sp>
      <p:sp>
        <p:nvSpPr>
          <p:cNvPr id="9220" name="Rectangle 3"/>
          <p:cNvSpPr>
            <a:spLocks noGrp="1" noChangeArrowheads="1"/>
          </p:cNvSpPr>
          <p:nvPr>
            <p:ph type="body" idx="1"/>
          </p:nvPr>
        </p:nvSpPr>
        <p:spPr>
          <a:xfrm>
            <a:off x="165100" y="1219200"/>
            <a:ext cx="8674100" cy="5334000"/>
          </a:xfrm>
        </p:spPr>
        <p:txBody>
          <a:bodyPr>
            <a:normAutofit/>
          </a:bodyPr>
          <a:lstStyle/>
          <a:p>
            <a:r>
              <a:rPr lang="en-US" b="1" dirty="0" smtClean="0"/>
              <a:t>Bullying</a:t>
            </a:r>
            <a:r>
              <a:rPr lang="en-US" dirty="0" smtClean="0"/>
              <a:t> is unwanted, aggressive behavior among school-age children that involves a real or perceived power imbalance. The behavior is repeated, or has the potential to be repeated, over time.</a:t>
            </a:r>
          </a:p>
          <a:p>
            <a:pPr lvl="1"/>
            <a:r>
              <a:rPr lang="en-US" dirty="0" smtClean="0"/>
              <a:t>Bullying can be verbal, social, or physical</a:t>
            </a:r>
          </a:p>
          <a:p>
            <a:pPr lvl="1"/>
            <a:r>
              <a:rPr lang="en-US" dirty="0" smtClean="0"/>
              <a:t>Examples:</a:t>
            </a:r>
          </a:p>
          <a:p>
            <a:pPr lvl="2"/>
            <a:r>
              <a:rPr lang="en-US" dirty="0" smtClean="0"/>
              <a:t>Verbal: teasing, name-calling</a:t>
            </a:r>
          </a:p>
          <a:p>
            <a:pPr lvl="2"/>
            <a:r>
              <a:rPr lang="en-US" dirty="0" smtClean="0"/>
              <a:t>Social: exclusion, public embarrassment</a:t>
            </a:r>
          </a:p>
          <a:p>
            <a:pPr lvl="2"/>
            <a:r>
              <a:rPr lang="en-US" dirty="0" smtClean="0"/>
              <a:t>Physical: hitting, damaging personal belongings</a:t>
            </a:r>
          </a:p>
          <a:p>
            <a:pPr marL="3263900" lvl="8" indent="0">
              <a:buNone/>
            </a:pPr>
            <a:r>
              <a:rPr lang="en-US" sz="900" dirty="0" smtClean="0"/>
              <a:t>			                 </a:t>
            </a:r>
          </a:p>
          <a:p>
            <a:pPr marL="3263900" lvl="8" indent="0">
              <a:buNone/>
            </a:pPr>
            <a:endParaRPr lang="en-US" sz="900" dirty="0"/>
          </a:p>
          <a:p>
            <a:pPr marL="3263900" lvl="8" indent="0">
              <a:buNone/>
            </a:pPr>
            <a:endParaRPr lang="en-US" sz="900" dirty="0" smtClean="0"/>
          </a:p>
          <a:p>
            <a:pPr marL="3263900" lvl="8" indent="0">
              <a:buNone/>
            </a:pPr>
            <a:r>
              <a:rPr lang="en-US" sz="900" dirty="0"/>
              <a:t>	</a:t>
            </a:r>
            <a:r>
              <a:rPr lang="en-US" sz="900" dirty="0" smtClean="0"/>
              <a:t>			 </a:t>
            </a:r>
            <a:r>
              <a:rPr lang="en-US" sz="1400" dirty="0" smtClean="0"/>
              <a:t>Source: stopbullying.gov</a:t>
            </a:r>
            <a:endParaRPr lang="en-US" sz="900" dirty="0" smtClean="0"/>
          </a:p>
          <a:p>
            <a:pPr marL="719137" lvl="2" indent="0">
              <a:buNone/>
            </a:pPr>
            <a:r>
              <a:rPr lang="en-US" sz="1400" dirty="0" smtClean="0"/>
              <a:t>				</a:t>
            </a:r>
            <a:endParaRPr lang="en-US" dirty="0" smtClean="0"/>
          </a:p>
          <a:p>
            <a:pPr lvl="1"/>
            <a:endParaRPr lang="en-US" dirty="0"/>
          </a:p>
          <a:p>
            <a:pPr marL="719137" lvl="2" indent="0">
              <a:buNone/>
            </a:pPr>
            <a:endParaRPr lang="en-US" dirty="0"/>
          </a:p>
        </p:txBody>
      </p:sp>
    </p:spTree>
    <p:extLst>
      <p:ext uri="{BB962C8B-B14F-4D97-AF65-F5344CB8AC3E}">
        <p14:creationId xmlns:p14="http://schemas.microsoft.com/office/powerpoint/2010/main" val="8124863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District Obligations Concerning Sexual </a:t>
            </a:r>
            <a:r>
              <a:rPr lang="en-US" sz="2800" dirty="0" smtClean="0">
                <a:solidFill>
                  <a:srgbClr val="000000"/>
                </a:solidFill>
              </a:rPr>
              <a:t>Violence</a:t>
            </a:r>
            <a:br>
              <a:rPr lang="en-US" sz="2800" dirty="0" smtClean="0">
                <a:solidFill>
                  <a:srgbClr val="000000"/>
                </a:solidFill>
              </a:rPr>
            </a:br>
            <a:r>
              <a:rPr lang="en-US" sz="2800" i="1" dirty="0" smtClean="0">
                <a:solidFill>
                  <a:srgbClr val="000000"/>
                </a:solidFill>
              </a:rPr>
              <a:t>Areas of salience</a:t>
            </a:r>
            <a:endParaRPr lang="en-US" i="1" dirty="0"/>
          </a:p>
        </p:txBody>
      </p:sp>
      <p:sp>
        <p:nvSpPr>
          <p:cNvPr id="3" name="Content Placeholder 2"/>
          <p:cNvSpPr>
            <a:spLocks noGrp="1"/>
          </p:cNvSpPr>
          <p:nvPr>
            <p:ph idx="1"/>
          </p:nvPr>
        </p:nvSpPr>
        <p:spPr>
          <a:xfrm>
            <a:off x="152400" y="1295400"/>
            <a:ext cx="8794750" cy="5003800"/>
          </a:xfrm>
        </p:spPr>
        <p:txBody>
          <a:bodyPr>
            <a:normAutofit/>
          </a:bodyPr>
          <a:lstStyle/>
          <a:p>
            <a:r>
              <a:rPr lang="en-US" dirty="0" smtClean="0"/>
              <a:t>Particular areas of salience for sexual violence at the secondary level include: </a:t>
            </a:r>
          </a:p>
          <a:p>
            <a:pPr lvl="1"/>
            <a:r>
              <a:rPr lang="en-US" dirty="0" smtClean="0"/>
              <a:t>Field Trips</a:t>
            </a:r>
          </a:p>
          <a:p>
            <a:pPr lvl="2"/>
            <a:r>
              <a:rPr lang="en-US" dirty="0" smtClean="0"/>
              <a:t>In </a:t>
            </a:r>
            <a:r>
              <a:rPr lang="en-US" i="1" dirty="0" smtClean="0"/>
              <a:t>Doe v. Neshannock Township School District </a:t>
            </a:r>
            <a:r>
              <a:rPr lang="en-US" dirty="0" smtClean="0"/>
              <a:t>(W.D. Penn. 2016), a parent sued a school district after an alleged sexual assault that occurred during a field trip to New York City.  </a:t>
            </a:r>
          </a:p>
          <a:p>
            <a:pPr lvl="1"/>
            <a:r>
              <a:rPr lang="en-US" dirty="0" smtClean="0"/>
              <a:t>Hazing </a:t>
            </a:r>
          </a:p>
          <a:p>
            <a:pPr lvl="2"/>
            <a:r>
              <a:rPr lang="en-US" dirty="0" smtClean="0"/>
              <a:t>In </a:t>
            </a:r>
            <a:r>
              <a:rPr lang="en-US" i="1" dirty="0" smtClean="0"/>
              <a:t>Richardson v. Huber Heights City School Board of Education</a:t>
            </a:r>
            <a:r>
              <a:rPr lang="en-US" dirty="0" smtClean="0"/>
              <a:t> (6th Cir. 2016), a father sued a school district claiming that the school displayed deliberate indifference to the hazing practices of the high school baseball team. These practices included sexual violence against younger students. The claim survived a motion to dismiss, but eventually failed due to lack of evidence that school officials were actually aware of these practices. </a:t>
            </a:r>
          </a:p>
        </p:txBody>
      </p:sp>
      <p:sp>
        <p:nvSpPr>
          <p:cNvPr id="4" name="Slide Number Placeholder 3"/>
          <p:cNvSpPr>
            <a:spLocks noGrp="1"/>
          </p:cNvSpPr>
          <p:nvPr>
            <p:ph type="sldNum" sz="quarter" idx="10"/>
          </p:nvPr>
        </p:nvSpPr>
        <p:spPr/>
        <p:txBody>
          <a:bodyPr/>
          <a:lstStyle/>
          <a:p>
            <a:fld id="{62E0BBFD-3C28-455B-B3E3-FD8D1415BAC5}" type="slidenum">
              <a:rPr lang="en-GB" smtClean="0"/>
              <a:pPr/>
              <a:t>110</a:t>
            </a:fld>
            <a:endParaRPr lang="en-GB" dirty="0"/>
          </a:p>
        </p:txBody>
      </p:sp>
    </p:spTree>
    <p:extLst>
      <p:ext uri="{BB962C8B-B14F-4D97-AF65-F5344CB8AC3E}">
        <p14:creationId xmlns:p14="http://schemas.microsoft.com/office/powerpoint/2010/main" val="25267173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District </a:t>
            </a:r>
            <a:r>
              <a:rPr lang="en-US" sz="2800" dirty="0" smtClean="0">
                <a:solidFill>
                  <a:srgbClr val="000000"/>
                </a:solidFill>
              </a:rPr>
              <a:t>Obligations </a:t>
            </a:r>
            <a:r>
              <a:rPr lang="en-US" sz="2800" dirty="0">
                <a:solidFill>
                  <a:srgbClr val="000000"/>
                </a:solidFill>
              </a:rPr>
              <a:t>Concerning Sexual Violence</a:t>
            </a:r>
            <a:br>
              <a:rPr lang="en-US" sz="2800" dirty="0">
                <a:solidFill>
                  <a:srgbClr val="000000"/>
                </a:solidFill>
              </a:rPr>
            </a:br>
            <a:r>
              <a:rPr lang="en-US" sz="2800" i="1" dirty="0" smtClean="0">
                <a:solidFill>
                  <a:srgbClr val="000000"/>
                </a:solidFill>
              </a:rPr>
              <a:t>Employees Obligated to Report Incidents</a:t>
            </a:r>
            <a:endParaRPr lang="en-US" dirty="0"/>
          </a:p>
        </p:txBody>
      </p:sp>
      <p:sp>
        <p:nvSpPr>
          <p:cNvPr id="3" name="Content Placeholder 2"/>
          <p:cNvSpPr>
            <a:spLocks noGrp="1"/>
          </p:cNvSpPr>
          <p:nvPr>
            <p:ph idx="1"/>
          </p:nvPr>
        </p:nvSpPr>
        <p:spPr>
          <a:xfrm>
            <a:off x="152400" y="1295400"/>
            <a:ext cx="8794750" cy="5003800"/>
          </a:xfrm>
        </p:spPr>
        <p:txBody>
          <a:bodyPr>
            <a:normAutofit/>
          </a:bodyPr>
          <a:lstStyle/>
          <a:p>
            <a:pPr marL="0" indent="0">
              <a:buNone/>
            </a:pPr>
            <a:r>
              <a:rPr lang="en-US" b="1" dirty="0" smtClean="0"/>
              <a:t>“Responsible employees” </a:t>
            </a:r>
            <a:r>
              <a:rPr lang="en-US" dirty="0" smtClean="0"/>
              <a:t>of a school are obligated to report sexual violence to the Title IX Coordinator.</a:t>
            </a:r>
          </a:p>
          <a:p>
            <a:pPr marL="0" indent="0">
              <a:buNone/>
            </a:pPr>
            <a:r>
              <a:rPr lang="en-US" dirty="0" smtClean="0"/>
              <a:t>According to OCR, a responsible employee includes an employee:</a:t>
            </a:r>
          </a:p>
          <a:p>
            <a:pPr marL="873125" lvl="1" indent="-514350">
              <a:buAutoNum type="arabicParenBoth"/>
            </a:pPr>
            <a:r>
              <a:rPr lang="en-US" dirty="0" smtClean="0"/>
              <a:t>“[W]ho has the authority to take action to redress sexual violence.”</a:t>
            </a:r>
          </a:p>
          <a:p>
            <a:pPr marL="873125" lvl="1" indent="-514350">
              <a:buAutoNum type="arabicParenBoth"/>
            </a:pPr>
            <a:r>
              <a:rPr lang="en-US" dirty="0" smtClean="0"/>
              <a:t>“[W]ho has been given the duty of reporting sexual violence or other misconduct by students to the Title IX coordinator</a:t>
            </a:r>
            <a:r>
              <a:rPr lang="en-US" dirty="0"/>
              <a:t>,</a:t>
            </a:r>
            <a:r>
              <a:rPr lang="en-US" dirty="0" smtClean="0"/>
              <a:t>” or</a:t>
            </a:r>
          </a:p>
          <a:p>
            <a:pPr marL="873125" lvl="1" indent="-514350">
              <a:buAutoNum type="arabicParenBoth"/>
            </a:pPr>
            <a:r>
              <a:rPr lang="en-US" dirty="0" smtClean="0"/>
              <a:t>“[W]hom a student could reasonably believe has this authority or duty.”</a:t>
            </a:r>
          </a:p>
          <a:p>
            <a:pPr marL="0" indent="0">
              <a:buNone/>
            </a:pPr>
            <a:endParaRPr lang="en-US" dirty="0" smtClean="0"/>
          </a:p>
        </p:txBody>
      </p:sp>
      <p:sp>
        <p:nvSpPr>
          <p:cNvPr id="4" name="Slide Number Placeholder 3"/>
          <p:cNvSpPr>
            <a:spLocks noGrp="1"/>
          </p:cNvSpPr>
          <p:nvPr>
            <p:ph type="sldNum" sz="quarter" idx="10"/>
          </p:nvPr>
        </p:nvSpPr>
        <p:spPr/>
        <p:txBody>
          <a:bodyPr/>
          <a:lstStyle/>
          <a:p>
            <a:fld id="{62E0BBFD-3C28-455B-B3E3-FD8D1415BAC5}" type="slidenum">
              <a:rPr lang="en-GB" smtClean="0"/>
              <a:pPr/>
              <a:t>111</a:t>
            </a:fld>
            <a:endParaRPr lang="en-GB" dirty="0"/>
          </a:p>
        </p:txBody>
      </p:sp>
    </p:spTree>
    <p:extLst>
      <p:ext uri="{BB962C8B-B14F-4D97-AF65-F5344CB8AC3E}">
        <p14:creationId xmlns:p14="http://schemas.microsoft.com/office/powerpoint/2010/main" val="20236415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74675" y="-803531"/>
            <a:ext cx="9011045" cy="6135108"/>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2C5E4F"/>
              </a:solidFill>
            </a:endParaRPr>
          </a:p>
        </p:txBody>
      </p:sp>
      <p:sp>
        <p:nvSpPr>
          <p:cNvPr id="5" name="Subsection Divider Title"/>
          <p:cNvSpPr>
            <a:spLocks noGrp="1"/>
          </p:cNvSpPr>
          <p:nvPr>
            <p:ph type="title"/>
          </p:nvPr>
        </p:nvSpPr>
        <p:spPr/>
        <p:txBody>
          <a:bodyPr/>
          <a:lstStyle/>
          <a:p>
            <a:r>
              <a:rPr lang="en-US" dirty="0" smtClean="0"/>
              <a:t>Title IX Coordinators</a:t>
            </a:r>
            <a:endParaRPr lang="en-US" dirty="0"/>
          </a:p>
        </p:txBody>
      </p:sp>
      <p:sp>
        <p:nvSpPr>
          <p:cNvPr id="6" name="Slide Number Placeholder 1"/>
          <p:cNvSpPr txBox="1">
            <a:spLocks/>
          </p:cNvSpPr>
          <p:nvPr/>
        </p:nvSpPr>
        <p:spPr bwMode="auto">
          <a:xfrm>
            <a:off x="8428038" y="6494463"/>
            <a:ext cx="4968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GB"/>
            </a:defPPr>
            <a:lvl1pPr algn="r" rtl="0" fontAlgn="base">
              <a:spcBef>
                <a:spcPct val="0"/>
              </a:spcBef>
              <a:spcAft>
                <a:spcPct val="0"/>
              </a:spcAft>
              <a:defRPr sz="800" kern="1200" baseline="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DABCA54-74A8-4E63-A372-06C4C9214D79}" type="slidenum">
              <a:rPr lang="en-US" smtClean="0"/>
              <a:pPr>
                <a:defRPr/>
              </a:pPr>
              <a:t>112</a:t>
            </a:fld>
            <a:endParaRPr lang="en-US" dirty="0"/>
          </a:p>
        </p:txBody>
      </p:sp>
    </p:spTree>
    <p:extLst>
      <p:ext uri="{BB962C8B-B14F-4D97-AF65-F5344CB8AC3E}">
        <p14:creationId xmlns:p14="http://schemas.microsoft.com/office/powerpoint/2010/main" val="16359217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p:cNvSpPr>
            <a:spLocks noGrp="1"/>
          </p:cNvSpPr>
          <p:nvPr>
            <p:ph type="title"/>
          </p:nvPr>
        </p:nvSpPr>
        <p:spPr>
          <a:xfrm>
            <a:off x="165100" y="-76200"/>
            <a:ext cx="8969375" cy="1143000"/>
          </a:xfrm>
        </p:spPr>
        <p:txBody>
          <a:bodyPr/>
          <a:lstStyle/>
          <a:p>
            <a:r>
              <a:rPr lang="en-US" dirty="0" smtClean="0"/>
              <a:t>What are the responsibilities of Title IX Coordinators?</a:t>
            </a:r>
            <a:endParaRPr lang="en-US" dirty="0"/>
          </a:p>
        </p:txBody>
      </p:sp>
      <p:sp>
        <p:nvSpPr>
          <p:cNvPr id="3" name="Content Placeholder 2"/>
          <p:cNvSpPr>
            <a:spLocks noGrp="1"/>
          </p:cNvSpPr>
          <p:nvPr>
            <p:ph sz="quarter" idx="12"/>
          </p:nvPr>
        </p:nvSpPr>
        <p:spPr>
          <a:xfrm>
            <a:off x="288000" y="1155702"/>
            <a:ext cx="8568000" cy="5280541"/>
          </a:xfrm>
        </p:spPr>
        <p:txBody>
          <a:bodyPr>
            <a:normAutofit fontScale="92500"/>
          </a:bodyPr>
          <a:lstStyle/>
          <a:p>
            <a:r>
              <a:rPr lang="en-US" dirty="0"/>
              <a:t>A Title IX coordinator’s responsibilities include:</a:t>
            </a:r>
          </a:p>
          <a:p>
            <a:pPr lvl="1"/>
            <a:r>
              <a:rPr lang="en-US" dirty="0"/>
              <a:t>Overseeing a </a:t>
            </a:r>
            <a:r>
              <a:rPr lang="en-US" dirty="0" smtClean="0"/>
              <a:t>school’s </a:t>
            </a:r>
            <a:r>
              <a:rPr lang="en-US" dirty="0"/>
              <a:t>response to Title IX reports and </a:t>
            </a:r>
            <a:r>
              <a:rPr lang="en-US" dirty="0" smtClean="0"/>
              <a:t>complaints;</a:t>
            </a:r>
            <a:endParaRPr lang="en-US" dirty="0"/>
          </a:p>
          <a:p>
            <a:pPr lvl="1"/>
            <a:r>
              <a:rPr lang="en-US" dirty="0"/>
              <a:t>Identifying and addressing any patterns or systemic problems  revealed by the reports or </a:t>
            </a:r>
            <a:r>
              <a:rPr lang="en-US" dirty="0" smtClean="0"/>
              <a:t>complaints;</a:t>
            </a:r>
            <a:endParaRPr lang="en-US" dirty="0"/>
          </a:p>
          <a:p>
            <a:pPr lvl="1"/>
            <a:r>
              <a:rPr lang="en-US" dirty="0"/>
              <a:t>Staying informed of all complaints raising Title IX </a:t>
            </a:r>
            <a:r>
              <a:rPr lang="en-US" dirty="0" smtClean="0"/>
              <a:t>issues; and</a:t>
            </a:r>
            <a:endParaRPr lang="en-US" dirty="0"/>
          </a:p>
          <a:p>
            <a:pPr lvl="1"/>
            <a:r>
              <a:rPr lang="en-US" dirty="0"/>
              <a:t>Having no other responsibilities that may pose a conflict with Title IX responsibilities.</a:t>
            </a:r>
          </a:p>
          <a:p>
            <a:r>
              <a:rPr lang="en-US" dirty="0"/>
              <a:t>Title IX gives coordinators broad protection from </a:t>
            </a:r>
            <a:r>
              <a:rPr lang="en-US" dirty="0" smtClean="0"/>
              <a:t>retaliation, including:</a:t>
            </a:r>
            <a:endParaRPr lang="en-US" dirty="0"/>
          </a:p>
          <a:p>
            <a:pPr lvl="1"/>
            <a:r>
              <a:rPr lang="en-US" dirty="0"/>
              <a:t>Investigations cannot be </a:t>
            </a:r>
            <a:r>
              <a:rPr lang="en-US" dirty="0" smtClean="0"/>
              <a:t>impeded and</a:t>
            </a:r>
            <a:endParaRPr lang="en-US" dirty="0"/>
          </a:p>
          <a:p>
            <a:pPr lvl="1"/>
            <a:r>
              <a:rPr lang="en-US" dirty="0"/>
              <a:t>Adverse actions cannot be taken because of </a:t>
            </a:r>
            <a:r>
              <a:rPr lang="en-US" dirty="0" smtClean="0"/>
              <a:t>investigation.</a:t>
            </a:r>
            <a:endParaRPr lang="en-US" dirty="0"/>
          </a:p>
          <a:p>
            <a:pPr marL="0" indent="0">
              <a:buNone/>
            </a:pPr>
            <a:endParaRPr lang="en-US" dirty="0"/>
          </a:p>
          <a:p>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113</a:t>
            </a:fld>
            <a:endParaRPr lang="en-US" sz="800" dirty="0"/>
          </a:p>
        </p:txBody>
      </p:sp>
    </p:spTree>
    <p:extLst>
      <p:ext uri="{BB962C8B-B14F-4D97-AF65-F5344CB8AC3E}">
        <p14:creationId xmlns:p14="http://schemas.microsoft.com/office/powerpoint/2010/main" val="39259010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p:cNvSpPr>
            <a:spLocks noGrp="1"/>
          </p:cNvSpPr>
          <p:nvPr>
            <p:ph type="title"/>
          </p:nvPr>
        </p:nvSpPr>
        <p:spPr>
          <a:xfrm>
            <a:off x="165100" y="-76200"/>
            <a:ext cx="8969375" cy="1143000"/>
          </a:xfrm>
        </p:spPr>
        <p:txBody>
          <a:bodyPr/>
          <a:lstStyle/>
          <a:p>
            <a:r>
              <a:rPr lang="en-US" dirty="0" smtClean="0"/>
              <a:t>What are the responsibilities of Title IX Coordinators?</a:t>
            </a:r>
            <a:endParaRPr lang="en-US" dirty="0"/>
          </a:p>
        </p:txBody>
      </p:sp>
      <p:sp>
        <p:nvSpPr>
          <p:cNvPr id="3" name="Content Placeholder 2"/>
          <p:cNvSpPr>
            <a:spLocks noGrp="1"/>
          </p:cNvSpPr>
          <p:nvPr>
            <p:ph sz="quarter" idx="12"/>
          </p:nvPr>
        </p:nvSpPr>
        <p:spPr>
          <a:xfrm>
            <a:off x="288000" y="1155702"/>
            <a:ext cx="8568000" cy="5280541"/>
          </a:xfrm>
        </p:spPr>
        <p:txBody>
          <a:bodyPr>
            <a:normAutofit/>
          </a:bodyPr>
          <a:lstStyle/>
          <a:p>
            <a:r>
              <a:rPr lang="en-US" dirty="0" smtClean="0"/>
              <a:t>Title IX coordinators should be </a:t>
            </a:r>
            <a:r>
              <a:rPr lang="en-US" dirty="0"/>
              <a:t>prepared to:</a:t>
            </a:r>
          </a:p>
          <a:p>
            <a:pPr lvl="1"/>
            <a:r>
              <a:rPr lang="en-US" dirty="0"/>
              <a:t>Stay abreast of developments related to Title IX, its implementing regulations, and guidance from federal </a:t>
            </a:r>
            <a:r>
              <a:rPr lang="en-US" dirty="0" smtClean="0"/>
              <a:t>agencies;</a:t>
            </a:r>
            <a:endParaRPr lang="en-US" dirty="0"/>
          </a:p>
          <a:p>
            <a:pPr lvl="1"/>
            <a:r>
              <a:rPr lang="en-US" dirty="0"/>
              <a:t>Investigate </a:t>
            </a:r>
            <a:r>
              <a:rPr lang="en-US" dirty="0" smtClean="0"/>
              <a:t>complaints;</a:t>
            </a:r>
            <a:endParaRPr lang="en-US" dirty="0"/>
          </a:p>
          <a:p>
            <a:pPr lvl="1"/>
            <a:r>
              <a:rPr lang="en-US" dirty="0"/>
              <a:t>Educate </a:t>
            </a:r>
            <a:r>
              <a:rPr lang="en-US" dirty="0" smtClean="0"/>
              <a:t>colleagues</a:t>
            </a:r>
            <a:r>
              <a:rPr lang="en-US" dirty="0"/>
              <a:t>, students, and your community about Title </a:t>
            </a:r>
            <a:r>
              <a:rPr lang="en-US" dirty="0" smtClean="0"/>
              <a:t>IX;</a:t>
            </a:r>
            <a:endParaRPr lang="en-US" dirty="0"/>
          </a:p>
          <a:p>
            <a:pPr lvl="1"/>
            <a:r>
              <a:rPr lang="en-US" dirty="0"/>
              <a:t>Revise </a:t>
            </a:r>
            <a:r>
              <a:rPr lang="en-US" dirty="0" smtClean="0"/>
              <a:t>policies </a:t>
            </a:r>
            <a:r>
              <a:rPr lang="en-US" dirty="0"/>
              <a:t>and procedures, as </a:t>
            </a:r>
            <a:r>
              <a:rPr lang="en-US" dirty="0" smtClean="0"/>
              <a:t>appropriate;</a:t>
            </a:r>
            <a:endParaRPr lang="en-US" dirty="0"/>
          </a:p>
          <a:p>
            <a:pPr lvl="1"/>
            <a:r>
              <a:rPr lang="en-US" dirty="0"/>
              <a:t>Resolve complaints </a:t>
            </a:r>
            <a:r>
              <a:rPr lang="en-US" dirty="0" smtClean="0"/>
              <a:t>promptly.</a:t>
            </a:r>
            <a:endParaRPr lang="en-US" dirty="0"/>
          </a:p>
          <a:p>
            <a:pPr marL="0" indent="0">
              <a:buNone/>
            </a:pPr>
            <a:endParaRPr lang="en-US" dirty="0"/>
          </a:p>
          <a:p>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114</a:t>
            </a:fld>
            <a:endParaRPr lang="en-US" sz="800" dirty="0"/>
          </a:p>
        </p:txBody>
      </p:sp>
    </p:spTree>
    <p:extLst>
      <p:ext uri="{BB962C8B-B14F-4D97-AF65-F5344CB8AC3E}">
        <p14:creationId xmlns:p14="http://schemas.microsoft.com/office/powerpoint/2010/main" val="42359979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p:cNvSpPr>
            <a:spLocks noGrp="1"/>
          </p:cNvSpPr>
          <p:nvPr>
            <p:ph type="title"/>
          </p:nvPr>
        </p:nvSpPr>
        <p:spPr>
          <a:xfrm>
            <a:off x="165100" y="-76200"/>
            <a:ext cx="8969375" cy="1143000"/>
          </a:xfrm>
        </p:spPr>
        <p:txBody>
          <a:bodyPr/>
          <a:lstStyle/>
          <a:p>
            <a:r>
              <a:rPr lang="en-US" dirty="0" smtClean="0"/>
              <a:t>What are the responsibilities of Title IX Coordinators?</a:t>
            </a:r>
            <a:endParaRPr lang="en-US" dirty="0"/>
          </a:p>
        </p:txBody>
      </p:sp>
      <p:sp>
        <p:nvSpPr>
          <p:cNvPr id="3" name="Content Placeholder 2"/>
          <p:cNvSpPr>
            <a:spLocks noGrp="1"/>
          </p:cNvSpPr>
          <p:nvPr>
            <p:ph sz="quarter" idx="12"/>
          </p:nvPr>
        </p:nvSpPr>
        <p:spPr>
          <a:xfrm>
            <a:off x="288000" y="1155702"/>
            <a:ext cx="8568000" cy="5280541"/>
          </a:xfrm>
        </p:spPr>
        <p:txBody>
          <a:bodyPr>
            <a:normAutofit/>
          </a:bodyPr>
          <a:lstStyle/>
          <a:p>
            <a:r>
              <a:rPr lang="en-US" dirty="0"/>
              <a:t>On April 25, 2015, OCR published a resource guide for Title IX coordinators. </a:t>
            </a:r>
          </a:p>
          <a:p>
            <a:r>
              <a:rPr lang="en-US" dirty="0"/>
              <a:t>The resource guide includes:</a:t>
            </a:r>
          </a:p>
          <a:p>
            <a:pPr lvl="1"/>
            <a:r>
              <a:rPr lang="en-US" dirty="0"/>
              <a:t>an overview of the scope of Title IX; </a:t>
            </a:r>
          </a:p>
          <a:p>
            <a:pPr lvl="1"/>
            <a:r>
              <a:rPr lang="en-US" dirty="0"/>
              <a:t>a discussion about Title IX’s administrative requirements;</a:t>
            </a:r>
          </a:p>
          <a:p>
            <a:pPr lvl="1"/>
            <a:r>
              <a:rPr lang="en-US" dirty="0"/>
              <a:t>a discussion of key Title IX issues (such as athletics and discipline);</a:t>
            </a:r>
          </a:p>
          <a:p>
            <a:pPr lvl="1"/>
            <a:r>
              <a:rPr lang="en-US" dirty="0"/>
              <a:t>references to federal resources; and</a:t>
            </a:r>
          </a:p>
          <a:p>
            <a:pPr lvl="1"/>
            <a:r>
              <a:rPr lang="en-US" dirty="0"/>
              <a:t>recommended best practices.</a:t>
            </a:r>
          </a:p>
          <a:p>
            <a:pPr marL="0" indent="0">
              <a:buNone/>
            </a:pPr>
            <a:endParaRPr lang="en-US" dirty="0"/>
          </a:p>
          <a:p>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115</a:t>
            </a:fld>
            <a:endParaRPr lang="en-US" sz="800" dirty="0"/>
          </a:p>
        </p:txBody>
      </p:sp>
    </p:spTree>
    <p:extLst>
      <p:ext uri="{BB962C8B-B14F-4D97-AF65-F5344CB8AC3E}">
        <p14:creationId xmlns:p14="http://schemas.microsoft.com/office/powerpoint/2010/main" val="1891726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smtClean="0">
                <a:solidFill>
                  <a:srgbClr val="000000"/>
                </a:solidFill>
              </a:rPr>
              <a:t>Records and Training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295400"/>
            <a:ext cx="5366265" cy="5003800"/>
          </a:xfrm>
        </p:spPr>
      </p:pic>
      <p:sp>
        <p:nvSpPr>
          <p:cNvPr id="4" name="Slide Number Placeholder 3"/>
          <p:cNvSpPr>
            <a:spLocks noGrp="1"/>
          </p:cNvSpPr>
          <p:nvPr>
            <p:ph type="sldNum" sz="quarter" idx="10"/>
          </p:nvPr>
        </p:nvSpPr>
        <p:spPr/>
        <p:txBody>
          <a:bodyPr/>
          <a:lstStyle/>
          <a:p>
            <a:fld id="{62E0BBFD-3C28-455B-B3E3-FD8D1415BAC5}" type="slidenum">
              <a:rPr lang="en-GB" smtClean="0"/>
              <a:pPr/>
              <a:t>116</a:t>
            </a:fld>
            <a:endParaRPr lang="en-GB" dirty="0"/>
          </a:p>
        </p:txBody>
      </p:sp>
      <p:sp>
        <p:nvSpPr>
          <p:cNvPr id="6" name="TextBox 5"/>
          <p:cNvSpPr txBox="1"/>
          <p:nvPr/>
        </p:nvSpPr>
        <p:spPr>
          <a:xfrm>
            <a:off x="7315200" y="5867400"/>
            <a:ext cx="1600200" cy="369332"/>
          </a:xfrm>
          <a:prstGeom prst="rect">
            <a:avLst/>
          </a:prstGeom>
          <a:noFill/>
        </p:spPr>
        <p:txBody>
          <a:bodyPr wrap="square" rtlCol="0">
            <a:spAutoFit/>
          </a:bodyPr>
          <a:lstStyle/>
          <a:p>
            <a:r>
              <a:rPr lang="en-US" dirty="0" smtClean="0"/>
              <a:t>Source: AP</a:t>
            </a:r>
            <a:endParaRPr lang="en-US" dirty="0"/>
          </a:p>
        </p:txBody>
      </p:sp>
    </p:spTree>
    <p:extLst>
      <p:ext uri="{BB962C8B-B14F-4D97-AF65-F5344CB8AC3E}">
        <p14:creationId xmlns:p14="http://schemas.microsoft.com/office/powerpoint/2010/main" val="1604123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a:t>
            </a:r>
            <a:r>
              <a:rPr lang="en-US" dirty="0" smtClean="0">
                <a:solidFill>
                  <a:srgbClr val="000000"/>
                </a:solidFill>
              </a:rPr>
              <a:t>Violence</a:t>
            </a:r>
            <a:br>
              <a:rPr lang="en-US" dirty="0" smtClean="0">
                <a:solidFill>
                  <a:srgbClr val="000000"/>
                </a:solidFill>
              </a:rPr>
            </a:br>
            <a:r>
              <a:rPr lang="en-US" i="1" dirty="0" smtClean="0">
                <a:solidFill>
                  <a:srgbClr val="000000"/>
                </a:solidFill>
              </a:rPr>
              <a:t>Case Study: Palo Alto Unified School District</a:t>
            </a:r>
            <a:endParaRPr lang="en-US" i="1" dirty="0"/>
          </a:p>
        </p:txBody>
      </p:sp>
      <p:sp>
        <p:nvSpPr>
          <p:cNvPr id="3" name="Content Placeholder 2"/>
          <p:cNvSpPr>
            <a:spLocks noGrp="1"/>
          </p:cNvSpPr>
          <p:nvPr>
            <p:ph idx="1"/>
          </p:nvPr>
        </p:nvSpPr>
        <p:spPr>
          <a:xfrm>
            <a:off x="165100" y="1449388"/>
            <a:ext cx="5397500" cy="5003800"/>
          </a:xfrm>
        </p:spPr>
        <p:txBody>
          <a:bodyPr>
            <a:normAutofit fontScale="85000" lnSpcReduction="10000"/>
          </a:bodyPr>
          <a:lstStyle/>
          <a:p>
            <a:r>
              <a:rPr lang="en-US" dirty="0" smtClean="0"/>
              <a:t>Palo Alto Unified School District was determined to be noncompliant with Title IX, including:</a:t>
            </a:r>
          </a:p>
          <a:p>
            <a:pPr lvl="1"/>
            <a:r>
              <a:rPr lang="en-US" dirty="0" smtClean="0"/>
              <a:t>Multiple instances of sexual harassment and sexual assault of students, both in and out of school.</a:t>
            </a:r>
          </a:p>
          <a:p>
            <a:r>
              <a:rPr lang="en-US" dirty="0" smtClean="0"/>
              <a:t>Resolution Agreement signed March 2017.</a:t>
            </a:r>
          </a:p>
          <a:p>
            <a:pPr marL="0" indent="0">
              <a:buNone/>
            </a:pPr>
            <a:endParaRPr lang="en-US" sz="1300" dirty="0" smtClean="0"/>
          </a:p>
          <a:p>
            <a:r>
              <a:rPr lang="en-US" dirty="0" smtClean="0"/>
              <a:t>The following examples are excerpted complaints from the Palo Alto investigation and the District’s response to each.  Consider what they did well and what they should have done differently.</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117</a:t>
            </a:fld>
            <a:endParaRPr lang="en-GB" dirty="0"/>
          </a:p>
        </p:txBody>
      </p:sp>
      <p:pic>
        <p:nvPicPr>
          <p:cNvPr id="2050" name="Picture 2" descr="Image result for palo alto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215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a:solidFill>
                  <a:srgbClr val="000000"/>
                </a:solidFill>
              </a:rPr>
              <a:t>Case Study: Palo Alto Unified School District</a:t>
            </a:r>
            <a:endParaRPr lang="en-US" dirty="0"/>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dirty="0" smtClean="0"/>
              <a:t>Reported Conduct</a:t>
            </a:r>
          </a:p>
          <a:p>
            <a:r>
              <a:rPr lang="en-US" dirty="0" smtClean="0"/>
              <a:t>Off-campus sexual assault of female student by a male student</a:t>
            </a:r>
          </a:p>
          <a:p>
            <a:r>
              <a:rPr lang="en-US" dirty="0" smtClean="0"/>
              <a:t>Female student’s parent gave Palo Alto High School oral notice of the assault</a:t>
            </a:r>
          </a:p>
          <a:p>
            <a:r>
              <a:rPr lang="en-US" dirty="0" smtClean="0"/>
              <a:t>After assault was reported, female student harassed at school and on social media by classmates</a:t>
            </a:r>
            <a:endParaRPr lang="en-US" dirty="0"/>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dirty="0" smtClean="0"/>
              <a:t>District Response</a:t>
            </a:r>
          </a:p>
          <a:p>
            <a:r>
              <a:rPr lang="en-US" dirty="0" smtClean="0"/>
              <a:t>Referred student to on-campus and off-campus counseling</a:t>
            </a:r>
          </a:p>
          <a:p>
            <a:r>
              <a:rPr lang="en-US" dirty="0" smtClean="0"/>
              <a:t>Assisted student in filing police report</a:t>
            </a:r>
          </a:p>
          <a:p>
            <a:r>
              <a:rPr lang="en-US" dirty="0" smtClean="0"/>
              <a:t>Gave student an exam waiver so she would not have to return to campus</a:t>
            </a:r>
          </a:p>
          <a:p>
            <a:r>
              <a:rPr lang="en-US" dirty="0" smtClean="0"/>
              <a:t>Interviewed alleged perpetrator, other witnesses</a:t>
            </a:r>
          </a:p>
          <a:p>
            <a:r>
              <a:rPr lang="en-US" dirty="0" smtClean="0"/>
              <a:t>Attempted to find source of retaliatory harassment</a:t>
            </a:r>
          </a:p>
          <a:p>
            <a:r>
              <a:rPr lang="en-US" dirty="0" smtClean="0"/>
              <a:t>Did not provide outcome of either investigation to complainant</a:t>
            </a:r>
            <a:endParaRPr lang="en-US" dirty="0"/>
          </a:p>
        </p:txBody>
      </p:sp>
      <p:sp>
        <p:nvSpPr>
          <p:cNvPr id="5" name="Slide Number Placeholder 4"/>
          <p:cNvSpPr>
            <a:spLocks noGrp="1"/>
          </p:cNvSpPr>
          <p:nvPr>
            <p:ph type="sldNum" sz="quarter" idx="10"/>
          </p:nvPr>
        </p:nvSpPr>
        <p:spPr/>
        <p:txBody>
          <a:bodyPr/>
          <a:lstStyle/>
          <a:p>
            <a:fld id="{7260EBA6-5923-4CE3-A27D-90B0E87F0265}" type="slidenum">
              <a:rPr lang="en-GB" smtClean="0"/>
              <a:pPr/>
              <a:t>118</a:t>
            </a:fld>
            <a:endParaRPr lang="en-GB" dirty="0"/>
          </a:p>
        </p:txBody>
      </p:sp>
    </p:spTree>
    <p:extLst>
      <p:ext uri="{BB962C8B-B14F-4D97-AF65-F5344CB8AC3E}">
        <p14:creationId xmlns:p14="http://schemas.microsoft.com/office/powerpoint/2010/main" val="20126779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a:solidFill>
                  <a:srgbClr val="000000"/>
                </a:solidFill>
              </a:rPr>
              <a:t>Case Study: Palo Alto Unified School District</a:t>
            </a:r>
            <a:endParaRPr lang="en-US" dirty="0"/>
          </a:p>
        </p:txBody>
      </p:sp>
      <p:sp>
        <p:nvSpPr>
          <p:cNvPr id="3" name="Content Placeholder 2"/>
          <p:cNvSpPr>
            <a:spLocks noGrp="1"/>
          </p:cNvSpPr>
          <p:nvPr>
            <p:ph idx="1"/>
          </p:nvPr>
        </p:nvSpPr>
        <p:spPr/>
        <p:txBody>
          <a:bodyPr/>
          <a:lstStyle/>
          <a:p>
            <a:pPr lvl="0"/>
            <a:r>
              <a:rPr lang="en-US" dirty="0">
                <a:solidFill>
                  <a:srgbClr val="000000"/>
                </a:solidFill>
              </a:rPr>
              <a:t>What did Palo Alto do right in </a:t>
            </a:r>
            <a:r>
              <a:rPr lang="en-US" dirty="0" smtClean="0">
                <a:solidFill>
                  <a:srgbClr val="000000"/>
                </a:solidFill>
              </a:rPr>
              <a:t>this instance?</a:t>
            </a:r>
            <a:endParaRPr lang="en-US" dirty="0">
              <a:solidFill>
                <a:srgbClr val="000000"/>
              </a:solidFill>
            </a:endParaRPr>
          </a:p>
          <a:p>
            <a:pPr lvl="0"/>
            <a:endParaRPr lang="en-US" dirty="0">
              <a:solidFill>
                <a:srgbClr val="000000"/>
              </a:solidFill>
            </a:endParaRPr>
          </a:p>
          <a:p>
            <a:pPr lvl="0"/>
            <a:r>
              <a:rPr lang="en-US" dirty="0">
                <a:solidFill>
                  <a:srgbClr val="000000"/>
                </a:solidFill>
              </a:rPr>
              <a:t>What should Palo Alto have done differently?</a:t>
            </a:r>
          </a:p>
        </p:txBody>
      </p:sp>
      <p:sp>
        <p:nvSpPr>
          <p:cNvPr id="4" name="Slide Number Placeholder 3"/>
          <p:cNvSpPr>
            <a:spLocks noGrp="1"/>
          </p:cNvSpPr>
          <p:nvPr>
            <p:ph type="sldNum" sz="quarter" idx="10"/>
          </p:nvPr>
        </p:nvSpPr>
        <p:spPr/>
        <p:txBody>
          <a:bodyPr/>
          <a:lstStyle/>
          <a:p>
            <a:fld id="{62E0BBFD-3C28-455B-B3E3-FD8D1415BAC5}" type="slidenum">
              <a:rPr lang="en-GB" smtClean="0"/>
              <a:pPr/>
              <a:t>119</a:t>
            </a:fld>
            <a:endParaRPr lang="en-GB" dirty="0"/>
          </a:p>
        </p:txBody>
      </p:sp>
    </p:spTree>
    <p:extLst>
      <p:ext uri="{BB962C8B-B14F-4D97-AF65-F5344CB8AC3E}">
        <p14:creationId xmlns:p14="http://schemas.microsoft.com/office/powerpoint/2010/main" val="1181709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
            </a:r>
            <a:br>
              <a:rPr lang="en-US" dirty="0">
                <a:solidFill>
                  <a:srgbClr val="000000"/>
                </a:solidFill>
              </a:rPr>
            </a:br>
            <a:r>
              <a:rPr lang="en-US" dirty="0">
                <a:solidFill>
                  <a:srgbClr val="000000"/>
                </a:solidFill>
              </a:rPr>
              <a:t>What are bullying and harassment?</a:t>
            </a:r>
            <a:endParaRPr lang="en-US" dirty="0"/>
          </a:p>
        </p:txBody>
      </p:sp>
      <p:sp>
        <p:nvSpPr>
          <p:cNvPr id="3" name="Content Placeholder 2"/>
          <p:cNvSpPr>
            <a:spLocks noGrp="1"/>
          </p:cNvSpPr>
          <p:nvPr>
            <p:ph idx="1"/>
          </p:nvPr>
        </p:nvSpPr>
        <p:spPr/>
        <p:txBody>
          <a:bodyPr/>
          <a:lstStyle/>
          <a:p>
            <a:r>
              <a:rPr lang="en-US" b="1" dirty="0"/>
              <a:t>Harassment</a:t>
            </a:r>
            <a:r>
              <a:rPr lang="en-US" dirty="0"/>
              <a:t> </a:t>
            </a:r>
            <a:r>
              <a:rPr lang="en-US" dirty="0" smtClean="0"/>
              <a:t>may </a:t>
            </a:r>
            <a:r>
              <a:rPr lang="en-US" dirty="0"/>
              <a:t>be verbal, written, or other conduct that is threatening or harmful</a:t>
            </a:r>
          </a:p>
          <a:p>
            <a:pPr lvl="1"/>
            <a:r>
              <a:rPr lang="en-US" dirty="0" smtClean="0"/>
              <a:t>Does </a:t>
            </a:r>
            <a:r>
              <a:rPr lang="en-US" dirty="0"/>
              <a:t>not have to include intent to harm, be directed at a specific target, or involve repeated incidents</a:t>
            </a:r>
            <a:endParaRPr lang="en-US" dirty="0" smtClean="0"/>
          </a:p>
          <a:p>
            <a:pPr lvl="1"/>
            <a:r>
              <a:rPr lang="en-US" dirty="0" smtClean="0">
                <a:solidFill>
                  <a:srgbClr val="000000"/>
                </a:solidFill>
              </a:rPr>
              <a:t>Only </a:t>
            </a:r>
            <a:r>
              <a:rPr lang="en-US" dirty="0">
                <a:solidFill>
                  <a:srgbClr val="000000"/>
                </a:solidFill>
              </a:rPr>
              <a:t>a small part of the larger universe of bullying or cyberbullying </a:t>
            </a:r>
            <a:r>
              <a:rPr lang="en-US" dirty="0" smtClean="0">
                <a:solidFill>
                  <a:srgbClr val="000000"/>
                </a:solidFill>
              </a:rPr>
              <a:t>activity</a:t>
            </a:r>
          </a:p>
          <a:p>
            <a:pPr lvl="1"/>
            <a:endParaRPr lang="en-US" dirty="0">
              <a:solidFill>
                <a:srgbClr val="000000"/>
              </a:solidFill>
            </a:endParaRPr>
          </a:p>
          <a:p>
            <a:pPr lvl="1"/>
            <a:endParaRPr lang="en-US" dirty="0" smtClean="0">
              <a:solidFill>
                <a:srgbClr val="000000"/>
              </a:solidFill>
            </a:endParaRPr>
          </a:p>
          <a:p>
            <a:pPr lvl="1"/>
            <a:endParaRPr lang="en-US" dirty="0">
              <a:solidFill>
                <a:srgbClr val="000000"/>
              </a:solidFill>
            </a:endParaRPr>
          </a:p>
          <a:p>
            <a:pPr marL="719137" lvl="2" indent="0">
              <a:buNone/>
            </a:pPr>
            <a:endParaRPr lang="en-US" sz="1400" dirty="0" smtClean="0">
              <a:solidFill>
                <a:srgbClr val="000000"/>
              </a:solidFill>
            </a:endParaRPr>
          </a:p>
          <a:p>
            <a:pPr marL="719137" lvl="2" indent="0">
              <a:buNone/>
            </a:pPr>
            <a:r>
              <a:rPr lang="en-US" sz="1400" dirty="0">
                <a:solidFill>
                  <a:srgbClr val="000000"/>
                </a:solidFill>
              </a:rPr>
              <a:t>	</a:t>
            </a:r>
            <a:r>
              <a:rPr lang="en-US" sz="1400" dirty="0" smtClean="0">
                <a:solidFill>
                  <a:srgbClr val="000000"/>
                </a:solidFill>
              </a:rPr>
              <a:t>				        Source</a:t>
            </a:r>
            <a:r>
              <a:rPr lang="en-US" sz="1400" dirty="0">
                <a:solidFill>
                  <a:srgbClr val="000000"/>
                </a:solidFill>
              </a:rPr>
              <a:t>: OCR DCL: Harassment and Bullying</a:t>
            </a:r>
          </a:p>
          <a:p>
            <a:pPr marL="360362" lvl="1" indent="0">
              <a:buNone/>
            </a:pP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12</a:t>
            </a:fld>
            <a:endParaRPr lang="en-GB" dirty="0"/>
          </a:p>
        </p:txBody>
      </p:sp>
    </p:spTree>
    <p:extLst>
      <p:ext uri="{BB962C8B-B14F-4D97-AF65-F5344CB8AC3E}">
        <p14:creationId xmlns:p14="http://schemas.microsoft.com/office/powerpoint/2010/main" val="32975161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a:solidFill>
                  <a:srgbClr val="000000"/>
                </a:solidFill>
              </a:rPr>
              <a:t>Case Study: Palo Alto Unified School District</a:t>
            </a:r>
            <a:endParaRPr lang="en-US" dirty="0"/>
          </a:p>
        </p:txBody>
      </p:sp>
      <p:sp>
        <p:nvSpPr>
          <p:cNvPr id="3" name="Content Placeholder 2"/>
          <p:cNvSpPr>
            <a:spLocks noGrp="1"/>
          </p:cNvSpPr>
          <p:nvPr>
            <p:ph sz="half" idx="1"/>
          </p:nvPr>
        </p:nvSpPr>
        <p:spPr/>
        <p:txBody>
          <a:bodyPr>
            <a:normAutofit fontScale="70000" lnSpcReduction="20000"/>
          </a:bodyPr>
          <a:lstStyle/>
          <a:p>
            <a:pPr marL="0" indent="0" algn="ctr">
              <a:buNone/>
            </a:pPr>
            <a:r>
              <a:rPr lang="en-US" b="1" dirty="0"/>
              <a:t>Reported </a:t>
            </a:r>
            <a:r>
              <a:rPr lang="en-US" b="1" dirty="0" smtClean="0"/>
              <a:t>Conduct</a:t>
            </a:r>
          </a:p>
          <a:p>
            <a:pPr marL="0" indent="0" algn="ctr">
              <a:buNone/>
            </a:pPr>
            <a:endParaRPr lang="en-US" sz="800" b="1" dirty="0" smtClean="0"/>
          </a:p>
          <a:p>
            <a:r>
              <a:rPr lang="en-US" dirty="0" smtClean="0"/>
              <a:t>Male student allegedly locked a female student in a bathroom at an off-campus party and told her he would not let her out unless she performed sex acts on him.</a:t>
            </a:r>
          </a:p>
          <a:p>
            <a:pPr marL="0" indent="0">
              <a:buNone/>
            </a:pPr>
            <a:endParaRPr lang="en-US" sz="800" dirty="0" smtClean="0"/>
          </a:p>
          <a:p>
            <a:r>
              <a:rPr lang="en-US" dirty="0" smtClean="0"/>
              <a:t>2 students reported the incident to an Assistant Principal.</a:t>
            </a:r>
            <a:endParaRPr lang="en-US" dirty="0"/>
          </a:p>
        </p:txBody>
      </p:sp>
      <p:sp>
        <p:nvSpPr>
          <p:cNvPr id="4" name="Content Placeholder 3"/>
          <p:cNvSpPr>
            <a:spLocks noGrp="1"/>
          </p:cNvSpPr>
          <p:nvPr>
            <p:ph sz="half" idx="2"/>
          </p:nvPr>
        </p:nvSpPr>
        <p:spPr/>
        <p:txBody>
          <a:bodyPr>
            <a:normAutofit fontScale="70000" lnSpcReduction="20000"/>
          </a:bodyPr>
          <a:lstStyle/>
          <a:p>
            <a:pPr marL="0" indent="0" algn="ctr">
              <a:buNone/>
            </a:pPr>
            <a:r>
              <a:rPr lang="en-US" b="1" dirty="0" smtClean="0"/>
              <a:t>District Response</a:t>
            </a:r>
          </a:p>
          <a:p>
            <a:r>
              <a:rPr lang="en-US" sz="2200" dirty="0" smtClean="0"/>
              <a:t>Assistant Principal relayed report to Title IX coordinator.</a:t>
            </a:r>
          </a:p>
          <a:p>
            <a:r>
              <a:rPr lang="en-US" sz="2200" dirty="0" smtClean="0"/>
              <a:t>Female student’s counselor met with her and </a:t>
            </a:r>
          </a:p>
          <a:p>
            <a:pPr lvl="1"/>
            <a:r>
              <a:rPr lang="en-US" sz="2200" dirty="0" smtClean="0"/>
              <a:t>Informed of counseling resources;</a:t>
            </a:r>
          </a:p>
          <a:p>
            <a:pPr lvl="1"/>
            <a:r>
              <a:rPr lang="en-US" sz="2200" dirty="0" smtClean="0"/>
              <a:t>Informed of right to file UCP complaint or police report; and</a:t>
            </a:r>
          </a:p>
          <a:p>
            <a:pPr lvl="1"/>
            <a:r>
              <a:rPr lang="en-US" sz="2200" dirty="0" smtClean="0"/>
              <a:t>Encouraged her to report any subsequent harassment.</a:t>
            </a:r>
          </a:p>
          <a:p>
            <a:r>
              <a:rPr lang="en-US" sz="2200" dirty="0" smtClean="0"/>
              <a:t>Assistant Principal met with accused student, </a:t>
            </a:r>
          </a:p>
          <a:p>
            <a:pPr lvl="1"/>
            <a:r>
              <a:rPr lang="en-US" sz="2200" dirty="0" smtClean="0"/>
              <a:t>Warned not to harass other student and</a:t>
            </a:r>
          </a:p>
          <a:p>
            <a:pPr lvl="1"/>
            <a:r>
              <a:rPr lang="en-US" sz="2200" dirty="0" smtClean="0"/>
              <a:t>Notified his parent of the allegation, made parent aware of counseling resources.</a:t>
            </a:r>
          </a:p>
          <a:p>
            <a:r>
              <a:rPr lang="en-US" sz="2200" dirty="0" smtClean="0"/>
              <a:t>Assistant Principal followed up with female student’s parent, who notified school of police report filing.</a:t>
            </a:r>
          </a:p>
          <a:p>
            <a:r>
              <a:rPr lang="en-US" sz="2200" dirty="0" smtClean="0"/>
              <a:t>School monitored parties but did not provide notice of an outcome to either party</a:t>
            </a:r>
            <a:r>
              <a:rPr lang="en-US" dirty="0" smtClean="0"/>
              <a:t>.</a:t>
            </a:r>
            <a:endParaRPr lang="en-US" dirty="0"/>
          </a:p>
        </p:txBody>
      </p:sp>
      <p:sp>
        <p:nvSpPr>
          <p:cNvPr id="5" name="Slide Number Placeholder 4"/>
          <p:cNvSpPr>
            <a:spLocks noGrp="1"/>
          </p:cNvSpPr>
          <p:nvPr>
            <p:ph type="sldNum" sz="quarter" idx="10"/>
          </p:nvPr>
        </p:nvSpPr>
        <p:spPr/>
        <p:txBody>
          <a:bodyPr/>
          <a:lstStyle/>
          <a:p>
            <a:fld id="{7260EBA6-5923-4CE3-A27D-90B0E87F0265}" type="slidenum">
              <a:rPr lang="en-GB" smtClean="0"/>
              <a:pPr/>
              <a:t>120</a:t>
            </a:fld>
            <a:endParaRPr lang="en-GB" dirty="0"/>
          </a:p>
        </p:txBody>
      </p:sp>
    </p:spTree>
    <p:extLst>
      <p:ext uri="{BB962C8B-B14F-4D97-AF65-F5344CB8AC3E}">
        <p14:creationId xmlns:p14="http://schemas.microsoft.com/office/powerpoint/2010/main" val="42631294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a:solidFill>
                  <a:srgbClr val="000000"/>
                </a:solidFill>
              </a:rPr>
              <a:t>Case Study: Palo Alto Unified School District</a:t>
            </a:r>
            <a:endParaRPr lang="en-US" dirty="0"/>
          </a:p>
        </p:txBody>
      </p:sp>
      <p:sp>
        <p:nvSpPr>
          <p:cNvPr id="3" name="Content Placeholder 2"/>
          <p:cNvSpPr>
            <a:spLocks noGrp="1"/>
          </p:cNvSpPr>
          <p:nvPr>
            <p:ph idx="1"/>
          </p:nvPr>
        </p:nvSpPr>
        <p:spPr/>
        <p:txBody>
          <a:bodyPr/>
          <a:lstStyle/>
          <a:p>
            <a:pPr lvl="0"/>
            <a:r>
              <a:rPr lang="en-US" dirty="0">
                <a:solidFill>
                  <a:srgbClr val="000000"/>
                </a:solidFill>
              </a:rPr>
              <a:t>What did Palo Alto do right in this </a:t>
            </a:r>
            <a:r>
              <a:rPr lang="en-US" dirty="0" smtClean="0">
                <a:solidFill>
                  <a:srgbClr val="000000"/>
                </a:solidFill>
              </a:rPr>
              <a:t>instance?</a:t>
            </a:r>
            <a:endParaRPr lang="en-US" dirty="0">
              <a:solidFill>
                <a:srgbClr val="000000"/>
              </a:solidFill>
            </a:endParaRPr>
          </a:p>
          <a:p>
            <a:pPr lvl="0"/>
            <a:endParaRPr lang="en-US" dirty="0">
              <a:solidFill>
                <a:srgbClr val="000000"/>
              </a:solidFill>
            </a:endParaRPr>
          </a:p>
          <a:p>
            <a:pPr lvl="0"/>
            <a:r>
              <a:rPr lang="en-US" dirty="0">
                <a:solidFill>
                  <a:srgbClr val="000000"/>
                </a:solidFill>
              </a:rPr>
              <a:t>What should Palo Alto have done differently?</a:t>
            </a:r>
          </a:p>
        </p:txBody>
      </p:sp>
      <p:sp>
        <p:nvSpPr>
          <p:cNvPr id="4" name="Slide Number Placeholder 3"/>
          <p:cNvSpPr>
            <a:spLocks noGrp="1"/>
          </p:cNvSpPr>
          <p:nvPr>
            <p:ph type="sldNum" sz="quarter" idx="10"/>
          </p:nvPr>
        </p:nvSpPr>
        <p:spPr/>
        <p:txBody>
          <a:bodyPr/>
          <a:lstStyle/>
          <a:p>
            <a:fld id="{62E0BBFD-3C28-455B-B3E3-FD8D1415BAC5}" type="slidenum">
              <a:rPr lang="en-GB" smtClean="0"/>
              <a:pPr/>
              <a:t>121</a:t>
            </a:fld>
            <a:endParaRPr lang="en-GB" dirty="0"/>
          </a:p>
        </p:txBody>
      </p:sp>
    </p:spTree>
    <p:extLst>
      <p:ext uri="{BB962C8B-B14F-4D97-AF65-F5344CB8AC3E}">
        <p14:creationId xmlns:p14="http://schemas.microsoft.com/office/powerpoint/2010/main" val="26637776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a:solidFill>
                  <a:srgbClr val="000000"/>
                </a:solidFill>
              </a:rPr>
              <a:t>Case Study: Palo Alto Unified School District</a:t>
            </a:r>
            <a:endParaRPr lang="en-US" dirty="0"/>
          </a:p>
        </p:txBody>
      </p:sp>
      <p:sp>
        <p:nvSpPr>
          <p:cNvPr id="3" name="Content Placeholder 2"/>
          <p:cNvSpPr>
            <a:spLocks noGrp="1"/>
          </p:cNvSpPr>
          <p:nvPr>
            <p:ph sz="half" idx="1"/>
          </p:nvPr>
        </p:nvSpPr>
        <p:spPr>
          <a:xfrm>
            <a:off x="165100" y="1449388"/>
            <a:ext cx="4321175" cy="5180012"/>
          </a:xfrm>
        </p:spPr>
        <p:txBody>
          <a:bodyPr>
            <a:normAutofit fontScale="62500" lnSpcReduction="20000"/>
          </a:bodyPr>
          <a:lstStyle/>
          <a:p>
            <a:pPr marL="0" indent="0" algn="ctr">
              <a:buNone/>
            </a:pPr>
            <a:r>
              <a:rPr lang="en-US" b="1" dirty="0" smtClean="0"/>
              <a:t>Reported Conduct</a:t>
            </a:r>
          </a:p>
          <a:p>
            <a:r>
              <a:rPr lang="en-US" dirty="0" smtClean="0"/>
              <a:t>Student A reported being stalked by Student B.</a:t>
            </a:r>
          </a:p>
          <a:p>
            <a:r>
              <a:rPr lang="en-US" dirty="0" smtClean="0"/>
              <a:t>Student A had recently broken up with B because of B’s possessive tendencies.</a:t>
            </a:r>
          </a:p>
          <a:p>
            <a:r>
              <a:rPr lang="en-US" dirty="0" smtClean="0"/>
              <a:t>Student B knew A’s class schedule and routes home, allegedly harassed A both on- and off-campus.</a:t>
            </a:r>
          </a:p>
          <a:p>
            <a:r>
              <a:rPr lang="en-US" dirty="0" smtClean="0"/>
              <a:t>Student A alleged B’s conduct caused A to be tardy and could not focus on school work when B was visible outside A’s classroom.</a:t>
            </a:r>
          </a:p>
          <a:p>
            <a:r>
              <a:rPr lang="en-US" dirty="0" smtClean="0"/>
              <a:t>Student B once followed A as A walked home and physically assaulted A, resulting in B’s arrest.</a:t>
            </a:r>
          </a:p>
          <a:p>
            <a:pPr lvl="1"/>
            <a:r>
              <a:rPr lang="en-US" dirty="0" smtClean="0"/>
              <a:t>School was notified.</a:t>
            </a:r>
          </a:p>
          <a:p>
            <a:r>
              <a:rPr lang="en-US" dirty="0" smtClean="0"/>
              <a:t>Student A received an Emergency Protective Order requiring B to stay 300 yards away.</a:t>
            </a:r>
          </a:p>
          <a:p>
            <a:pPr lvl="1"/>
            <a:r>
              <a:rPr lang="en-US" dirty="0" smtClean="0"/>
              <a:t>School was notified.</a:t>
            </a:r>
            <a:endParaRPr lang="en-US" dirty="0"/>
          </a:p>
        </p:txBody>
      </p:sp>
      <p:sp>
        <p:nvSpPr>
          <p:cNvPr id="4" name="Content Placeholder 3"/>
          <p:cNvSpPr>
            <a:spLocks noGrp="1"/>
          </p:cNvSpPr>
          <p:nvPr>
            <p:ph sz="half" idx="2"/>
          </p:nvPr>
        </p:nvSpPr>
        <p:spPr/>
        <p:txBody>
          <a:bodyPr>
            <a:normAutofit fontScale="62500" lnSpcReduction="20000"/>
          </a:bodyPr>
          <a:lstStyle/>
          <a:p>
            <a:pPr marL="0" indent="0" algn="ctr">
              <a:buNone/>
            </a:pPr>
            <a:r>
              <a:rPr lang="en-US" b="1" dirty="0" smtClean="0"/>
              <a:t>District Response</a:t>
            </a:r>
          </a:p>
          <a:p>
            <a:r>
              <a:rPr lang="en-US" dirty="0" smtClean="0"/>
              <a:t>Assistant Principal offered counseling for Student A.</a:t>
            </a:r>
          </a:p>
          <a:p>
            <a:r>
              <a:rPr lang="en-US" dirty="0" smtClean="0"/>
              <a:t>Administrators suggested having a campus security supervisor monitor Student A between classes to ensure Student B did not approach.</a:t>
            </a:r>
          </a:p>
          <a:p>
            <a:r>
              <a:rPr lang="en-US" dirty="0" smtClean="0"/>
              <a:t>School eventually suspended Student B in order to comply with the Protective Order.</a:t>
            </a:r>
          </a:p>
          <a:p>
            <a:r>
              <a:rPr lang="en-US" dirty="0" smtClean="0"/>
              <a:t>Student A’s parents say they were not provided information on sexual harassment complaint procedures.</a:t>
            </a:r>
            <a:endParaRPr lang="en-US" dirty="0"/>
          </a:p>
        </p:txBody>
      </p:sp>
      <p:sp>
        <p:nvSpPr>
          <p:cNvPr id="5" name="Slide Number Placeholder 4"/>
          <p:cNvSpPr>
            <a:spLocks noGrp="1"/>
          </p:cNvSpPr>
          <p:nvPr>
            <p:ph type="sldNum" sz="quarter" idx="10"/>
          </p:nvPr>
        </p:nvSpPr>
        <p:spPr/>
        <p:txBody>
          <a:bodyPr/>
          <a:lstStyle/>
          <a:p>
            <a:fld id="{7260EBA6-5923-4CE3-A27D-90B0E87F0265}" type="slidenum">
              <a:rPr lang="en-GB" smtClean="0"/>
              <a:pPr/>
              <a:t>122</a:t>
            </a:fld>
            <a:endParaRPr lang="en-GB" dirty="0"/>
          </a:p>
        </p:txBody>
      </p:sp>
    </p:spTree>
    <p:extLst>
      <p:ext uri="{BB962C8B-B14F-4D97-AF65-F5344CB8AC3E}">
        <p14:creationId xmlns:p14="http://schemas.microsoft.com/office/powerpoint/2010/main" val="33725416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District Obligations Concerning Sexual Violence</a:t>
            </a:r>
            <a:br>
              <a:rPr lang="en-US" dirty="0">
                <a:solidFill>
                  <a:srgbClr val="000000"/>
                </a:solidFill>
              </a:rPr>
            </a:br>
            <a:r>
              <a:rPr lang="en-US" i="1" dirty="0">
                <a:solidFill>
                  <a:srgbClr val="000000"/>
                </a:solidFill>
              </a:rPr>
              <a:t>Case Study: Palo Alto Unified School District</a:t>
            </a:r>
            <a:endParaRPr lang="en-US" dirty="0"/>
          </a:p>
        </p:txBody>
      </p:sp>
      <p:sp>
        <p:nvSpPr>
          <p:cNvPr id="3" name="Content Placeholder 2"/>
          <p:cNvSpPr>
            <a:spLocks noGrp="1"/>
          </p:cNvSpPr>
          <p:nvPr>
            <p:ph idx="1"/>
          </p:nvPr>
        </p:nvSpPr>
        <p:spPr/>
        <p:txBody>
          <a:bodyPr/>
          <a:lstStyle/>
          <a:p>
            <a:r>
              <a:rPr lang="en-US" dirty="0"/>
              <a:t>What did Palo Alto do right in this </a:t>
            </a:r>
            <a:r>
              <a:rPr lang="en-US" dirty="0" smtClean="0"/>
              <a:t>instance?</a:t>
            </a:r>
            <a:endParaRPr lang="en-US" dirty="0"/>
          </a:p>
          <a:p>
            <a:endParaRPr lang="en-US" dirty="0"/>
          </a:p>
          <a:p>
            <a:r>
              <a:rPr lang="en-US" dirty="0"/>
              <a:t>What </a:t>
            </a:r>
            <a:r>
              <a:rPr lang="en-US" dirty="0" smtClean="0"/>
              <a:t>should Palo Alto have </a:t>
            </a:r>
            <a:r>
              <a:rPr lang="en-US" dirty="0"/>
              <a:t>done differently?</a:t>
            </a:r>
          </a:p>
          <a:p>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123</a:t>
            </a:fld>
            <a:endParaRPr lang="en-GB" dirty="0"/>
          </a:p>
        </p:txBody>
      </p:sp>
    </p:spTree>
    <p:extLst>
      <p:ext uri="{BB962C8B-B14F-4D97-AF65-F5344CB8AC3E}">
        <p14:creationId xmlns:p14="http://schemas.microsoft.com/office/powerpoint/2010/main" val="23602531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C01F46-792D-44F7-BF6E-25074267DB14}" type="slidenum">
              <a:rPr lang="en-US"/>
              <a:pPr/>
              <a:t>124</a:t>
            </a:fld>
            <a:endParaRPr lang="en-US" dirty="0"/>
          </a:p>
        </p:txBody>
      </p:sp>
      <p:sp>
        <p:nvSpPr>
          <p:cNvPr id="507906" name="Rectangle 2"/>
          <p:cNvSpPr>
            <a:spLocks noGrp="1" noChangeArrowheads="1"/>
          </p:cNvSpPr>
          <p:nvPr>
            <p:ph type="title"/>
          </p:nvPr>
        </p:nvSpPr>
        <p:spPr/>
        <p:txBody>
          <a:bodyPr/>
          <a:lstStyle/>
          <a:p>
            <a:r>
              <a:rPr lang="en-US" dirty="0" smtClean="0"/>
              <a:t>Bullying and Harassment Based on Sex</a:t>
            </a:r>
            <a:endParaRPr lang="en-US" dirty="0"/>
          </a:p>
        </p:txBody>
      </p:sp>
      <p:sp>
        <p:nvSpPr>
          <p:cNvPr id="507907" name="Rectangle 3"/>
          <p:cNvSpPr>
            <a:spLocks noGrp="1" noChangeArrowheads="1"/>
          </p:cNvSpPr>
          <p:nvPr>
            <p:ph type="body" idx="1"/>
          </p:nvPr>
        </p:nvSpPr>
        <p:spPr/>
        <p:txBody>
          <a:bodyPr/>
          <a:lstStyle/>
          <a:p>
            <a:pPr algn="ctr">
              <a:buFontTx/>
              <a:buNone/>
            </a:pPr>
            <a:endParaRPr lang="en-US" sz="4000" dirty="0"/>
          </a:p>
          <a:p>
            <a:pPr algn="ctr">
              <a:buFontTx/>
              <a:buNone/>
            </a:pPr>
            <a:endParaRPr lang="en-US" sz="4000" dirty="0"/>
          </a:p>
          <a:p>
            <a:pPr algn="ctr">
              <a:buFontTx/>
              <a:buNone/>
            </a:pPr>
            <a:r>
              <a:rPr lang="en-US" sz="4800" dirty="0" smtClean="0"/>
              <a:t>Transgender Students</a:t>
            </a:r>
            <a:endParaRPr lang="en-US" sz="4800" dirty="0"/>
          </a:p>
        </p:txBody>
      </p:sp>
    </p:spTree>
    <p:extLst>
      <p:ext uri="{BB962C8B-B14F-4D97-AF65-F5344CB8AC3E}">
        <p14:creationId xmlns:p14="http://schemas.microsoft.com/office/powerpoint/2010/main" val="32300353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747074" y="6482519"/>
            <a:ext cx="235000" cy="215444"/>
          </a:xfrm>
        </p:spPr>
        <p:txBody>
          <a:bodyPr/>
          <a:lstStyle/>
          <a:p>
            <a:r>
              <a:rPr lang="en-US" dirty="0" smtClean="0"/>
              <a:t>|  </a:t>
            </a:r>
            <a:fld id="{6967D197-2218-4700-B211-63EF06F51A7E}" type="slidenum">
              <a:rPr lang="en-US" smtClean="0"/>
              <a:pPr/>
              <a:t>125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sp>
        <p:nvSpPr>
          <p:cNvPr id="3" name="Content"/>
          <p:cNvSpPr>
            <a:spLocks noGrp="1"/>
          </p:cNvSpPr>
          <p:nvPr>
            <p:ph sz="quarter" idx="12"/>
          </p:nvPr>
        </p:nvSpPr>
        <p:spPr>
          <a:xfrm>
            <a:off x="288000" y="5345043"/>
            <a:ext cx="8568000" cy="1105375"/>
          </a:xfrm>
        </p:spPr>
        <p:txBody>
          <a:bodyPr>
            <a:normAutofit fontScale="70000" lnSpcReduction="20000"/>
          </a:bodyPr>
          <a:lstStyle/>
          <a:p>
            <a:pPr marL="0" indent="0">
              <a:buNone/>
            </a:pPr>
            <a:r>
              <a:rPr lang="en-US" dirty="0"/>
              <a:t>NEWARK -- The 14-year-old who was beaten in the hallway of her school is planning to speak to classmates during a string of assemblies this month about her experience as a transgender student.</a:t>
            </a:r>
          </a:p>
        </p:txBody>
      </p:sp>
      <p:sp>
        <p:nvSpPr>
          <p:cNvPr id="2" name="Slide Title"/>
          <p:cNvSpPr>
            <a:spLocks noGrp="1"/>
          </p:cNvSpPr>
          <p:nvPr>
            <p:ph type="title"/>
          </p:nvPr>
        </p:nvSpPr>
        <p:spPr/>
        <p:txBody>
          <a:bodyPr/>
          <a:lstStyle/>
          <a:p>
            <a:r>
              <a:rPr lang="en-US" b="1" dirty="0"/>
              <a:t>7 suspended in wake of attack on transgender </a:t>
            </a:r>
            <a:r>
              <a:rPr lang="en-US" b="1" dirty="0" smtClean="0"/>
              <a:t>student</a:t>
            </a:r>
            <a:endParaRPr lang="en-US" b="1"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102955" y="1113182"/>
            <a:ext cx="4132193" cy="3934791"/>
          </a:xfrm>
          <a:prstGeom prst="rect">
            <a:avLst/>
          </a:prstGeom>
        </p:spPr>
      </p:pic>
    </p:spTree>
    <p:extLst>
      <p:ext uri="{BB962C8B-B14F-4D97-AF65-F5344CB8AC3E}">
        <p14:creationId xmlns:p14="http://schemas.microsoft.com/office/powerpoint/2010/main" val="278902431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Bullying and Harassment Based on Sex</a:t>
            </a:r>
            <a:br>
              <a:rPr lang="en-US" sz="2800" dirty="0" smtClean="0"/>
            </a:br>
            <a:r>
              <a:rPr lang="en-US" sz="2800" i="1" dirty="0" smtClean="0"/>
              <a:t>Transgender Students</a:t>
            </a:r>
            <a:endParaRPr lang="en-US" sz="2800" i="1" dirty="0"/>
          </a:p>
        </p:txBody>
      </p:sp>
      <p:sp>
        <p:nvSpPr>
          <p:cNvPr id="3" name="Content Placeholder 2"/>
          <p:cNvSpPr>
            <a:spLocks noGrp="1"/>
          </p:cNvSpPr>
          <p:nvPr>
            <p:ph idx="1"/>
          </p:nvPr>
        </p:nvSpPr>
        <p:spPr>
          <a:xfrm>
            <a:off x="165100" y="1449388"/>
            <a:ext cx="8794750" cy="1446212"/>
          </a:xfrm>
        </p:spPr>
        <p:txBody>
          <a:bodyPr>
            <a:normAutofit/>
          </a:bodyPr>
          <a:lstStyle/>
          <a:p>
            <a:r>
              <a:rPr lang="en-US" sz="1800" dirty="0" smtClean="0"/>
              <a:t>The legal obligations of schools for accommodating and protecting transgender students is in flux.</a:t>
            </a:r>
          </a:p>
          <a:p>
            <a:pPr marL="0" indent="0">
              <a:buNone/>
            </a:pPr>
            <a:endParaRPr lang="en-US" sz="1800" dirty="0" smtClean="0"/>
          </a:p>
          <a:p>
            <a:r>
              <a:rPr lang="en-US" sz="1800" dirty="0" smtClean="0"/>
              <a:t>Timeline of federal transgender policy developments over the last 2.5 years:</a:t>
            </a:r>
          </a:p>
          <a:p>
            <a:pPr marL="0" indent="0">
              <a:buNone/>
            </a:pPr>
            <a:endParaRPr lang="en-US" sz="18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126</a:t>
            </a:fld>
            <a:endParaRPr lang="en-GB" dirty="0"/>
          </a:p>
        </p:txBody>
      </p:sp>
      <p:graphicFrame>
        <p:nvGraphicFramePr>
          <p:cNvPr id="5" name="Diagram 4"/>
          <p:cNvGraphicFramePr/>
          <p:nvPr>
            <p:extLst>
              <p:ext uri="{D42A27DB-BD31-4B8C-83A1-F6EECF244321}">
                <p14:modId xmlns:p14="http://schemas.microsoft.com/office/powerpoint/2010/main" val="4165572597"/>
              </p:ext>
            </p:extLst>
          </p:nvPr>
        </p:nvGraphicFramePr>
        <p:xfrm>
          <a:off x="76200" y="2286000"/>
          <a:ext cx="8915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08306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Internal Memo on Transgender Students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i="1" dirty="0" smtClean="0"/>
              <a:t>OCR Instructions to the Field re Complaints Involving Transgender Students</a:t>
            </a:r>
          </a:p>
          <a:p>
            <a:pPr marL="0" indent="0">
              <a:buNone/>
            </a:pPr>
            <a:endParaRPr lang="en-US" sz="600" i="1" dirty="0" smtClean="0"/>
          </a:p>
          <a:p>
            <a:r>
              <a:rPr lang="en-US" dirty="0" smtClean="0"/>
              <a:t>Date: June 6, 2017</a:t>
            </a:r>
          </a:p>
          <a:p>
            <a:r>
              <a:rPr lang="en-US" dirty="0" smtClean="0"/>
              <a:t>Summary: </a:t>
            </a:r>
          </a:p>
          <a:p>
            <a:pPr lvl="1"/>
            <a:r>
              <a:rPr lang="en-US" sz="2800" dirty="0" smtClean="0"/>
              <a:t>OCR should rely on Title IX and its implementing regulations in evaluating complaints of sex discrimination.</a:t>
            </a:r>
          </a:p>
          <a:p>
            <a:pPr lvl="1"/>
            <a:r>
              <a:rPr lang="en-US" sz="2800" dirty="0" smtClean="0"/>
              <a:t>OCR said that it may assert subject matter jurisdiction over:</a:t>
            </a:r>
          </a:p>
          <a:p>
            <a:pPr lvl="2"/>
            <a:r>
              <a:rPr lang="en-US" sz="2100" dirty="0" smtClean="0"/>
              <a:t>Failure to promptly and equitably resolve a complaint of sex discrimination;</a:t>
            </a:r>
          </a:p>
          <a:p>
            <a:pPr lvl="2"/>
            <a:r>
              <a:rPr lang="en-US" sz="2100" dirty="0" smtClean="0"/>
              <a:t>Failure to assess whether sexual or gender-based harassment (including not using preferred pronouns); </a:t>
            </a:r>
          </a:p>
          <a:p>
            <a:pPr lvl="2"/>
            <a:r>
              <a:rPr lang="en-US" sz="2100" dirty="0" smtClean="0"/>
              <a:t>Retaliation against a transgender student after discrimination concerns raised; and</a:t>
            </a:r>
          </a:p>
          <a:p>
            <a:pPr lvl="2"/>
            <a:r>
              <a:rPr lang="en-US" sz="2100" dirty="0" smtClean="0"/>
              <a:t>Different treatment based on sex stereotyping.</a:t>
            </a:r>
          </a:p>
          <a:p>
            <a:pPr marL="360362" lvl="1" indent="0">
              <a:buNone/>
            </a:pPr>
            <a:endParaRPr lang="en-US" sz="2800" dirty="0" smtClean="0"/>
          </a:p>
        </p:txBody>
      </p:sp>
      <p:sp>
        <p:nvSpPr>
          <p:cNvPr id="4" name="Slide Number Placeholder 3"/>
          <p:cNvSpPr>
            <a:spLocks noGrp="1"/>
          </p:cNvSpPr>
          <p:nvPr>
            <p:ph type="sldNum" sz="quarter" idx="10"/>
          </p:nvPr>
        </p:nvSpPr>
        <p:spPr/>
        <p:txBody>
          <a:bodyPr/>
          <a:lstStyle/>
          <a:p>
            <a:fld id="{62E0BBFD-3C28-455B-B3E3-FD8D1415BAC5}" type="slidenum">
              <a:rPr lang="en-GB" smtClean="0"/>
              <a:pPr/>
              <a:t>127</a:t>
            </a:fld>
            <a:endParaRPr lang="en-GB" dirty="0"/>
          </a:p>
        </p:txBody>
      </p:sp>
    </p:spTree>
    <p:extLst>
      <p:ext uri="{BB962C8B-B14F-4D97-AF65-F5344CB8AC3E}">
        <p14:creationId xmlns:p14="http://schemas.microsoft.com/office/powerpoint/2010/main" val="315251656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7999" y="1206502"/>
            <a:ext cx="8579775" cy="5229741"/>
          </a:xfrm>
        </p:spPr>
        <p:txBody>
          <a:bodyPr>
            <a:normAutofit fontScale="77500" lnSpcReduction="20000"/>
          </a:bodyPr>
          <a:lstStyle/>
          <a:p>
            <a:r>
              <a:rPr lang="en-US" dirty="0"/>
              <a:t>March 3, 2017:  13 states dropped their suit against the 2016 </a:t>
            </a:r>
            <a:r>
              <a:rPr lang="en-US" dirty="0" smtClean="0"/>
              <a:t>DCL. </a:t>
            </a:r>
            <a:endParaRPr lang="en-US" dirty="0"/>
          </a:p>
          <a:p>
            <a:pPr lvl="1"/>
            <a:r>
              <a:rPr lang="en-US" dirty="0" smtClean="0"/>
              <a:t>States were </a:t>
            </a:r>
            <a:r>
              <a:rPr lang="en-US" dirty="0"/>
              <a:t>arguing that it improperly redefined sex discrimination under Titles VII and </a:t>
            </a:r>
            <a:r>
              <a:rPr lang="en-US" dirty="0" smtClean="0"/>
              <a:t>IX.</a:t>
            </a:r>
            <a:endParaRPr lang="en-US" dirty="0"/>
          </a:p>
          <a:p>
            <a:pPr lvl="1"/>
            <a:r>
              <a:rPr lang="en-US" dirty="0"/>
              <a:t>Suit dismissed 9 days after revocation of OCR letters</a:t>
            </a:r>
          </a:p>
          <a:p>
            <a:r>
              <a:rPr lang="en-US" dirty="0"/>
              <a:t>March 6, 2017:  Supreme Court vacated and remanded Gloucester Cty. School Bd. v. G.G. </a:t>
            </a:r>
          </a:p>
          <a:p>
            <a:pPr lvl="1"/>
            <a:r>
              <a:rPr lang="en-US" dirty="0" smtClean="0"/>
              <a:t>Supreme Court sent </a:t>
            </a:r>
            <a:r>
              <a:rPr lang="en-US" dirty="0"/>
              <a:t>transgender bathroom case back to 4th Circuit for reconsideration in light of withdrawal of </a:t>
            </a:r>
            <a:r>
              <a:rPr lang="en-US" dirty="0" smtClean="0"/>
              <a:t>DCL; the 4</a:t>
            </a:r>
            <a:r>
              <a:rPr lang="en-US" baseline="30000" dirty="0" smtClean="0"/>
              <a:t>th</a:t>
            </a:r>
            <a:r>
              <a:rPr lang="en-US" dirty="0" smtClean="0"/>
              <a:t> Circuit </a:t>
            </a:r>
            <a:r>
              <a:rPr lang="en-US" dirty="0"/>
              <a:t>in turn remanded the case to the </a:t>
            </a:r>
            <a:r>
              <a:rPr lang="en-US" dirty="0" smtClean="0"/>
              <a:t>federal district court.</a:t>
            </a:r>
          </a:p>
          <a:p>
            <a:r>
              <a:rPr lang="en-US" dirty="0" smtClean="0"/>
              <a:t>May 2017: </a:t>
            </a:r>
            <a:r>
              <a:rPr lang="en-US" i="1" dirty="0" smtClean="0"/>
              <a:t>Whitaker </a:t>
            </a:r>
            <a:r>
              <a:rPr lang="en-US" i="1" dirty="0"/>
              <a:t>v. Kenosha Unified School District </a:t>
            </a:r>
            <a:endParaRPr lang="en-US" i="1" dirty="0" smtClean="0"/>
          </a:p>
          <a:p>
            <a:pPr lvl="1"/>
            <a:r>
              <a:rPr lang="en-US" dirty="0" smtClean="0"/>
              <a:t>7th </a:t>
            </a:r>
            <a:r>
              <a:rPr lang="en-US" dirty="0"/>
              <a:t>Circuit upheld a preliminary injunction that will prevent school district from forcing the plaintiff, a transgender student, to use the bathroom of his sex assigned at birth rather than his gender </a:t>
            </a:r>
            <a:r>
              <a:rPr lang="en-US" dirty="0" smtClean="0"/>
              <a:t>identity.</a:t>
            </a:r>
            <a:endParaRPr lang="en-US" dirty="0"/>
          </a:p>
          <a:p>
            <a:pPr lvl="1"/>
            <a:r>
              <a:rPr lang="en-US" dirty="0"/>
              <a:t>Court found plaintiff could suffer irreparable harm if forced to use other bathroom and that his chances to succeed on the merits are “better than </a:t>
            </a:r>
            <a:r>
              <a:rPr lang="en-US" dirty="0" smtClean="0"/>
              <a:t>negligible.”</a:t>
            </a:r>
            <a:endParaRPr lang="en-US" dirty="0"/>
          </a:p>
          <a:p>
            <a:pPr lvl="1"/>
            <a:r>
              <a:rPr lang="en-US" dirty="0" smtClean="0"/>
              <a:t>Case was argued </a:t>
            </a:r>
            <a:r>
              <a:rPr lang="en-US" dirty="0"/>
              <a:t>and decided after the revocation of the Obama administration transgender </a:t>
            </a:r>
            <a:r>
              <a:rPr lang="en-US" dirty="0" smtClean="0"/>
              <a:t>guidance.</a:t>
            </a:r>
            <a:endParaRPr lang="en-US" dirty="0"/>
          </a:p>
          <a:p>
            <a:endParaRPr lang="en-US" dirty="0"/>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Legal events following revocation of OCR DCL (Feb. 2017)</a:t>
            </a:r>
            <a:endParaRPr lang="en-US" dirty="0"/>
          </a:p>
        </p:txBody>
      </p:sp>
      <p:sp>
        <p:nvSpPr>
          <p:cNvPr id="7"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128</a:t>
            </a:fld>
            <a:endParaRPr lang="en-US" sz="800" dirty="0"/>
          </a:p>
        </p:txBody>
      </p:sp>
    </p:spTree>
    <p:extLst>
      <p:ext uri="{BB962C8B-B14F-4D97-AF65-F5344CB8AC3E}">
        <p14:creationId xmlns:p14="http://schemas.microsoft.com/office/powerpoint/2010/main" val="33964604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7999" y="1206502"/>
            <a:ext cx="8579775" cy="5229741"/>
          </a:xfrm>
        </p:spPr>
        <p:txBody>
          <a:bodyPr>
            <a:normAutofit fontScale="85000" lnSpcReduction="10000"/>
          </a:bodyPr>
          <a:lstStyle/>
          <a:p>
            <a:r>
              <a:rPr lang="en-US" dirty="0" smtClean="0"/>
              <a:t>June </a:t>
            </a:r>
            <a:r>
              <a:rPr lang="en-US" dirty="0"/>
              <a:t>2017: OCR’s Sparta, Ohio OCR investigation </a:t>
            </a:r>
            <a:r>
              <a:rPr lang="en-US" dirty="0" smtClean="0"/>
              <a:t>closed. </a:t>
            </a:r>
            <a:endParaRPr lang="en-US" dirty="0"/>
          </a:p>
          <a:p>
            <a:pPr lvl="1"/>
            <a:r>
              <a:rPr lang="en-US" dirty="0"/>
              <a:t>Elementary school case </a:t>
            </a:r>
            <a:r>
              <a:rPr lang="en-US" dirty="0" smtClean="0"/>
              <a:t>involved </a:t>
            </a:r>
            <a:r>
              <a:rPr lang="en-US" dirty="0"/>
              <a:t>transgender student’s access to the bathroom of their gender </a:t>
            </a:r>
            <a:r>
              <a:rPr lang="en-US" dirty="0" smtClean="0"/>
              <a:t>identity.</a:t>
            </a:r>
            <a:endParaRPr lang="en-US" dirty="0"/>
          </a:p>
          <a:p>
            <a:pPr lvl="1"/>
            <a:r>
              <a:rPr lang="en-US" dirty="0"/>
              <a:t>Case closed because the student settled with the </a:t>
            </a:r>
            <a:r>
              <a:rPr lang="en-US" dirty="0" smtClean="0"/>
              <a:t>district.</a:t>
            </a:r>
            <a:endParaRPr lang="en-US" dirty="0"/>
          </a:p>
          <a:p>
            <a:pPr lvl="1"/>
            <a:r>
              <a:rPr lang="en-US" dirty="0"/>
              <a:t>Earlier OCR findings that a student had suffered discrimination at school </a:t>
            </a:r>
            <a:r>
              <a:rPr lang="en-US" dirty="0" smtClean="0"/>
              <a:t>were withdrawn</a:t>
            </a:r>
            <a:r>
              <a:rPr lang="en-US" dirty="0"/>
              <a:t>, citing revocation of the 2016 </a:t>
            </a:r>
            <a:r>
              <a:rPr lang="en-US" dirty="0" smtClean="0"/>
              <a:t>DCL.</a:t>
            </a:r>
            <a:endParaRPr lang="en-US" dirty="0"/>
          </a:p>
          <a:p>
            <a:pPr marL="719137" lvl="2" indent="0">
              <a:buNone/>
            </a:pPr>
            <a:endParaRPr lang="en-US" dirty="0" smtClean="0"/>
          </a:p>
          <a:p>
            <a:r>
              <a:rPr lang="en-US" dirty="0" smtClean="0"/>
              <a:t>August 25, 2017: </a:t>
            </a:r>
            <a:r>
              <a:rPr lang="en-US" i="1" dirty="0" smtClean="0"/>
              <a:t>Doe v. Boyertown Area School District</a:t>
            </a:r>
          </a:p>
          <a:p>
            <a:pPr lvl="1"/>
            <a:r>
              <a:rPr lang="en-US" dirty="0" smtClean="0"/>
              <a:t>School district implemented a policy to allow transgender students to use facilities consistent with their gender identities.</a:t>
            </a:r>
          </a:p>
          <a:p>
            <a:pPr lvl="1"/>
            <a:r>
              <a:rPr lang="en-US" dirty="0" smtClean="0"/>
              <a:t>Parents of transgender students objected to having to share facilities with transgender students.</a:t>
            </a:r>
          </a:p>
          <a:p>
            <a:pPr lvl="1"/>
            <a:r>
              <a:rPr lang="en-US" dirty="0" smtClean="0"/>
              <a:t>Third Circuit rejected the families’ request for a preliminary injunction, finding no violation of Title IX.</a:t>
            </a:r>
            <a:endParaRPr lang="en-US" dirty="0"/>
          </a:p>
          <a:p>
            <a:endParaRPr lang="en-US" dirty="0"/>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Legal events following revocation of OCR DCL (Feb. 2017)</a:t>
            </a:r>
            <a:endParaRPr lang="en-US" dirty="0"/>
          </a:p>
        </p:txBody>
      </p:sp>
      <p:sp>
        <p:nvSpPr>
          <p:cNvPr id="7"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129</a:t>
            </a:fld>
            <a:endParaRPr lang="en-US" sz="800" dirty="0"/>
          </a:p>
        </p:txBody>
      </p:sp>
    </p:spTree>
    <p:extLst>
      <p:ext uri="{BB962C8B-B14F-4D97-AF65-F5344CB8AC3E}">
        <p14:creationId xmlns:p14="http://schemas.microsoft.com/office/powerpoint/2010/main" val="1158485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C64111-EBAD-4E88-B78E-611899527604}" type="slidenum">
              <a:rPr lang="en-US"/>
              <a:pPr/>
              <a:t>13</a:t>
            </a:fld>
            <a:endParaRPr lang="en-US" dirty="0"/>
          </a:p>
        </p:txBody>
      </p:sp>
      <p:sp>
        <p:nvSpPr>
          <p:cNvPr id="294914" name="Rectangle 2"/>
          <p:cNvSpPr>
            <a:spLocks noGrp="1" noChangeArrowheads="1"/>
          </p:cNvSpPr>
          <p:nvPr>
            <p:ph type="title"/>
          </p:nvPr>
        </p:nvSpPr>
        <p:spPr/>
        <p:txBody>
          <a:bodyPr/>
          <a:lstStyle/>
          <a:p>
            <a:r>
              <a:rPr lang="en-US" dirty="0"/>
              <a:t>Background </a:t>
            </a:r>
          </a:p>
        </p:txBody>
      </p:sp>
      <p:sp>
        <p:nvSpPr>
          <p:cNvPr id="294915" name="Rectangle 3"/>
          <p:cNvSpPr>
            <a:spLocks noGrp="1" noChangeArrowheads="1"/>
          </p:cNvSpPr>
          <p:nvPr>
            <p:ph type="body" idx="1"/>
          </p:nvPr>
        </p:nvSpPr>
        <p:spPr/>
        <p:txBody>
          <a:bodyPr/>
          <a:lstStyle/>
          <a:p>
            <a:pPr algn="ctr">
              <a:buFontTx/>
              <a:buNone/>
            </a:pPr>
            <a:endParaRPr lang="en-US" sz="4000" dirty="0"/>
          </a:p>
          <a:p>
            <a:pPr algn="ctr">
              <a:buFontTx/>
              <a:buNone/>
            </a:pPr>
            <a:endParaRPr lang="en-US" sz="4000" dirty="0"/>
          </a:p>
          <a:p>
            <a:pPr algn="ctr">
              <a:buFontTx/>
              <a:buNone/>
            </a:pPr>
            <a:r>
              <a:rPr lang="en-US" sz="4000" dirty="0"/>
              <a:t>Why are bullying and harassment such “hot” topics?</a:t>
            </a:r>
            <a:r>
              <a:rPr lang="en-US" sz="3600" dirty="0"/>
              <a:t/>
            </a:r>
            <a:br>
              <a:rPr lang="en-US" sz="3600" dirty="0"/>
            </a:br>
            <a:endParaRPr lang="en-US" sz="3600" dirty="0"/>
          </a:p>
        </p:txBody>
      </p:sp>
    </p:spTree>
    <p:extLst>
      <p:ext uri="{BB962C8B-B14F-4D97-AF65-F5344CB8AC3E}">
        <p14:creationId xmlns:p14="http://schemas.microsoft.com/office/powerpoint/2010/main" val="37973856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events following revocation of OCR Transgender Guidance (February 2017)</a:t>
            </a:r>
          </a:p>
        </p:txBody>
      </p:sp>
      <p:sp>
        <p:nvSpPr>
          <p:cNvPr id="3" name="Content Placeholder 2"/>
          <p:cNvSpPr>
            <a:spLocks noGrp="1"/>
          </p:cNvSpPr>
          <p:nvPr>
            <p:ph sz="half" idx="1"/>
          </p:nvPr>
        </p:nvSpPr>
        <p:spPr>
          <a:xfrm>
            <a:off x="165100" y="1449388"/>
            <a:ext cx="8750300" cy="5003800"/>
          </a:xfrm>
        </p:spPr>
        <p:txBody>
          <a:bodyPr/>
          <a:lstStyle/>
          <a:p>
            <a:pPr marL="0" indent="0">
              <a:buNone/>
            </a:pPr>
            <a:r>
              <a:rPr lang="en-US" dirty="0" smtClean="0"/>
              <a:t>Despite the confusion surrounding transgender rights under federal law, </a:t>
            </a:r>
            <a:r>
              <a:rPr lang="en-US" b="1" dirty="0" smtClean="0"/>
              <a:t>lawsuits continue to be filed against school districts.</a:t>
            </a:r>
            <a:endParaRPr lang="en-US" b="1" dirty="0"/>
          </a:p>
        </p:txBody>
      </p:sp>
      <p:sp>
        <p:nvSpPr>
          <p:cNvPr id="5" name="Slide Number Placeholder 4"/>
          <p:cNvSpPr>
            <a:spLocks noGrp="1"/>
          </p:cNvSpPr>
          <p:nvPr>
            <p:ph type="sldNum" sz="quarter" idx="10"/>
          </p:nvPr>
        </p:nvSpPr>
        <p:spPr/>
        <p:txBody>
          <a:bodyPr/>
          <a:lstStyle/>
          <a:p>
            <a:fld id="{7260EBA6-5923-4CE3-A27D-90B0E87F0265}" type="slidenum">
              <a:rPr lang="en-GB" smtClean="0"/>
              <a:pPr/>
              <a:t>130</a:t>
            </a:fld>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5" y="3192329"/>
            <a:ext cx="4553465" cy="103468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30" y="4724400"/>
            <a:ext cx="4380470" cy="137671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89" y="2819400"/>
            <a:ext cx="4191000" cy="60396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158" y="3423366"/>
            <a:ext cx="3678961" cy="124864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5412759"/>
            <a:ext cx="4347987" cy="793186"/>
          </a:xfrm>
          <a:prstGeom prst="rect">
            <a:avLst/>
          </a:prstGeom>
        </p:spPr>
      </p:pic>
    </p:spTree>
    <p:extLst>
      <p:ext uri="{BB962C8B-B14F-4D97-AF65-F5344CB8AC3E}">
        <p14:creationId xmlns:p14="http://schemas.microsoft.com/office/powerpoint/2010/main" val="27911917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events following revocation of OCR Transgender Guidance (February 2017)</a:t>
            </a:r>
          </a:p>
        </p:txBody>
      </p:sp>
      <p:sp>
        <p:nvSpPr>
          <p:cNvPr id="3" name="Content Placeholder 2"/>
          <p:cNvSpPr>
            <a:spLocks noGrp="1"/>
          </p:cNvSpPr>
          <p:nvPr>
            <p:ph idx="1"/>
          </p:nvPr>
        </p:nvSpPr>
        <p:spPr>
          <a:xfrm>
            <a:off x="165100" y="1449388"/>
            <a:ext cx="8794750" cy="1522412"/>
          </a:xfrm>
        </p:spPr>
        <p:txBody>
          <a:bodyPr/>
          <a:lstStyle/>
          <a:p>
            <a:pPr marL="0" indent="0">
              <a:buNone/>
            </a:pPr>
            <a:r>
              <a:rPr lang="en-US" dirty="0" smtClean="0"/>
              <a:t>Many state legislatures are proposing, debating, and enacting laws governing transgender rights, including in schools.</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131</a:t>
            </a:fld>
            <a:endParaRPr lang="en-GB" dirty="0"/>
          </a:p>
        </p:txBody>
      </p:sp>
      <p:sp>
        <p:nvSpPr>
          <p:cNvPr id="5" name="TextBox 4"/>
          <p:cNvSpPr txBox="1"/>
          <p:nvPr/>
        </p:nvSpPr>
        <p:spPr>
          <a:xfrm>
            <a:off x="457200" y="3048000"/>
            <a:ext cx="3581400" cy="2677656"/>
          </a:xfrm>
          <a:prstGeom prst="rect">
            <a:avLst/>
          </a:prstGeom>
          <a:noFill/>
        </p:spPr>
        <p:txBody>
          <a:bodyPr wrap="square" rtlCol="0">
            <a:spAutoFit/>
          </a:bodyPr>
          <a:lstStyle/>
          <a:p>
            <a:r>
              <a:rPr lang="en-US" sz="2400" dirty="0" smtClean="0"/>
              <a:t>On Thursday, July 6, the New Jersey legislature passed a law protecting transgender students in public schools, and it will now be considered by the governor.</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481828"/>
            <a:ext cx="2569340" cy="3810000"/>
          </a:xfrm>
          <a:prstGeom prst="rect">
            <a:avLst/>
          </a:prstGeom>
        </p:spPr>
      </p:pic>
    </p:spTree>
    <p:extLst>
      <p:ext uri="{BB962C8B-B14F-4D97-AF65-F5344CB8AC3E}">
        <p14:creationId xmlns:p14="http://schemas.microsoft.com/office/powerpoint/2010/main" val="37669196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events following revocation of OCR Transgender Guidance (February 2017)</a:t>
            </a:r>
          </a:p>
        </p:txBody>
      </p:sp>
      <p:sp>
        <p:nvSpPr>
          <p:cNvPr id="3" name="Content Placeholder 2"/>
          <p:cNvSpPr>
            <a:spLocks noGrp="1"/>
          </p:cNvSpPr>
          <p:nvPr>
            <p:ph idx="1"/>
          </p:nvPr>
        </p:nvSpPr>
        <p:spPr/>
        <p:txBody>
          <a:bodyPr/>
          <a:lstStyle/>
          <a:p>
            <a:r>
              <a:rPr lang="en-US" dirty="0" smtClean="0"/>
              <a:t>On June of 2017, Connecticut State Department of Education issued guidance on civil rights protections for transgender students.</a:t>
            </a:r>
          </a:p>
          <a:p>
            <a:r>
              <a:rPr lang="en-US" dirty="0" smtClean="0"/>
              <a:t>Guidance addresses a range of topics and states that “issues that arise often must be resolved in context of local communities, and school district leaders should consult their legal counsel regarding how the applicable laws and regulations may affect the policy decisions they are making for their schools.”</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132</a:t>
            </a:fld>
            <a:endParaRPr lang="en-GB" dirty="0"/>
          </a:p>
        </p:txBody>
      </p:sp>
    </p:spTree>
    <p:extLst>
      <p:ext uri="{BB962C8B-B14F-4D97-AF65-F5344CB8AC3E}">
        <p14:creationId xmlns:p14="http://schemas.microsoft.com/office/powerpoint/2010/main" val="4309487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events following revocation of OCR Transgender Guidance (February 2017)</a:t>
            </a:r>
          </a:p>
        </p:txBody>
      </p:sp>
      <p:sp>
        <p:nvSpPr>
          <p:cNvPr id="3" name="Content Placeholder 2"/>
          <p:cNvSpPr>
            <a:spLocks noGrp="1"/>
          </p:cNvSpPr>
          <p:nvPr>
            <p:ph idx="1"/>
          </p:nvPr>
        </p:nvSpPr>
        <p:spPr/>
        <p:txBody>
          <a:bodyPr/>
          <a:lstStyle/>
          <a:p>
            <a:r>
              <a:rPr lang="en-US" dirty="0" smtClean="0"/>
              <a:t>Connecticut Guidance states that “students and parents/guardians have the right to enforce Title IX directly by filing a lawsuit in court and/or seeking enforcement by appropriate state authorities. . . [s]tudents and parents/guardians also have the right to enforce protections against gender identity discrimination established by Connecticut law.”</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133</a:t>
            </a:fld>
            <a:endParaRPr lang="en-GB" dirty="0"/>
          </a:p>
        </p:txBody>
      </p:sp>
    </p:spTree>
    <p:extLst>
      <p:ext uri="{BB962C8B-B14F-4D97-AF65-F5344CB8AC3E}">
        <p14:creationId xmlns:p14="http://schemas.microsoft.com/office/powerpoint/2010/main" val="27612662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36576"/>
            <a:ext cx="8969375" cy="1143000"/>
          </a:xfrm>
        </p:spPr>
        <p:txBody>
          <a:bodyPr/>
          <a:lstStyle/>
          <a:p>
            <a:r>
              <a:rPr lang="en-US" dirty="0" smtClean="0"/>
              <a:t>Legal </a:t>
            </a:r>
            <a:r>
              <a:rPr lang="en-US" dirty="0"/>
              <a:t>events following revocation of OCR Transgender Guidance (February 2017)</a:t>
            </a:r>
          </a:p>
        </p:txBody>
      </p:sp>
      <p:sp>
        <p:nvSpPr>
          <p:cNvPr id="3" name="Content Placeholder 2"/>
          <p:cNvSpPr>
            <a:spLocks noGrp="1"/>
          </p:cNvSpPr>
          <p:nvPr>
            <p:ph idx="1"/>
          </p:nvPr>
        </p:nvSpPr>
        <p:spPr/>
        <p:txBody>
          <a:bodyPr/>
          <a:lstStyle/>
          <a:p>
            <a:r>
              <a:rPr lang="en-US" dirty="0" smtClean="0"/>
              <a:t>Connecticut Guidance states that “[b]ecause of uncertainty concerning how OCR will handle complaints of gender identity discrimination during the Trump administration, CSDE recommends that students, parents and guardians, file complaints with OCR and CHRO if they are unable to resolve issues directly with the school district.”</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134</a:t>
            </a:fld>
            <a:endParaRPr lang="en-GB" dirty="0"/>
          </a:p>
        </p:txBody>
      </p:sp>
    </p:spTree>
    <p:extLst>
      <p:ext uri="{BB962C8B-B14F-4D97-AF65-F5344CB8AC3E}">
        <p14:creationId xmlns:p14="http://schemas.microsoft.com/office/powerpoint/2010/main" val="360102510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events following revocation of OCR Transgender Guidance (February 2017)</a:t>
            </a:r>
          </a:p>
        </p:txBody>
      </p:sp>
      <p:sp>
        <p:nvSpPr>
          <p:cNvPr id="3" name="Content Placeholder 2"/>
          <p:cNvSpPr>
            <a:spLocks noGrp="1"/>
          </p:cNvSpPr>
          <p:nvPr>
            <p:ph idx="1"/>
          </p:nvPr>
        </p:nvSpPr>
        <p:spPr/>
        <p:txBody>
          <a:bodyPr/>
          <a:lstStyle/>
          <a:p>
            <a:r>
              <a:rPr lang="en-US" dirty="0" smtClean="0"/>
              <a:t>An Example of Topic in Connecticut Guidance</a:t>
            </a:r>
          </a:p>
          <a:p>
            <a:pPr lvl="1"/>
            <a:r>
              <a:rPr lang="en-US" dirty="0" smtClean="0"/>
              <a:t>“Students are not required to produce documents that reflect gender identity in order to </a:t>
            </a:r>
            <a:r>
              <a:rPr lang="en-US" dirty="0"/>
              <a:t>h</a:t>
            </a:r>
            <a:r>
              <a:rPr lang="en-US" dirty="0" smtClean="0"/>
              <a:t>ave the right to be treated consistent with their gender identity . . .schools are expected to treat students consistent with the student’s state gender identity even if the education records or identification documents indicate a different sex.  Similarly the school’s obligation to treat a student consistent with the student’s gender identity or expression does not require notice from parent or guardian.”</a:t>
            </a:r>
          </a:p>
          <a:p>
            <a:pPr lvl="1"/>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135</a:t>
            </a:fld>
            <a:endParaRPr lang="en-GB" dirty="0"/>
          </a:p>
        </p:txBody>
      </p:sp>
    </p:spTree>
    <p:extLst>
      <p:ext uri="{BB962C8B-B14F-4D97-AF65-F5344CB8AC3E}">
        <p14:creationId xmlns:p14="http://schemas.microsoft.com/office/powerpoint/2010/main" val="2087414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events following revocation of OCR Transgender Guidance (February 2017)</a:t>
            </a:r>
          </a:p>
        </p:txBody>
      </p:sp>
      <p:sp>
        <p:nvSpPr>
          <p:cNvPr id="3" name="Content Placeholder 2"/>
          <p:cNvSpPr>
            <a:spLocks noGrp="1"/>
          </p:cNvSpPr>
          <p:nvPr>
            <p:ph idx="1"/>
          </p:nvPr>
        </p:nvSpPr>
        <p:spPr/>
        <p:txBody>
          <a:bodyPr/>
          <a:lstStyle/>
          <a:p>
            <a:r>
              <a:rPr lang="en-US" dirty="0" smtClean="0"/>
              <a:t>Another Example in Connecticut Guidance</a:t>
            </a:r>
          </a:p>
          <a:p>
            <a:pPr lvl="1"/>
            <a:r>
              <a:rPr lang="en-US" dirty="0" smtClean="0"/>
              <a:t>“Under federal and state laws, CSDE policies and procedures and Executive Order No. 56, schools are required to provide access to the restroom that corresponds to a student’s gender identity at school, even when this differs from their sex assigned at birth. . . In communicating with students, families and staff about this requirement, schools may find it helpful to note that a private restroom option will be made available to any student.” </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136</a:t>
            </a:fld>
            <a:endParaRPr lang="en-GB" dirty="0"/>
          </a:p>
        </p:txBody>
      </p:sp>
    </p:spTree>
    <p:extLst>
      <p:ext uri="{BB962C8B-B14F-4D97-AF65-F5344CB8AC3E}">
        <p14:creationId xmlns:p14="http://schemas.microsoft.com/office/powerpoint/2010/main" val="258758510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137</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b="1" dirty="0" smtClean="0">
                <a:solidFill>
                  <a:srgbClr val="FF0000"/>
                </a:solidFill>
              </a:rPr>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64498326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Bullying and Harassment of Students with Disabilities</a:t>
            </a:r>
          </a:p>
        </p:txBody>
      </p:sp>
      <p:sp>
        <p:nvSpPr>
          <p:cNvPr id="3" name="Content Placeholder 2"/>
          <p:cNvSpPr>
            <a:spLocks noGrp="1"/>
          </p:cNvSpPr>
          <p:nvPr>
            <p:ph idx="1"/>
          </p:nvPr>
        </p:nvSpPr>
        <p:spPr/>
        <p:txBody>
          <a:bodyPr>
            <a:normAutofit/>
          </a:bodyPr>
          <a:lstStyle/>
          <a:p>
            <a:pPr marL="0" lvl="0" indent="0">
              <a:buNone/>
            </a:pPr>
            <a:r>
              <a:rPr lang="en-US" sz="2400" dirty="0">
                <a:solidFill>
                  <a:srgbClr val="000000"/>
                </a:solidFill>
              </a:rPr>
              <a:t>OCR’s jurisdiction over </a:t>
            </a:r>
            <a:r>
              <a:rPr lang="en-US" sz="2400" dirty="0" smtClean="0">
                <a:solidFill>
                  <a:srgbClr val="000000"/>
                </a:solidFill>
              </a:rPr>
              <a:t>disability-based </a:t>
            </a:r>
            <a:r>
              <a:rPr lang="en-US" sz="2400" dirty="0">
                <a:solidFill>
                  <a:srgbClr val="000000"/>
                </a:solidFill>
              </a:rPr>
              <a:t>bullying is derived from </a:t>
            </a:r>
            <a:r>
              <a:rPr lang="en-US" sz="2400" dirty="0" smtClean="0">
                <a:solidFill>
                  <a:srgbClr val="000000"/>
                </a:solidFill>
              </a:rPr>
              <a:t>Section 540 of the Rehabilitation Act of 1973 and Title II </a:t>
            </a:r>
            <a:r>
              <a:rPr lang="en-US" sz="2400" dirty="0">
                <a:solidFill>
                  <a:srgbClr val="000000"/>
                </a:solidFill>
              </a:rPr>
              <a:t>of </a:t>
            </a:r>
            <a:r>
              <a:rPr lang="en-US" sz="2400" dirty="0" smtClean="0">
                <a:solidFill>
                  <a:srgbClr val="000000"/>
                </a:solidFill>
              </a:rPr>
              <a:t>the </a:t>
            </a:r>
            <a:r>
              <a:rPr lang="en-US" sz="2400" dirty="0">
                <a:solidFill>
                  <a:srgbClr val="000000"/>
                </a:solidFill>
              </a:rPr>
              <a:t>Americans with Disabilities Act of </a:t>
            </a:r>
            <a:r>
              <a:rPr lang="en-US" sz="2400" dirty="0" smtClean="0">
                <a:solidFill>
                  <a:srgbClr val="000000"/>
                </a:solidFill>
              </a:rPr>
              <a:t>1990:</a:t>
            </a:r>
          </a:p>
          <a:p>
            <a:pPr marL="0" lvl="0" indent="0">
              <a:buNone/>
            </a:pPr>
            <a:endParaRPr lang="en-US" sz="1100" dirty="0" smtClean="0">
              <a:solidFill>
                <a:srgbClr val="000000"/>
              </a:solidFill>
            </a:endParaRPr>
          </a:p>
          <a:p>
            <a:pPr marL="0" lvl="0" indent="0" algn="ctr">
              <a:buNone/>
            </a:pPr>
            <a:r>
              <a:rPr lang="en-US" sz="2000" dirty="0" smtClean="0">
                <a:solidFill>
                  <a:srgbClr val="000000"/>
                </a:solidFill>
              </a:rPr>
              <a:t>“No </a:t>
            </a:r>
            <a:r>
              <a:rPr lang="en-US" sz="2000" dirty="0">
                <a:solidFill>
                  <a:srgbClr val="000000"/>
                </a:solidFill>
              </a:rPr>
              <a:t>qualified handicapped person shall, on the basis of handicap, be excluded from participation in, be denied the benefits of, or otherwise be subjected to discrimination under any program or </a:t>
            </a:r>
            <a:r>
              <a:rPr lang="en-US" sz="2000" dirty="0" smtClean="0">
                <a:solidFill>
                  <a:srgbClr val="000000"/>
                </a:solidFill>
              </a:rPr>
              <a:t>activity </a:t>
            </a:r>
            <a:r>
              <a:rPr lang="en-US" sz="2000" dirty="0">
                <a:solidFill>
                  <a:srgbClr val="000000"/>
                </a:solidFill>
              </a:rPr>
              <a:t>which receives Federal financial assistance</a:t>
            </a:r>
            <a:r>
              <a:rPr lang="en-US" sz="2000" dirty="0" smtClean="0">
                <a:solidFill>
                  <a:srgbClr val="000000"/>
                </a:solidFill>
              </a:rPr>
              <a:t>.”</a:t>
            </a:r>
          </a:p>
          <a:p>
            <a:pPr marL="0" indent="0">
              <a:buNone/>
            </a:pP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138</a:t>
            </a:fld>
            <a:endParaRPr lang="en-GB" dirty="0"/>
          </a:p>
        </p:txBody>
      </p:sp>
      <p:pic>
        <p:nvPicPr>
          <p:cNvPr id="10242" name="Picture 2" descr="C:\Users\kraskcg\AppData\Local\Microsoft\Windows\Temporary Internet Files\Content.IE5\3WFSV3PR\special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67200"/>
            <a:ext cx="2857500" cy="202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5943600"/>
            <a:ext cx="2362200" cy="369332"/>
          </a:xfrm>
          <a:prstGeom prst="rect">
            <a:avLst/>
          </a:prstGeom>
          <a:noFill/>
        </p:spPr>
        <p:txBody>
          <a:bodyPr wrap="square" rtlCol="0">
            <a:spAutoFit/>
          </a:bodyPr>
          <a:lstStyle/>
          <a:p>
            <a:r>
              <a:rPr lang="en-US" dirty="0" smtClean="0"/>
              <a:t>34 C.F.R. § 104.4(a)</a:t>
            </a:r>
            <a:endParaRPr lang="en-US" dirty="0"/>
          </a:p>
        </p:txBody>
      </p:sp>
    </p:spTree>
    <p:extLst>
      <p:ext uri="{BB962C8B-B14F-4D97-AF65-F5344CB8AC3E}">
        <p14:creationId xmlns:p14="http://schemas.microsoft.com/office/powerpoint/2010/main" val="227740452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Bullying and Harassment of Students with Disabilities</a:t>
            </a:r>
            <a:br>
              <a:rPr lang="en-US" sz="2800" dirty="0" smtClean="0"/>
            </a:br>
            <a:r>
              <a:rPr lang="en-US" sz="2800" i="1" dirty="0" smtClean="0"/>
              <a:t>Statistics</a:t>
            </a:r>
            <a:endParaRPr lang="en-US" sz="2800" i="1" dirty="0"/>
          </a:p>
        </p:txBody>
      </p:sp>
      <p:sp>
        <p:nvSpPr>
          <p:cNvPr id="3" name="Content Placeholder 2"/>
          <p:cNvSpPr>
            <a:spLocks noGrp="1"/>
          </p:cNvSpPr>
          <p:nvPr>
            <p:ph idx="1"/>
          </p:nvPr>
        </p:nvSpPr>
        <p:spPr/>
        <p:txBody>
          <a:bodyPr>
            <a:normAutofit/>
          </a:bodyPr>
          <a:lstStyle/>
          <a:p>
            <a:r>
              <a:rPr lang="en-US" dirty="0" smtClean="0"/>
              <a:t>Students with disabilities are more likely than peers without disabilities to be bullied:</a:t>
            </a:r>
          </a:p>
          <a:p>
            <a:pPr lvl="1"/>
            <a:r>
              <a:rPr lang="en-US" dirty="0" smtClean="0"/>
              <a:t>24.5% of elementary students with disabilities</a:t>
            </a:r>
          </a:p>
          <a:p>
            <a:pPr lvl="1"/>
            <a:r>
              <a:rPr lang="en-US" dirty="0" smtClean="0"/>
              <a:t>34.1% of middle school students with disabilities </a:t>
            </a:r>
          </a:p>
          <a:p>
            <a:pPr lvl="1"/>
            <a:r>
              <a:rPr lang="en-US" sz="2000" i="1" dirty="0" smtClean="0"/>
              <a:t>Source: Blake, Lund, Zhou, Kwok, and Benz (2012)</a:t>
            </a:r>
          </a:p>
          <a:p>
            <a:r>
              <a:rPr lang="en-US" dirty="0" smtClean="0"/>
              <a:t>These higher rates of victimization of students with disabilities are associated with more physical and emotional harm and psychological distress compared to peers without disabilities.</a:t>
            </a:r>
          </a:p>
          <a:p>
            <a:pPr lvl="1"/>
            <a:r>
              <a:rPr lang="en-US" sz="2000" i="1" dirty="0"/>
              <a:t>Source: Hartley, Bauman, </a:t>
            </a:r>
            <a:r>
              <a:rPr lang="en-US" sz="2000" i="1" dirty="0" smtClean="0"/>
              <a:t>Nixon</a:t>
            </a:r>
            <a:r>
              <a:rPr lang="en-US" sz="2000" i="1" dirty="0"/>
              <a:t>, &amp; </a:t>
            </a:r>
            <a:r>
              <a:rPr lang="en-US" sz="2000" i="1" dirty="0" smtClean="0"/>
              <a:t>Davis (2015)</a:t>
            </a:r>
          </a:p>
          <a:p>
            <a:pPr marL="360362" lvl="1" indent="0">
              <a:buNone/>
            </a:pPr>
            <a:endParaRPr lang="en-US" sz="2000" i="1"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139</a:t>
            </a:fld>
            <a:endParaRPr lang="en-GB" dirty="0"/>
          </a:p>
        </p:txBody>
      </p:sp>
    </p:spTree>
    <p:extLst>
      <p:ext uri="{BB962C8B-B14F-4D97-AF65-F5344CB8AC3E}">
        <p14:creationId xmlns:p14="http://schemas.microsoft.com/office/powerpoint/2010/main" val="656045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Why are bullying </a:t>
            </a:r>
            <a:r>
              <a:rPr lang="en-US" sz="2800" dirty="0" smtClean="0"/>
              <a:t>and </a:t>
            </a:r>
            <a:r>
              <a:rPr lang="en-US" sz="2800" dirty="0"/>
              <a:t>harassment such “hot” topics</a:t>
            </a:r>
            <a:r>
              <a:rPr lang="en-US" sz="2800" dirty="0" smtClean="0"/>
              <a:t>? </a:t>
            </a:r>
            <a:r>
              <a:rPr lang="en-US" sz="2800" i="1" dirty="0" smtClean="0"/>
              <a:t>Statistics</a:t>
            </a:r>
            <a:endParaRPr lang="en-US" sz="2800"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2514600"/>
            <a:ext cx="4856267" cy="3860800"/>
          </a:xfrm>
        </p:spPr>
      </p:pic>
      <p:sp>
        <p:nvSpPr>
          <p:cNvPr id="4" name="Slide Number Placeholder 3"/>
          <p:cNvSpPr>
            <a:spLocks noGrp="1"/>
          </p:cNvSpPr>
          <p:nvPr>
            <p:ph type="sldNum" sz="quarter" idx="10"/>
          </p:nvPr>
        </p:nvSpPr>
        <p:spPr/>
        <p:txBody>
          <a:bodyPr/>
          <a:lstStyle/>
          <a:p>
            <a:fld id="{62E0BBFD-3C28-455B-B3E3-FD8D1415BAC5}" type="slidenum">
              <a:rPr lang="en-GB" smtClean="0"/>
              <a:pPr/>
              <a:t>14</a:t>
            </a:fld>
            <a:endParaRPr lang="en-GB" dirty="0"/>
          </a:p>
        </p:txBody>
      </p:sp>
      <p:sp>
        <p:nvSpPr>
          <p:cNvPr id="6" name="TextBox 5"/>
          <p:cNvSpPr txBox="1"/>
          <p:nvPr/>
        </p:nvSpPr>
        <p:spPr>
          <a:xfrm>
            <a:off x="533400" y="1371600"/>
            <a:ext cx="8153400" cy="1323439"/>
          </a:xfrm>
          <a:prstGeom prst="rect">
            <a:avLst/>
          </a:prstGeom>
          <a:noFill/>
        </p:spPr>
        <p:txBody>
          <a:bodyPr wrap="square" rtlCol="0">
            <a:spAutoFit/>
          </a:bodyPr>
          <a:lstStyle/>
          <a:p>
            <a:r>
              <a:rPr lang="en-US" sz="2000" dirty="0" smtClean="0"/>
              <a:t>According to the National Center for Education Statistics, student-reported bullying has slightly decreased since 10 years ago but plateaued since 2013. About 1 in 5 students report being bullied at school.</a:t>
            </a:r>
            <a:endParaRPr lang="en-US" sz="2000" dirty="0"/>
          </a:p>
        </p:txBody>
      </p:sp>
      <p:sp>
        <p:nvSpPr>
          <p:cNvPr id="7" name="TextBox 6"/>
          <p:cNvSpPr txBox="1"/>
          <p:nvPr/>
        </p:nvSpPr>
        <p:spPr>
          <a:xfrm>
            <a:off x="7010400" y="6019800"/>
            <a:ext cx="1905000" cy="307777"/>
          </a:xfrm>
          <a:prstGeom prst="rect">
            <a:avLst/>
          </a:prstGeom>
          <a:noFill/>
        </p:spPr>
        <p:txBody>
          <a:bodyPr wrap="square" rtlCol="0">
            <a:spAutoFit/>
          </a:bodyPr>
          <a:lstStyle/>
          <a:p>
            <a:r>
              <a:rPr lang="en-US" sz="1400" dirty="0" smtClean="0"/>
              <a:t>Source: NCES Blog</a:t>
            </a:r>
            <a:endParaRPr lang="en-US" sz="1400" dirty="0"/>
          </a:p>
        </p:txBody>
      </p:sp>
    </p:spTree>
    <p:extLst>
      <p:ext uri="{BB962C8B-B14F-4D97-AF65-F5344CB8AC3E}">
        <p14:creationId xmlns:p14="http://schemas.microsoft.com/office/powerpoint/2010/main" val="41501592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Bullying and Harassment of Students with Disabilities</a:t>
            </a:r>
            <a:endParaRPr lang="en-US" dirty="0"/>
          </a:p>
        </p:txBody>
      </p:sp>
      <p:sp>
        <p:nvSpPr>
          <p:cNvPr id="3" name="Content Placeholder 2"/>
          <p:cNvSpPr>
            <a:spLocks noGrp="1"/>
          </p:cNvSpPr>
          <p:nvPr>
            <p:ph idx="1"/>
          </p:nvPr>
        </p:nvSpPr>
        <p:spPr/>
        <p:txBody>
          <a:bodyPr/>
          <a:lstStyle/>
          <a:p>
            <a:r>
              <a:rPr lang="en-US" dirty="0" smtClean="0"/>
              <a:t>Guidance to schools on how to handle bullying and harassment of students with disabilities comes from:</a:t>
            </a:r>
          </a:p>
          <a:p>
            <a:pPr lvl="1"/>
            <a:r>
              <a:rPr lang="en-US" dirty="0" smtClean="0"/>
              <a:t>Letter from ED-OSERS (2013) and</a:t>
            </a:r>
          </a:p>
          <a:p>
            <a:pPr lvl="1"/>
            <a:r>
              <a:rPr lang="en-US" dirty="0" smtClean="0"/>
              <a:t>OCR Dear Colleague Letter (2014).</a:t>
            </a:r>
          </a:p>
          <a:p>
            <a:pPr lvl="1"/>
            <a:endParaRPr lang="en-US" dirty="0"/>
          </a:p>
          <a:p>
            <a:r>
              <a:rPr lang="en-US" dirty="0" smtClean="0"/>
              <a:t>In general, when a student with a disability is involved in bullying, schools must ensure the student’s </a:t>
            </a:r>
            <a:r>
              <a:rPr lang="en-US" b="1" dirty="0" smtClean="0"/>
              <a:t>educational plan is still appropriate </a:t>
            </a:r>
            <a:r>
              <a:rPr lang="en-US" dirty="0" smtClean="0"/>
              <a:t>in light of the bullying or harassment that has occurred.</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140</a:t>
            </a:fld>
            <a:endParaRPr lang="en-GB" dirty="0"/>
          </a:p>
        </p:txBody>
      </p:sp>
    </p:spTree>
    <p:extLst>
      <p:ext uri="{BB962C8B-B14F-4D97-AF65-F5344CB8AC3E}">
        <p14:creationId xmlns:p14="http://schemas.microsoft.com/office/powerpoint/2010/main" val="41045520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Bullying of Students with </a:t>
            </a:r>
            <a:r>
              <a:rPr lang="en-US" sz="2800" dirty="0" smtClean="0">
                <a:solidFill>
                  <a:srgbClr val="000000"/>
                </a:solidFill>
              </a:rPr>
              <a:t>Disabilities </a:t>
            </a:r>
            <a:br>
              <a:rPr lang="en-US" sz="2800" dirty="0" smtClean="0">
                <a:solidFill>
                  <a:srgbClr val="000000"/>
                </a:solidFill>
              </a:rPr>
            </a:br>
            <a:r>
              <a:rPr lang="en-US" sz="2800" i="1" dirty="0" smtClean="0">
                <a:solidFill>
                  <a:srgbClr val="000000"/>
                </a:solidFill>
              </a:rPr>
              <a:t>OSERS Letter (2013)</a:t>
            </a:r>
            <a:endParaRPr lang="en-US" i="1" dirty="0"/>
          </a:p>
        </p:txBody>
      </p:sp>
      <p:sp>
        <p:nvSpPr>
          <p:cNvPr id="3" name="Content Placeholder 2"/>
          <p:cNvSpPr>
            <a:spLocks noGrp="1"/>
          </p:cNvSpPr>
          <p:nvPr>
            <p:ph idx="1"/>
          </p:nvPr>
        </p:nvSpPr>
        <p:spPr/>
        <p:txBody>
          <a:bodyPr/>
          <a:lstStyle/>
          <a:p>
            <a:r>
              <a:rPr lang="en-US" sz="2400" dirty="0" smtClean="0"/>
              <a:t>Letter from ED’s Office of Special Education and Rehabilitative Services (OSERS) </a:t>
            </a:r>
          </a:p>
          <a:p>
            <a:r>
              <a:rPr lang="en-US" sz="2400" b="1" dirty="0" smtClean="0"/>
              <a:t>Date:</a:t>
            </a:r>
            <a:r>
              <a:rPr lang="en-US" sz="2400" dirty="0" smtClean="0"/>
              <a:t> </a:t>
            </a:r>
            <a:r>
              <a:rPr lang="en-US" sz="2400" dirty="0"/>
              <a:t>August 20, 2013</a:t>
            </a:r>
            <a:endParaRPr lang="en-US" sz="2400" dirty="0" smtClean="0"/>
          </a:p>
          <a:p>
            <a:r>
              <a:rPr lang="en-US" sz="2400" b="1" dirty="0" smtClean="0"/>
              <a:t>Take-aways: </a:t>
            </a:r>
          </a:p>
          <a:p>
            <a:pPr lvl="1"/>
            <a:r>
              <a:rPr lang="en-US" dirty="0"/>
              <a:t>D</a:t>
            </a:r>
            <a:r>
              <a:rPr lang="en-US" dirty="0" smtClean="0"/>
              <a:t>istricts that fail to </a:t>
            </a:r>
            <a:r>
              <a:rPr lang="en-US" b="1" dirty="0" smtClean="0"/>
              <a:t>appropriately identify and remedy</a:t>
            </a:r>
            <a:r>
              <a:rPr lang="en-US" dirty="0" smtClean="0"/>
              <a:t> the bullying of a student with disabilities risk violating federal civil rights laws and losing federal funds.</a:t>
            </a:r>
          </a:p>
          <a:p>
            <a:pPr lvl="1"/>
            <a:r>
              <a:rPr lang="en-US" dirty="0" smtClean="0"/>
              <a:t>Letter clarified </a:t>
            </a:r>
            <a:r>
              <a:rPr lang="en-US" dirty="0"/>
              <a:t>responsibilities of school districts </a:t>
            </a:r>
            <a:r>
              <a:rPr lang="en-US" dirty="0" smtClean="0"/>
              <a:t>to prevent </a:t>
            </a:r>
            <a:r>
              <a:rPr lang="en-US" dirty="0"/>
              <a:t>bullying of students with </a:t>
            </a:r>
            <a:r>
              <a:rPr lang="en-US" dirty="0" smtClean="0"/>
              <a:t>disabilities</a:t>
            </a:r>
          </a:p>
          <a:p>
            <a:pPr lvl="1"/>
            <a:r>
              <a:rPr lang="en-US" dirty="0" smtClean="0"/>
              <a:t>Letter provided districts </a:t>
            </a:r>
            <a:r>
              <a:rPr lang="en-US" dirty="0"/>
              <a:t>with specific strategies to prevent bullying of students with disabilities </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solidFill>
                  <a:srgbClr val="000000"/>
                </a:solidFill>
              </a:rPr>
              <a:pPr/>
              <a:t>141</a:t>
            </a:fld>
            <a:endParaRPr lang="en-GB" dirty="0">
              <a:solidFill>
                <a:srgbClr val="000000"/>
              </a:solidFill>
            </a:endParaRPr>
          </a:p>
        </p:txBody>
      </p:sp>
    </p:spTree>
    <p:extLst>
      <p:ext uri="{BB962C8B-B14F-4D97-AF65-F5344CB8AC3E}">
        <p14:creationId xmlns:p14="http://schemas.microsoft.com/office/powerpoint/2010/main" val="139826353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Bullying of Students with </a:t>
            </a:r>
            <a:r>
              <a:rPr lang="en-US" sz="2800" dirty="0" smtClean="0"/>
              <a:t>Disabilities </a:t>
            </a:r>
            <a:br>
              <a:rPr lang="en-US" sz="2800" dirty="0" smtClean="0"/>
            </a:br>
            <a:r>
              <a:rPr lang="en-US" sz="2800" i="1" dirty="0" smtClean="0"/>
              <a:t>OSERS Letter (2013)</a:t>
            </a:r>
            <a:endParaRPr lang="en-US" sz="2800" i="1" dirty="0"/>
          </a:p>
        </p:txBody>
      </p:sp>
      <p:sp>
        <p:nvSpPr>
          <p:cNvPr id="3" name="Content Placeholder 2"/>
          <p:cNvSpPr>
            <a:spLocks noGrp="1"/>
          </p:cNvSpPr>
          <p:nvPr>
            <p:ph idx="1"/>
          </p:nvPr>
        </p:nvSpPr>
        <p:spPr/>
        <p:txBody>
          <a:bodyPr>
            <a:normAutofit fontScale="92500"/>
          </a:bodyPr>
          <a:lstStyle/>
          <a:p>
            <a:r>
              <a:rPr lang="en-US" dirty="0" smtClean="0"/>
              <a:t>“[B]ullying of a student with a disability that results in the student not receiving meaningful educational benefit constitutes a denial of a free appropriate public education (FAPE) under the IDEA [Individuals with Disabilities Education Act] that must be remedied.”</a:t>
            </a:r>
          </a:p>
          <a:p>
            <a:pPr lvl="1"/>
            <a:r>
              <a:rPr lang="en-US" dirty="0" smtClean="0"/>
              <a:t>This applies to bullying of students with disabilities on any basis, the harassment </a:t>
            </a:r>
            <a:r>
              <a:rPr lang="en-US" b="1" dirty="0" smtClean="0"/>
              <a:t>does not have to be because of the disability</a:t>
            </a:r>
            <a:r>
              <a:rPr lang="en-US" dirty="0" smtClean="0"/>
              <a:t>. </a:t>
            </a:r>
            <a:endParaRPr lang="en-US" dirty="0"/>
          </a:p>
          <a:p>
            <a:r>
              <a:rPr lang="en-US" dirty="0" smtClean="0"/>
              <a:t>“In circumstances involving a student who has not previously been identified as a child with a disability under IDEA, bullying may also trigger a school’s find obligation under IDEA.”</a:t>
            </a:r>
          </a:p>
          <a:p>
            <a:endParaRPr lang="en-US" dirty="0" smtClean="0"/>
          </a:p>
          <a:p>
            <a:endParaRPr lang="en-US" b="1" dirty="0"/>
          </a:p>
          <a:p>
            <a:endParaRPr lang="en-US" b="1" dirty="0"/>
          </a:p>
        </p:txBody>
      </p:sp>
      <p:sp>
        <p:nvSpPr>
          <p:cNvPr id="4" name="Slide Number Placeholder 3"/>
          <p:cNvSpPr>
            <a:spLocks noGrp="1"/>
          </p:cNvSpPr>
          <p:nvPr>
            <p:ph type="sldNum" sz="quarter" idx="10"/>
          </p:nvPr>
        </p:nvSpPr>
        <p:spPr/>
        <p:txBody>
          <a:bodyPr/>
          <a:lstStyle/>
          <a:p>
            <a:fld id="{62E0BBFD-3C28-455B-B3E3-FD8D1415BAC5}" type="slidenum">
              <a:rPr lang="en-GB" smtClean="0">
                <a:solidFill>
                  <a:srgbClr val="000000"/>
                </a:solidFill>
              </a:rPr>
              <a:pPr/>
              <a:t>142</a:t>
            </a:fld>
            <a:endParaRPr lang="en-GB" dirty="0">
              <a:solidFill>
                <a:srgbClr val="000000"/>
              </a:solidFill>
            </a:endParaRPr>
          </a:p>
        </p:txBody>
      </p:sp>
    </p:spTree>
    <p:extLst>
      <p:ext uri="{BB962C8B-B14F-4D97-AF65-F5344CB8AC3E}">
        <p14:creationId xmlns:p14="http://schemas.microsoft.com/office/powerpoint/2010/main" val="23380172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Bullying of Students with </a:t>
            </a:r>
            <a:r>
              <a:rPr lang="en-US" sz="2800" dirty="0" smtClean="0">
                <a:solidFill>
                  <a:srgbClr val="000000"/>
                </a:solidFill>
              </a:rPr>
              <a:t>Disabilities </a:t>
            </a:r>
            <a:br>
              <a:rPr lang="en-US" sz="2800" dirty="0" smtClean="0">
                <a:solidFill>
                  <a:srgbClr val="000000"/>
                </a:solidFill>
              </a:rPr>
            </a:br>
            <a:r>
              <a:rPr lang="en-US" sz="2800" i="1" dirty="0" smtClean="0">
                <a:solidFill>
                  <a:srgbClr val="000000"/>
                </a:solidFill>
              </a:rPr>
              <a:t>OSERS Letter (2013): Best Practices</a:t>
            </a:r>
            <a:endParaRPr lang="en-US" i="1" dirty="0"/>
          </a:p>
        </p:txBody>
      </p:sp>
      <p:sp>
        <p:nvSpPr>
          <p:cNvPr id="3" name="Content Placeholder 2"/>
          <p:cNvSpPr>
            <a:spLocks noGrp="1"/>
          </p:cNvSpPr>
          <p:nvPr>
            <p:ph idx="1"/>
          </p:nvPr>
        </p:nvSpPr>
        <p:spPr>
          <a:xfrm>
            <a:off x="457200" y="1449388"/>
            <a:ext cx="8077200" cy="4646612"/>
          </a:xfrm>
        </p:spPr>
        <p:txBody>
          <a:bodyPr>
            <a:normAutofit fontScale="92500" lnSpcReduction="20000"/>
          </a:bodyPr>
          <a:lstStyle/>
          <a:p>
            <a:pPr marL="0" indent="0">
              <a:buNone/>
            </a:pPr>
            <a:r>
              <a:rPr lang="en-US" sz="2200" dirty="0" smtClean="0"/>
              <a:t>To appropriately respond to the </a:t>
            </a:r>
            <a:r>
              <a:rPr lang="en-US" sz="2200" b="1" dirty="0" smtClean="0"/>
              <a:t>bullying of a student with disabilities</a:t>
            </a:r>
            <a:r>
              <a:rPr lang="en-US" sz="2200" dirty="0" smtClean="0"/>
              <a:t>, a school should </a:t>
            </a:r>
            <a:r>
              <a:rPr lang="en-US" sz="2200" dirty="0" smtClean="0">
                <a:solidFill>
                  <a:srgbClr val="FF0000"/>
                </a:solidFill>
              </a:rPr>
              <a:t>convene the IEP team </a:t>
            </a:r>
            <a:r>
              <a:rPr lang="en-US" sz="2200" dirty="0" smtClean="0"/>
              <a:t>to determine:</a:t>
            </a:r>
          </a:p>
          <a:p>
            <a:pPr marL="0" indent="0">
              <a:buNone/>
            </a:pPr>
            <a:endParaRPr lang="en-US" sz="1200" dirty="0" smtClean="0"/>
          </a:p>
          <a:p>
            <a:pPr marL="815975" lvl="1" indent="-457200">
              <a:buAutoNum type="arabicParenR"/>
            </a:pPr>
            <a:r>
              <a:rPr lang="en-US" sz="2200" dirty="0" smtClean="0"/>
              <a:t>whether </a:t>
            </a:r>
            <a:r>
              <a:rPr lang="en-US" sz="2200" dirty="0"/>
              <a:t>t</a:t>
            </a:r>
            <a:r>
              <a:rPr lang="en-US" sz="2200" dirty="0" smtClean="0"/>
              <a:t>he student’s </a:t>
            </a:r>
            <a:r>
              <a:rPr lang="en-US" sz="2200" b="1" dirty="0" smtClean="0"/>
              <a:t>needs have changed </a:t>
            </a:r>
            <a:r>
              <a:rPr lang="en-US" sz="2200" dirty="0" smtClean="0"/>
              <a:t>such that the IEP is no longer designed to provide a meaningful educational benefit</a:t>
            </a:r>
            <a:r>
              <a:rPr lang="en-US" sz="2200" dirty="0"/>
              <a:t> </a:t>
            </a:r>
            <a:r>
              <a:rPr lang="en-US" sz="2200" dirty="0" smtClean="0"/>
              <a:t>and</a:t>
            </a:r>
          </a:p>
          <a:p>
            <a:pPr marL="815975" lvl="1" indent="-457200">
              <a:buAutoNum type="arabicParenR"/>
            </a:pPr>
            <a:endParaRPr lang="en-US" sz="2200" dirty="0"/>
          </a:p>
          <a:p>
            <a:pPr marL="815975" lvl="1" indent="-457200">
              <a:buAutoNum type="arabicParenR"/>
            </a:pPr>
            <a:r>
              <a:rPr lang="en-US" sz="2200" dirty="0" smtClean="0"/>
              <a:t>to what extent a</a:t>
            </a:r>
            <a:r>
              <a:rPr lang="en-US" sz="2200" b="1" dirty="0" smtClean="0"/>
              <a:t>dditional or different special education or related services are needed</a:t>
            </a:r>
            <a:r>
              <a:rPr lang="en-US" sz="2200" dirty="0" smtClean="0"/>
              <a:t> to address the student’s individual needs and </a:t>
            </a:r>
            <a:r>
              <a:rPr lang="en-US" sz="2200" b="1" dirty="0" smtClean="0"/>
              <a:t>revise the IEP </a:t>
            </a:r>
            <a:r>
              <a:rPr lang="en-US" sz="2200" dirty="0" smtClean="0"/>
              <a:t>accordingly.</a:t>
            </a:r>
          </a:p>
          <a:p>
            <a:pPr marL="0" indent="0">
              <a:buNone/>
            </a:pPr>
            <a:endParaRPr lang="en-US" sz="2200" dirty="0" smtClean="0"/>
          </a:p>
          <a:p>
            <a:pPr marL="0" indent="0">
              <a:buNone/>
            </a:pPr>
            <a:r>
              <a:rPr lang="en-US" sz="2200" dirty="0" smtClean="0"/>
              <a:t>“The [IEP Team] should </a:t>
            </a:r>
            <a:r>
              <a:rPr lang="en-US" sz="2200" dirty="0" smtClean="0">
                <a:solidFill>
                  <a:srgbClr val="FF0000"/>
                </a:solidFill>
              </a:rPr>
              <a:t>exercise caution </a:t>
            </a:r>
            <a:r>
              <a:rPr lang="en-US" sz="2200" dirty="0" smtClean="0"/>
              <a:t>when considering a change in placement or the location of services provided to the student with a disability who was the target of bullying behavior . . . [T]he  [IEP] team should be aware that </a:t>
            </a:r>
            <a:r>
              <a:rPr lang="en-US" sz="2200" b="1" dirty="0" smtClean="0"/>
              <a:t>certain changes to the education program of a student with a disability may constitute a denial of the IDEA’s requirement that the school provide FAPE in LRE</a:t>
            </a:r>
            <a:r>
              <a:rPr lang="en-US" sz="2200" dirty="0" smtClean="0"/>
              <a:t>.”</a:t>
            </a:r>
            <a:endParaRPr lang="en-US" sz="2200" dirty="0"/>
          </a:p>
        </p:txBody>
      </p:sp>
      <p:sp>
        <p:nvSpPr>
          <p:cNvPr id="4" name="Slide Number Placeholder 3"/>
          <p:cNvSpPr>
            <a:spLocks noGrp="1"/>
          </p:cNvSpPr>
          <p:nvPr>
            <p:ph type="sldNum" sz="quarter" idx="10"/>
          </p:nvPr>
        </p:nvSpPr>
        <p:spPr/>
        <p:txBody>
          <a:bodyPr/>
          <a:lstStyle/>
          <a:p>
            <a:fld id="{62E0BBFD-3C28-455B-B3E3-FD8D1415BAC5}" type="slidenum">
              <a:rPr lang="en-GB" smtClean="0">
                <a:solidFill>
                  <a:srgbClr val="000000"/>
                </a:solidFill>
              </a:rPr>
              <a:pPr/>
              <a:t>143</a:t>
            </a:fld>
            <a:endParaRPr lang="en-GB" dirty="0">
              <a:solidFill>
                <a:srgbClr val="000000"/>
              </a:solidFill>
            </a:endParaRPr>
          </a:p>
        </p:txBody>
      </p:sp>
    </p:spTree>
    <p:extLst>
      <p:ext uri="{BB962C8B-B14F-4D97-AF65-F5344CB8AC3E}">
        <p14:creationId xmlns:p14="http://schemas.microsoft.com/office/powerpoint/2010/main" val="1352819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Bullying of Students with </a:t>
            </a:r>
            <a:r>
              <a:rPr lang="en-US" sz="2800" dirty="0" smtClean="0">
                <a:solidFill>
                  <a:srgbClr val="000000"/>
                </a:solidFill>
              </a:rPr>
              <a:t>Disabilities </a:t>
            </a:r>
            <a:br>
              <a:rPr lang="en-US" sz="2800" dirty="0" smtClean="0">
                <a:solidFill>
                  <a:srgbClr val="000000"/>
                </a:solidFill>
              </a:rPr>
            </a:br>
            <a:r>
              <a:rPr lang="en-US" sz="2800" i="1" dirty="0" smtClean="0">
                <a:solidFill>
                  <a:srgbClr val="000000"/>
                </a:solidFill>
              </a:rPr>
              <a:t>OSERS Letter (2013): </a:t>
            </a:r>
            <a:r>
              <a:rPr lang="en-US" sz="2800" i="1" dirty="0">
                <a:solidFill>
                  <a:srgbClr val="000000"/>
                </a:solidFill>
              </a:rPr>
              <a:t>Best Practices</a:t>
            </a:r>
            <a:endParaRPr lang="en-US" i="1" dirty="0"/>
          </a:p>
        </p:txBody>
      </p:sp>
      <p:sp>
        <p:nvSpPr>
          <p:cNvPr id="3" name="Content Placeholder 2"/>
          <p:cNvSpPr>
            <a:spLocks noGrp="1"/>
          </p:cNvSpPr>
          <p:nvPr>
            <p:ph idx="1"/>
          </p:nvPr>
        </p:nvSpPr>
        <p:spPr>
          <a:xfrm>
            <a:off x="457200" y="1449388"/>
            <a:ext cx="8229600" cy="3656012"/>
          </a:xfrm>
        </p:spPr>
        <p:txBody>
          <a:bodyPr>
            <a:normAutofit/>
          </a:bodyPr>
          <a:lstStyle/>
          <a:p>
            <a:pPr marL="0" indent="0">
              <a:buNone/>
            </a:pPr>
            <a:r>
              <a:rPr lang="en-US" sz="2200" dirty="0" smtClean="0"/>
              <a:t>If the </a:t>
            </a:r>
            <a:r>
              <a:rPr lang="en-US" sz="2200" b="1" dirty="0" smtClean="0"/>
              <a:t>student who engaged in bullying behavior is a student with a disability</a:t>
            </a:r>
            <a:r>
              <a:rPr lang="en-US" sz="2200" dirty="0" smtClean="0"/>
              <a:t>, the school should </a:t>
            </a:r>
            <a:r>
              <a:rPr lang="en-US" sz="2200" dirty="0" smtClean="0">
                <a:solidFill>
                  <a:srgbClr val="FF0000"/>
                </a:solidFill>
              </a:rPr>
              <a:t>convene the IEP team </a:t>
            </a:r>
            <a:r>
              <a:rPr lang="en-US" sz="2200" dirty="0" smtClean="0"/>
              <a:t>to:</a:t>
            </a:r>
            <a:endParaRPr lang="en-US" sz="2200" dirty="0"/>
          </a:p>
          <a:p>
            <a:pPr marL="0" indent="0">
              <a:buNone/>
            </a:pPr>
            <a:endParaRPr lang="en-US" sz="1800" dirty="0" smtClean="0"/>
          </a:p>
          <a:p>
            <a:pPr marL="701675" lvl="1" indent="-342900">
              <a:buAutoNum type="arabicParenR"/>
            </a:pPr>
            <a:r>
              <a:rPr lang="en-US" sz="2200" dirty="0" smtClean="0"/>
              <a:t>review the student’s IEP to determine </a:t>
            </a:r>
            <a:r>
              <a:rPr lang="en-US" sz="2200" b="1" dirty="0" smtClean="0"/>
              <a:t>if additional supports or services are needed</a:t>
            </a:r>
            <a:r>
              <a:rPr lang="en-US" sz="2200" dirty="0" smtClean="0"/>
              <a:t> to address the inappropriate behavior and</a:t>
            </a:r>
          </a:p>
          <a:p>
            <a:pPr marL="701675" lvl="1" indent="-342900">
              <a:buAutoNum type="arabicParenR"/>
            </a:pPr>
            <a:endParaRPr lang="en-US" sz="2200" dirty="0"/>
          </a:p>
          <a:p>
            <a:pPr marL="701675" lvl="1" indent="-342900">
              <a:buAutoNum type="arabicParenR"/>
            </a:pPr>
            <a:r>
              <a:rPr lang="en-US" sz="2200" dirty="0" smtClean="0"/>
              <a:t>consider examining the environment in which bullying occurred to </a:t>
            </a:r>
            <a:r>
              <a:rPr lang="en-US" sz="2200" b="1" dirty="0" smtClean="0"/>
              <a:t>determine if changes to the environment are warranted.</a:t>
            </a:r>
            <a:endParaRPr lang="en-US" sz="2200" b="1" dirty="0"/>
          </a:p>
        </p:txBody>
      </p:sp>
      <p:sp>
        <p:nvSpPr>
          <p:cNvPr id="4" name="Slide Number Placeholder 3"/>
          <p:cNvSpPr>
            <a:spLocks noGrp="1"/>
          </p:cNvSpPr>
          <p:nvPr>
            <p:ph type="sldNum" sz="quarter" idx="10"/>
          </p:nvPr>
        </p:nvSpPr>
        <p:spPr/>
        <p:txBody>
          <a:bodyPr/>
          <a:lstStyle/>
          <a:p>
            <a:fld id="{62E0BBFD-3C28-455B-B3E3-FD8D1415BAC5}" type="slidenum">
              <a:rPr lang="en-GB" smtClean="0">
                <a:solidFill>
                  <a:srgbClr val="000000"/>
                </a:solidFill>
              </a:rPr>
              <a:pPr/>
              <a:t>144</a:t>
            </a:fld>
            <a:endParaRPr lang="en-GB" dirty="0">
              <a:solidFill>
                <a:srgbClr val="000000"/>
              </a:solidFill>
            </a:endParaRPr>
          </a:p>
        </p:txBody>
      </p:sp>
    </p:spTree>
    <p:extLst>
      <p:ext uri="{BB962C8B-B14F-4D97-AF65-F5344CB8AC3E}">
        <p14:creationId xmlns:p14="http://schemas.microsoft.com/office/powerpoint/2010/main" val="233078310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of Students with </a:t>
            </a:r>
            <a:r>
              <a:rPr lang="en-US" dirty="0" smtClean="0"/>
              <a:t>Disabilities </a:t>
            </a:r>
            <a:br>
              <a:rPr lang="en-US" dirty="0" smtClean="0"/>
            </a:br>
            <a:r>
              <a:rPr lang="en-US" i="1" dirty="0" smtClean="0"/>
              <a:t>OCR Dear Colleague Letter (2014) </a:t>
            </a:r>
            <a:endParaRPr lang="en-US" i="1" dirty="0"/>
          </a:p>
        </p:txBody>
      </p:sp>
      <p:sp>
        <p:nvSpPr>
          <p:cNvPr id="3" name="Content Placeholder 2"/>
          <p:cNvSpPr>
            <a:spLocks noGrp="1"/>
          </p:cNvSpPr>
          <p:nvPr>
            <p:ph idx="1"/>
          </p:nvPr>
        </p:nvSpPr>
        <p:spPr>
          <a:xfrm>
            <a:off x="349250" y="1295400"/>
            <a:ext cx="8794750" cy="5003800"/>
          </a:xfrm>
        </p:spPr>
        <p:txBody>
          <a:bodyPr>
            <a:normAutofit/>
          </a:bodyPr>
          <a:lstStyle/>
          <a:p>
            <a:pPr lvl="0"/>
            <a:r>
              <a:rPr lang="en-US" sz="2400" b="1" dirty="0" smtClean="0">
                <a:solidFill>
                  <a:srgbClr val="000000"/>
                </a:solidFill>
              </a:rPr>
              <a:t>Date</a:t>
            </a:r>
            <a:r>
              <a:rPr lang="en-US" sz="2400" b="1" dirty="0">
                <a:solidFill>
                  <a:srgbClr val="000000"/>
                </a:solidFill>
              </a:rPr>
              <a:t>:</a:t>
            </a:r>
            <a:r>
              <a:rPr lang="en-US" sz="2400" dirty="0">
                <a:solidFill>
                  <a:srgbClr val="000000"/>
                </a:solidFill>
              </a:rPr>
              <a:t> </a:t>
            </a:r>
            <a:r>
              <a:rPr lang="en-US" sz="2400" dirty="0" smtClean="0">
                <a:solidFill>
                  <a:srgbClr val="000000"/>
                </a:solidFill>
              </a:rPr>
              <a:t>October 21, 2014</a:t>
            </a:r>
            <a:endParaRPr lang="en-US" sz="2400" dirty="0">
              <a:solidFill>
                <a:srgbClr val="000000"/>
              </a:solidFill>
            </a:endParaRPr>
          </a:p>
          <a:p>
            <a:pPr lvl="0"/>
            <a:r>
              <a:rPr lang="en-US" sz="2400" b="1" dirty="0" smtClean="0">
                <a:solidFill>
                  <a:srgbClr val="000000"/>
                </a:solidFill>
              </a:rPr>
              <a:t>Take-aways: </a:t>
            </a:r>
          </a:p>
          <a:p>
            <a:pPr lvl="1"/>
            <a:r>
              <a:rPr lang="en-US" dirty="0" smtClean="0"/>
              <a:t>DCL builds on </a:t>
            </a:r>
            <a:r>
              <a:rPr lang="en-US" dirty="0"/>
              <a:t>OSERS’s 2013 </a:t>
            </a:r>
            <a:r>
              <a:rPr lang="en-US" dirty="0" smtClean="0"/>
              <a:t>guidance.</a:t>
            </a:r>
          </a:p>
          <a:p>
            <a:pPr lvl="1"/>
            <a:r>
              <a:rPr lang="en-US" dirty="0" smtClean="0"/>
              <a:t>Bullying </a:t>
            </a:r>
            <a:r>
              <a:rPr lang="en-US" dirty="0"/>
              <a:t>of a student with a disability on any basis </a:t>
            </a:r>
            <a:r>
              <a:rPr lang="en-US" b="1" dirty="0">
                <a:solidFill>
                  <a:srgbClr val="FF0000"/>
                </a:solidFill>
              </a:rPr>
              <a:t>can similarly result in a denial of FAPE under Section 504 </a:t>
            </a:r>
            <a:r>
              <a:rPr lang="en-US" dirty="0"/>
              <a:t>that must be </a:t>
            </a:r>
            <a:r>
              <a:rPr lang="en-US" dirty="0" smtClean="0"/>
              <a:t>remedied.</a:t>
            </a:r>
          </a:p>
          <a:p>
            <a:pPr lvl="1"/>
            <a:r>
              <a:rPr lang="en-US" dirty="0" smtClean="0"/>
              <a:t>DCL reiterates </a:t>
            </a:r>
            <a:r>
              <a:rPr lang="en-US" dirty="0"/>
              <a:t>schools’ obligations to address conduct that may constitute a disability-based harassment violation and explains that a school must also remedy the denial of FAPE resulting from disability-based </a:t>
            </a:r>
            <a:r>
              <a:rPr lang="en-US" dirty="0" smtClean="0"/>
              <a:t>harassment.</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solidFill>
                  <a:srgbClr val="000000"/>
                </a:solidFill>
              </a:rPr>
              <a:pPr/>
              <a:t>145</a:t>
            </a:fld>
            <a:endParaRPr lang="en-GB" dirty="0">
              <a:solidFill>
                <a:srgbClr val="000000"/>
              </a:solidFill>
            </a:endParaRPr>
          </a:p>
        </p:txBody>
      </p:sp>
    </p:spTree>
    <p:extLst>
      <p:ext uri="{BB962C8B-B14F-4D97-AF65-F5344CB8AC3E}">
        <p14:creationId xmlns:p14="http://schemas.microsoft.com/office/powerpoint/2010/main" val="15087528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a:xfrm>
            <a:off x="165100" y="1219200"/>
            <a:ext cx="8794750" cy="5233988"/>
          </a:xfrm>
        </p:spPr>
        <p:txBody>
          <a:bodyPr>
            <a:normAutofit/>
          </a:bodyPr>
          <a:lstStyle/>
          <a:p>
            <a:pPr marL="0" indent="0">
              <a:buNone/>
            </a:pPr>
            <a:r>
              <a:rPr lang="en-US" sz="2400" dirty="0" smtClean="0">
                <a:solidFill>
                  <a:srgbClr val="FF0000"/>
                </a:solidFill>
              </a:rPr>
              <a:t>At </a:t>
            </a:r>
            <a:r>
              <a:rPr lang="en-US" sz="2400" dirty="0">
                <a:solidFill>
                  <a:srgbClr val="FF0000"/>
                </a:solidFill>
              </a:rPr>
              <a:t>the start of the school year, a </a:t>
            </a:r>
            <a:r>
              <a:rPr lang="en-US" sz="2400" dirty="0" smtClean="0">
                <a:solidFill>
                  <a:srgbClr val="FF0000"/>
                </a:solidFill>
              </a:rPr>
              <a:t>sixteen-year-old student with PTSD, Sammy, has been assigned a 504 plan to accommodate anxiety. Sammy also has a speech impediment causing him to stutter. A requirement of his English class is to recite a Shakespearean sonnet. Sammy requests to do his recitation with the teacher privately, but the teacher insists public speaking is an integral part of the assignment. Sammy struggles through his presentation, as anxiety makes his stutter worse. After this, other students in his English class start referring to him  as “Suh-suh-Sammy.” To get him out of this environment, the school switches Sammy into a different English class, causing him to change his entire class schedule halfway through the semester, prompting many questions from his classmates.</a:t>
            </a:r>
            <a:endParaRPr lang="en-US" sz="2400" dirty="0">
              <a:solidFill>
                <a:srgbClr val="FF0000"/>
              </a:solidFill>
            </a:endParaRPr>
          </a:p>
          <a:p>
            <a:pPr marL="0" indent="0">
              <a:buNone/>
            </a:pPr>
            <a:endParaRPr lang="en-US" sz="2600" dirty="0">
              <a:solidFill>
                <a:srgbClr val="FF0000"/>
              </a:solidFill>
            </a:endParaRPr>
          </a:p>
        </p:txBody>
      </p:sp>
      <p:sp>
        <p:nvSpPr>
          <p:cNvPr id="4" name="Slide Number Placeholder 3"/>
          <p:cNvSpPr>
            <a:spLocks noGrp="1"/>
          </p:cNvSpPr>
          <p:nvPr>
            <p:ph type="sldNum" sz="quarter" idx="10"/>
          </p:nvPr>
        </p:nvSpPr>
        <p:spPr/>
        <p:txBody>
          <a:bodyPr/>
          <a:lstStyle/>
          <a:p>
            <a:fld id="{DCD87074-DA85-4F6D-9A76-6C90A62540DE}" type="slidenum">
              <a:rPr lang="en-US" smtClean="0"/>
              <a:pPr/>
              <a:t>146</a:t>
            </a:fld>
            <a:endParaRPr lang="en-US" dirty="0"/>
          </a:p>
        </p:txBody>
      </p:sp>
    </p:spTree>
    <p:extLst>
      <p:ext uri="{BB962C8B-B14F-4D97-AF65-F5344CB8AC3E}">
        <p14:creationId xmlns:p14="http://schemas.microsoft.com/office/powerpoint/2010/main" val="325198004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pPr/>
              <a:t>147</a:t>
            </a:fld>
            <a:endParaRPr lang="en-US" dirty="0"/>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600" dirty="0"/>
              <a:t>Is this harassment? </a:t>
            </a:r>
          </a:p>
          <a:p>
            <a:r>
              <a:rPr lang="en-US" sz="3600" dirty="0"/>
              <a:t>If so, what type of harassment?</a:t>
            </a:r>
          </a:p>
          <a:p>
            <a:r>
              <a:rPr lang="en-US" sz="3600" dirty="0" smtClean="0"/>
              <a:t>Was the school deliberately indifferent?</a:t>
            </a:r>
          </a:p>
          <a:p>
            <a:r>
              <a:rPr lang="en-US" sz="3600" dirty="0" smtClean="0"/>
              <a:t>What, if anything, should the school have done differently? </a:t>
            </a:r>
            <a:endParaRPr lang="en-US" sz="3600" dirty="0"/>
          </a:p>
          <a:p>
            <a:endParaRPr lang="en-US" sz="3600" dirty="0"/>
          </a:p>
        </p:txBody>
      </p:sp>
    </p:spTree>
    <p:extLst>
      <p:ext uri="{BB962C8B-B14F-4D97-AF65-F5344CB8AC3E}">
        <p14:creationId xmlns:p14="http://schemas.microsoft.com/office/powerpoint/2010/main" val="223789531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148</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b="1" dirty="0" smtClean="0">
                <a:solidFill>
                  <a:srgbClr val="FF0000"/>
                </a:solidFill>
              </a:rPr>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5917452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92AF768-5BBB-4E5E-9813-A0ED8E6C9F7A}" type="slidenum">
              <a:rPr lang="en-US"/>
              <a:pPr/>
              <a:t>149</a:t>
            </a:fld>
            <a:endParaRPr lang="en-US" dirty="0"/>
          </a:p>
        </p:txBody>
      </p:sp>
      <p:sp>
        <p:nvSpPr>
          <p:cNvPr id="483331" name="Rectangle 2"/>
          <p:cNvSpPr>
            <a:spLocks noGrp="1" noChangeArrowheads="1"/>
          </p:cNvSpPr>
          <p:nvPr>
            <p:ph type="title" idx="4294967295"/>
          </p:nvPr>
        </p:nvSpPr>
        <p:spPr/>
        <p:txBody>
          <a:bodyPr/>
          <a:lstStyle/>
          <a:p>
            <a:pPr marL="812800" indent="-812800"/>
            <a:r>
              <a:rPr lang="en-US" dirty="0" smtClean="0"/>
              <a:t>Cyberbullying</a:t>
            </a:r>
            <a:endParaRPr lang="en-US" dirty="0"/>
          </a:p>
        </p:txBody>
      </p:sp>
      <p:sp>
        <p:nvSpPr>
          <p:cNvPr id="483332" name="Rectangle 8"/>
          <p:cNvSpPr>
            <a:spLocks noChangeArrowheads="1"/>
          </p:cNvSpPr>
          <p:nvPr/>
        </p:nvSpPr>
        <p:spPr bwMode="auto">
          <a:xfrm>
            <a:off x="183292" y="1295400"/>
            <a:ext cx="47244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20000"/>
              </a:spcBef>
            </a:pPr>
            <a:r>
              <a:rPr lang="en-US" sz="2400" dirty="0"/>
              <a:t>	</a:t>
            </a:r>
            <a:r>
              <a:rPr lang="en-US" sz="2400" u="sng" dirty="0" smtClean="0"/>
              <a:t>Background</a:t>
            </a:r>
            <a:endParaRPr lang="en-US" sz="2400" u="sng" dirty="0"/>
          </a:p>
          <a:p>
            <a:pPr marL="292100" indent="-292100">
              <a:spcBef>
                <a:spcPct val="20000"/>
              </a:spcBef>
            </a:pPr>
            <a:endParaRPr lang="en-US" sz="2400" u="sng" dirty="0"/>
          </a:p>
          <a:p>
            <a:pPr marL="292100" indent="-292100">
              <a:spcBef>
                <a:spcPct val="20000"/>
              </a:spcBef>
              <a:buFontTx/>
              <a:buChar char="•"/>
            </a:pPr>
            <a:r>
              <a:rPr lang="en-US" sz="2400" dirty="0"/>
              <a:t>The growth of the Internet has provided and will continue to provide many educational benefits for students.</a:t>
            </a:r>
          </a:p>
          <a:p>
            <a:pPr marL="292100" indent="-292100">
              <a:spcBef>
                <a:spcPct val="20000"/>
              </a:spcBef>
              <a:buFontTx/>
              <a:buChar char="•"/>
            </a:pPr>
            <a:endParaRPr lang="en-US" sz="1200" dirty="0"/>
          </a:p>
          <a:p>
            <a:pPr marL="292100" indent="-292100">
              <a:spcBef>
                <a:spcPct val="20000"/>
              </a:spcBef>
              <a:buFontTx/>
              <a:buChar char="•"/>
            </a:pPr>
            <a:r>
              <a:rPr lang="en-US" sz="2400" dirty="0"/>
              <a:t>However, the </a:t>
            </a:r>
            <a:r>
              <a:rPr lang="en-US" sz="2400" dirty="0" smtClean="0"/>
              <a:t>Internet, cell phones, and social media have </a:t>
            </a:r>
            <a:r>
              <a:rPr lang="en-US" sz="2400" dirty="0"/>
              <a:t>also provided students with new, harder-to-monitor ways to bully and harass each other.</a:t>
            </a:r>
          </a:p>
          <a:p>
            <a:pPr marL="292100" indent="-292100">
              <a:spcBef>
                <a:spcPct val="20000"/>
              </a:spcBef>
              <a:buFontTx/>
              <a:buChar char="•"/>
            </a:pPr>
            <a:endParaRPr lang="en-US" sz="2400" dirty="0"/>
          </a:p>
          <a:p>
            <a:pPr marL="292100" indent="-292100">
              <a:spcBef>
                <a:spcPct val="20000"/>
              </a:spcBef>
              <a:buFontTx/>
              <a:buChar char="•"/>
            </a:pPr>
            <a:endParaRPr lang="en-US" sz="2400" dirty="0"/>
          </a:p>
          <a:p>
            <a:pPr marL="292100" indent="-292100">
              <a:spcBef>
                <a:spcPct val="20000"/>
              </a:spcBef>
              <a:buFontTx/>
              <a:buChar char="•"/>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292" y="2514600"/>
            <a:ext cx="3537745" cy="2345829"/>
          </a:xfrm>
          <a:prstGeom prst="rect">
            <a:avLst/>
          </a:prstGeom>
        </p:spPr>
      </p:pic>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86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C64111-EBAD-4E88-B78E-611899527604}" type="slidenum">
              <a:rPr lang="en-US"/>
              <a:pPr/>
              <a:t>15</a:t>
            </a:fld>
            <a:endParaRPr lang="en-US" dirty="0"/>
          </a:p>
        </p:txBody>
      </p:sp>
      <p:sp>
        <p:nvSpPr>
          <p:cNvPr id="294914" name="Rectangle 2"/>
          <p:cNvSpPr>
            <a:spLocks noGrp="1" noChangeArrowheads="1"/>
          </p:cNvSpPr>
          <p:nvPr>
            <p:ph type="title"/>
          </p:nvPr>
        </p:nvSpPr>
        <p:spPr/>
        <p:txBody>
          <a:bodyPr/>
          <a:lstStyle/>
          <a:p>
            <a:r>
              <a:rPr lang="en-US" sz="2800" dirty="0">
                <a:solidFill>
                  <a:srgbClr val="000000"/>
                </a:solidFill>
              </a:rPr>
              <a:t>Why are bullying and harassment such “hot” topics? </a:t>
            </a:r>
            <a:r>
              <a:rPr lang="en-US" sz="2800" i="1" dirty="0">
                <a:solidFill>
                  <a:srgbClr val="000000"/>
                </a:solidFill>
              </a:rPr>
              <a:t>Statistics</a:t>
            </a:r>
            <a:endParaRPr lang="en-US" dirty="0"/>
          </a:p>
        </p:txBody>
      </p:sp>
      <p:sp>
        <p:nvSpPr>
          <p:cNvPr id="294915" name="Rectangle 3"/>
          <p:cNvSpPr>
            <a:spLocks noGrp="1" noChangeArrowheads="1"/>
          </p:cNvSpPr>
          <p:nvPr>
            <p:ph type="body" idx="1"/>
          </p:nvPr>
        </p:nvSpPr>
        <p:spPr/>
        <p:txBody>
          <a:bodyPr/>
          <a:lstStyle/>
          <a:p>
            <a:pPr algn="ctr">
              <a:buFontTx/>
              <a:buNone/>
            </a:pPr>
            <a:endParaRPr lang="en-US" sz="4000" dirty="0" smtClean="0"/>
          </a:p>
          <a:p>
            <a:pPr algn="ctr">
              <a:buFontTx/>
              <a:buNone/>
            </a:pPr>
            <a:endParaRPr lang="en-US" sz="4000" dirty="0"/>
          </a:p>
          <a:p>
            <a:pPr algn="ctr">
              <a:buFontTx/>
              <a:buNone/>
            </a:pPr>
            <a:endParaRPr lang="en-US" sz="4000" dirty="0" smtClean="0"/>
          </a:p>
          <a:p>
            <a:pPr algn="ctr">
              <a:buFontTx/>
              <a:buNone/>
            </a:pPr>
            <a:endParaRPr lang="en-US" sz="4000" dirty="0"/>
          </a:p>
          <a:p>
            <a:pPr algn="ctr">
              <a:buFontTx/>
              <a:buNone/>
            </a:pPr>
            <a:endParaRPr lang="en-US" sz="4000" dirty="0" smtClean="0"/>
          </a:p>
          <a:p>
            <a:pPr algn="ctr">
              <a:buFontTx/>
              <a:buNone/>
            </a:pP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804" y="1295400"/>
            <a:ext cx="4199777" cy="5029200"/>
          </a:xfrm>
          <a:prstGeom prst="rect">
            <a:avLst/>
          </a:prstGeom>
        </p:spPr>
      </p:pic>
      <p:sp>
        <p:nvSpPr>
          <p:cNvPr id="3" name="TextBox 2"/>
          <p:cNvSpPr txBox="1"/>
          <p:nvPr/>
        </p:nvSpPr>
        <p:spPr>
          <a:xfrm>
            <a:off x="381000" y="1371600"/>
            <a:ext cx="3962400" cy="4985980"/>
          </a:xfrm>
          <a:prstGeom prst="rect">
            <a:avLst/>
          </a:prstGeom>
          <a:noFill/>
        </p:spPr>
        <p:txBody>
          <a:bodyPr wrap="square" rtlCol="0">
            <a:spAutoFit/>
          </a:bodyPr>
          <a:lstStyle/>
          <a:p>
            <a:r>
              <a:rPr lang="en-US" dirty="0" smtClean="0"/>
              <a:t>Percentage of students who reported being bullied at school in 2015, by type:</a:t>
            </a:r>
          </a:p>
          <a:p>
            <a:pPr marL="285750" indent="-285750">
              <a:buFont typeface="Arial" panose="020B0604020202020204" pitchFamily="34" charset="0"/>
              <a:buChar char="•"/>
            </a:pPr>
            <a:r>
              <a:rPr lang="en-US" dirty="0" smtClean="0"/>
              <a:t>Bullied (total) – 20.8%</a:t>
            </a:r>
          </a:p>
          <a:p>
            <a:pPr marL="285750" indent="-285750">
              <a:buFont typeface="Arial" panose="020B0604020202020204" pitchFamily="34" charset="0"/>
              <a:buChar char="•"/>
            </a:pPr>
            <a:r>
              <a:rPr lang="en-US" dirty="0" smtClean="0"/>
              <a:t>Made fun of, called names, or insulted – 13.3%</a:t>
            </a:r>
          </a:p>
          <a:p>
            <a:pPr marL="285750" indent="-285750">
              <a:buFont typeface="Arial" panose="020B0604020202020204" pitchFamily="34" charset="0"/>
              <a:buChar char="•"/>
            </a:pPr>
            <a:r>
              <a:rPr lang="en-US" dirty="0" smtClean="0"/>
              <a:t>Subject of rumors – 12.3%</a:t>
            </a:r>
          </a:p>
          <a:p>
            <a:pPr marL="285750" indent="-285750">
              <a:buFont typeface="Arial" panose="020B0604020202020204" pitchFamily="34" charset="0"/>
              <a:buChar char="•"/>
            </a:pPr>
            <a:r>
              <a:rPr lang="en-US" dirty="0" smtClean="0"/>
              <a:t>Pushed, shoved, tripped, or spat on – 5.1%</a:t>
            </a:r>
          </a:p>
          <a:p>
            <a:pPr marL="285750" indent="-285750">
              <a:buFont typeface="Arial" panose="020B0604020202020204" pitchFamily="34" charset="0"/>
              <a:buChar char="•"/>
            </a:pPr>
            <a:r>
              <a:rPr lang="en-US" dirty="0" smtClean="0"/>
              <a:t>Excluded on purpose – 5.0%</a:t>
            </a:r>
          </a:p>
          <a:p>
            <a:pPr marL="285750" indent="-285750">
              <a:buFont typeface="Arial" panose="020B0604020202020204" pitchFamily="34" charset="0"/>
              <a:buChar char="•"/>
            </a:pPr>
            <a:r>
              <a:rPr lang="en-US" dirty="0" smtClean="0"/>
              <a:t>Threatened with harm –3.9%</a:t>
            </a:r>
          </a:p>
          <a:p>
            <a:pPr marL="285750" indent="-285750">
              <a:buFont typeface="Arial" panose="020B0604020202020204" pitchFamily="34" charset="0"/>
              <a:buChar char="•"/>
            </a:pPr>
            <a:r>
              <a:rPr lang="en-US" dirty="0" smtClean="0"/>
              <a:t>Attempted coercion to do something they did not want to do – 2.5%</a:t>
            </a:r>
          </a:p>
          <a:p>
            <a:pPr marL="285750" indent="-285750">
              <a:buFont typeface="Arial" panose="020B0604020202020204" pitchFamily="34" charset="0"/>
              <a:buChar char="•"/>
            </a:pPr>
            <a:r>
              <a:rPr lang="en-US" dirty="0" smtClean="0"/>
              <a:t>Property destroyed – 1.8%</a:t>
            </a:r>
          </a:p>
          <a:p>
            <a:pPr marL="285750" indent="-285750">
              <a:buFont typeface="Arial" panose="020B0604020202020204" pitchFamily="34" charset="0"/>
              <a:buChar char="•"/>
            </a:pPr>
            <a:endParaRPr lang="en-US" dirty="0"/>
          </a:p>
          <a:p>
            <a:r>
              <a:rPr lang="en-US" sz="1200" dirty="0" smtClean="0"/>
              <a:t>Source: Indicators of School Crime and Safety, 2016</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285051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C9489278-D3AC-4055-9CC0-9B05C36195A3}" type="slidenum">
              <a:rPr lang="en-US"/>
              <a:pPr/>
              <a:t>150</a:t>
            </a:fld>
            <a:endParaRPr lang="en-US" dirty="0"/>
          </a:p>
        </p:txBody>
      </p:sp>
      <p:sp>
        <p:nvSpPr>
          <p:cNvPr id="486403" name="Rectangle 2"/>
          <p:cNvSpPr>
            <a:spLocks noGrp="1" noChangeArrowheads="1"/>
          </p:cNvSpPr>
          <p:nvPr>
            <p:ph type="title" idx="4294967295"/>
          </p:nvPr>
        </p:nvSpPr>
        <p:spPr/>
        <p:txBody>
          <a:bodyPr/>
          <a:lstStyle/>
          <a:p>
            <a:pPr marL="812800" indent="-812800"/>
            <a:r>
              <a:rPr lang="en-US" dirty="0" smtClean="0"/>
              <a:t>Cyberbullying</a:t>
            </a:r>
            <a:endParaRPr lang="en-US" dirty="0"/>
          </a:p>
        </p:txBody>
      </p:sp>
      <p:sp>
        <p:nvSpPr>
          <p:cNvPr id="486404" name="Rectangle 8"/>
          <p:cNvSpPr>
            <a:spLocks noChangeArrowheads="1"/>
          </p:cNvSpPr>
          <p:nvPr/>
        </p:nvSpPr>
        <p:spPr bwMode="auto">
          <a:xfrm>
            <a:off x="290384" y="1159706"/>
            <a:ext cx="5943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20000"/>
              </a:spcBef>
              <a:buFontTx/>
              <a:buChar char="•"/>
            </a:pPr>
            <a:r>
              <a:rPr lang="en-US" sz="2000" dirty="0" smtClean="0"/>
              <a:t>Cyberbullying </a:t>
            </a:r>
            <a:r>
              <a:rPr lang="en-US" sz="2000" dirty="0"/>
              <a:t>is defined by </a:t>
            </a:r>
            <a:r>
              <a:rPr lang="en-US" sz="2000" dirty="0" smtClean="0"/>
              <a:t>Stopbullying.gov as “bullying </a:t>
            </a:r>
            <a:r>
              <a:rPr lang="en-US" sz="2000" dirty="0"/>
              <a:t>that takes place using electronic technology. Examples of cyberbullying include mean text messages or emails, rumors sent by email or posted on social networking sites, and embarrassing pictures, videos, websites, or fake profiles.”</a:t>
            </a:r>
          </a:p>
          <a:p>
            <a:pPr marL="292100" indent="-292100">
              <a:spcBef>
                <a:spcPct val="20000"/>
              </a:spcBef>
            </a:pPr>
            <a:endParaRPr lang="en-US" sz="1100" dirty="0"/>
          </a:p>
          <a:p>
            <a:pPr marL="292100" lvl="1" indent="-292100">
              <a:spcBef>
                <a:spcPct val="20000"/>
              </a:spcBef>
              <a:buFontTx/>
              <a:buChar char="•"/>
            </a:pPr>
            <a:r>
              <a:rPr lang="en-US" sz="2000" dirty="0">
                <a:ea typeface="ＭＳ Ｐゴシック" pitchFamily="34" charset="-128"/>
              </a:rPr>
              <a:t>Many instances of cyberbullying occur through social networking sites, such as Facebook, </a:t>
            </a:r>
            <a:r>
              <a:rPr lang="en-US" sz="2000" dirty="0" smtClean="0">
                <a:ea typeface="ＭＳ Ｐゴシック" pitchFamily="34" charset="-128"/>
              </a:rPr>
              <a:t>Twitter, YikYak, Snapchat, Instagram, and YouTube.</a:t>
            </a:r>
          </a:p>
          <a:p>
            <a:pPr marL="0" lvl="1">
              <a:spcBef>
                <a:spcPct val="20000"/>
              </a:spcBef>
            </a:pPr>
            <a:endParaRPr lang="en-US" sz="1100" dirty="0" smtClean="0">
              <a:ea typeface="ＭＳ Ｐゴシック" pitchFamily="34" charset="-128"/>
            </a:endParaRPr>
          </a:p>
          <a:p>
            <a:pPr marL="292100" lvl="1" indent="-292100">
              <a:spcBef>
                <a:spcPct val="20000"/>
              </a:spcBef>
              <a:buFontTx/>
              <a:buChar char="•"/>
            </a:pPr>
            <a:r>
              <a:rPr lang="en-US" sz="2000" dirty="0" smtClean="0">
                <a:ea typeface="ＭＳ Ｐゴシック" pitchFamily="34" charset="-128"/>
              </a:rPr>
              <a:t>Cyberbullying can occur 24 hours a day, 7 days a week.  No matter where or when it occurs, its effects can impact a child’s educational experience.</a:t>
            </a:r>
            <a:endParaRPr lang="en-US" sz="2000" dirty="0">
              <a:ea typeface="ＭＳ Ｐゴシック" pitchFamily="34" charset="-128"/>
            </a:endParaRPr>
          </a:p>
          <a:p>
            <a:pPr marL="292100" lvl="1" indent="-292100">
              <a:spcBef>
                <a:spcPct val="20000"/>
              </a:spcBef>
            </a:pPr>
            <a:endParaRPr lang="en-US" sz="2000" dirty="0">
              <a:ea typeface="ＭＳ Ｐゴシック" pitchFamily="34" charset="-128"/>
            </a:endParaRPr>
          </a:p>
          <a:p>
            <a:pPr marL="0" lvl="1">
              <a:spcBef>
                <a:spcPct val="20000"/>
              </a:spcBef>
            </a:pPr>
            <a:r>
              <a:rPr lang="en-US" sz="2000" dirty="0" smtClean="0"/>
              <a:t> </a:t>
            </a:r>
            <a:endParaRPr lang="en-US" sz="2000" dirty="0"/>
          </a:p>
          <a:p>
            <a:pPr marL="292100" indent="-292100">
              <a:spcBef>
                <a:spcPct val="20000"/>
              </a:spcBef>
            </a:pPr>
            <a:r>
              <a:rPr lang="en-US" sz="2400" dirty="0"/>
              <a:t>  </a:t>
            </a:r>
          </a:p>
          <a:p>
            <a:pPr marL="292100" indent="-292100">
              <a:spcBef>
                <a:spcPct val="20000"/>
              </a:spcBef>
            </a:pPr>
            <a:endParaRPr lang="en-US" sz="2400" dirty="0"/>
          </a:p>
          <a:p>
            <a:pPr marL="292100" indent="-292100">
              <a:spcBef>
                <a:spcPct val="20000"/>
              </a:spcBef>
            </a:pPr>
            <a:endParaRPr lang="en-US" sz="2300" u="sng" dirty="0"/>
          </a:p>
          <a:p>
            <a:pPr marL="292100" indent="-292100">
              <a:spcBef>
                <a:spcPct val="20000"/>
              </a:spcBef>
            </a:pPr>
            <a:endParaRPr lang="en-US" sz="2300" u="sng" dirty="0"/>
          </a:p>
        </p:txBody>
      </p:sp>
      <p:pic>
        <p:nvPicPr>
          <p:cNvPr id="486405" name="Picture 6" descr="cyberbu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3276600"/>
            <a:ext cx="268446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2204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12FCE5DD-E074-4909-8CDF-E1E59B2413EB}" type="slidenum">
              <a:rPr lang="en-US"/>
              <a:pPr/>
              <a:t>151</a:t>
            </a:fld>
            <a:endParaRPr lang="en-US" dirty="0"/>
          </a:p>
        </p:txBody>
      </p:sp>
      <p:sp>
        <p:nvSpPr>
          <p:cNvPr id="490499" name="Rectangle 2"/>
          <p:cNvSpPr>
            <a:spLocks noGrp="1" noChangeArrowheads="1"/>
          </p:cNvSpPr>
          <p:nvPr>
            <p:ph type="title" idx="4294967295"/>
          </p:nvPr>
        </p:nvSpPr>
        <p:spPr/>
        <p:txBody>
          <a:bodyPr/>
          <a:lstStyle/>
          <a:p>
            <a:pPr marL="812800" indent="-812800"/>
            <a:r>
              <a:rPr lang="en-US" dirty="0" smtClean="0"/>
              <a:t>Sexting and </a:t>
            </a:r>
            <a:r>
              <a:rPr lang="en-US" dirty="0"/>
              <a:t>C</a:t>
            </a:r>
            <a:r>
              <a:rPr lang="en-US" dirty="0" smtClean="0"/>
              <a:t>yberbullying </a:t>
            </a:r>
            <a:endParaRPr lang="en-US" dirty="0"/>
          </a:p>
        </p:txBody>
      </p:sp>
      <p:sp>
        <p:nvSpPr>
          <p:cNvPr id="490500" name="Rectangle 8"/>
          <p:cNvSpPr>
            <a:spLocks noChangeArrowheads="1"/>
          </p:cNvSpPr>
          <p:nvPr/>
        </p:nvSpPr>
        <p:spPr bwMode="auto">
          <a:xfrm>
            <a:off x="0" y="1143000"/>
            <a:ext cx="525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a:spcBef>
                <a:spcPct val="20000"/>
              </a:spcBef>
              <a:buFontTx/>
              <a:buChar char="•"/>
            </a:pPr>
            <a:r>
              <a:rPr lang="en-US" sz="2000" dirty="0" smtClean="0"/>
              <a:t>“</a:t>
            </a:r>
            <a:r>
              <a:rPr lang="en-US" sz="2000" dirty="0"/>
              <a:t>Sexting” is the sending or receiving of text messages with sexual content, such as pictures or videos that contain nudity.</a:t>
            </a:r>
          </a:p>
          <a:p>
            <a:pPr>
              <a:lnSpc>
                <a:spcPct val="80000"/>
              </a:lnSpc>
              <a:spcBef>
                <a:spcPct val="20000"/>
              </a:spcBef>
            </a:pPr>
            <a:endParaRPr lang="en-US" sz="2000" dirty="0"/>
          </a:p>
          <a:p>
            <a:pPr marL="292100" indent="-292100">
              <a:spcBef>
                <a:spcPct val="20000"/>
              </a:spcBef>
              <a:buFontTx/>
              <a:buChar char="•"/>
            </a:pPr>
            <a:r>
              <a:rPr lang="en-US" sz="2000" dirty="0"/>
              <a:t>Teens in several states – some as young as 14 – have been charged with the creation and distribution of child pornography and sexual exploitation of a minor. </a:t>
            </a:r>
          </a:p>
          <a:p>
            <a:pPr>
              <a:buFontTx/>
              <a:buChar char="•"/>
            </a:pPr>
            <a:endParaRPr lang="en-US" sz="2000" dirty="0"/>
          </a:p>
          <a:p>
            <a:pPr marL="292100" indent="-292100">
              <a:spcBef>
                <a:spcPct val="20000"/>
              </a:spcBef>
              <a:buFontTx/>
              <a:buChar char="•"/>
            </a:pPr>
            <a:r>
              <a:rPr lang="en-US" sz="2000" dirty="0"/>
              <a:t>When there is a harassing aspect to sexting, and that harassment is “sufficiently serious that it creates a hostile environment,” a school district’s failure to adequately address that harassment could violate Title IX.</a:t>
            </a:r>
          </a:p>
          <a:p>
            <a:pPr>
              <a:lnSpc>
                <a:spcPct val="80000"/>
              </a:lnSpc>
              <a:spcBef>
                <a:spcPct val="20000"/>
              </a:spcBef>
            </a:pPr>
            <a:endParaRPr lang="en-US" sz="2000" dirty="0"/>
          </a:p>
        </p:txBody>
      </p:sp>
      <p:cxnSp>
        <p:nvCxnSpPr>
          <p:cNvPr id="8" name="Straight Connector 7"/>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http://www.radicalparents.com/wp-content/uploads/2013/03/snapc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55879"/>
            <a:ext cx="3625225" cy="256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3611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0D1DB8A-D1B9-4589-8DF3-D92EF57982F2}" type="slidenum">
              <a:rPr lang="en-US"/>
              <a:pPr/>
              <a:t>152</a:t>
            </a:fld>
            <a:endParaRPr lang="en-US" dirty="0"/>
          </a:p>
        </p:txBody>
      </p:sp>
      <p:sp>
        <p:nvSpPr>
          <p:cNvPr id="478211" name="Rectangle 2"/>
          <p:cNvSpPr>
            <a:spLocks noGrp="1" noChangeArrowheads="1"/>
          </p:cNvSpPr>
          <p:nvPr>
            <p:ph type="title" idx="4294967295"/>
          </p:nvPr>
        </p:nvSpPr>
        <p:spPr/>
        <p:txBody>
          <a:bodyPr/>
          <a:lstStyle/>
          <a:p>
            <a:r>
              <a:rPr lang="en-US" dirty="0"/>
              <a:t>Sexting and </a:t>
            </a:r>
            <a:r>
              <a:rPr lang="en-US" dirty="0" smtClean="0"/>
              <a:t>Cyberbullying in the News</a:t>
            </a:r>
            <a:endParaRPr lang="en-US" dirty="0"/>
          </a:p>
        </p:txBody>
      </p:sp>
      <p:sp>
        <p:nvSpPr>
          <p:cNvPr id="478212" name="Rectangle 3"/>
          <p:cNvSpPr>
            <a:spLocks noChangeArrowheads="1"/>
          </p:cNvSpPr>
          <p:nvPr/>
        </p:nvSpPr>
        <p:spPr bwMode="auto">
          <a:xfrm>
            <a:off x="0" y="1143000"/>
            <a:ext cx="9144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endParaRPr lang="en-US" sz="2000" dirty="0"/>
          </a:p>
          <a:p>
            <a:pPr algn="ctr">
              <a:lnSpc>
                <a:spcPct val="80000"/>
              </a:lnSpc>
              <a:spcBef>
                <a:spcPct val="20000"/>
              </a:spcBef>
            </a:pPr>
            <a:r>
              <a:rPr lang="en-US" sz="2400" b="1" dirty="0" smtClean="0"/>
              <a:t>“</a:t>
            </a:r>
            <a:r>
              <a:rPr lang="en-US" sz="2400" b="1" dirty="0"/>
              <a:t>Snapchat bullying triggers suicide</a:t>
            </a:r>
            <a:r>
              <a:rPr lang="en-US" sz="2400" b="1" dirty="0" smtClean="0"/>
              <a:t>.”</a:t>
            </a:r>
            <a:endParaRPr lang="en-US" sz="2400" b="1" dirty="0"/>
          </a:p>
          <a:p>
            <a:pPr marL="342900" indent="-342900" algn="ctr">
              <a:lnSpc>
                <a:spcPct val="80000"/>
              </a:lnSpc>
              <a:spcBef>
                <a:spcPct val="20000"/>
              </a:spcBef>
              <a:buFontTx/>
              <a:buChar char="-"/>
            </a:pPr>
            <a:r>
              <a:rPr lang="en-US" sz="2000" i="1" dirty="0" smtClean="0"/>
              <a:t>WLIX </a:t>
            </a:r>
            <a:r>
              <a:rPr lang="en-US" sz="2000" dirty="0" smtClean="0"/>
              <a:t>(Lansing, Michigan) (June 9, 2016)</a:t>
            </a:r>
            <a:endParaRPr lang="en-US" sz="2000" dirty="0"/>
          </a:p>
          <a:p>
            <a:pPr algn="ctr">
              <a:lnSpc>
                <a:spcPct val="80000"/>
              </a:lnSpc>
              <a:spcBef>
                <a:spcPct val="20000"/>
              </a:spcBef>
            </a:pPr>
            <a:endParaRPr lang="en-US" sz="2400" b="1" dirty="0" smtClean="0"/>
          </a:p>
          <a:p>
            <a:pPr algn="ctr">
              <a:lnSpc>
                <a:spcPct val="80000"/>
              </a:lnSpc>
              <a:spcBef>
                <a:spcPct val="20000"/>
              </a:spcBef>
            </a:pPr>
            <a:r>
              <a:rPr lang="en-US" sz="2400" b="1" dirty="0" smtClean="0"/>
              <a:t>“</a:t>
            </a:r>
            <a:r>
              <a:rPr lang="en-US" sz="2400" b="1" dirty="0"/>
              <a:t>Snapchat murder, rape threat spurs 100 to attend anti-bullying rally; student charged</a:t>
            </a:r>
            <a:r>
              <a:rPr lang="en-US" sz="2400" b="1" dirty="0" smtClean="0"/>
              <a:t>”</a:t>
            </a:r>
          </a:p>
          <a:p>
            <a:pPr marL="342900" indent="-342900" algn="ctr">
              <a:lnSpc>
                <a:spcPct val="80000"/>
              </a:lnSpc>
              <a:spcBef>
                <a:spcPct val="20000"/>
              </a:spcBef>
              <a:buFontTx/>
              <a:buChar char="-"/>
            </a:pPr>
            <a:r>
              <a:rPr lang="en-US" sz="2000" i="1" dirty="0" smtClean="0"/>
              <a:t>PennLive.com </a:t>
            </a:r>
            <a:r>
              <a:rPr lang="en-US" sz="2000" dirty="0" smtClean="0"/>
              <a:t>(February 22, 2017)</a:t>
            </a:r>
            <a:endParaRPr lang="en-US" sz="2000" dirty="0"/>
          </a:p>
          <a:p>
            <a:pPr marL="342900" indent="-342900" algn="ctr">
              <a:lnSpc>
                <a:spcPct val="80000"/>
              </a:lnSpc>
              <a:spcBef>
                <a:spcPct val="20000"/>
              </a:spcBef>
              <a:buFontTx/>
              <a:buChar char="-"/>
            </a:pPr>
            <a:endParaRPr lang="en-US" sz="2000" i="1" dirty="0"/>
          </a:p>
          <a:p>
            <a:pPr algn="ctr">
              <a:lnSpc>
                <a:spcPct val="80000"/>
              </a:lnSpc>
              <a:spcBef>
                <a:spcPct val="20000"/>
              </a:spcBef>
            </a:pPr>
            <a:r>
              <a:rPr lang="en-US" sz="2400" b="1" dirty="0" smtClean="0"/>
              <a:t>“Sexting Case </a:t>
            </a:r>
            <a:r>
              <a:rPr lang="en-US" sz="2400" b="1" dirty="0"/>
              <a:t>Rocks Colorado </a:t>
            </a:r>
            <a:r>
              <a:rPr lang="en-US" sz="2400" b="1" dirty="0" smtClean="0"/>
              <a:t>Town”</a:t>
            </a:r>
            <a:endParaRPr lang="en-US" sz="2400" b="1" dirty="0"/>
          </a:p>
          <a:p>
            <a:pPr algn="ctr">
              <a:lnSpc>
                <a:spcPct val="80000"/>
              </a:lnSpc>
              <a:spcBef>
                <a:spcPct val="20000"/>
              </a:spcBef>
            </a:pPr>
            <a:r>
              <a:rPr lang="en-US" sz="2000" dirty="0"/>
              <a:t>- </a:t>
            </a:r>
            <a:r>
              <a:rPr lang="en-US" sz="2000" i="1" dirty="0" smtClean="0"/>
              <a:t>Wall Street Journal </a:t>
            </a:r>
            <a:r>
              <a:rPr lang="en-US" sz="2000" dirty="0" smtClean="0"/>
              <a:t>(November 8, 2015)</a:t>
            </a:r>
            <a:endParaRPr lang="en-US" sz="2000" dirty="0"/>
          </a:p>
          <a:p>
            <a:pPr algn="ctr">
              <a:lnSpc>
                <a:spcPct val="80000"/>
              </a:lnSpc>
              <a:spcBef>
                <a:spcPct val="20000"/>
              </a:spcBef>
            </a:pPr>
            <a:endParaRPr lang="en-US" sz="2400" b="1" dirty="0" smtClean="0"/>
          </a:p>
          <a:p>
            <a:pPr algn="ctr">
              <a:lnSpc>
                <a:spcPct val="80000"/>
              </a:lnSpc>
              <a:spcBef>
                <a:spcPct val="20000"/>
              </a:spcBef>
            </a:pPr>
            <a:r>
              <a:rPr lang="en-US" sz="2400" b="1" dirty="0" smtClean="0"/>
              <a:t>“Cyberbullying </a:t>
            </a:r>
            <a:r>
              <a:rPr lang="en-US" sz="2400" b="1" dirty="0"/>
              <a:t>Is a Bigger Problem Than Screen Time Addiction”</a:t>
            </a:r>
          </a:p>
          <a:p>
            <a:pPr marL="342900" indent="-342900" algn="ctr">
              <a:lnSpc>
                <a:spcPct val="80000"/>
              </a:lnSpc>
              <a:spcBef>
                <a:spcPct val="20000"/>
              </a:spcBef>
              <a:buFontTx/>
              <a:buChar char="-"/>
            </a:pPr>
            <a:r>
              <a:rPr lang="en-US" sz="2000" i="1" dirty="0" smtClean="0"/>
              <a:t>The New York Times </a:t>
            </a:r>
            <a:r>
              <a:rPr lang="en-US" sz="2000" dirty="0" smtClean="0"/>
              <a:t>(July 16, 2015)</a:t>
            </a:r>
          </a:p>
          <a:p>
            <a:pPr marL="342900" indent="-342900" algn="ctr">
              <a:lnSpc>
                <a:spcPct val="80000"/>
              </a:lnSpc>
              <a:spcBef>
                <a:spcPct val="20000"/>
              </a:spcBef>
              <a:buFontTx/>
              <a:buChar char="-"/>
            </a:pPr>
            <a:endParaRPr lang="en-US" sz="2000" dirty="0"/>
          </a:p>
          <a:p>
            <a:pPr>
              <a:lnSpc>
                <a:spcPct val="80000"/>
              </a:lnSpc>
              <a:spcBef>
                <a:spcPct val="20000"/>
              </a:spcBef>
            </a:pPr>
            <a:endParaRPr lang="en-US" sz="2500"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16890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862A7AB0-B6E3-4365-8836-94A99C5E5939}" type="slidenum">
              <a:rPr lang="en-US"/>
              <a:pPr/>
              <a:t>153</a:t>
            </a:fld>
            <a:endParaRPr lang="en-US" dirty="0"/>
          </a:p>
        </p:txBody>
      </p:sp>
      <p:sp>
        <p:nvSpPr>
          <p:cNvPr id="480259" name="Rectangle 4"/>
          <p:cNvSpPr>
            <a:spLocks noGrp="1" noChangeArrowheads="1"/>
          </p:cNvSpPr>
          <p:nvPr>
            <p:ph type="title" idx="4294967295"/>
          </p:nvPr>
        </p:nvSpPr>
        <p:spPr/>
        <p:txBody>
          <a:bodyPr/>
          <a:lstStyle/>
          <a:p>
            <a:r>
              <a:rPr lang="en-US" dirty="0"/>
              <a:t>Sexting and Cyberbullying</a:t>
            </a:r>
          </a:p>
        </p:txBody>
      </p:sp>
      <p:sp>
        <p:nvSpPr>
          <p:cNvPr id="480261" name="Rectangle 5"/>
          <p:cNvSpPr>
            <a:spLocks noGrp="1" noChangeArrowheads="1"/>
          </p:cNvSpPr>
          <p:nvPr>
            <p:ph type="body" sz="half" idx="4294967295"/>
          </p:nvPr>
        </p:nvSpPr>
        <p:spPr>
          <a:xfrm>
            <a:off x="1524000" y="4191000"/>
            <a:ext cx="2971800" cy="1905000"/>
          </a:xfrm>
        </p:spPr>
        <p:txBody>
          <a:bodyPr/>
          <a:lstStyle/>
          <a:p>
            <a:pPr>
              <a:buFontTx/>
              <a:buNone/>
            </a:pPr>
            <a:r>
              <a:rPr lang="en-US" sz="2400" i="1" dirty="0"/>
              <a:t>	</a:t>
            </a:r>
            <a:r>
              <a:rPr lang="en-US" sz="2400" i="1" dirty="0" smtClean="0"/>
              <a:t>“Jumping off the gw bridge sorry” </a:t>
            </a:r>
            <a:endParaRPr lang="en-US" sz="2400" dirty="0"/>
          </a:p>
          <a:p>
            <a:pPr algn="ctr">
              <a:buFontTx/>
              <a:buNone/>
            </a:pPr>
            <a:r>
              <a:rPr lang="en-US" sz="1400" dirty="0" smtClean="0"/>
              <a:t>Facebook Post by Tyler Clementi</a:t>
            </a:r>
            <a:r>
              <a:rPr lang="en-US" sz="1400" dirty="0"/>
              <a:t> </a:t>
            </a:r>
            <a:r>
              <a:rPr lang="en-US" sz="1400" dirty="0" smtClean="0"/>
              <a:t>(September 22, 2010)</a:t>
            </a:r>
            <a:endParaRPr lang="en-US" sz="1400" dirty="0"/>
          </a:p>
        </p:txBody>
      </p:sp>
      <p:pic>
        <p:nvPicPr>
          <p:cNvPr id="480262" name="Picture 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257800" y="3644972"/>
            <a:ext cx="2057400" cy="2665269"/>
          </a:xfrm>
          <a:noFill/>
        </p:spPr>
      </p:pic>
      <p:sp>
        <p:nvSpPr>
          <p:cNvPr id="2" name="TextBox 1"/>
          <p:cNvSpPr txBox="1"/>
          <p:nvPr/>
        </p:nvSpPr>
        <p:spPr>
          <a:xfrm>
            <a:off x="3733800" y="1447800"/>
            <a:ext cx="4419600" cy="1323439"/>
          </a:xfrm>
          <a:prstGeom prst="rect">
            <a:avLst/>
          </a:prstGeom>
          <a:noFill/>
        </p:spPr>
        <p:txBody>
          <a:bodyPr wrap="square" rtlCol="0">
            <a:spAutoFit/>
          </a:bodyPr>
          <a:lstStyle/>
          <a:p>
            <a:pPr>
              <a:buFontTx/>
              <a:buNone/>
            </a:pPr>
            <a:r>
              <a:rPr lang="en-US" sz="2400" i="1" dirty="0"/>
              <a:t>“Queens girl, 12, hangs herself after being cyberbullied ”</a:t>
            </a:r>
            <a:endParaRPr lang="en-US" sz="2400" dirty="0"/>
          </a:p>
          <a:p>
            <a:pPr>
              <a:buFontTx/>
              <a:buNone/>
            </a:pPr>
            <a:r>
              <a:rPr lang="en-US" sz="1400" dirty="0"/>
              <a:t>	</a:t>
            </a:r>
            <a:r>
              <a:rPr lang="en-US" sz="1400" dirty="0" smtClean="0"/>
              <a:t>NY Post (May 23, 2013)</a:t>
            </a:r>
            <a:endParaRPr lang="en-US" sz="1400" dirty="0"/>
          </a:p>
          <a:p>
            <a:endParaRPr lang="en-US" dirty="0"/>
          </a:p>
        </p:txBody>
      </p:sp>
      <p:pic>
        <p:nvPicPr>
          <p:cNvPr id="4098" name="Picture 2" descr="http://i.mommyish.com/wp-content/uploads/2013/05/Gabrielle-Molina-Suicide-Due-To-Internet-Bully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2133600" cy="246532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726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Legislation: Pennsylvania</a:t>
            </a:r>
            <a:endParaRPr lang="en-US" dirty="0"/>
          </a:p>
        </p:txBody>
      </p:sp>
      <p:sp>
        <p:nvSpPr>
          <p:cNvPr id="3" name="Content Placeholder 2"/>
          <p:cNvSpPr>
            <a:spLocks noGrp="1"/>
          </p:cNvSpPr>
          <p:nvPr>
            <p:ph idx="1"/>
          </p:nvPr>
        </p:nvSpPr>
        <p:spPr>
          <a:xfrm>
            <a:off x="165100" y="1143000"/>
            <a:ext cx="8794750" cy="5310188"/>
          </a:xfrm>
        </p:spPr>
        <p:txBody>
          <a:bodyPr>
            <a:normAutofit/>
          </a:bodyPr>
          <a:lstStyle/>
          <a:p>
            <a:r>
              <a:rPr lang="en-US" dirty="0" smtClean="0"/>
              <a:t>Law creates </a:t>
            </a:r>
            <a:r>
              <a:rPr lang="en-US" dirty="0"/>
              <a:t>the offense of "cyberharassment," which would include making seriously disparaging statements about a child's physical characteristics, sexuality, sexual activity or mental or physical health. It would also include threats to inflict harm. </a:t>
            </a:r>
          </a:p>
          <a:p>
            <a:r>
              <a:rPr lang="en-US" dirty="0"/>
              <a:t>The </a:t>
            </a:r>
            <a:r>
              <a:rPr lang="en-US" dirty="0" smtClean="0"/>
              <a:t>law allows </a:t>
            </a:r>
            <a:r>
              <a:rPr lang="en-US" dirty="0"/>
              <a:t>intervention by law enforcement and juvenile probation officers who would initially review the case if it involved a juvenile </a:t>
            </a:r>
            <a:r>
              <a:rPr lang="en-US" dirty="0" smtClean="0"/>
              <a:t>offender.</a:t>
            </a:r>
            <a:endParaRPr lang="en-US" dirty="0"/>
          </a:p>
          <a:p>
            <a:r>
              <a:rPr lang="en-US" dirty="0" smtClean="0"/>
              <a:t>Las was signed into law July 10, 2015 by Gov. Tom Wolf.</a:t>
            </a:r>
          </a:p>
        </p:txBody>
      </p:sp>
      <p:sp>
        <p:nvSpPr>
          <p:cNvPr id="4" name="Slide Number Placeholder 3"/>
          <p:cNvSpPr>
            <a:spLocks noGrp="1"/>
          </p:cNvSpPr>
          <p:nvPr>
            <p:ph type="sldNum" sz="quarter" idx="10"/>
          </p:nvPr>
        </p:nvSpPr>
        <p:spPr/>
        <p:txBody>
          <a:bodyPr/>
          <a:lstStyle/>
          <a:p>
            <a:fld id="{DCD87074-DA85-4F6D-9A76-6C90A62540DE}" type="slidenum">
              <a:rPr lang="en-US" smtClean="0"/>
              <a:pPr/>
              <a:t>154</a:t>
            </a:fld>
            <a:endParaRPr lang="en-US" dirty="0"/>
          </a:p>
        </p:txBody>
      </p:sp>
      <p:pic>
        <p:nvPicPr>
          <p:cNvPr id="6" name="Picture 2" descr="C:\Users\GitomMH\AppData\Local\Microsoft\Windows\Temporary Internet Files\Content.IE5\QE1O70ZN\MC9003838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970" y="1447800"/>
            <a:ext cx="929030" cy="9134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954" y="5257800"/>
            <a:ext cx="1809750" cy="124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3731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Legislation: North Carolina</a:t>
            </a:r>
            <a:endParaRPr lang="en-US" dirty="0"/>
          </a:p>
        </p:txBody>
      </p:sp>
      <p:sp>
        <p:nvSpPr>
          <p:cNvPr id="3" name="Content Placeholder 2"/>
          <p:cNvSpPr>
            <a:spLocks noGrp="1"/>
          </p:cNvSpPr>
          <p:nvPr>
            <p:ph idx="1"/>
          </p:nvPr>
        </p:nvSpPr>
        <p:spPr>
          <a:xfrm>
            <a:off x="152400" y="1371600"/>
            <a:ext cx="8794750" cy="5003800"/>
          </a:xfrm>
        </p:spPr>
        <p:txBody>
          <a:bodyPr>
            <a:normAutofit/>
          </a:bodyPr>
          <a:lstStyle/>
          <a:p>
            <a:r>
              <a:rPr lang="en-US" dirty="0" smtClean="0"/>
              <a:t>On June 10, 2016, the </a:t>
            </a:r>
            <a:r>
              <a:rPr lang="en-US" dirty="0"/>
              <a:t>Supreme Court of North Carolina reversed a unanimous panel of the Court of Appeals and struck down the state’s cyberbullying statute, N.C.G.S. § 14-458.1 as unconstitutional</a:t>
            </a:r>
            <a:r>
              <a:rPr lang="en-US" dirty="0" smtClean="0"/>
              <a:t>. </a:t>
            </a:r>
            <a:r>
              <a:rPr lang="en-US" i="1" dirty="0"/>
              <a:t>State v. </a:t>
            </a:r>
            <a:r>
              <a:rPr lang="en-US" i="1" dirty="0" smtClean="0"/>
              <a:t>Bishop.</a:t>
            </a:r>
            <a:endParaRPr lang="en-US" dirty="0"/>
          </a:p>
          <a:p>
            <a:pPr lvl="1"/>
            <a:r>
              <a:rPr lang="en-US" dirty="0" smtClean="0"/>
              <a:t>Facts: A student posted a screenshot of a sexually themed text message on Facebook. Defendant Bishop posted derogatory comments on the picture. Police arrested Bishop and charged him with cyberbullying. </a:t>
            </a:r>
            <a:endParaRPr lang="en-US" dirty="0"/>
          </a:p>
          <a:p>
            <a:pPr lvl="1"/>
            <a:r>
              <a:rPr lang="en-US" dirty="0" smtClean="0"/>
              <a:t>Holding: NC’s cyberbullying statute was an unconstitutional restriction of speech in violation of the First Amendment. </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2E0BBFD-3C28-455B-B3E3-FD8D1415BAC5}" type="slidenum">
              <a:rPr lang="en-GB" smtClean="0"/>
              <a:pPr/>
              <a:t>155</a:t>
            </a:fld>
            <a:endParaRPr lang="en-GB" dirty="0"/>
          </a:p>
        </p:txBody>
      </p:sp>
    </p:spTree>
    <p:extLst>
      <p:ext uri="{BB962C8B-B14F-4D97-AF65-F5344CB8AC3E}">
        <p14:creationId xmlns:p14="http://schemas.microsoft.com/office/powerpoint/2010/main" val="347802702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Legislation: Texas</a:t>
            </a:r>
            <a:endParaRPr lang="en-US" dirty="0"/>
          </a:p>
        </p:txBody>
      </p:sp>
      <p:sp>
        <p:nvSpPr>
          <p:cNvPr id="3" name="Content Placeholder 2"/>
          <p:cNvSpPr>
            <a:spLocks noGrp="1"/>
          </p:cNvSpPr>
          <p:nvPr>
            <p:ph idx="1"/>
          </p:nvPr>
        </p:nvSpPr>
        <p:spPr>
          <a:xfrm>
            <a:off x="152400" y="1295400"/>
            <a:ext cx="8794750" cy="5003800"/>
          </a:xfrm>
        </p:spPr>
        <p:txBody>
          <a:bodyPr>
            <a:normAutofit fontScale="92500"/>
          </a:bodyPr>
          <a:lstStyle/>
          <a:p>
            <a:r>
              <a:rPr lang="en-US" dirty="0" smtClean="0"/>
              <a:t>On June 9, 2017, Texas Governor Greg Abbott signed amendments to the state bullying statute into law to provide more protection from cyberbullying.</a:t>
            </a:r>
            <a:endParaRPr lang="en-US" dirty="0"/>
          </a:p>
          <a:p>
            <a:pPr lvl="1"/>
            <a:r>
              <a:rPr lang="en-US" dirty="0" smtClean="0"/>
              <a:t>Legal remedies for bullying and cyberbullying include:</a:t>
            </a:r>
          </a:p>
          <a:p>
            <a:pPr lvl="2"/>
            <a:r>
              <a:rPr lang="en-US" dirty="0" smtClean="0"/>
              <a:t>Injunctions to shut down social media accounts of bullies and </a:t>
            </a:r>
          </a:p>
          <a:p>
            <a:pPr lvl="2"/>
            <a:r>
              <a:rPr lang="en-US" dirty="0" smtClean="0"/>
              <a:t>Class A Misdemeanor if bullying attempted to induce the victim to commit suicide or otherwise cause serious self-harm.</a:t>
            </a:r>
          </a:p>
          <a:p>
            <a:pPr lvl="1"/>
            <a:r>
              <a:rPr lang="en-US" dirty="0" smtClean="0"/>
              <a:t>Guidance and requirements for schools and districts include:</a:t>
            </a:r>
          </a:p>
          <a:p>
            <a:pPr lvl="2"/>
            <a:r>
              <a:rPr lang="en-US" dirty="0" smtClean="0"/>
              <a:t>Redefining </a:t>
            </a:r>
            <a:r>
              <a:rPr lang="en-US" dirty="0"/>
              <a:t>cyberbullying to </a:t>
            </a:r>
            <a:r>
              <a:rPr lang="en-US" dirty="0" smtClean="0"/>
              <a:t>include outside-of-school events that negatively impact a victim’s learning environment;</a:t>
            </a:r>
            <a:endParaRPr lang="en-US" dirty="0"/>
          </a:p>
          <a:p>
            <a:pPr lvl="2"/>
            <a:r>
              <a:rPr lang="en-US" dirty="0" smtClean="0"/>
              <a:t>Enabling schools to expel, suspend, or otherwise discipline bullies; and</a:t>
            </a:r>
          </a:p>
          <a:p>
            <a:pPr lvl="2"/>
            <a:r>
              <a:rPr lang="en-US" dirty="0" smtClean="0"/>
              <a:t>Requiring districts to create anti-bullying policies with fast notification of parents, availability of mental health services.</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2E0BBFD-3C28-455B-B3E3-FD8D1415BAC5}" type="slidenum">
              <a:rPr lang="en-GB" smtClean="0"/>
              <a:pPr/>
              <a:t>156</a:t>
            </a:fld>
            <a:endParaRPr lang="en-GB" dirty="0"/>
          </a:p>
        </p:txBody>
      </p:sp>
    </p:spTree>
    <p:extLst>
      <p:ext uri="{BB962C8B-B14F-4D97-AF65-F5344CB8AC3E}">
        <p14:creationId xmlns:p14="http://schemas.microsoft.com/office/powerpoint/2010/main" val="105592829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Issues in Cyberbullying</a:t>
            </a:r>
          </a:p>
        </p:txBody>
      </p:sp>
      <p:sp>
        <p:nvSpPr>
          <p:cNvPr id="3" name="Content Placeholder 2"/>
          <p:cNvSpPr>
            <a:spLocks noGrp="1"/>
          </p:cNvSpPr>
          <p:nvPr>
            <p:ph idx="1"/>
          </p:nvPr>
        </p:nvSpPr>
        <p:spPr/>
        <p:txBody>
          <a:bodyPr/>
          <a:lstStyle/>
          <a:p>
            <a:r>
              <a:rPr lang="en-US" dirty="0" smtClean="0"/>
              <a:t>Several victims of cyberbullying and their families have sued students and school districts for libel, defamation and other similar torts.</a:t>
            </a:r>
          </a:p>
          <a:p>
            <a:r>
              <a:rPr lang="en-US" dirty="0" smtClean="0"/>
              <a:t>Some schools have attempted to charge students with cyberbullying when they comments online that are disparaging to school staff.  </a:t>
            </a:r>
            <a:endParaRPr lang="en-US"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157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595060"/>
            <a:ext cx="2667000" cy="1894973"/>
          </a:xfrm>
          <a:prstGeom prst="rect">
            <a:avLst/>
          </a:prstGeom>
        </p:spPr>
      </p:pic>
    </p:spTree>
    <p:extLst>
      <p:ext uri="{BB962C8B-B14F-4D97-AF65-F5344CB8AC3E}">
        <p14:creationId xmlns:p14="http://schemas.microsoft.com/office/powerpoint/2010/main" val="147651875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34B143E-393B-4B37-8DA0-1F8DCDA0002B}" type="slidenum">
              <a:rPr lang="en-US" smtClean="0"/>
              <a:pPr/>
              <a:t>158</a:t>
            </a:fld>
            <a:endParaRPr lang="en-US" dirty="0"/>
          </a:p>
        </p:txBody>
      </p:sp>
      <p:sp>
        <p:nvSpPr>
          <p:cNvPr id="3" name="Title 1"/>
          <p:cNvSpPr txBox="1">
            <a:spLocks/>
          </p:cNvSpPr>
          <p:nvPr/>
        </p:nvSpPr>
        <p:spPr bwMode="auto">
          <a:xfrm>
            <a:off x="165100" y="0"/>
            <a:ext cx="896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r>
              <a:rPr lang="en-US" dirty="0" smtClean="0">
                <a:solidFill>
                  <a:schemeClr val="tx1"/>
                </a:solidFill>
              </a:rPr>
              <a:t>Sexting and Cyberbullying</a:t>
            </a:r>
            <a:endParaRPr lang="en-US" dirty="0">
              <a:solidFill>
                <a:schemeClr val="tx1"/>
              </a:solidFill>
            </a:endParaRPr>
          </a:p>
        </p:txBody>
      </p:sp>
      <p:sp>
        <p:nvSpPr>
          <p:cNvPr id="4" name="Content Placeholder 2"/>
          <p:cNvSpPr txBox="1">
            <a:spLocks/>
          </p:cNvSpPr>
          <p:nvPr/>
        </p:nvSpPr>
        <p:spPr bwMode="auto">
          <a:xfrm>
            <a:off x="165100" y="1219200"/>
            <a:ext cx="879475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8775" indent="-358775" algn="l" rtl="0" fontAlgn="base">
              <a:spcBef>
                <a:spcPct val="20000"/>
              </a:spcBef>
              <a:spcAft>
                <a:spcPct val="0"/>
              </a:spcAft>
              <a:buChar char="•"/>
              <a:defRPr sz="2800">
                <a:solidFill>
                  <a:schemeClr val="tx1"/>
                </a:solidFill>
                <a:latin typeface="+mn-lt"/>
                <a:ea typeface="+mn-ea"/>
                <a:cs typeface="+mn-cs"/>
              </a:defRPr>
            </a:lvl1pPr>
            <a:lvl2pPr marL="717550" indent="-357188" algn="l" rtl="0" fontAlgn="base">
              <a:spcBef>
                <a:spcPct val="20000"/>
              </a:spcBef>
              <a:spcAft>
                <a:spcPct val="0"/>
              </a:spcAft>
              <a:buChar char="–"/>
              <a:defRPr sz="2400">
                <a:solidFill>
                  <a:schemeClr val="tx1"/>
                </a:solidFill>
                <a:latin typeface="+mn-lt"/>
              </a:defRPr>
            </a:lvl2pPr>
            <a:lvl3pPr marL="1076325" indent="-357188" algn="l" rtl="0" fontAlgn="base">
              <a:spcBef>
                <a:spcPct val="20000"/>
              </a:spcBef>
              <a:spcAft>
                <a:spcPct val="0"/>
              </a:spcAft>
              <a:buChar char="•"/>
              <a:defRPr sz="2000">
                <a:solidFill>
                  <a:schemeClr val="tx1"/>
                </a:solidFill>
                <a:latin typeface="+mn-lt"/>
              </a:defRPr>
            </a:lvl3pPr>
            <a:lvl4pPr marL="1433513" indent="-355600" algn="l" rtl="0" fontAlgn="base">
              <a:spcBef>
                <a:spcPct val="20000"/>
              </a:spcBef>
              <a:spcAft>
                <a:spcPct val="0"/>
              </a:spcAft>
              <a:buChar char="–"/>
              <a:defRPr>
                <a:solidFill>
                  <a:schemeClr val="tx1"/>
                </a:solidFill>
                <a:latin typeface="+mn-lt"/>
              </a:defRPr>
            </a:lvl4pPr>
            <a:lvl5pPr marL="1792288" indent="-357188" algn="l" rtl="0" fontAlgn="base">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pPr>
              <a:buFontTx/>
              <a:buNone/>
            </a:pPr>
            <a:r>
              <a:rPr lang="en-US" sz="2600" u="sng" dirty="0" smtClean="0"/>
              <a:t>Hypothetical</a:t>
            </a:r>
          </a:p>
          <a:p>
            <a:pPr>
              <a:buFontTx/>
              <a:buNone/>
            </a:pPr>
            <a:endParaRPr lang="en-US" sz="2600" u="sng" dirty="0" smtClean="0"/>
          </a:p>
          <a:p>
            <a:pPr marL="0" lvl="0" indent="0">
              <a:spcBef>
                <a:spcPct val="0"/>
              </a:spcBef>
              <a:buNone/>
            </a:pPr>
            <a:r>
              <a:rPr lang="en-US" sz="2400" dirty="0">
                <a:solidFill>
                  <a:srgbClr val="FF0000"/>
                </a:solidFill>
                <a:latin typeface="Arial" charset="0"/>
              </a:rPr>
              <a:t>A high school student sends topless photos of herself to her boyfriend via Snapchat throughout their 3-month relationship, expecting the photos will automatically delete after 10 seconds. The boyfriend takes a screenshot of one of the photos. Following their break-up some weeks later, he texts the screenshot to some teammates, who </a:t>
            </a:r>
            <a:r>
              <a:rPr lang="en-US" sz="2400" dirty="0" smtClean="0">
                <a:solidFill>
                  <a:srgbClr val="FF0000"/>
                </a:solidFill>
                <a:latin typeface="Arial" charset="0"/>
              </a:rPr>
              <a:t>in turn post </a:t>
            </a:r>
            <a:r>
              <a:rPr lang="en-US" sz="2400" dirty="0">
                <a:solidFill>
                  <a:srgbClr val="FF0000"/>
                </a:solidFill>
                <a:latin typeface="Arial" charset="0"/>
              </a:rPr>
              <a:t>suggestive </a:t>
            </a:r>
            <a:r>
              <a:rPr lang="en-US" sz="2400" dirty="0" smtClean="0">
                <a:solidFill>
                  <a:srgbClr val="FF0000"/>
                </a:solidFill>
                <a:latin typeface="Arial" charset="0"/>
              </a:rPr>
              <a:t>comments on the girl’s social media pages. </a:t>
            </a:r>
            <a:r>
              <a:rPr lang="en-US" sz="2400" dirty="0" smtClean="0">
                <a:solidFill>
                  <a:srgbClr val="FF0000"/>
                </a:solidFill>
              </a:rPr>
              <a:t>When she consults her guidance counselor, the counselor hesitates to act because the photos were taken voluntarily outside of school, have not been shown on campus, and the bullying has not explicitly mentioned the photos.</a:t>
            </a:r>
            <a:endParaRPr lang="en-US" sz="2400" dirty="0">
              <a:solidFill>
                <a:srgbClr val="FF0000"/>
              </a:solidFill>
            </a:endParaRPr>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00832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solidFill>
                  <a:srgbClr val="000000"/>
                </a:solidFill>
              </a:rPr>
              <a:pPr/>
              <a:t>159</a:t>
            </a:fld>
            <a:endParaRPr lang="en-US" dirty="0">
              <a:solidFill>
                <a:srgbClr val="000000"/>
              </a:solidFill>
            </a:endParaRPr>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600" dirty="0"/>
              <a:t>Is this harassment? </a:t>
            </a:r>
          </a:p>
          <a:p>
            <a:r>
              <a:rPr lang="en-US" sz="3600" dirty="0"/>
              <a:t>If so, what type of harassment?</a:t>
            </a:r>
          </a:p>
          <a:p>
            <a:r>
              <a:rPr lang="en-US" sz="3600" dirty="0" smtClean="0"/>
              <a:t>Was the school deliberately indifferent?</a:t>
            </a:r>
          </a:p>
          <a:p>
            <a:r>
              <a:rPr lang="en-US" sz="3600" dirty="0" smtClean="0"/>
              <a:t>What, if anything, should the school have done differently? </a:t>
            </a:r>
            <a:endParaRPr lang="en-US" sz="3600" dirty="0"/>
          </a:p>
          <a:p>
            <a:endParaRPr lang="en-US" sz="3600" dirty="0"/>
          </a:p>
        </p:txBody>
      </p:sp>
    </p:spTree>
    <p:extLst>
      <p:ext uri="{BB962C8B-B14F-4D97-AF65-F5344CB8AC3E}">
        <p14:creationId xmlns:p14="http://schemas.microsoft.com/office/powerpoint/2010/main" val="375600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00"/>
                </a:solidFill>
              </a:rPr>
              <a:t>Why are bullying and harassment such “hot” topics? </a:t>
            </a:r>
            <a:r>
              <a:rPr lang="en-US" sz="2800" i="1" dirty="0">
                <a:solidFill>
                  <a:srgbClr val="000000"/>
                </a:solidFill>
              </a:rPr>
              <a:t>Statistics</a:t>
            </a:r>
            <a:endParaRPr lang="en-US" dirty="0"/>
          </a:p>
        </p:txBody>
      </p:sp>
      <p:sp>
        <p:nvSpPr>
          <p:cNvPr id="3" name="Content Placeholder 2"/>
          <p:cNvSpPr>
            <a:spLocks noGrp="1"/>
          </p:cNvSpPr>
          <p:nvPr>
            <p:ph sz="half" idx="1"/>
          </p:nvPr>
        </p:nvSpPr>
        <p:spPr>
          <a:xfrm>
            <a:off x="165100" y="1449388"/>
            <a:ext cx="4559300" cy="4722812"/>
          </a:xfrm>
        </p:spPr>
        <p:txBody>
          <a:bodyPr>
            <a:normAutofit lnSpcReduction="10000"/>
          </a:bodyPr>
          <a:lstStyle/>
          <a:p>
            <a:r>
              <a:rPr lang="en-US" dirty="0" smtClean="0"/>
              <a:t>Higher percentage of female than male reported being bullied at school in 2015 (23 vs.19%)</a:t>
            </a:r>
          </a:p>
          <a:p>
            <a:r>
              <a:rPr lang="en-US" dirty="0" smtClean="0"/>
              <a:t>Reports of being bullied by grade level:</a:t>
            </a:r>
          </a:p>
          <a:p>
            <a:pPr lvl="1"/>
            <a:r>
              <a:rPr lang="en-US" dirty="0" smtClean="0"/>
              <a:t>Grade 6 – 31%</a:t>
            </a:r>
          </a:p>
          <a:p>
            <a:pPr lvl="1"/>
            <a:r>
              <a:rPr lang="en-US" dirty="0" smtClean="0"/>
              <a:t>Grade 8 – 22%</a:t>
            </a:r>
          </a:p>
          <a:p>
            <a:pPr lvl="1"/>
            <a:r>
              <a:rPr lang="en-US" dirty="0" smtClean="0"/>
              <a:t>Grade 12 – 15%</a:t>
            </a:r>
          </a:p>
          <a:p>
            <a:pPr marL="0" lvl="0" indent="0">
              <a:spcBef>
                <a:spcPct val="0"/>
              </a:spcBef>
              <a:buNone/>
            </a:pPr>
            <a:endParaRPr lang="en-US" sz="1200" kern="1200" dirty="0" smtClean="0">
              <a:solidFill>
                <a:srgbClr val="000000"/>
              </a:solidFill>
              <a:latin typeface="Arial" charset="0"/>
            </a:endParaRPr>
          </a:p>
          <a:p>
            <a:pPr marL="0" lvl="0" indent="0">
              <a:spcBef>
                <a:spcPct val="0"/>
              </a:spcBef>
              <a:buNone/>
            </a:pPr>
            <a:r>
              <a:rPr lang="en-US" sz="1200" kern="1200" dirty="0" smtClean="0">
                <a:solidFill>
                  <a:srgbClr val="000000"/>
                </a:solidFill>
                <a:latin typeface="Arial" charset="0"/>
              </a:rPr>
              <a:t>Source</a:t>
            </a:r>
            <a:r>
              <a:rPr lang="en-US" sz="1200" kern="1200" dirty="0">
                <a:solidFill>
                  <a:srgbClr val="000000"/>
                </a:solidFill>
                <a:latin typeface="Arial" charset="0"/>
              </a:rPr>
              <a:t>: Indicators of School Crime and Safety, 2016</a:t>
            </a:r>
          </a:p>
          <a:p>
            <a:pPr marL="360362" lvl="1" indent="0">
              <a:buNone/>
            </a:pPr>
            <a:endParaRPr lang="en-US" dirty="0" smtClean="0"/>
          </a:p>
          <a:p>
            <a:pPr lvl="2"/>
            <a:endParaRPr lang="en-US" dirty="0" smtClean="0"/>
          </a:p>
        </p:txBody>
      </p:sp>
      <p:sp>
        <p:nvSpPr>
          <p:cNvPr id="4" name="Slide Number Placeholder 3"/>
          <p:cNvSpPr>
            <a:spLocks noGrp="1"/>
          </p:cNvSpPr>
          <p:nvPr>
            <p:ph type="sldNum" sz="quarter" idx="10"/>
          </p:nvPr>
        </p:nvSpPr>
        <p:spPr/>
        <p:txBody>
          <a:bodyPr/>
          <a:lstStyle/>
          <a:p>
            <a:fld id="{DCD87074-DA85-4F6D-9A76-6C90A62540DE}" type="slidenum">
              <a:rPr lang="en-US" smtClean="0"/>
              <a:pPr/>
              <a:t>16</a:t>
            </a:fld>
            <a:endParaRPr lang="en-US" dirty="0"/>
          </a:p>
        </p:txBody>
      </p:sp>
      <p:pic>
        <p:nvPicPr>
          <p:cNvPr id="1026" name="Picture 2" descr="C:\Users\kraskcg\AppData\Local\Microsoft\Windows\Temporary Internet Files\Content.IE5\9YNYJ9SS\bully-brava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465" y="2209800"/>
            <a:ext cx="332232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2408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160</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b="1" dirty="0" smtClean="0">
                <a:solidFill>
                  <a:srgbClr val="FF0000"/>
                </a:solidFill>
              </a:rPr>
              <a:t>State Anti-Bullying Laws</a:t>
            </a:r>
            <a:endParaRPr lang="en-US" b="1" dirty="0">
              <a:solidFill>
                <a:srgbClr val="FF0000"/>
              </a:solidFill>
            </a:endParaRPr>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28416105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61A907-9F4A-454E-B4EC-A957D62067EC}" type="slidenum">
              <a:rPr lang="en-US"/>
              <a:pPr/>
              <a:t>161</a:t>
            </a:fld>
            <a:endParaRPr lang="en-US" dirty="0"/>
          </a:p>
        </p:txBody>
      </p:sp>
      <p:sp>
        <p:nvSpPr>
          <p:cNvPr id="461826" name="Rectangle 2"/>
          <p:cNvSpPr>
            <a:spLocks noGrp="1" noChangeArrowheads="1"/>
          </p:cNvSpPr>
          <p:nvPr>
            <p:ph type="title"/>
          </p:nvPr>
        </p:nvSpPr>
        <p:spPr/>
        <p:txBody>
          <a:bodyPr/>
          <a:lstStyle/>
          <a:p>
            <a:pPr algn="ctr"/>
            <a:r>
              <a:rPr lang="en-US" dirty="0" smtClean="0"/>
              <a:t>Headlines</a:t>
            </a:r>
            <a:endParaRPr lang="en-US" dirty="0"/>
          </a:p>
        </p:txBody>
      </p:sp>
      <p:sp>
        <p:nvSpPr>
          <p:cNvPr id="461827" name="Rectangle 3"/>
          <p:cNvSpPr>
            <a:spLocks noGrp="1" noChangeArrowheads="1"/>
          </p:cNvSpPr>
          <p:nvPr>
            <p:ph type="body" idx="1"/>
          </p:nvPr>
        </p:nvSpPr>
        <p:spPr>
          <a:xfrm>
            <a:off x="165101" y="1449388"/>
            <a:ext cx="3340099" cy="3358321"/>
          </a:xfrm>
        </p:spPr>
        <p:txBody>
          <a:bodyPr>
            <a:normAutofit fontScale="92500"/>
          </a:bodyPr>
          <a:lstStyle/>
          <a:p>
            <a:pPr algn="ctr">
              <a:buFontTx/>
              <a:buNone/>
            </a:pPr>
            <a:r>
              <a:rPr lang="en-US" sz="2400" b="1" dirty="0" smtClean="0"/>
              <a:t>“</a:t>
            </a:r>
            <a:r>
              <a:rPr lang="en-US" sz="2400" b="1" dirty="0"/>
              <a:t>Anti-bullying laws appear to be working</a:t>
            </a:r>
            <a:r>
              <a:rPr lang="en-US" sz="2400" b="1" dirty="0" smtClean="0"/>
              <a:t>”</a:t>
            </a:r>
            <a:endParaRPr lang="en-US" sz="2400" b="1" dirty="0"/>
          </a:p>
          <a:p>
            <a:pPr algn="ctr">
              <a:buFontTx/>
              <a:buNone/>
            </a:pPr>
            <a:r>
              <a:rPr lang="en-US" sz="2000" i="1" dirty="0" smtClean="0"/>
              <a:t>-CNN </a:t>
            </a:r>
            <a:r>
              <a:rPr lang="en-US" sz="2000" dirty="0" smtClean="0"/>
              <a:t>(October 2015)</a:t>
            </a:r>
          </a:p>
          <a:p>
            <a:pPr algn="ctr">
              <a:buFontTx/>
              <a:buNone/>
            </a:pPr>
            <a:endParaRPr lang="en-US" sz="2400" b="1" dirty="0" smtClean="0">
              <a:solidFill>
                <a:srgbClr val="000000"/>
              </a:solidFill>
            </a:endParaRPr>
          </a:p>
          <a:p>
            <a:pPr lvl="0" algn="ctr">
              <a:buNone/>
            </a:pPr>
            <a:r>
              <a:rPr lang="en-US" sz="2400" b="1" dirty="0">
                <a:solidFill>
                  <a:srgbClr val="000000"/>
                </a:solidFill>
              </a:rPr>
              <a:t>“All 50 States Now Have a Bullying Law. Now What?”</a:t>
            </a:r>
          </a:p>
          <a:p>
            <a:pPr lvl="0" algn="ctr">
              <a:buNone/>
            </a:pPr>
            <a:r>
              <a:rPr lang="en-US" sz="2000" i="1" dirty="0" smtClean="0">
                <a:solidFill>
                  <a:srgbClr val="000000"/>
                </a:solidFill>
              </a:rPr>
              <a:t>-Huffington Post </a:t>
            </a:r>
            <a:r>
              <a:rPr lang="en-US" sz="2000" dirty="0" smtClean="0">
                <a:solidFill>
                  <a:srgbClr val="000000"/>
                </a:solidFill>
              </a:rPr>
              <a:t>(April 2015)</a:t>
            </a:r>
            <a:endParaRPr lang="en-US" sz="2000" dirty="0">
              <a:solidFill>
                <a:srgbClr val="000000"/>
              </a:solidFill>
            </a:endParaRPr>
          </a:p>
          <a:p>
            <a:endParaRPr lang="en-US" sz="2000" dirty="0" smtClean="0"/>
          </a:p>
          <a:p>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95400"/>
            <a:ext cx="5562600" cy="474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00348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62BAF231-D272-4A1A-BDDF-9B7887E8DF3F}" type="slidenum">
              <a:rPr lang="en-US" sz="800">
                <a:latin typeface="+mn-lt"/>
              </a:rPr>
              <a:pPr algn="r">
                <a:defRPr/>
              </a:pPr>
              <a:t>162</a:t>
            </a:fld>
            <a:endParaRPr lang="en-US" sz="800" dirty="0">
              <a:latin typeface="+mn-lt"/>
            </a:endParaRPr>
          </a:p>
        </p:txBody>
      </p:sp>
      <p:sp>
        <p:nvSpPr>
          <p:cNvPr id="508931" name="Rectangle 2"/>
          <p:cNvSpPr>
            <a:spLocks noGrp="1" noChangeArrowheads="1"/>
          </p:cNvSpPr>
          <p:nvPr>
            <p:ph type="title" idx="4294967295"/>
          </p:nvPr>
        </p:nvSpPr>
        <p:spPr/>
        <p:txBody>
          <a:bodyPr/>
          <a:lstStyle/>
          <a:p>
            <a:r>
              <a:rPr lang="en-US" dirty="0"/>
              <a:t>New, Tougher State Anti-bullying Laws </a:t>
            </a:r>
          </a:p>
        </p:txBody>
      </p:sp>
      <p:sp>
        <p:nvSpPr>
          <p:cNvPr id="508932" name="Rectangle 4"/>
          <p:cNvSpPr>
            <a:spLocks noChangeArrowheads="1"/>
          </p:cNvSpPr>
          <p:nvPr/>
        </p:nvSpPr>
        <p:spPr bwMode="auto">
          <a:xfrm>
            <a:off x="381000" y="1219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endParaRPr lang="en-US" sz="2400" dirty="0">
              <a:ea typeface="Arial Unicode MS" pitchFamily="34" charset="-128"/>
              <a:cs typeface="Arial Unicode MS" pitchFamily="34" charset="-128"/>
            </a:endParaRPr>
          </a:p>
        </p:txBody>
      </p:sp>
      <p:sp>
        <p:nvSpPr>
          <p:cNvPr id="508933" name="Rectangle 8"/>
          <p:cNvSpPr>
            <a:spLocks noChangeArrowheads="1"/>
          </p:cNvSpPr>
          <p:nvPr/>
        </p:nvSpPr>
        <p:spPr bwMode="auto">
          <a:xfrm>
            <a:off x="228600" y="12954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 typeface="Arial" panose="020B0604020202020204" pitchFamily="34" charset="0"/>
              <a:buChar char="•"/>
            </a:pPr>
            <a:r>
              <a:rPr lang="en-US" sz="2800" dirty="0">
                <a:ea typeface="Arial Unicode MS" pitchFamily="34" charset="-128"/>
                <a:cs typeface="Arial Unicode MS" pitchFamily="34" charset="-128"/>
              </a:rPr>
              <a:t>F</a:t>
            </a:r>
            <a:r>
              <a:rPr lang="en-US" sz="2800" dirty="0" smtClean="0">
                <a:ea typeface="Arial Unicode MS" pitchFamily="34" charset="-128"/>
                <a:cs typeface="Arial Unicode MS" pitchFamily="34" charset="-128"/>
              </a:rPr>
              <a:t>ederal </a:t>
            </a:r>
            <a:r>
              <a:rPr lang="en-US" sz="2800" dirty="0">
                <a:ea typeface="Arial Unicode MS" pitchFamily="34" charset="-128"/>
                <a:cs typeface="Arial Unicode MS" pitchFamily="34" charset="-128"/>
              </a:rPr>
              <a:t>policing of bullying must be tied to federal civil rights law, </a:t>
            </a:r>
            <a:r>
              <a:rPr lang="en-US" sz="2800" b="1" dirty="0" smtClean="0">
                <a:ea typeface="Arial Unicode MS" pitchFamily="34" charset="-128"/>
                <a:cs typeface="Arial Unicode MS" pitchFamily="34" charset="-128"/>
              </a:rPr>
              <a:t>state </a:t>
            </a:r>
            <a:r>
              <a:rPr lang="en-US" sz="2800" b="1" dirty="0">
                <a:ea typeface="Arial Unicode MS" pitchFamily="34" charset="-128"/>
                <a:cs typeface="Arial Unicode MS" pitchFamily="34" charset="-128"/>
              </a:rPr>
              <a:t>legislation can be more </a:t>
            </a:r>
            <a:r>
              <a:rPr lang="en-US" sz="2800" b="1" dirty="0" smtClean="0">
                <a:ea typeface="Arial Unicode MS" pitchFamily="34" charset="-128"/>
                <a:cs typeface="Arial Unicode MS" pitchFamily="34" charset="-128"/>
              </a:rPr>
              <a:t>expansive</a:t>
            </a:r>
          </a:p>
          <a:p>
            <a:pPr>
              <a:lnSpc>
                <a:spcPct val="80000"/>
              </a:lnSpc>
              <a:spcBef>
                <a:spcPct val="20000"/>
              </a:spcBef>
            </a:pPr>
            <a:endParaRPr lang="en-US" sz="2800" dirty="0" smtClean="0">
              <a:ea typeface="Arial Unicode MS" pitchFamily="34" charset="-128"/>
              <a:cs typeface="Arial Unicode MS" pitchFamily="34" charset="-128"/>
            </a:endParaRPr>
          </a:p>
          <a:p>
            <a:pPr marL="292100" indent="-292100">
              <a:spcBef>
                <a:spcPct val="20000"/>
              </a:spcBef>
              <a:buFontTx/>
              <a:buChar char="•"/>
            </a:pPr>
            <a:r>
              <a:rPr lang="en-US" sz="2800" dirty="0" smtClean="0">
                <a:ea typeface="Arial Unicode MS" pitchFamily="34" charset="-128"/>
                <a:cs typeface="Arial Unicode MS" pitchFamily="34" charset="-128"/>
              </a:rPr>
              <a:t>A </a:t>
            </a:r>
            <a:r>
              <a:rPr lang="en-US" altLang="zh-CN" sz="2800" dirty="0">
                <a:ea typeface="Arial Unicode MS" pitchFamily="34" charset="-128"/>
                <a:cs typeface="Arial Unicode MS" pitchFamily="34" charset="-128"/>
              </a:rPr>
              <a:t>growing number of states are </a:t>
            </a:r>
            <a:r>
              <a:rPr lang="en-US" altLang="zh-CN" sz="2800" b="1" dirty="0">
                <a:ea typeface="Arial Unicode MS" pitchFamily="34" charset="-128"/>
                <a:cs typeface="Arial Unicode MS" pitchFamily="34" charset="-128"/>
              </a:rPr>
              <a:t>developing new or strengthening existing</a:t>
            </a:r>
            <a:r>
              <a:rPr lang="en-US" altLang="zh-CN" sz="2800" dirty="0">
                <a:ea typeface="Arial Unicode MS" pitchFamily="34" charset="-128"/>
                <a:cs typeface="Arial Unicode MS" pitchFamily="34" charset="-128"/>
              </a:rPr>
              <a:t> anti-bullying and anti-harassment </a:t>
            </a:r>
            <a:r>
              <a:rPr lang="en-US" altLang="zh-CN" sz="2800" dirty="0" smtClean="0">
                <a:ea typeface="Arial Unicode MS" pitchFamily="34" charset="-128"/>
                <a:cs typeface="Arial Unicode MS" pitchFamily="34" charset="-128"/>
              </a:rPr>
              <a:t>laws.</a:t>
            </a:r>
          </a:p>
          <a:p>
            <a:pPr marL="749300" lvl="1" indent="-292100">
              <a:spcBef>
                <a:spcPct val="20000"/>
              </a:spcBef>
              <a:buFontTx/>
              <a:buChar char="•"/>
            </a:pPr>
            <a:r>
              <a:rPr lang="en-US" altLang="zh-CN" sz="2800" dirty="0" smtClean="0">
                <a:ea typeface="Arial Unicode MS" pitchFamily="34" charset="-128"/>
                <a:cs typeface="Arial Unicode MS" pitchFamily="34" charset="-128"/>
              </a:rPr>
              <a:t>These laws are rapidly changing – Texas and Virginia have revised their bullying laws since the beginning of May 2017.</a:t>
            </a:r>
          </a:p>
          <a:p>
            <a:pPr lvl="1">
              <a:spcBef>
                <a:spcPct val="20000"/>
              </a:spcBef>
            </a:pPr>
            <a:endParaRPr lang="en-US" altLang="zh-CN" sz="2800" dirty="0">
              <a:ea typeface="Arial Unicode MS" pitchFamily="34" charset="-128"/>
              <a:cs typeface="Arial Unicode MS" pitchFamily="34" charset="-128"/>
            </a:endParaRPr>
          </a:p>
          <a:p>
            <a:pPr>
              <a:spcBef>
                <a:spcPct val="20000"/>
              </a:spcBef>
            </a:pPr>
            <a:endParaRPr lang="en-US" altLang="zh-CN" sz="800" dirty="0">
              <a:ea typeface="SimSun" pitchFamily="2" charset="-122"/>
            </a:endParaRPr>
          </a:p>
        </p:txBody>
      </p:sp>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41907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7BE20F2-832C-4B9E-8CF7-68F5EA44838F}" type="slidenum">
              <a:rPr lang="en-US"/>
              <a:pPr/>
              <a:t>163</a:t>
            </a:fld>
            <a:endParaRPr lang="en-US" dirty="0"/>
          </a:p>
        </p:txBody>
      </p:sp>
      <p:sp>
        <p:nvSpPr>
          <p:cNvPr id="509954" name="Rectangle 2"/>
          <p:cNvSpPr>
            <a:spLocks noGrp="1" noChangeArrowheads="1"/>
          </p:cNvSpPr>
          <p:nvPr>
            <p:ph type="title"/>
          </p:nvPr>
        </p:nvSpPr>
        <p:spPr/>
        <p:txBody>
          <a:bodyPr/>
          <a:lstStyle/>
          <a:p>
            <a:r>
              <a:rPr lang="en-US" dirty="0"/>
              <a:t>State Variation in Anti-Harassment Policies </a:t>
            </a:r>
          </a:p>
        </p:txBody>
      </p:sp>
      <p:sp>
        <p:nvSpPr>
          <p:cNvPr id="509955" name="Rectangle 3"/>
          <p:cNvSpPr>
            <a:spLocks noGrp="1" noChangeArrowheads="1"/>
          </p:cNvSpPr>
          <p:nvPr>
            <p:ph type="body" idx="1"/>
          </p:nvPr>
        </p:nvSpPr>
        <p:spPr/>
        <p:txBody>
          <a:bodyPr/>
          <a:lstStyle/>
          <a:p>
            <a:pPr>
              <a:lnSpc>
                <a:spcPct val="90000"/>
              </a:lnSpc>
            </a:pPr>
            <a:r>
              <a:rPr lang="en-US" dirty="0"/>
              <a:t>Example: Oklahoma Law</a:t>
            </a:r>
          </a:p>
          <a:p>
            <a:pPr lvl="1">
              <a:lnSpc>
                <a:spcPct val="90000"/>
              </a:lnSpc>
            </a:pPr>
            <a:r>
              <a:rPr lang="en-US" dirty="0"/>
              <a:t>Requires each district to adopt policies, including policies:</a:t>
            </a:r>
          </a:p>
          <a:p>
            <a:pPr lvl="2">
              <a:lnSpc>
                <a:spcPct val="90000"/>
              </a:lnSpc>
            </a:pPr>
            <a:r>
              <a:rPr lang="en-US" dirty="0"/>
              <a:t>Providing for the investigation of harassment, intimidation and/or bullying;</a:t>
            </a:r>
          </a:p>
          <a:p>
            <a:pPr lvl="2">
              <a:lnSpc>
                <a:spcPct val="90000"/>
              </a:lnSpc>
            </a:pPr>
            <a:r>
              <a:rPr lang="en-US" dirty="0"/>
              <a:t>Prohibiting harassment, intimidation and/or bullying by students at school and by electronic means if directed at students or school personnel;</a:t>
            </a:r>
          </a:p>
          <a:p>
            <a:pPr lvl="2">
              <a:lnSpc>
                <a:spcPct val="90000"/>
              </a:lnSpc>
            </a:pPr>
            <a:r>
              <a:rPr lang="en-US" dirty="0"/>
              <a:t>Establishing procedures for the recommendation of community mental health care for students implicated in incidents of harassment, intimidation and/or bullying;</a:t>
            </a:r>
          </a:p>
          <a:p>
            <a:pPr lvl="2">
              <a:lnSpc>
                <a:spcPct val="90000"/>
              </a:lnSpc>
            </a:pPr>
            <a:r>
              <a:rPr lang="en-US" dirty="0"/>
              <a:t>Requiring the state Board of Education to promulgate rules for monitoring school districts for compliance; and</a:t>
            </a:r>
          </a:p>
          <a:p>
            <a:pPr lvl="2">
              <a:lnSpc>
                <a:spcPct val="90000"/>
              </a:lnSpc>
            </a:pPr>
            <a:r>
              <a:rPr lang="en-US" dirty="0"/>
              <a:t>Requiring establishment of a “Safe School Committee” to study and make recommendations.</a:t>
            </a:r>
          </a:p>
          <a:p>
            <a:pPr>
              <a:lnSpc>
                <a:spcPct val="90000"/>
              </a:lnSpc>
              <a:buFontTx/>
              <a:buNone/>
            </a:pPr>
            <a:r>
              <a:rPr lang="en-US" sz="2000" u="sng" dirty="0"/>
              <a:t>See</a:t>
            </a:r>
            <a:r>
              <a:rPr lang="en-US" sz="2000" dirty="0"/>
              <a:t> 70 O.S. </a:t>
            </a:r>
            <a:r>
              <a:rPr lang="en-US" altLang="zh-CN" sz="2000" dirty="0">
                <a:latin typeface="Arial Unicode MS" pitchFamily="34" charset="-128"/>
                <a:ea typeface="Arial Unicode MS" pitchFamily="34" charset="-128"/>
                <a:cs typeface="Arial Unicode MS" pitchFamily="34" charset="-128"/>
              </a:rPr>
              <a:t>§§ </a:t>
            </a:r>
            <a:r>
              <a:rPr lang="en-US" altLang="zh-CN" sz="2000" dirty="0" smtClean="0">
                <a:latin typeface="Arial Unicode MS" pitchFamily="34" charset="-128"/>
                <a:ea typeface="Arial Unicode MS" pitchFamily="34" charset="-128"/>
                <a:cs typeface="Arial Unicode MS" pitchFamily="34" charset="-128"/>
              </a:rPr>
              <a:t>24-100.2, et seq.</a:t>
            </a:r>
            <a:endParaRPr lang="en-US" sz="2000" dirty="0"/>
          </a:p>
          <a:p>
            <a:pPr>
              <a:lnSpc>
                <a:spcPct val="90000"/>
              </a:lnSpc>
            </a:pPr>
            <a:endParaRPr lang="en-US" sz="2000" dirty="0"/>
          </a:p>
        </p:txBody>
      </p:sp>
    </p:spTree>
    <p:extLst>
      <p:ext uri="{BB962C8B-B14F-4D97-AF65-F5344CB8AC3E}">
        <p14:creationId xmlns:p14="http://schemas.microsoft.com/office/powerpoint/2010/main" val="412055539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164</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solidFill>
                  <a:srgbClr val="FF0000"/>
                </a:solidFill>
              </a:rPr>
              <a:t>Protecting Your Students and Yourselves</a:t>
            </a:r>
            <a:endParaRPr lang="en-US" sz="3200" dirty="0">
              <a:solidFill>
                <a:srgbClr val="FF0000"/>
              </a:solidFill>
            </a:endParaRPr>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129982665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Protecting Your Students and Yourselves</a:t>
            </a:r>
            <a:br>
              <a:rPr lang="en-US" sz="2800" dirty="0"/>
            </a:br>
            <a:r>
              <a:rPr lang="en-US" sz="2800" i="1" dirty="0"/>
              <a:t>General </a:t>
            </a:r>
            <a:r>
              <a:rPr lang="en-US" sz="2800" i="1" dirty="0" smtClean="0"/>
              <a:t>Tips</a:t>
            </a:r>
            <a:r>
              <a:rPr lang="en-US" sz="2800" dirty="0" smtClean="0"/>
              <a:t>	</a:t>
            </a:r>
            <a:endParaRPr lang="en-US" sz="2800" dirty="0"/>
          </a:p>
        </p:txBody>
      </p:sp>
      <p:sp>
        <p:nvSpPr>
          <p:cNvPr id="3" name="Content Placeholder 2"/>
          <p:cNvSpPr>
            <a:spLocks noGrp="1"/>
          </p:cNvSpPr>
          <p:nvPr>
            <p:ph idx="1"/>
          </p:nvPr>
        </p:nvSpPr>
        <p:spPr>
          <a:xfrm>
            <a:off x="152400" y="1295400"/>
            <a:ext cx="8794750" cy="5003800"/>
          </a:xfrm>
        </p:spPr>
        <p:txBody>
          <a:bodyPr/>
          <a:lstStyle/>
          <a:p>
            <a:r>
              <a:rPr lang="en-US" dirty="0" smtClean="0"/>
              <a:t>In Dec. 2011, DOJ published a Juvenile Justice Bulletin on Bullying in Schools.</a:t>
            </a:r>
          </a:p>
          <a:p>
            <a:pPr lvl="1"/>
            <a:r>
              <a:rPr lang="en-US" dirty="0" smtClean="0"/>
              <a:t>It summarized the National Center for School Engagement study.</a:t>
            </a:r>
          </a:p>
          <a:p>
            <a:pPr lvl="1"/>
            <a:r>
              <a:rPr lang="en-US" dirty="0" smtClean="0"/>
              <a:t>Findings and Recommendations:</a:t>
            </a:r>
          </a:p>
          <a:p>
            <a:pPr lvl="2"/>
            <a:r>
              <a:rPr lang="en-US" dirty="0" smtClean="0"/>
              <a:t>School engagement protects victims of bullying.</a:t>
            </a:r>
          </a:p>
          <a:p>
            <a:pPr lvl="2"/>
            <a:r>
              <a:rPr lang="en-US" dirty="0" smtClean="0"/>
              <a:t>Schools can mitigate the effects of bullying.</a:t>
            </a:r>
          </a:p>
          <a:p>
            <a:pPr lvl="3"/>
            <a:r>
              <a:rPr lang="en-US" b="1" dirty="0" smtClean="0"/>
              <a:t>Good:  </a:t>
            </a:r>
            <a:r>
              <a:rPr lang="en-US" dirty="0" smtClean="0"/>
              <a:t>engage victims in academics or extracurricular activities, surround with caring adults that model behavior</a:t>
            </a:r>
          </a:p>
          <a:p>
            <a:pPr lvl="3"/>
            <a:r>
              <a:rPr lang="en-US" b="1" dirty="0" smtClean="0"/>
              <a:t>Bad:  </a:t>
            </a:r>
            <a:r>
              <a:rPr lang="en-US" dirty="0" smtClean="0"/>
              <a:t>changing the school structure to less engaging environments for the victim</a:t>
            </a:r>
          </a:p>
          <a:p>
            <a:pPr lvl="2"/>
            <a:r>
              <a:rPr lang="en-US" dirty="0" smtClean="0"/>
              <a:t>Address the transition from elementary to middle school.</a:t>
            </a:r>
          </a:p>
          <a:p>
            <a:pPr lvl="2"/>
            <a:r>
              <a:rPr lang="en-US" dirty="0" smtClean="0"/>
              <a:t>Start prevention programs early.</a:t>
            </a:r>
          </a:p>
          <a:p>
            <a:pPr marL="719137" lvl="2" indent="0">
              <a:buNone/>
            </a:pPr>
            <a:endParaRPr lang="en-US" dirty="0" smtClean="0"/>
          </a:p>
        </p:txBody>
      </p:sp>
      <p:sp>
        <p:nvSpPr>
          <p:cNvPr id="4" name="Slide Number Placeholder 3"/>
          <p:cNvSpPr>
            <a:spLocks noGrp="1"/>
          </p:cNvSpPr>
          <p:nvPr>
            <p:ph type="sldNum" sz="quarter" idx="10"/>
          </p:nvPr>
        </p:nvSpPr>
        <p:spPr/>
        <p:txBody>
          <a:bodyPr/>
          <a:lstStyle/>
          <a:p>
            <a:fld id="{DCD87074-DA85-4F6D-9A76-6C90A62540DE}" type="slidenum">
              <a:rPr lang="en-US" smtClean="0"/>
              <a:pPr/>
              <a:t>165</a:t>
            </a:fld>
            <a:endParaRPr lang="en-US" dirty="0"/>
          </a:p>
        </p:txBody>
      </p:sp>
    </p:spTree>
    <p:extLst>
      <p:ext uri="{BB962C8B-B14F-4D97-AF65-F5344CB8AC3E}">
        <p14:creationId xmlns:p14="http://schemas.microsoft.com/office/powerpoint/2010/main" val="32669730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606A9B4F-978B-454D-ABE5-A57C135E3229}" type="slidenum">
              <a:rPr lang="en-US"/>
              <a:pPr/>
              <a:t>166</a:t>
            </a:fld>
            <a:endParaRPr lang="en-US" dirty="0"/>
          </a:p>
        </p:txBody>
      </p:sp>
      <p:sp>
        <p:nvSpPr>
          <p:cNvPr id="105475" name="Content Placeholder 2"/>
          <p:cNvSpPr>
            <a:spLocks noGrp="1"/>
          </p:cNvSpPr>
          <p:nvPr>
            <p:ph idx="4294967295"/>
          </p:nvPr>
        </p:nvSpPr>
        <p:spPr/>
        <p:txBody>
          <a:bodyPr/>
          <a:lstStyle/>
          <a:p>
            <a:pPr marL="514350" indent="-514350">
              <a:buFontTx/>
              <a:buNone/>
              <a:tabLst>
                <a:tab pos="1431925" algn="l"/>
              </a:tabLst>
            </a:pPr>
            <a:endParaRPr lang="en-US" b="1" dirty="0"/>
          </a:p>
          <a:p>
            <a:pPr marL="514350" indent="-514350">
              <a:buFontTx/>
              <a:buNone/>
              <a:tabLst>
                <a:tab pos="1431925" algn="l"/>
              </a:tabLst>
            </a:pPr>
            <a:r>
              <a:rPr lang="en-US" sz="3600" dirty="0"/>
              <a:t>	(1)   Written Anti-bullying and </a:t>
            </a:r>
            <a:br>
              <a:rPr lang="en-US" sz="3600" dirty="0"/>
            </a:br>
            <a:r>
              <a:rPr lang="en-US" sz="3600" dirty="0"/>
              <a:t>	Anti-harassment Policies</a:t>
            </a:r>
          </a:p>
          <a:p>
            <a:pPr marL="1143000" lvl="2" indent="-228600">
              <a:spcBef>
                <a:spcPct val="0"/>
              </a:spcBef>
              <a:buFontTx/>
              <a:buNone/>
              <a:tabLst>
                <a:tab pos="1431925" algn="l"/>
              </a:tabLst>
            </a:pPr>
            <a:endParaRPr lang="en-US" sz="3600" dirty="0"/>
          </a:p>
        </p:txBody>
      </p:sp>
      <p:pic>
        <p:nvPicPr>
          <p:cNvPr id="105477" name="Picture 5" descr="j0426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38" y="3581400"/>
            <a:ext cx="26971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6663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r>
              <a:rPr lang="en-US" sz="2800" dirty="0"/>
              <a:t>Protecting Your Students and </a:t>
            </a:r>
            <a:r>
              <a:rPr lang="en-US" sz="2800" dirty="0" smtClean="0"/>
              <a:t>Yourselves</a:t>
            </a:r>
            <a:br>
              <a:rPr lang="en-US" sz="2800" dirty="0" smtClean="0"/>
            </a:br>
            <a:r>
              <a:rPr lang="en-US" sz="2800" i="1" dirty="0" smtClean="0"/>
              <a:t>Written </a:t>
            </a:r>
            <a:r>
              <a:rPr lang="en-US" sz="2800" i="1" dirty="0"/>
              <a:t>Policies and Procedures</a:t>
            </a:r>
          </a:p>
        </p:txBody>
      </p:sp>
      <p:sp>
        <p:nvSpPr>
          <p:cNvPr id="106499" name="Content Placeholder 2"/>
          <p:cNvSpPr>
            <a:spLocks noGrp="1"/>
          </p:cNvSpPr>
          <p:nvPr>
            <p:ph idx="4294967295"/>
          </p:nvPr>
        </p:nvSpPr>
        <p:spPr>
          <a:xfrm>
            <a:off x="304800" y="1371600"/>
            <a:ext cx="8534400" cy="4953000"/>
          </a:xfrm>
        </p:spPr>
        <p:txBody>
          <a:bodyPr/>
          <a:lstStyle/>
          <a:p>
            <a:pPr>
              <a:lnSpc>
                <a:spcPct val="80000"/>
              </a:lnSpc>
              <a:spcBef>
                <a:spcPct val="0"/>
              </a:spcBef>
              <a:buFontTx/>
              <a:buNone/>
            </a:pPr>
            <a:r>
              <a:rPr lang="en-US" altLang="zh-CN" dirty="0">
                <a:ea typeface="SimSun" pitchFamily="2" charset="-122"/>
              </a:rPr>
              <a:t>Districts should ensure that they have </a:t>
            </a:r>
          </a:p>
          <a:p>
            <a:pPr>
              <a:lnSpc>
                <a:spcPct val="80000"/>
              </a:lnSpc>
              <a:spcBef>
                <a:spcPct val="0"/>
              </a:spcBef>
              <a:buFontTx/>
              <a:buNone/>
            </a:pPr>
            <a:r>
              <a:rPr lang="en-US" altLang="zh-CN" dirty="0">
                <a:ea typeface="SimSun" pitchFamily="2" charset="-122"/>
              </a:rPr>
              <a:t>well-publicized, written anti-bullying and </a:t>
            </a:r>
          </a:p>
          <a:p>
            <a:pPr>
              <a:lnSpc>
                <a:spcPct val="80000"/>
              </a:lnSpc>
              <a:spcBef>
                <a:spcPct val="0"/>
              </a:spcBef>
              <a:buFontTx/>
              <a:buNone/>
            </a:pPr>
            <a:r>
              <a:rPr lang="en-US" altLang="zh-CN" dirty="0">
                <a:ea typeface="SimSun" pitchFamily="2" charset="-122"/>
              </a:rPr>
              <a:t>anti-harassment policies and procedures that:</a:t>
            </a:r>
          </a:p>
          <a:p>
            <a:pPr>
              <a:lnSpc>
                <a:spcPct val="80000"/>
              </a:lnSpc>
              <a:buFontTx/>
              <a:buNone/>
            </a:pPr>
            <a:endParaRPr lang="en-US" altLang="zh-CN" dirty="0">
              <a:ea typeface="SimSun" pitchFamily="2" charset="-122"/>
            </a:endParaRPr>
          </a:p>
          <a:p>
            <a:r>
              <a:rPr lang="en-US" altLang="zh-CN" sz="2400" dirty="0">
                <a:ea typeface="SimSun" pitchFamily="2" charset="-122"/>
              </a:rPr>
              <a:t>Prohibit bullying and harassment;</a:t>
            </a:r>
          </a:p>
          <a:p>
            <a:r>
              <a:rPr lang="en-US" altLang="zh-CN" sz="2400" dirty="0">
                <a:ea typeface="SimSun" pitchFamily="2" charset="-122"/>
              </a:rPr>
              <a:t>Establish procedures for identifying bullying and harassment;</a:t>
            </a:r>
          </a:p>
          <a:p>
            <a:r>
              <a:rPr lang="en-US" altLang="zh-CN" sz="2400" dirty="0">
                <a:ea typeface="SimSun" pitchFamily="2" charset="-122"/>
              </a:rPr>
              <a:t>Establish procedures for reporting incidents of bullying and harassment; and</a:t>
            </a:r>
          </a:p>
          <a:p>
            <a:r>
              <a:rPr lang="en-US" altLang="zh-CN" sz="2400" dirty="0">
                <a:ea typeface="SimSun" pitchFamily="2" charset="-122"/>
              </a:rPr>
              <a:t>Establish procedures for the investigation and remediation of incidents of harassment.</a:t>
            </a:r>
          </a:p>
          <a:p>
            <a:endParaRPr lang="en-US" sz="2400" dirty="0"/>
          </a:p>
        </p:txBody>
      </p:sp>
      <p:sp>
        <p:nvSpPr>
          <p:cNvPr id="10650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3D0D3C7-6717-468D-AFCD-5A231469CCDA}" type="slidenum">
              <a:rPr lang="en-US" sz="800">
                <a:ea typeface="Arial Unicode MS" pitchFamily="34" charset="-128"/>
                <a:cs typeface="Arial Unicode MS" pitchFamily="34" charset="-128"/>
              </a:rPr>
              <a:pPr algn="r"/>
              <a:t>167</a:t>
            </a:fld>
            <a:endParaRPr lang="en-US" sz="800" dirty="0">
              <a:ea typeface="Arial Unicode MS" pitchFamily="34" charset="-128"/>
              <a:cs typeface="Arial Unicode MS" pitchFamily="34" charset="-128"/>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17740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528244FB-7ADC-4215-941C-A10086E7BC27}" type="slidenum">
              <a:rPr lang="en-US"/>
              <a:pPr/>
              <a:t>168</a:t>
            </a:fld>
            <a:endParaRPr lang="en-US" dirty="0"/>
          </a:p>
        </p:txBody>
      </p:sp>
      <p:sp>
        <p:nvSpPr>
          <p:cNvPr id="107523" name="Content Placeholder 2"/>
          <p:cNvSpPr>
            <a:spLocks noGrp="1"/>
          </p:cNvSpPr>
          <p:nvPr>
            <p:ph idx="4294967295"/>
          </p:nvPr>
        </p:nvSpPr>
        <p:spPr/>
        <p:txBody>
          <a:bodyPr/>
          <a:lstStyle/>
          <a:p>
            <a:pPr marL="514350" indent="-514350">
              <a:buFontTx/>
              <a:buNone/>
            </a:pPr>
            <a:r>
              <a:rPr lang="en-US" dirty="0"/>
              <a:t>	</a:t>
            </a:r>
            <a:r>
              <a:rPr lang="en-US" sz="3600" dirty="0"/>
              <a:t>	(2) 	Investigate </a:t>
            </a:r>
            <a:r>
              <a:rPr lang="en-US" sz="3600" dirty="0" smtClean="0"/>
              <a:t>Allegations</a:t>
            </a:r>
            <a:endParaRPr lang="en-US" sz="3600" dirty="0"/>
          </a:p>
          <a:p>
            <a:pPr marL="514350" indent="-514350">
              <a:buFontTx/>
              <a:buNone/>
            </a:pPr>
            <a:r>
              <a:rPr lang="en-US" sz="3600" dirty="0"/>
              <a:t>			of Harassment</a:t>
            </a:r>
          </a:p>
          <a:p>
            <a:pPr marL="1143000" lvl="2" indent="-228600">
              <a:buFontTx/>
              <a:buNone/>
            </a:pPr>
            <a:r>
              <a:rPr lang="en-US" sz="1200" dirty="0"/>
              <a:t>	</a:t>
            </a:r>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1200" dirty="0"/>
          </a:p>
          <a:p>
            <a:pPr marL="1143000" lvl="2" indent="-228600">
              <a:buFontTx/>
              <a:buNone/>
            </a:pPr>
            <a:endParaRPr lang="en-US" sz="900" dirty="0"/>
          </a:p>
          <a:p>
            <a:pPr marL="514350" indent="-514350">
              <a:buFontTx/>
              <a:buNone/>
            </a:pPr>
            <a:endParaRPr lang="en-US" sz="1200" dirty="0"/>
          </a:p>
          <a:p>
            <a:pPr marL="514350" indent="-514350">
              <a:buFontTx/>
              <a:buNone/>
            </a:pPr>
            <a:r>
              <a:rPr lang="en-US" sz="1200" dirty="0"/>
              <a:t>Sources:</a:t>
            </a:r>
          </a:p>
          <a:p>
            <a:pPr marL="514350" indent="-514350">
              <a:buFontTx/>
              <a:buNone/>
            </a:pPr>
            <a:r>
              <a:rPr lang="en-US" sz="1200" dirty="0"/>
              <a:t>Nicholas Fiorenza, </a:t>
            </a:r>
            <a:r>
              <a:rPr lang="en-US" sz="1200" i="1" dirty="0"/>
              <a:t>Investigating Harassment</a:t>
            </a:r>
            <a:r>
              <a:rPr lang="en-US" sz="1200" dirty="0"/>
              <a:t>, Printing Impressions (Mar. 2007).</a:t>
            </a:r>
          </a:p>
          <a:p>
            <a:pPr marL="514350" indent="-514350">
              <a:buFontTx/>
              <a:buNone/>
            </a:pPr>
            <a:r>
              <a:rPr lang="en-US" sz="1200" dirty="0"/>
              <a:t>Melani Kastl et al., </a:t>
            </a:r>
            <a:r>
              <a:rPr lang="en-US" sz="1200" i="1" dirty="0"/>
              <a:t>How to Assess Credibility in Workplace Investigations</a:t>
            </a:r>
            <a:r>
              <a:rPr lang="en-US" sz="1200" dirty="0"/>
              <a:t>, Nonprofit World (Jan./Feb. 2005).</a:t>
            </a:r>
          </a:p>
          <a:p>
            <a:pPr marL="514350" indent="-514350">
              <a:buFontTx/>
              <a:buNone/>
            </a:pPr>
            <a:r>
              <a:rPr lang="en-US" sz="1200" dirty="0"/>
              <a:t>E. Jason Tremblay, </a:t>
            </a:r>
            <a:r>
              <a:rPr lang="en-US" sz="1200" i="1" dirty="0"/>
              <a:t>Properly Investigating Complaints of Harassment: How to Limit a Company’s Exposure</a:t>
            </a:r>
            <a:r>
              <a:rPr lang="en-US" sz="1200" dirty="0"/>
              <a:t>, </a:t>
            </a:r>
          </a:p>
          <a:p>
            <a:pPr marL="514350" indent="-514350">
              <a:buFontTx/>
              <a:buNone/>
            </a:pPr>
            <a:r>
              <a:rPr lang="en-US" sz="1200" dirty="0"/>
              <a:t>Business Law Today (Sept./Oct. 2008).</a:t>
            </a:r>
          </a:p>
        </p:txBody>
      </p:sp>
      <p:pic>
        <p:nvPicPr>
          <p:cNvPr id="107525" name="Picture 7" descr="http://www.walnut-creek.org/images/depts/Comm_Dev/Planning/LetterClip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133600"/>
            <a:ext cx="41148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5279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a:bodyPr>
          <a:lstStyle/>
          <a:p>
            <a:pPr marL="0" indent="0">
              <a:buNone/>
            </a:pPr>
            <a:r>
              <a:rPr lang="en-US" b="1" dirty="0"/>
              <a:t>Investigations are </a:t>
            </a:r>
            <a:r>
              <a:rPr lang="en-US" b="1" dirty="0" smtClean="0"/>
              <a:t>important </a:t>
            </a:r>
            <a:endParaRPr lang="en-US" b="1" dirty="0"/>
          </a:p>
          <a:p>
            <a:r>
              <a:rPr lang="en-US" dirty="0"/>
              <a:t>It is the right thing to do!</a:t>
            </a:r>
          </a:p>
          <a:p>
            <a:pPr lvl="1"/>
            <a:r>
              <a:rPr lang="en-US" dirty="0"/>
              <a:t>Investigations are necessary to ensure equal access to education. </a:t>
            </a:r>
          </a:p>
          <a:p>
            <a:r>
              <a:rPr lang="en-US" dirty="0"/>
              <a:t>Legal reasons:</a:t>
            </a:r>
          </a:p>
          <a:p>
            <a:pPr lvl="1"/>
            <a:r>
              <a:rPr lang="en-US" dirty="0"/>
              <a:t>A school district must be able to demonstrate to a complaining student or parent, OCR, and/or DOJ that it has appropriately investigated and responded to all allegations of harassment.</a:t>
            </a:r>
          </a:p>
          <a:p>
            <a:pPr lvl="1"/>
            <a:r>
              <a:rPr lang="en-US" dirty="0"/>
              <a:t>If a school district knows about harassment but does not do anything, its failure to act may create liability.</a:t>
            </a:r>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77000"/>
            <a:ext cx="496887" cy="360362"/>
          </a:xfrm>
          <a:prstGeom prst="rect">
            <a:avLst/>
          </a:prstGeom>
        </p:spPr>
        <p:txBody>
          <a:bodyPr/>
          <a:lstStyle/>
          <a:p>
            <a:pPr algn="r">
              <a:defRPr/>
            </a:pPr>
            <a:fld id="{5DABCA54-74A8-4E63-A372-06C4C9214D79}" type="slidenum">
              <a:rPr lang="en-US" sz="800" smtClean="0"/>
              <a:pPr algn="r">
                <a:defRPr/>
              </a:pPr>
              <a:t>169</a:t>
            </a:fld>
            <a:endParaRPr lang="en-US" sz="800" dirty="0"/>
          </a:p>
        </p:txBody>
      </p:sp>
    </p:spTree>
    <p:extLst>
      <p:ext uri="{BB962C8B-B14F-4D97-AF65-F5344CB8AC3E}">
        <p14:creationId xmlns:p14="http://schemas.microsoft.com/office/powerpoint/2010/main" val="3676404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Left"/>
          <p:cNvSpPr>
            <a:spLocks noGrp="1"/>
          </p:cNvSpPr>
          <p:nvPr>
            <p:ph sz="quarter" idx="12"/>
          </p:nvPr>
        </p:nvSpPr>
        <p:spPr>
          <a:xfrm>
            <a:off x="288000" y="1593181"/>
            <a:ext cx="4068000" cy="4655219"/>
          </a:xfrm>
        </p:spPr>
        <p:txBody>
          <a:bodyPr>
            <a:normAutofit/>
          </a:bodyPr>
          <a:lstStyle/>
          <a:p>
            <a:pPr marL="0" indent="0">
              <a:buNone/>
            </a:pPr>
            <a:r>
              <a:rPr lang="en-US" sz="2000" dirty="0"/>
              <a:t>Of the public schools that participated in the surveys, 11.9 percent reported a bullying incident at school daily or at least once a week in 2015–16, a decline from 23.1 percent in 2009–10. The department’s two surveys showed a similar decline in violent incidents, from 25 per 1,000 students in 2009–10 to 17.5 in 2015-16</a:t>
            </a:r>
            <a:r>
              <a:rPr lang="en-US" sz="2000" dirty="0" smtClean="0"/>
              <a:t>.</a:t>
            </a:r>
          </a:p>
          <a:p>
            <a:pPr marL="0" indent="0">
              <a:buNone/>
            </a:pPr>
            <a:endParaRPr lang="en-US" sz="1600" dirty="0"/>
          </a:p>
          <a:p>
            <a:pPr marL="0" indent="0">
              <a:buNone/>
            </a:pPr>
            <a:r>
              <a:rPr lang="en-US" sz="1600" i="1" dirty="0"/>
              <a:t> </a:t>
            </a:r>
            <a:r>
              <a:rPr lang="en-US" sz="1600" i="1" dirty="0" smtClean="0"/>
              <a:t>        </a:t>
            </a:r>
            <a:r>
              <a:rPr lang="en-US" sz="1200" i="1" dirty="0" smtClean="0"/>
              <a:t>Source:  National Center for Education Statistics</a:t>
            </a:r>
            <a:endParaRPr lang="en-US" sz="2900" i="1" dirty="0" smtClean="0"/>
          </a:p>
        </p:txBody>
      </p:sp>
      <p:sp>
        <p:nvSpPr>
          <p:cNvPr id="9" name="Slide Title"/>
          <p:cNvSpPr>
            <a:spLocks noGrp="1"/>
          </p:cNvSpPr>
          <p:nvPr>
            <p:ph type="title"/>
          </p:nvPr>
        </p:nvSpPr>
        <p:spPr>
          <a:xfrm>
            <a:off x="165100" y="-152400"/>
            <a:ext cx="8969375" cy="1143000"/>
          </a:xfrm>
        </p:spPr>
        <p:txBody>
          <a:bodyPr/>
          <a:lstStyle/>
          <a:p>
            <a:r>
              <a:rPr lang="en-US" sz="2400" dirty="0"/>
              <a:t>Reports of bullying and violence have declined since 2009–10</a:t>
            </a:r>
          </a:p>
        </p:txBody>
      </p:sp>
      <p:pic>
        <p:nvPicPr>
          <p:cNvPr id="4" name="Content Placeholder 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52951" y="1676400"/>
            <a:ext cx="4256088" cy="3385673"/>
          </a:xfrm>
        </p:spPr>
      </p:pic>
      <p:sp>
        <p:nvSpPr>
          <p:cNvPr id="3" name="TextBox 2"/>
          <p:cNvSpPr txBox="1"/>
          <p:nvPr/>
        </p:nvSpPr>
        <p:spPr>
          <a:xfrm>
            <a:off x="4629150" y="5181600"/>
            <a:ext cx="4095750" cy="261610"/>
          </a:xfrm>
          <a:prstGeom prst="rect">
            <a:avLst/>
          </a:prstGeom>
          <a:noFill/>
        </p:spPr>
        <p:txBody>
          <a:bodyPr wrap="square" rtlCol="0">
            <a:spAutoFit/>
          </a:bodyPr>
          <a:lstStyle/>
          <a:p>
            <a:r>
              <a:rPr lang="en-US" sz="1100" dirty="0"/>
              <a:t>Rate of violent incidents at public schools, per 1,000 students</a:t>
            </a:r>
          </a:p>
        </p:txBody>
      </p:sp>
      <p:sp>
        <p:nvSpPr>
          <p:cNvPr id="8" name="Slide Number Placeholder 3"/>
          <p:cNvSpPr>
            <a:spLocks noGrp="1"/>
          </p:cNvSpPr>
          <p:nvPr>
            <p:ph type="sldNum" sz="quarter" idx="10"/>
          </p:nvPr>
        </p:nvSpPr>
        <p:spPr>
          <a:xfrm>
            <a:off x="8428038" y="6553200"/>
            <a:ext cx="496887" cy="360362"/>
          </a:xfrm>
          <a:prstGeom prst="rect">
            <a:avLst/>
          </a:prstGeom>
        </p:spPr>
        <p:txBody>
          <a:bodyPr/>
          <a:lstStyle/>
          <a:p>
            <a:pPr algn="r"/>
            <a:fld id="{DCD87074-DA85-4F6D-9A76-6C90A62540DE}" type="slidenum">
              <a:rPr lang="en-US" sz="800" smtClean="0"/>
              <a:pPr algn="r"/>
              <a:t>17</a:t>
            </a:fld>
            <a:endParaRPr lang="en-US" sz="800" dirty="0"/>
          </a:p>
        </p:txBody>
      </p:sp>
    </p:spTree>
    <p:extLst>
      <p:ext uri="{BB962C8B-B14F-4D97-AF65-F5344CB8AC3E}">
        <p14:creationId xmlns:p14="http://schemas.microsoft.com/office/powerpoint/2010/main" val="31694268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C0EE111-FDDC-4586-85AC-DF5CDDEDCC0C}" type="slidenum">
              <a:rPr lang="en-US"/>
              <a:pPr/>
              <a:t>170</a:t>
            </a:fld>
            <a:endParaRPr lang="en-US" dirty="0"/>
          </a:p>
        </p:txBody>
      </p:sp>
      <p:sp>
        <p:nvSpPr>
          <p:cNvPr id="108546" name="Title 1"/>
          <p:cNvSpPr>
            <a:spLocks noGrp="1"/>
          </p:cNvSpPr>
          <p:nvPr>
            <p:ph type="title" idx="4294967295"/>
          </p:nvPr>
        </p:nvSpPr>
        <p:spPr/>
        <p:txBody>
          <a:bodyPr/>
          <a:lstStyle/>
          <a:p>
            <a:r>
              <a:rPr lang="en-US" sz="2800" dirty="0"/>
              <a:t>Protecting Your Students and </a:t>
            </a:r>
            <a:r>
              <a:rPr lang="en-US" sz="2800" dirty="0" smtClean="0"/>
              <a:t>Yourselves</a:t>
            </a:r>
            <a:br>
              <a:rPr lang="en-US" sz="2800" dirty="0" smtClean="0"/>
            </a:br>
            <a:r>
              <a:rPr lang="en-US" sz="2800" i="1" dirty="0" smtClean="0"/>
              <a:t>Investigate </a:t>
            </a:r>
            <a:r>
              <a:rPr lang="en-US" sz="2800" i="1" dirty="0"/>
              <a:t>Allegations of Harassment</a:t>
            </a:r>
          </a:p>
        </p:txBody>
      </p:sp>
      <p:sp>
        <p:nvSpPr>
          <p:cNvPr id="108547" name="Content Placeholder 2"/>
          <p:cNvSpPr>
            <a:spLocks noGrp="1"/>
          </p:cNvSpPr>
          <p:nvPr>
            <p:ph idx="4294967295"/>
          </p:nvPr>
        </p:nvSpPr>
        <p:spPr>
          <a:xfrm>
            <a:off x="304800" y="1449388"/>
            <a:ext cx="8382000" cy="5003800"/>
          </a:xfrm>
        </p:spPr>
        <p:txBody>
          <a:bodyPr>
            <a:normAutofit fontScale="92500" lnSpcReduction="10000"/>
          </a:bodyPr>
          <a:lstStyle/>
          <a:p>
            <a:pPr>
              <a:buFontTx/>
              <a:buNone/>
            </a:pPr>
            <a:r>
              <a:rPr lang="en-US" sz="2400" dirty="0"/>
              <a:t>Before a complaint is made, districts should</a:t>
            </a:r>
            <a:r>
              <a:rPr lang="en-US" sz="2400" dirty="0" smtClean="0"/>
              <a:t>:</a:t>
            </a:r>
          </a:p>
          <a:p>
            <a:pPr>
              <a:buFontTx/>
              <a:buNone/>
            </a:pPr>
            <a:endParaRPr lang="en-US" sz="1200" dirty="0"/>
          </a:p>
          <a:p>
            <a:pPr marL="815975" lvl="1" indent="-457200">
              <a:buFontTx/>
              <a:buAutoNum type="arabicPeriod"/>
            </a:pPr>
            <a:r>
              <a:rPr lang="en-US" sz="2000" dirty="0"/>
              <a:t>Regularly train all school personnel to </a:t>
            </a:r>
            <a:r>
              <a:rPr lang="en-US" sz="2000" b="1" dirty="0"/>
              <a:t>identify harassment </a:t>
            </a:r>
            <a:r>
              <a:rPr lang="en-US" sz="2000" dirty="0"/>
              <a:t>that they observe or that is reported to them;</a:t>
            </a:r>
          </a:p>
          <a:p>
            <a:pPr marL="815975" lvl="1" indent="-457200">
              <a:buFontTx/>
              <a:buAutoNum type="arabicPeriod"/>
            </a:pPr>
            <a:r>
              <a:rPr lang="en-US" sz="2000" dirty="0"/>
              <a:t>Regularly train all school personnel on district anti-harassment </a:t>
            </a:r>
            <a:r>
              <a:rPr lang="en-US" sz="2000" b="1" dirty="0"/>
              <a:t>policies, procedures, and complaint processes</a:t>
            </a:r>
            <a:r>
              <a:rPr lang="en-US" sz="2000" dirty="0"/>
              <a:t>;</a:t>
            </a:r>
          </a:p>
          <a:p>
            <a:pPr marL="815975" lvl="1" indent="-457200">
              <a:buFontTx/>
              <a:buAutoNum type="arabicPeriod"/>
            </a:pPr>
            <a:r>
              <a:rPr lang="en-US" sz="2000" dirty="0"/>
              <a:t>Identify one school-level and one district-level staff member </a:t>
            </a:r>
            <a:r>
              <a:rPr lang="en-US" sz="2000" b="1" dirty="0"/>
              <a:t>to whom reports of harassment may be made</a:t>
            </a:r>
            <a:r>
              <a:rPr lang="en-US" sz="2000" dirty="0"/>
              <a:t>;</a:t>
            </a:r>
          </a:p>
          <a:p>
            <a:pPr marL="815975" lvl="1" indent="-457200">
              <a:buFontTx/>
              <a:buAutoNum type="arabicPeriod"/>
            </a:pPr>
            <a:r>
              <a:rPr lang="en-US" sz="2000" dirty="0"/>
              <a:t>Identify staff members to serve as </a:t>
            </a:r>
            <a:r>
              <a:rPr lang="en-US" sz="2000" b="1" dirty="0"/>
              <a:t>investigators </a:t>
            </a:r>
            <a:r>
              <a:rPr lang="en-US" sz="2000" dirty="0"/>
              <a:t>when complaints of harassment are received;</a:t>
            </a:r>
          </a:p>
          <a:p>
            <a:pPr marL="815975" lvl="1" indent="-457200">
              <a:buFontTx/>
              <a:buAutoNum type="arabicPeriod"/>
            </a:pPr>
            <a:r>
              <a:rPr lang="en-US" sz="2000" dirty="0"/>
              <a:t>Ensure that </a:t>
            </a:r>
            <a:r>
              <a:rPr lang="en-US" sz="2000" b="1" dirty="0"/>
              <a:t>all staff who investigate are trained </a:t>
            </a:r>
            <a:r>
              <a:rPr lang="en-US" sz="2000" dirty="0"/>
              <a:t>and know the district’s anti-harassment policies and procedures and civil rights laws enforced by OCR</a:t>
            </a:r>
            <a:r>
              <a:rPr lang="en-US" sz="2000" dirty="0" smtClean="0"/>
              <a:t>; and</a:t>
            </a:r>
            <a:endParaRPr lang="en-US" sz="2000" dirty="0"/>
          </a:p>
          <a:p>
            <a:pPr marL="815975" lvl="1" indent="-457200">
              <a:buFontTx/>
              <a:buAutoNum type="arabicPeriod"/>
            </a:pPr>
            <a:r>
              <a:rPr lang="en-US" sz="2000" b="1" dirty="0"/>
              <a:t>Regularly train students </a:t>
            </a:r>
            <a:r>
              <a:rPr lang="en-US" sz="2000" dirty="0"/>
              <a:t>on the district’s anti-harassment policies and procedures, including how to identify and report harassment. </a:t>
            </a:r>
            <a:endParaRPr lang="en-US" sz="2000" dirty="0" smtClean="0"/>
          </a:p>
          <a:p>
            <a:pPr marL="815975" lvl="1" indent="-457200">
              <a:buFontTx/>
              <a:buAutoNum type="arabicPeriod"/>
            </a:pPr>
            <a:r>
              <a:rPr lang="en-US" sz="2000" dirty="0" smtClean="0"/>
              <a:t>Review policy and procedures to ensure consistent with federal and state law.  </a:t>
            </a:r>
            <a:endParaRPr lang="en-US" sz="2000" dirty="0"/>
          </a:p>
          <a:p>
            <a:pPr>
              <a:buFontTx/>
              <a:buNone/>
            </a:pPr>
            <a:endParaRPr lang="en-US"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1555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100899"/>
          </a:xfrm>
        </p:spPr>
        <p:txBody>
          <a:bodyPr>
            <a:normAutofit/>
          </a:bodyPr>
          <a:lstStyle/>
          <a:p>
            <a:pPr marL="0" indent="0">
              <a:buNone/>
            </a:pPr>
            <a:r>
              <a:rPr lang="en-US" b="1" dirty="0" smtClean="0"/>
              <a:t>Preliminary issues</a:t>
            </a:r>
          </a:p>
          <a:p>
            <a:r>
              <a:rPr lang="en-US" dirty="0" smtClean="0"/>
              <a:t>Is </a:t>
            </a:r>
            <a:r>
              <a:rPr lang="en-US" dirty="0"/>
              <a:t>there a particular timeframe within which an investigation must be completed?</a:t>
            </a:r>
          </a:p>
          <a:p>
            <a:pPr lvl="1"/>
            <a:r>
              <a:rPr lang="en-US" dirty="0"/>
              <a:t>OCR has opined that schools have “a responsibility to respond promptly and effectively.” </a:t>
            </a:r>
          </a:p>
          <a:p>
            <a:r>
              <a:rPr lang="en-US" dirty="0"/>
              <a:t>If a school doesn’t know about harassment, then does it have an obligation to end it?</a:t>
            </a:r>
          </a:p>
          <a:p>
            <a:pPr lvl="1"/>
            <a:r>
              <a:rPr lang="en-US" dirty="0" smtClean="0"/>
              <a:t>“[I]f </a:t>
            </a:r>
            <a:r>
              <a:rPr lang="en-US" dirty="0"/>
              <a:t>the school knows </a:t>
            </a:r>
            <a:r>
              <a:rPr lang="en-US" u="sng" dirty="0"/>
              <a:t>or reasonably should know</a:t>
            </a:r>
            <a:r>
              <a:rPr lang="en-US" dirty="0"/>
              <a:t> </a:t>
            </a:r>
            <a:r>
              <a:rPr lang="en-US" dirty="0" smtClean="0"/>
              <a:t>about </a:t>
            </a:r>
            <a:r>
              <a:rPr lang="en-US" dirty="0"/>
              <a:t>the harassment, the school is responsible for taking immediate effective action to eliminate the hostile environment and prevent its recurrence.”</a:t>
            </a:r>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171</a:t>
            </a:fld>
            <a:endParaRPr lang="en-US" sz="800" dirty="0"/>
          </a:p>
        </p:txBody>
      </p:sp>
    </p:spTree>
    <p:extLst>
      <p:ext uri="{BB962C8B-B14F-4D97-AF65-F5344CB8AC3E}">
        <p14:creationId xmlns:p14="http://schemas.microsoft.com/office/powerpoint/2010/main" val="201241923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177099"/>
          </a:xfrm>
        </p:spPr>
        <p:txBody>
          <a:bodyPr>
            <a:normAutofit fontScale="77500" lnSpcReduction="20000"/>
          </a:bodyPr>
          <a:lstStyle/>
          <a:p>
            <a:pPr marL="0" indent="0">
              <a:buNone/>
            </a:pPr>
            <a:r>
              <a:rPr lang="en-US" b="1" dirty="0" smtClean="0"/>
              <a:t>Preliminary issues, continued</a:t>
            </a:r>
          </a:p>
          <a:p>
            <a:r>
              <a:rPr lang="en-US" dirty="0" smtClean="0"/>
              <a:t>The </a:t>
            </a:r>
            <a:r>
              <a:rPr lang="en-US" dirty="0"/>
              <a:t>student and parent do not want to file a formal complaint. Is the school’s responsibility over? </a:t>
            </a:r>
          </a:p>
          <a:p>
            <a:pPr lvl="1"/>
            <a:r>
              <a:rPr lang="en-US" dirty="0"/>
              <a:t>No. “Regardless of whether the student who was harassed, or his or her parent, decides to file a formal complaint or otherwise request action on the student's behalf (including in cases involving direct observation by a responsible employee), the school must promptly investigate to determine what occurred and then take appropriate steps to resolve the </a:t>
            </a:r>
            <a:r>
              <a:rPr lang="en-US" dirty="0" smtClean="0"/>
              <a:t>situation.”</a:t>
            </a:r>
            <a:endParaRPr lang="en-US" dirty="0"/>
          </a:p>
          <a:p>
            <a:r>
              <a:rPr lang="en-US" dirty="0"/>
              <a:t>The police have started investigating. Is the school’s responsibility over?</a:t>
            </a:r>
          </a:p>
          <a:p>
            <a:pPr lvl="1"/>
            <a:r>
              <a:rPr lang="en-US" dirty="0"/>
              <a:t>No. </a:t>
            </a:r>
            <a:r>
              <a:rPr lang="en-US" dirty="0" smtClean="0"/>
              <a:t>“[B]ecause legal standards for criminal investigations are different, police </a:t>
            </a:r>
            <a:r>
              <a:rPr lang="en-US" dirty="0"/>
              <a:t>investigations or reports may not be determinative of whether harassment occurred under Title IX and do not relieve the school of its duty to respond promptly and effectively.”</a:t>
            </a:r>
          </a:p>
          <a:p>
            <a:r>
              <a:rPr lang="en-US" dirty="0"/>
              <a:t>After the school resolves the complaint, it has no further obligations, right?</a:t>
            </a:r>
          </a:p>
          <a:p>
            <a:pPr lvl="1"/>
            <a:r>
              <a:rPr lang="en-US" dirty="0"/>
              <a:t>No.  It must </a:t>
            </a:r>
            <a:r>
              <a:rPr lang="en-US" dirty="0" smtClean="0"/>
              <a:t>ensure </a:t>
            </a:r>
            <a:r>
              <a:rPr lang="en-US" dirty="0"/>
              <a:t>there is no retaliation and that the harassment is not </a:t>
            </a:r>
            <a:r>
              <a:rPr lang="en-US" dirty="0" smtClean="0"/>
              <a:t>recurring.</a:t>
            </a:r>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172</a:t>
            </a:fld>
            <a:endParaRPr lang="en-US" sz="800" dirty="0"/>
          </a:p>
        </p:txBody>
      </p:sp>
    </p:spTree>
    <p:extLst>
      <p:ext uri="{BB962C8B-B14F-4D97-AF65-F5344CB8AC3E}">
        <p14:creationId xmlns:p14="http://schemas.microsoft.com/office/powerpoint/2010/main" val="421037915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77500" lnSpcReduction="20000"/>
          </a:bodyPr>
          <a:lstStyle/>
          <a:p>
            <a:r>
              <a:rPr lang="en-US" dirty="0"/>
              <a:t>Does the school need to protect the student’s or complainant’s confidentiality?</a:t>
            </a:r>
          </a:p>
          <a:p>
            <a:pPr lvl="1"/>
            <a:r>
              <a:rPr lang="en-US" dirty="0"/>
              <a:t>Protect confidentiality to the extent possible.</a:t>
            </a:r>
          </a:p>
          <a:p>
            <a:endParaRPr lang="en-US" dirty="0"/>
          </a:p>
          <a:p>
            <a:r>
              <a:rPr lang="en-US" dirty="0"/>
              <a:t>“In all cases, a school should discuss confidentiality standards and concerns with the complainant initially. The school should inform the student that a confidentiality request may limit the school's ability to respond. The school also should tell the student that Title IX prohibits retaliation and that, if he or she is afraid of reprisals from the alleged harasser, the school will take steps to prevent retaliation and will take strong responsive actions if retaliation occurs. If the student continues to ask that his or her name not be revealed, the school should take all reasonable steps to investigate and respond to the complaint consistent with the student's request as long as doing so does not prevent the school from responding effectively to the harassment and preventing harassment of other </a:t>
            </a:r>
            <a:r>
              <a:rPr lang="en-US" dirty="0" smtClean="0"/>
              <a:t>students.” (2001 Guidance)</a:t>
            </a:r>
            <a:endParaRPr lang="en-US" dirty="0"/>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173</a:t>
            </a:fld>
            <a:endParaRPr lang="en-US" sz="800" dirty="0"/>
          </a:p>
        </p:txBody>
      </p:sp>
    </p:spTree>
    <p:extLst>
      <p:ext uri="{BB962C8B-B14F-4D97-AF65-F5344CB8AC3E}">
        <p14:creationId xmlns:p14="http://schemas.microsoft.com/office/powerpoint/2010/main" val="94221146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77500" lnSpcReduction="20000"/>
          </a:bodyPr>
          <a:lstStyle/>
          <a:p>
            <a:pPr marL="0" indent="0">
              <a:buNone/>
            </a:pPr>
            <a:r>
              <a:rPr lang="en-US" dirty="0" smtClean="0"/>
              <a:t>Continued…</a:t>
            </a:r>
          </a:p>
          <a:p>
            <a:pPr marL="0" indent="0">
              <a:buNone/>
            </a:pPr>
            <a:r>
              <a:rPr lang="en-US" dirty="0"/>
              <a:t>“OCR enforces Title IX consistent with the federally protected due process rights of public school students and employees. Thus, for example, if a student, who was the only student harassed, insists that his or her name not be revealed, and the alleged harasser could not respond to the charges of sexual harassment without that information, in evaluating the school's response, OCR would not expect disciplinary action against an alleged harasser</a:t>
            </a:r>
            <a:r>
              <a:rPr lang="en-US" dirty="0" smtClean="0"/>
              <a:t>.</a:t>
            </a:r>
            <a:endParaRPr lang="en-US" dirty="0"/>
          </a:p>
          <a:p>
            <a:pPr marL="0" indent="0">
              <a:buNone/>
            </a:pPr>
            <a:r>
              <a:rPr lang="en-US" dirty="0"/>
              <a:t>At the same time, a school should evaluate the confidentiality request in the context of its responsibility to provide a safe and nondiscriminatory environment for all students. The factors that a school may consider in this regard include the seriousness of the alleged harassment, the age of the student harassed, whether there have been other complaints or reports of harassment against the alleged harasser, and the rights of the accused individual to receive information about the accuser and the allegations if a formal proceeding with sanctions may result</a:t>
            </a:r>
            <a:r>
              <a:rPr lang="en-US" dirty="0" smtClean="0"/>
              <a:t>.” </a:t>
            </a:r>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174</a:t>
            </a:fld>
            <a:endParaRPr lang="en-US" sz="800" dirty="0"/>
          </a:p>
        </p:txBody>
      </p:sp>
    </p:spTree>
    <p:extLst>
      <p:ext uri="{BB962C8B-B14F-4D97-AF65-F5344CB8AC3E}">
        <p14:creationId xmlns:p14="http://schemas.microsoft.com/office/powerpoint/2010/main" val="385678130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92500" lnSpcReduction="10000"/>
          </a:bodyPr>
          <a:lstStyle/>
          <a:p>
            <a:pPr marL="0" indent="0">
              <a:buNone/>
            </a:pPr>
            <a:r>
              <a:rPr lang="en-US" b="1" dirty="0"/>
              <a:t>Act </a:t>
            </a:r>
            <a:r>
              <a:rPr lang="en-US" b="1" dirty="0" smtClean="0"/>
              <a:t>immediately </a:t>
            </a:r>
            <a:r>
              <a:rPr lang="en-US" b="1" dirty="0"/>
              <a:t>to </a:t>
            </a:r>
            <a:r>
              <a:rPr lang="en-US" b="1" dirty="0" smtClean="0"/>
              <a:t>end harassment</a:t>
            </a:r>
            <a:endParaRPr lang="en-US" b="1" dirty="0"/>
          </a:p>
          <a:p>
            <a:r>
              <a:rPr lang="en-US" dirty="0"/>
              <a:t>Acting immediately sends a message that the harassment is not acceptable.  </a:t>
            </a:r>
          </a:p>
          <a:p>
            <a:r>
              <a:rPr lang="en-US" dirty="0" smtClean="0"/>
              <a:t>It may be appropriate to provide “</a:t>
            </a:r>
            <a:r>
              <a:rPr lang="en-US" dirty="0"/>
              <a:t>interim measures,” individualized services offered as appropriate to either or both the reporting </a:t>
            </a:r>
            <a:r>
              <a:rPr lang="en-US" dirty="0" smtClean="0"/>
              <a:t>and responding </a:t>
            </a:r>
            <a:r>
              <a:rPr lang="en-US" dirty="0"/>
              <a:t>parties involved in an alleged incident of sexual misconduct, prior to an investigation or while </a:t>
            </a:r>
            <a:r>
              <a:rPr lang="en-US" dirty="0" smtClean="0"/>
              <a:t>an investigation </a:t>
            </a:r>
            <a:r>
              <a:rPr lang="en-US" dirty="0"/>
              <a:t>is pending</a:t>
            </a:r>
            <a:r>
              <a:rPr lang="en-US" dirty="0" smtClean="0"/>
              <a:t>.</a:t>
            </a:r>
          </a:p>
          <a:p>
            <a:pPr lvl="1"/>
            <a:r>
              <a:rPr lang="en-US" dirty="0" smtClean="0"/>
              <a:t>For example: Counseling, extensions of time, modifications of class schedules, restrictions on contact, etc. </a:t>
            </a:r>
            <a:endParaRPr lang="en-US" dirty="0"/>
          </a:p>
          <a:p>
            <a:r>
              <a:rPr lang="en-US" dirty="0"/>
              <a:t>Inform complainants about their Title IX rights, any available resources (such as counseling, health, and mental health services), and their right to file a complaint with local law enforcement. </a:t>
            </a:r>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175</a:t>
            </a:fld>
            <a:endParaRPr lang="en-US" sz="800" dirty="0"/>
          </a:p>
        </p:txBody>
      </p:sp>
    </p:spTree>
    <p:extLst>
      <p:ext uri="{BB962C8B-B14F-4D97-AF65-F5344CB8AC3E}">
        <p14:creationId xmlns:p14="http://schemas.microsoft.com/office/powerpoint/2010/main" val="368840378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100" y="-76200"/>
            <a:ext cx="8969375" cy="1143000"/>
          </a:xfrm>
        </p:spPr>
        <p:txBody>
          <a:bodyPr/>
          <a:lstStyle/>
          <a:p>
            <a:r>
              <a:rPr lang="en-US" dirty="0" smtClean="0"/>
              <a:t>How to Investigate Allegations of Harassment </a:t>
            </a:r>
            <a:endParaRPr lang="en-US" dirty="0"/>
          </a:p>
        </p:txBody>
      </p:sp>
      <p:sp>
        <p:nvSpPr>
          <p:cNvPr id="4" name="Content Placeholder 3"/>
          <p:cNvSpPr>
            <a:spLocks noGrp="1"/>
          </p:cNvSpPr>
          <p:nvPr>
            <p:ph idx="1"/>
          </p:nvPr>
        </p:nvSpPr>
        <p:spPr>
          <a:xfrm>
            <a:off x="228600" y="1219200"/>
            <a:ext cx="8794750" cy="5003800"/>
          </a:xfrm>
        </p:spPr>
        <p:txBody>
          <a:bodyPr/>
          <a:lstStyle/>
          <a:p>
            <a:pPr marL="360362" lvl="1" indent="0">
              <a:buNone/>
            </a:pPr>
            <a:r>
              <a:rPr lang="en-US" sz="2800" dirty="0" smtClean="0"/>
              <a:t>**</a:t>
            </a:r>
            <a:r>
              <a:rPr lang="en-US" sz="2800" b="1" dirty="0" smtClean="0"/>
              <a:t>Family Educational Rights and Privacy Act</a:t>
            </a:r>
            <a:r>
              <a:rPr lang="en-US" sz="2800" dirty="0" smtClean="0"/>
              <a:t>**</a:t>
            </a:r>
            <a:endParaRPr lang="en-US" sz="2800" dirty="0" smtClean="0">
              <a:ea typeface="+mn-ea"/>
              <a:cs typeface="+mn-cs"/>
            </a:endParaRPr>
          </a:p>
          <a:p>
            <a:pPr marL="358775" lvl="1" indent="-358775"/>
            <a:r>
              <a:rPr lang="en-US" dirty="0" smtClean="0">
                <a:ea typeface="+mn-ea"/>
                <a:cs typeface="+mn-cs"/>
              </a:rPr>
              <a:t>Federal </a:t>
            </a:r>
            <a:r>
              <a:rPr lang="en-US" dirty="0">
                <a:ea typeface="+mn-ea"/>
                <a:cs typeface="+mn-cs"/>
              </a:rPr>
              <a:t>law that protects the privacy of student education </a:t>
            </a:r>
            <a:r>
              <a:rPr lang="en-US" dirty="0" smtClean="0">
                <a:ea typeface="+mn-ea"/>
                <a:cs typeface="+mn-cs"/>
              </a:rPr>
              <a:t>records</a:t>
            </a:r>
          </a:p>
          <a:p>
            <a:pPr marL="358775" lvl="1" indent="-358775"/>
            <a:r>
              <a:rPr lang="en-US" dirty="0" smtClean="0">
                <a:ea typeface="+mn-ea"/>
                <a:cs typeface="+mn-cs"/>
              </a:rPr>
              <a:t>An “education record” is:</a:t>
            </a:r>
          </a:p>
          <a:p>
            <a:pPr marL="717550" lvl="2" indent="-358775"/>
            <a:r>
              <a:rPr lang="en-US" dirty="0" smtClean="0">
                <a:ea typeface="+mn-ea"/>
                <a:cs typeface="+mn-cs"/>
              </a:rPr>
              <a:t>Directly </a:t>
            </a:r>
            <a:r>
              <a:rPr lang="en-US" dirty="0">
                <a:ea typeface="+mn-ea"/>
                <a:cs typeface="+mn-cs"/>
              </a:rPr>
              <a:t>related to a </a:t>
            </a:r>
            <a:r>
              <a:rPr lang="en-US" dirty="0" smtClean="0">
                <a:ea typeface="+mn-ea"/>
                <a:cs typeface="+mn-cs"/>
              </a:rPr>
              <a:t>student and</a:t>
            </a:r>
          </a:p>
          <a:p>
            <a:pPr marL="717550" lvl="2" indent="-358775"/>
            <a:r>
              <a:rPr lang="en-US" dirty="0" smtClean="0">
                <a:ea typeface="+mn-ea"/>
                <a:cs typeface="+mn-cs"/>
              </a:rPr>
              <a:t>Maintained </a:t>
            </a:r>
            <a:r>
              <a:rPr lang="en-US" dirty="0">
                <a:ea typeface="+mn-ea"/>
                <a:cs typeface="+mn-cs"/>
              </a:rPr>
              <a:t>by an educational </a:t>
            </a:r>
            <a:r>
              <a:rPr lang="en-US" dirty="0" smtClean="0">
                <a:ea typeface="+mn-ea"/>
                <a:cs typeface="+mn-cs"/>
              </a:rPr>
              <a:t>agency.</a:t>
            </a:r>
          </a:p>
          <a:p>
            <a:pPr marL="717550" lvl="2" indent="-358775"/>
            <a:endParaRPr lang="en-US" dirty="0" smtClean="0">
              <a:ea typeface="+mn-ea"/>
              <a:cs typeface="+mn-cs"/>
            </a:endParaRPr>
          </a:p>
          <a:p>
            <a:pPr marL="358775" lvl="2" indent="0">
              <a:buNone/>
            </a:pPr>
            <a:r>
              <a:rPr lang="en-US" dirty="0" smtClean="0">
                <a:ea typeface="+mn-ea"/>
                <a:cs typeface="+mn-cs"/>
              </a:rPr>
              <a:t>Note: “Education record” does </a:t>
            </a:r>
            <a:r>
              <a:rPr lang="en-US" dirty="0">
                <a:ea typeface="+mn-ea"/>
                <a:cs typeface="+mn-cs"/>
              </a:rPr>
              <a:t>not include </a:t>
            </a:r>
            <a:r>
              <a:rPr lang="en-US" dirty="0" smtClean="0">
                <a:ea typeface="+mn-ea"/>
                <a:cs typeface="+mn-cs"/>
              </a:rPr>
              <a:t>“[r]ecords </a:t>
            </a:r>
            <a:r>
              <a:rPr lang="en-US" dirty="0">
                <a:ea typeface="+mn-ea"/>
                <a:cs typeface="+mn-cs"/>
              </a:rPr>
              <a:t>that are kept in the sole possession of the maker, are used only as a personal memory aid, and are not accessible or revealed to any other person except a temporary substitute for the maker of the </a:t>
            </a:r>
            <a:r>
              <a:rPr lang="en-US" dirty="0" smtClean="0">
                <a:ea typeface="+mn-ea"/>
                <a:cs typeface="+mn-cs"/>
              </a:rPr>
              <a:t>record.” </a:t>
            </a:r>
            <a:r>
              <a:rPr lang="en-US" u="sng" dirty="0" smtClean="0">
                <a:ea typeface="+mn-ea"/>
                <a:cs typeface="+mn-cs"/>
              </a:rPr>
              <a:t>See</a:t>
            </a:r>
            <a:r>
              <a:rPr lang="en-US" dirty="0" smtClean="0">
                <a:ea typeface="+mn-ea"/>
                <a:cs typeface="+mn-cs"/>
              </a:rPr>
              <a:t> 34 C.F.R. § 99.3.</a:t>
            </a:r>
          </a:p>
          <a:p>
            <a:pPr marL="358775" lvl="2" indent="0">
              <a:buNone/>
            </a:pPr>
            <a:endParaRPr lang="en-US" dirty="0">
              <a:ea typeface="+mn-ea"/>
              <a:cs typeface="+mn-cs"/>
            </a:endParaRPr>
          </a:p>
          <a:p>
            <a:pPr marL="358775" lvl="2" indent="0">
              <a:buNone/>
            </a:pPr>
            <a:r>
              <a:rPr lang="en-US" u="sng" dirty="0" smtClean="0"/>
              <a:t>See</a:t>
            </a:r>
            <a:r>
              <a:rPr lang="en-US" dirty="0" smtClean="0"/>
              <a:t> </a:t>
            </a:r>
            <a:r>
              <a:rPr lang="en-US" u="sng" dirty="0" smtClean="0"/>
              <a:t>generally</a:t>
            </a:r>
            <a:r>
              <a:rPr lang="en-US" dirty="0" smtClean="0"/>
              <a:t> 20 </a:t>
            </a:r>
            <a:r>
              <a:rPr lang="en-US" dirty="0"/>
              <a:t>U.S.C. § 1232g; 34 </a:t>
            </a:r>
            <a:r>
              <a:rPr lang="en-US" dirty="0" smtClean="0"/>
              <a:t>C.F.R. </a:t>
            </a:r>
            <a:r>
              <a:rPr lang="en-US" dirty="0"/>
              <a:t>Part </a:t>
            </a:r>
            <a:r>
              <a:rPr lang="en-US" dirty="0" smtClean="0"/>
              <a:t>99.</a:t>
            </a:r>
            <a:endParaRPr lang="en-US" dirty="0"/>
          </a:p>
          <a:p>
            <a:pPr marL="358775" lvl="2" indent="0">
              <a:buNone/>
            </a:pPr>
            <a:endParaRPr lang="en-US" dirty="0" smtClean="0">
              <a:ea typeface="+mn-ea"/>
              <a:cs typeface="+mn-cs"/>
            </a:endParaRPr>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176</a:t>
            </a:fld>
            <a:endParaRPr lang="en-US" dirty="0"/>
          </a:p>
        </p:txBody>
      </p:sp>
    </p:spTree>
    <p:extLst>
      <p:ext uri="{BB962C8B-B14F-4D97-AF65-F5344CB8AC3E}">
        <p14:creationId xmlns:p14="http://schemas.microsoft.com/office/powerpoint/2010/main" val="373195314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100" y="-76200"/>
            <a:ext cx="8969375" cy="1143000"/>
          </a:xfrm>
        </p:spPr>
        <p:txBody>
          <a:bodyPr/>
          <a:lstStyle/>
          <a:p>
            <a:r>
              <a:rPr lang="en-US" dirty="0" smtClean="0"/>
              <a:t>How to Investigate Allegations of Harassment </a:t>
            </a:r>
            <a:endParaRPr lang="en-US" dirty="0"/>
          </a:p>
        </p:txBody>
      </p:sp>
      <p:sp>
        <p:nvSpPr>
          <p:cNvPr id="4" name="Content Placeholder 3"/>
          <p:cNvSpPr>
            <a:spLocks noGrp="1"/>
          </p:cNvSpPr>
          <p:nvPr>
            <p:ph idx="1"/>
          </p:nvPr>
        </p:nvSpPr>
        <p:spPr>
          <a:xfrm>
            <a:off x="228600" y="1219200"/>
            <a:ext cx="8794750" cy="5003800"/>
          </a:xfrm>
        </p:spPr>
        <p:txBody>
          <a:bodyPr>
            <a:normAutofit lnSpcReduction="10000"/>
          </a:bodyPr>
          <a:lstStyle/>
          <a:p>
            <a:pPr marL="360362" lvl="1" indent="0">
              <a:buNone/>
            </a:pPr>
            <a:r>
              <a:rPr lang="en-US" sz="2800" dirty="0" smtClean="0"/>
              <a:t>**</a:t>
            </a:r>
            <a:r>
              <a:rPr lang="en-US" sz="2800" b="1" dirty="0" smtClean="0"/>
              <a:t>Family Educational Rights and Privacy Act</a:t>
            </a:r>
            <a:r>
              <a:rPr lang="en-US" sz="2800" dirty="0" smtClean="0"/>
              <a:t>**</a:t>
            </a:r>
            <a:endParaRPr lang="en-US" sz="2800" dirty="0" smtClean="0">
              <a:ea typeface="+mn-ea"/>
              <a:cs typeface="+mn-cs"/>
            </a:endParaRPr>
          </a:p>
          <a:p>
            <a:pPr marL="358775" lvl="1" indent="-358775"/>
            <a:endParaRPr lang="en-US" sz="900" dirty="0" smtClean="0">
              <a:ea typeface="+mn-ea"/>
              <a:cs typeface="+mn-cs"/>
            </a:endParaRPr>
          </a:p>
          <a:p>
            <a:pPr marL="358775" lvl="1" indent="-358775"/>
            <a:r>
              <a:rPr lang="en-US" dirty="0" smtClean="0">
                <a:ea typeface="+mn-ea"/>
                <a:cs typeface="+mn-cs"/>
              </a:rPr>
              <a:t>A parent has the right to inspect his/her child’s education record within a reasonable time after his/her request, but </a:t>
            </a:r>
            <a:r>
              <a:rPr lang="en-US" u="sng" dirty="0" smtClean="0">
                <a:ea typeface="+mn-ea"/>
                <a:cs typeface="+mn-cs"/>
              </a:rPr>
              <a:t>no later</a:t>
            </a:r>
            <a:r>
              <a:rPr lang="en-US" dirty="0" smtClean="0">
                <a:ea typeface="+mn-ea"/>
                <a:cs typeface="+mn-cs"/>
              </a:rPr>
              <a:t> than 45 days after the request.</a:t>
            </a:r>
          </a:p>
          <a:p>
            <a:pPr marL="717550" lvl="2" indent="-358775"/>
            <a:r>
              <a:rPr lang="en-US" dirty="0">
                <a:ea typeface="+mn-ea"/>
                <a:cs typeface="+mn-cs"/>
              </a:rPr>
              <a:t>“If circumstances effectively prevent the parent or eligible student from exercising the right to inspect and review the student's education records, the educational agency or institution, or SEA or its component, shall-</a:t>
            </a:r>
            <a:r>
              <a:rPr lang="en-US" dirty="0" smtClean="0">
                <a:ea typeface="+mn-ea"/>
                <a:cs typeface="+mn-cs"/>
              </a:rPr>
              <a:t>-(</a:t>
            </a:r>
            <a:r>
              <a:rPr lang="en-US" dirty="0">
                <a:ea typeface="+mn-ea"/>
                <a:cs typeface="+mn-cs"/>
              </a:rPr>
              <a:t>1) Provide the parent or eligible student with a copy of the records requested; or </a:t>
            </a:r>
            <a:r>
              <a:rPr lang="en-US" dirty="0" smtClean="0">
                <a:ea typeface="+mn-ea"/>
                <a:cs typeface="+mn-cs"/>
              </a:rPr>
              <a:t>(</a:t>
            </a:r>
            <a:r>
              <a:rPr lang="en-US" dirty="0">
                <a:ea typeface="+mn-ea"/>
                <a:cs typeface="+mn-cs"/>
              </a:rPr>
              <a:t>2) Make other arrangements for the parent or eligible student to inspect and review the requested records</a:t>
            </a:r>
            <a:r>
              <a:rPr lang="en-US" dirty="0" smtClean="0">
                <a:ea typeface="+mn-ea"/>
                <a:cs typeface="+mn-cs"/>
              </a:rPr>
              <a:t>.” </a:t>
            </a:r>
            <a:r>
              <a:rPr lang="en-US" dirty="0"/>
              <a:t>34 </a:t>
            </a:r>
            <a:r>
              <a:rPr lang="en-US" dirty="0" smtClean="0"/>
              <a:t>C.F.R. § 99.10.</a:t>
            </a:r>
            <a:endParaRPr lang="en-US" dirty="0"/>
          </a:p>
          <a:p>
            <a:pPr marL="717550" lvl="2" indent="-358775"/>
            <a:r>
              <a:rPr lang="en-US" dirty="0" smtClean="0">
                <a:ea typeface="+mn-ea"/>
                <a:cs typeface="+mn-cs"/>
              </a:rPr>
              <a:t>District may charge for copies of record (unless </a:t>
            </a:r>
            <a:r>
              <a:rPr lang="en-US" dirty="0">
                <a:ea typeface="+mn-ea"/>
                <a:cs typeface="+mn-cs"/>
              </a:rPr>
              <a:t>the imposition of a fee effectively prevents a parent or eligible student from exercising the right to inspect and </a:t>
            </a:r>
            <a:r>
              <a:rPr lang="en-US" dirty="0" smtClean="0">
                <a:ea typeface="+mn-ea"/>
                <a:cs typeface="+mn-cs"/>
              </a:rPr>
              <a:t>review).</a:t>
            </a:r>
            <a:endParaRPr lang="en-US" dirty="0">
              <a:ea typeface="+mn-ea"/>
              <a:cs typeface="+mn-cs"/>
            </a:endParaRPr>
          </a:p>
          <a:p>
            <a:pPr marL="360362" lvl="1" indent="0">
              <a:buNone/>
            </a:pPr>
            <a:endParaRPr lang="en-US" dirty="0"/>
          </a:p>
          <a:p>
            <a:endParaRPr lang="en-US" sz="1600" dirty="0" smtClean="0"/>
          </a:p>
          <a:p>
            <a:endParaRPr lang="en-US" sz="1600" dirty="0"/>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177</a:t>
            </a:fld>
            <a:endParaRPr lang="en-US" dirty="0"/>
          </a:p>
        </p:txBody>
      </p:sp>
    </p:spTree>
    <p:extLst>
      <p:ext uri="{BB962C8B-B14F-4D97-AF65-F5344CB8AC3E}">
        <p14:creationId xmlns:p14="http://schemas.microsoft.com/office/powerpoint/2010/main" val="300794726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100" y="-76200"/>
            <a:ext cx="8969375" cy="1143000"/>
          </a:xfrm>
        </p:spPr>
        <p:txBody>
          <a:bodyPr/>
          <a:lstStyle/>
          <a:p>
            <a:r>
              <a:rPr lang="en-US" dirty="0" smtClean="0"/>
              <a:t>How to Investigate Allegations of Harassment </a:t>
            </a:r>
            <a:endParaRPr lang="en-US" dirty="0"/>
          </a:p>
        </p:txBody>
      </p:sp>
      <p:sp>
        <p:nvSpPr>
          <p:cNvPr id="4" name="Content Placeholder 3"/>
          <p:cNvSpPr>
            <a:spLocks noGrp="1"/>
          </p:cNvSpPr>
          <p:nvPr>
            <p:ph idx="1"/>
          </p:nvPr>
        </p:nvSpPr>
        <p:spPr>
          <a:xfrm>
            <a:off x="228600" y="1219200"/>
            <a:ext cx="8794750" cy="5003800"/>
          </a:xfrm>
        </p:spPr>
        <p:txBody>
          <a:bodyPr/>
          <a:lstStyle/>
          <a:p>
            <a:pPr marL="360362" lvl="1" indent="0">
              <a:buNone/>
            </a:pPr>
            <a:r>
              <a:rPr lang="en-US" sz="2800" dirty="0" smtClean="0"/>
              <a:t>**</a:t>
            </a:r>
            <a:r>
              <a:rPr lang="en-US" sz="2800" b="1" dirty="0" smtClean="0"/>
              <a:t>Family Educational Rights and Privacy Act</a:t>
            </a:r>
            <a:r>
              <a:rPr lang="en-US" sz="2800" dirty="0" smtClean="0"/>
              <a:t>**</a:t>
            </a:r>
            <a:endParaRPr lang="en-US" sz="2800" dirty="0" smtClean="0">
              <a:ea typeface="+mn-ea"/>
              <a:cs typeface="+mn-cs"/>
            </a:endParaRPr>
          </a:p>
          <a:p>
            <a:pPr marL="358775" lvl="1" indent="-358775"/>
            <a:endParaRPr lang="en-US" sz="900" dirty="0" smtClean="0">
              <a:ea typeface="+mn-ea"/>
              <a:cs typeface="+mn-cs"/>
            </a:endParaRPr>
          </a:p>
          <a:p>
            <a:pPr marL="358775" lvl="1" indent="-358775"/>
            <a:r>
              <a:rPr lang="en-US" sz="2300" dirty="0">
                <a:ea typeface="+mn-ea"/>
                <a:cs typeface="+mn-cs"/>
              </a:rPr>
              <a:t>“If the education records of a student contain information on more than one student, the parent or eligible student may inspect and review or be informed of only the specific information about that student</a:t>
            </a:r>
            <a:r>
              <a:rPr lang="en-US" sz="2300" dirty="0" smtClean="0">
                <a:ea typeface="+mn-ea"/>
                <a:cs typeface="+mn-cs"/>
              </a:rPr>
              <a:t>.” </a:t>
            </a:r>
            <a:r>
              <a:rPr lang="en-US" sz="2300" dirty="0"/>
              <a:t>34 C.F.R. § </a:t>
            </a:r>
            <a:r>
              <a:rPr lang="en-US" sz="2300" dirty="0" smtClean="0"/>
              <a:t>99.12</a:t>
            </a:r>
            <a:endParaRPr lang="en-US" sz="2300" dirty="0">
              <a:ea typeface="+mn-ea"/>
              <a:cs typeface="+mn-cs"/>
            </a:endParaRPr>
          </a:p>
          <a:p>
            <a:pPr marL="358775" lvl="1" indent="-358775"/>
            <a:r>
              <a:rPr lang="en-US" sz="2300" dirty="0">
                <a:ea typeface="+mn-ea"/>
                <a:cs typeface="+mn-cs"/>
              </a:rPr>
              <a:t>If </a:t>
            </a:r>
            <a:r>
              <a:rPr lang="en-US" sz="2300" dirty="0" smtClean="0">
                <a:ea typeface="+mn-ea"/>
                <a:cs typeface="+mn-cs"/>
              </a:rPr>
              <a:t>parent </a:t>
            </a:r>
            <a:r>
              <a:rPr lang="en-US" sz="2300" dirty="0">
                <a:ea typeface="+mn-ea"/>
                <a:cs typeface="+mn-cs"/>
              </a:rPr>
              <a:t>believes </a:t>
            </a:r>
            <a:r>
              <a:rPr lang="en-US" sz="2300" dirty="0" smtClean="0">
                <a:ea typeface="+mn-ea"/>
                <a:cs typeface="+mn-cs"/>
              </a:rPr>
              <a:t>education </a:t>
            </a:r>
            <a:r>
              <a:rPr lang="en-US" sz="2300" dirty="0">
                <a:ea typeface="+mn-ea"/>
                <a:cs typeface="+mn-cs"/>
              </a:rPr>
              <a:t>record contains inaccurate or misleading information, he or she can ask </a:t>
            </a:r>
            <a:r>
              <a:rPr lang="en-US" sz="2300" dirty="0" smtClean="0">
                <a:ea typeface="+mn-ea"/>
                <a:cs typeface="+mn-cs"/>
              </a:rPr>
              <a:t>school </a:t>
            </a:r>
            <a:r>
              <a:rPr lang="en-US" sz="2300" dirty="0">
                <a:ea typeface="+mn-ea"/>
                <a:cs typeface="+mn-cs"/>
              </a:rPr>
              <a:t>to </a:t>
            </a:r>
            <a:r>
              <a:rPr lang="en-US" sz="2300" dirty="0" smtClean="0">
                <a:ea typeface="+mn-ea"/>
                <a:cs typeface="+mn-cs"/>
              </a:rPr>
              <a:t>amend </a:t>
            </a:r>
            <a:r>
              <a:rPr lang="en-US" sz="2300" dirty="0">
                <a:ea typeface="+mn-ea"/>
                <a:cs typeface="+mn-cs"/>
              </a:rPr>
              <a:t>record and request a hearing if </a:t>
            </a:r>
            <a:r>
              <a:rPr lang="en-US" sz="2300" dirty="0" smtClean="0">
                <a:ea typeface="+mn-ea"/>
                <a:cs typeface="+mn-cs"/>
              </a:rPr>
              <a:t>school </a:t>
            </a:r>
            <a:r>
              <a:rPr lang="en-US" sz="2300" dirty="0">
                <a:ea typeface="+mn-ea"/>
                <a:cs typeface="+mn-cs"/>
              </a:rPr>
              <a:t>declines to amend the record. </a:t>
            </a:r>
            <a:r>
              <a:rPr lang="en-US" sz="2300" u="sng" dirty="0">
                <a:ea typeface="+mn-ea"/>
                <a:cs typeface="+mn-cs"/>
              </a:rPr>
              <a:t>See</a:t>
            </a:r>
            <a:r>
              <a:rPr lang="en-US" sz="2300" dirty="0">
                <a:ea typeface="+mn-ea"/>
                <a:cs typeface="+mn-cs"/>
              </a:rPr>
              <a:t> 34 C.F.R. §§ 99.20 and 99.21.</a:t>
            </a:r>
          </a:p>
          <a:p>
            <a:pPr marL="358775" lvl="1" indent="-358775"/>
            <a:r>
              <a:rPr lang="en-US" sz="2300" dirty="0">
                <a:ea typeface="+mn-ea"/>
                <a:cs typeface="+mn-cs"/>
              </a:rPr>
              <a:t>S</a:t>
            </a:r>
            <a:r>
              <a:rPr lang="en-US" sz="2300" dirty="0" smtClean="0">
                <a:ea typeface="+mn-ea"/>
                <a:cs typeface="+mn-cs"/>
              </a:rPr>
              <a:t>chool officials should </a:t>
            </a:r>
            <a:r>
              <a:rPr lang="en-US" sz="2300" dirty="0">
                <a:ea typeface="+mn-ea"/>
                <a:cs typeface="+mn-cs"/>
              </a:rPr>
              <a:t>obtain access to only those education records in which they have legitimate educational </a:t>
            </a:r>
            <a:r>
              <a:rPr lang="en-US" sz="2300" dirty="0" smtClean="0">
                <a:ea typeface="+mn-ea"/>
                <a:cs typeface="+mn-cs"/>
              </a:rPr>
              <a:t>interests. </a:t>
            </a:r>
            <a:r>
              <a:rPr lang="en-US" sz="2300" u="sng" dirty="0" smtClean="0">
                <a:ea typeface="+mn-ea"/>
                <a:cs typeface="+mn-cs"/>
              </a:rPr>
              <a:t>See</a:t>
            </a:r>
            <a:r>
              <a:rPr lang="en-US" sz="2300" dirty="0" smtClean="0">
                <a:ea typeface="+mn-ea"/>
                <a:cs typeface="+mn-cs"/>
              </a:rPr>
              <a:t> </a:t>
            </a:r>
            <a:r>
              <a:rPr lang="en-US" sz="2300" dirty="0" smtClean="0"/>
              <a:t>34 </a:t>
            </a:r>
            <a:r>
              <a:rPr lang="en-US" sz="2300" dirty="0"/>
              <a:t>C.F.R. </a:t>
            </a:r>
            <a:r>
              <a:rPr lang="en-US" sz="2300" dirty="0" smtClean="0"/>
              <a:t>§ </a:t>
            </a:r>
            <a:r>
              <a:rPr lang="en-US" sz="2300" dirty="0" smtClean="0">
                <a:ea typeface="+mn-ea"/>
                <a:cs typeface="+mn-cs"/>
              </a:rPr>
              <a:t>99.31.</a:t>
            </a:r>
            <a:endParaRPr lang="en-US" sz="2300" dirty="0">
              <a:ea typeface="+mn-ea"/>
              <a:cs typeface="+mn-cs"/>
            </a:endParaRPr>
          </a:p>
          <a:p>
            <a:endParaRPr lang="en-US" sz="1600" dirty="0" smtClean="0"/>
          </a:p>
          <a:p>
            <a:endParaRPr lang="en-US" sz="1600" dirty="0"/>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178</a:t>
            </a:fld>
            <a:endParaRPr lang="en-US" dirty="0"/>
          </a:p>
        </p:txBody>
      </p:sp>
    </p:spTree>
    <p:extLst>
      <p:ext uri="{BB962C8B-B14F-4D97-AF65-F5344CB8AC3E}">
        <p14:creationId xmlns:p14="http://schemas.microsoft.com/office/powerpoint/2010/main" val="254655775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100" y="-76200"/>
            <a:ext cx="8969375" cy="1143000"/>
          </a:xfrm>
        </p:spPr>
        <p:txBody>
          <a:bodyPr/>
          <a:lstStyle/>
          <a:p>
            <a:r>
              <a:rPr lang="en-US" dirty="0" smtClean="0"/>
              <a:t>How to Investigate Allegations of Harassment </a:t>
            </a:r>
            <a:endParaRPr lang="en-US" dirty="0"/>
          </a:p>
        </p:txBody>
      </p:sp>
      <p:sp>
        <p:nvSpPr>
          <p:cNvPr id="4" name="Content Placeholder 3"/>
          <p:cNvSpPr>
            <a:spLocks noGrp="1"/>
          </p:cNvSpPr>
          <p:nvPr>
            <p:ph idx="1"/>
          </p:nvPr>
        </p:nvSpPr>
        <p:spPr>
          <a:xfrm>
            <a:off x="228600" y="1219200"/>
            <a:ext cx="8794750" cy="5003800"/>
          </a:xfrm>
        </p:spPr>
        <p:txBody>
          <a:bodyPr>
            <a:normAutofit lnSpcReduction="10000"/>
          </a:bodyPr>
          <a:lstStyle/>
          <a:p>
            <a:pPr marL="360362" lvl="1" indent="0">
              <a:buNone/>
            </a:pPr>
            <a:r>
              <a:rPr lang="en-US" sz="2800" dirty="0" smtClean="0"/>
              <a:t>**</a:t>
            </a:r>
            <a:r>
              <a:rPr lang="en-US" sz="2800" b="1" dirty="0" smtClean="0"/>
              <a:t>Family Educational Rights and Privacy Act</a:t>
            </a:r>
            <a:r>
              <a:rPr lang="en-US" sz="2800" dirty="0" smtClean="0"/>
              <a:t>**</a:t>
            </a:r>
            <a:endParaRPr lang="en-US" sz="2800" dirty="0" smtClean="0">
              <a:ea typeface="+mn-ea"/>
              <a:cs typeface="+mn-cs"/>
            </a:endParaRPr>
          </a:p>
          <a:p>
            <a:pPr marL="358775" lvl="1" indent="-358775"/>
            <a:endParaRPr lang="en-US" sz="900" dirty="0" smtClean="0">
              <a:ea typeface="+mn-ea"/>
              <a:cs typeface="+mn-cs"/>
            </a:endParaRPr>
          </a:p>
          <a:p>
            <a:pPr marL="358775" lvl="1" indent="-358775"/>
            <a:r>
              <a:rPr lang="en-US" sz="2300" dirty="0">
                <a:ea typeface="+mn-ea"/>
                <a:cs typeface="+mn-cs"/>
              </a:rPr>
              <a:t>Examples of circumstances when disclosure without consent is needed: </a:t>
            </a:r>
          </a:p>
          <a:p>
            <a:pPr marL="717550" lvl="2" indent="-358775"/>
            <a:r>
              <a:rPr lang="en-US" sz="1600" dirty="0" smtClean="0"/>
              <a:t>Disclosure “to </a:t>
            </a:r>
            <a:r>
              <a:rPr lang="en-US" sz="1600" dirty="0"/>
              <a:t>a victim of an alleged perpetrator of a crime of violence or a non-forcible sex offense. The disclosure may only include the final results of the disciplinary proceeding conducted by the institution of postsecondary education with respect to that alleged crime or offense. The institution may disclose the final results of the disciplinary proceeding, regardless of whether the institution concluded a violation was </a:t>
            </a:r>
            <a:r>
              <a:rPr lang="en-US" sz="1600" dirty="0" smtClean="0"/>
              <a:t>committed.”</a:t>
            </a:r>
          </a:p>
          <a:p>
            <a:pPr marL="717550" lvl="2" indent="-358775"/>
            <a:endParaRPr lang="en-US" sz="1600" dirty="0" smtClean="0"/>
          </a:p>
          <a:p>
            <a:pPr marL="717550" lvl="2" indent="-358775"/>
            <a:r>
              <a:rPr lang="en-US" sz="1600" dirty="0" smtClean="0"/>
              <a:t>Disclosure </a:t>
            </a:r>
            <a:r>
              <a:rPr lang="en-US" sz="1600" dirty="0"/>
              <a:t>is in connection with a health or safety </a:t>
            </a:r>
            <a:r>
              <a:rPr lang="en-US" sz="1600" dirty="0" smtClean="0"/>
              <a:t>emergency</a:t>
            </a:r>
          </a:p>
          <a:p>
            <a:pPr marL="360362" lvl="1" indent="0">
              <a:buNone/>
            </a:pPr>
            <a:endParaRPr lang="en-US" sz="1600" u="sng" dirty="0" smtClean="0"/>
          </a:p>
          <a:p>
            <a:pPr marL="360362" lvl="1" indent="0">
              <a:buNone/>
            </a:pPr>
            <a:r>
              <a:rPr lang="en-US" sz="1600" u="sng" dirty="0" smtClean="0"/>
              <a:t>See</a:t>
            </a:r>
            <a:r>
              <a:rPr lang="en-US" sz="1600" dirty="0" smtClean="0"/>
              <a:t> </a:t>
            </a:r>
            <a:r>
              <a:rPr lang="en-US" sz="1600" dirty="0"/>
              <a:t>34 C.F.R. § </a:t>
            </a:r>
            <a:r>
              <a:rPr lang="en-US" sz="1600" dirty="0" smtClean="0"/>
              <a:t>99.31.</a:t>
            </a:r>
          </a:p>
          <a:p>
            <a:pPr marL="360362" lvl="1" indent="0">
              <a:buNone/>
            </a:pPr>
            <a:endParaRPr lang="en-US" sz="1600" dirty="0"/>
          </a:p>
          <a:p>
            <a:pPr marL="358775" lvl="1" indent="-358775"/>
            <a:r>
              <a:rPr lang="en-US" sz="2300" dirty="0" smtClean="0">
                <a:ea typeface="+mn-ea"/>
                <a:cs typeface="+mn-cs"/>
              </a:rPr>
              <a:t>A school should </a:t>
            </a:r>
            <a:r>
              <a:rPr lang="en-US" sz="2300" dirty="0">
                <a:ea typeface="+mn-ea"/>
                <a:cs typeface="+mn-cs"/>
              </a:rPr>
              <a:t>maintain a record of each request for access to and each disclosure of personally identifiable information from the education records of each student. </a:t>
            </a:r>
            <a:r>
              <a:rPr lang="en-US" sz="2300" u="sng" dirty="0" smtClean="0">
                <a:ea typeface="+mn-ea"/>
                <a:cs typeface="+mn-cs"/>
              </a:rPr>
              <a:t>See</a:t>
            </a:r>
            <a:r>
              <a:rPr lang="en-US" sz="2300" dirty="0" smtClean="0">
                <a:ea typeface="+mn-ea"/>
                <a:cs typeface="+mn-cs"/>
              </a:rPr>
              <a:t> 34 C.F.R. § 99.32.</a:t>
            </a:r>
            <a:endParaRPr lang="en-US" sz="2300" dirty="0">
              <a:ea typeface="+mn-ea"/>
              <a:cs typeface="+mn-cs"/>
            </a:endParaRPr>
          </a:p>
          <a:p>
            <a:pPr marL="358775" lvl="1" indent="-358775"/>
            <a:endParaRPr lang="en-US" dirty="0">
              <a:ea typeface="+mn-ea"/>
              <a:cs typeface="+mn-cs"/>
            </a:endParaRPr>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179</a:t>
            </a:fld>
            <a:endParaRPr lang="en-US" dirty="0"/>
          </a:p>
        </p:txBody>
      </p:sp>
    </p:spTree>
    <p:extLst>
      <p:ext uri="{BB962C8B-B14F-4D97-AF65-F5344CB8AC3E}">
        <p14:creationId xmlns:p14="http://schemas.microsoft.com/office/powerpoint/2010/main" val="1608648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Left"/>
          <p:cNvSpPr>
            <a:spLocks noGrp="1"/>
          </p:cNvSpPr>
          <p:nvPr>
            <p:ph sz="quarter" idx="12"/>
          </p:nvPr>
        </p:nvSpPr>
        <p:spPr>
          <a:xfrm>
            <a:off x="288000" y="1669381"/>
            <a:ext cx="4068000" cy="4655219"/>
          </a:xfrm>
        </p:spPr>
        <p:txBody>
          <a:bodyPr>
            <a:normAutofit/>
          </a:bodyPr>
          <a:lstStyle/>
          <a:p>
            <a:pPr marL="0" indent="0">
              <a:buNone/>
            </a:pPr>
            <a:r>
              <a:rPr lang="en-US" sz="2000" dirty="0" smtClean="0"/>
              <a:t>Of the public schools that participated in the surveys, 11.9 percent reported a bullying incident at school daily or at least once a week in 2015–16, a decline from 23.1 percent in 2009–10. The department’s two surveys showed a similar decline in violent incidents, from 25 per 1,000 students in 2009–10 to 17.5 in 2015-16.</a:t>
            </a:r>
          </a:p>
          <a:p>
            <a:pPr marL="0" indent="0">
              <a:buNone/>
            </a:pPr>
            <a:endParaRPr lang="en-US" sz="1600" dirty="0"/>
          </a:p>
          <a:p>
            <a:pPr marL="0" indent="0">
              <a:buNone/>
            </a:pPr>
            <a:r>
              <a:rPr lang="en-US" sz="1200" i="1" dirty="0" smtClean="0"/>
              <a:t>              Source:  National Center for Education Statistics</a:t>
            </a:r>
          </a:p>
        </p:txBody>
      </p:sp>
      <p:sp>
        <p:nvSpPr>
          <p:cNvPr id="9" name="Slide Title"/>
          <p:cNvSpPr>
            <a:spLocks noGrp="1"/>
          </p:cNvSpPr>
          <p:nvPr>
            <p:ph type="title"/>
          </p:nvPr>
        </p:nvSpPr>
        <p:spPr>
          <a:xfrm>
            <a:off x="165100" y="-152400"/>
            <a:ext cx="8969375" cy="1143000"/>
          </a:xfrm>
        </p:spPr>
        <p:txBody>
          <a:bodyPr/>
          <a:lstStyle/>
          <a:p>
            <a:r>
              <a:rPr lang="en-US" sz="2400" dirty="0"/>
              <a:t>Reports of bullying and violence have declined since 2009–10</a:t>
            </a:r>
          </a:p>
        </p:txBody>
      </p:sp>
      <p:sp>
        <p:nvSpPr>
          <p:cNvPr id="3" name="TextBox 2"/>
          <p:cNvSpPr txBox="1"/>
          <p:nvPr/>
        </p:nvSpPr>
        <p:spPr>
          <a:xfrm>
            <a:off x="4524375" y="5257800"/>
            <a:ext cx="4343400" cy="261610"/>
          </a:xfrm>
          <a:prstGeom prst="rect">
            <a:avLst/>
          </a:prstGeom>
          <a:noFill/>
        </p:spPr>
        <p:txBody>
          <a:bodyPr wrap="square" rtlCol="0">
            <a:spAutoFit/>
          </a:bodyPr>
          <a:lstStyle/>
          <a:p>
            <a:r>
              <a:rPr lang="en-US" sz="1100" dirty="0"/>
              <a:t>Percent of schools reporting bullying daily or at least once a week</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86800" y="1600200"/>
            <a:ext cx="4331764" cy="3422957"/>
          </a:xfrm>
        </p:spPr>
      </p:pic>
      <p:sp>
        <p:nvSpPr>
          <p:cNvPr id="8" name="Slide Number Placeholder 3"/>
          <p:cNvSpPr>
            <a:spLocks noGrp="1"/>
          </p:cNvSpPr>
          <p:nvPr>
            <p:ph type="sldNum" sz="quarter" idx="4294967295"/>
          </p:nvPr>
        </p:nvSpPr>
        <p:spPr>
          <a:xfrm>
            <a:off x="8428038" y="6477000"/>
            <a:ext cx="496887" cy="360362"/>
          </a:xfrm>
          <a:prstGeom prst="rect">
            <a:avLst/>
          </a:prstGeom>
        </p:spPr>
        <p:txBody>
          <a:bodyPr/>
          <a:lstStyle/>
          <a:p>
            <a:pPr algn="r"/>
            <a:fld id="{DCD87074-DA85-4F6D-9A76-6C90A62540DE}" type="slidenum">
              <a:rPr lang="en-US" sz="800" smtClean="0"/>
              <a:pPr algn="r"/>
              <a:t>18</a:t>
            </a:fld>
            <a:endParaRPr lang="en-US" sz="800" dirty="0"/>
          </a:p>
        </p:txBody>
      </p:sp>
    </p:spTree>
    <p:extLst>
      <p:ext uri="{BB962C8B-B14F-4D97-AF65-F5344CB8AC3E}">
        <p14:creationId xmlns:p14="http://schemas.microsoft.com/office/powerpoint/2010/main" val="299978807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Protecting Your Students and Yourselves</a:t>
            </a:r>
            <a:br>
              <a:rPr lang="en-US" dirty="0"/>
            </a:br>
            <a:r>
              <a:rPr lang="en-US" i="1" dirty="0"/>
              <a:t>Investigate Allegations of Harassment</a:t>
            </a:r>
            <a:endParaRPr lang="en-US" dirty="0"/>
          </a:p>
        </p:txBody>
      </p:sp>
      <p:sp>
        <p:nvSpPr>
          <p:cNvPr id="4" name="Content Placeholder 3"/>
          <p:cNvSpPr>
            <a:spLocks noGrp="1"/>
          </p:cNvSpPr>
          <p:nvPr>
            <p:ph idx="1"/>
          </p:nvPr>
        </p:nvSpPr>
        <p:spPr>
          <a:xfrm>
            <a:off x="228600" y="1219200"/>
            <a:ext cx="8794750" cy="5003800"/>
          </a:xfrm>
        </p:spPr>
        <p:txBody>
          <a:bodyPr/>
          <a:lstStyle/>
          <a:p>
            <a:pPr marL="360362" lvl="1" indent="0">
              <a:buNone/>
            </a:pPr>
            <a:r>
              <a:rPr lang="en-US" sz="2800" dirty="0" smtClean="0"/>
              <a:t>**</a:t>
            </a:r>
            <a:r>
              <a:rPr lang="en-US" sz="2800" b="1" dirty="0" smtClean="0"/>
              <a:t>Connecticut’s Freedom of Information Act</a:t>
            </a:r>
            <a:r>
              <a:rPr lang="en-US" sz="2800" dirty="0" smtClean="0"/>
              <a:t>**</a:t>
            </a:r>
            <a:endParaRPr lang="en-US" sz="2800" dirty="0" smtClean="0">
              <a:ea typeface="+mn-ea"/>
              <a:cs typeface="+mn-cs"/>
            </a:endParaRPr>
          </a:p>
          <a:p>
            <a:pPr marL="358775" lvl="1" indent="-358775"/>
            <a:endParaRPr lang="en-US" sz="900" dirty="0" smtClean="0">
              <a:ea typeface="+mn-ea"/>
              <a:cs typeface="+mn-cs"/>
            </a:endParaRPr>
          </a:p>
          <a:p>
            <a:pPr marL="360362" lvl="1" indent="0">
              <a:buNone/>
            </a:pPr>
            <a:r>
              <a:rPr lang="en-US" sz="2000" dirty="0" smtClean="0"/>
              <a:t>“Except </a:t>
            </a:r>
            <a:r>
              <a:rPr lang="en-US" sz="2000" dirty="0"/>
              <a:t>as otherwise provided by any federal law or state statute, all records maintained or kept on file by any public agency, whether or not such records are required by any law or by any rule or regulation, shall be public records and every person shall have the right to </a:t>
            </a:r>
            <a:endParaRPr lang="en-US" sz="2000" dirty="0" smtClean="0"/>
          </a:p>
          <a:p>
            <a:pPr marL="360362" lvl="1" indent="0">
              <a:buNone/>
            </a:pPr>
            <a:r>
              <a:rPr lang="en-US" sz="2000" dirty="0"/>
              <a:t>	</a:t>
            </a:r>
            <a:r>
              <a:rPr lang="en-US" sz="2000" dirty="0" smtClean="0"/>
              <a:t>(</a:t>
            </a:r>
            <a:r>
              <a:rPr lang="en-US" sz="2000" dirty="0"/>
              <a:t>1) inspect such records promptly during regular office or business </a:t>
            </a:r>
            <a:r>
              <a:rPr lang="en-US" sz="2000" dirty="0" smtClean="0"/>
              <a:t>	     hours</a:t>
            </a:r>
            <a:r>
              <a:rPr lang="en-US" sz="2000" dirty="0"/>
              <a:t>, </a:t>
            </a:r>
            <a:endParaRPr lang="en-US" sz="2000" dirty="0" smtClean="0"/>
          </a:p>
          <a:p>
            <a:pPr marL="360362" lvl="1" indent="0">
              <a:buNone/>
            </a:pPr>
            <a:r>
              <a:rPr lang="en-US" sz="2000" dirty="0"/>
              <a:t>	</a:t>
            </a:r>
            <a:r>
              <a:rPr lang="en-US" sz="2000" dirty="0" smtClean="0"/>
              <a:t>(</a:t>
            </a:r>
            <a:r>
              <a:rPr lang="en-US" sz="2000" dirty="0"/>
              <a:t>2) copy such records </a:t>
            </a:r>
            <a:r>
              <a:rPr lang="en-US" sz="2000" dirty="0" smtClean="0"/>
              <a:t>. . ., </a:t>
            </a:r>
            <a:r>
              <a:rPr lang="en-US" sz="2000" dirty="0"/>
              <a:t>or </a:t>
            </a:r>
            <a:endParaRPr lang="en-US" sz="2000" dirty="0" smtClean="0"/>
          </a:p>
          <a:p>
            <a:pPr marL="360362" lvl="1" indent="0">
              <a:buNone/>
            </a:pPr>
            <a:r>
              <a:rPr lang="en-US" sz="2000" dirty="0"/>
              <a:t>	</a:t>
            </a:r>
            <a:r>
              <a:rPr lang="en-US" sz="2000" dirty="0" smtClean="0"/>
              <a:t>(</a:t>
            </a:r>
            <a:r>
              <a:rPr lang="en-US" sz="2000" dirty="0"/>
              <a:t>3) receive a copy of such </a:t>
            </a:r>
            <a:r>
              <a:rPr lang="en-US" sz="2000" dirty="0" smtClean="0"/>
              <a:t>records.”</a:t>
            </a:r>
          </a:p>
          <a:p>
            <a:pPr marL="360362" lvl="1" indent="0">
              <a:buNone/>
            </a:pPr>
            <a:r>
              <a:rPr lang="en-US" sz="1800" dirty="0" smtClean="0"/>
              <a:t>						--Conn. Gen. Stat. § 1-210.</a:t>
            </a:r>
          </a:p>
          <a:p>
            <a:endParaRPr lang="en-US" sz="1600" dirty="0" smtClean="0"/>
          </a:p>
          <a:p>
            <a:endParaRPr lang="en-US" sz="1600" dirty="0"/>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180</a:t>
            </a:fld>
            <a:endParaRPr lang="en-US" dirty="0"/>
          </a:p>
        </p:txBody>
      </p:sp>
    </p:spTree>
    <p:extLst>
      <p:ext uri="{BB962C8B-B14F-4D97-AF65-F5344CB8AC3E}">
        <p14:creationId xmlns:p14="http://schemas.microsoft.com/office/powerpoint/2010/main" val="82716065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Protecting Your Students and Yourselves</a:t>
            </a:r>
            <a:br>
              <a:rPr lang="en-US" dirty="0"/>
            </a:br>
            <a:r>
              <a:rPr lang="en-US" i="1" dirty="0"/>
              <a:t>Investigate Allegations of Harassment</a:t>
            </a:r>
            <a:endParaRPr lang="en-US" dirty="0"/>
          </a:p>
        </p:txBody>
      </p:sp>
      <p:sp>
        <p:nvSpPr>
          <p:cNvPr id="4" name="Content Placeholder 3"/>
          <p:cNvSpPr>
            <a:spLocks noGrp="1"/>
          </p:cNvSpPr>
          <p:nvPr>
            <p:ph idx="1"/>
          </p:nvPr>
        </p:nvSpPr>
        <p:spPr>
          <a:xfrm>
            <a:off x="228600" y="1219200"/>
            <a:ext cx="8794750" cy="5003800"/>
          </a:xfrm>
        </p:spPr>
        <p:txBody>
          <a:bodyPr>
            <a:normAutofit lnSpcReduction="10000"/>
          </a:bodyPr>
          <a:lstStyle/>
          <a:p>
            <a:pPr marL="360362" lvl="1" indent="0">
              <a:buNone/>
            </a:pPr>
            <a:r>
              <a:rPr lang="en-US" sz="2800" dirty="0" smtClean="0"/>
              <a:t>**</a:t>
            </a:r>
            <a:r>
              <a:rPr lang="en-US" sz="2800" b="1" dirty="0" smtClean="0"/>
              <a:t>Connecticut’s Freedom of Information Act</a:t>
            </a:r>
            <a:r>
              <a:rPr lang="en-US" sz="2800" dirty="0" smtClean="0"/>
              <a:t>**</a:t>
            </a:r>
            <a:endParaRPr lang="en-US" sz="2800" dirty="0" smtClean="0">
              <a:ea typeface="+mn-ea"/>
              <a:cs typeface="+mn-cs"/>
            </a:endParaRPr>
          </a:p>
          <a:p>
            <a:pPr marL="358775" lvl="1" indent="-358775"/>
            <a:endParaRPr lang="en-US" sz="900" dirty="0" smtClean="0">
              <a:ea typeface="+mn-ea"/>
              <a:cs typeface="+mn-cs"/>
            </a:endParaRPr>
          </a:p>
          <a:p>
            <a:pPr marL="0" indent="0">
              <a:buNone/>
            </a:pPr>
            <a:r>
              <a:rPr lang="en-US" sz="1800" dirty="0" smtClean="0"/>
              <a:t>“</a:t>
            </a:r>
            <a:r>
              <a:rPr lang="en-US" sz="1800" kern="1200" dirty="0" smtClean="0">
                <a:latin typeface="Arial" charset="0"/>
                <a:cs typeface="Arial" charset="0"/>
              </a:rPr>
              <a:t>Nothing </a:t>
            </a:r>
            <a:r>
              <a:rPr lang="en-US" sz="1800" kern="1200" dirty="0">
                <a:latin typeface="Arial" charset="0"/>
                <a:cs typeface="Arial" charset="0"/>
              </a:rPr>
              <a:t>in the Freedom of Information Act 1 shall be construed to require disclosure of: </a:t>
            </a:r>
            <a:endParaRPr lang="en-US" sz="1800" kern="1200" dirty="0" smtClean="0">
              <a:latin typeface="Arial" charset="0"/>
              <a:cs typeface="Arial" charset="0"/>
            </a:endParaRPr>
          </a:p>
          <a:p>
            <a:pPr marL="0" indent="0" algn="ctr">
              <a:buNone/>
            </a:pPr>
            <a:r>
              <a:rPr lang="en-US" sz="1800" kern="1200" dirty="0" smtClean="0">
                <a:latin typeface="Arial" charset="0"/>
                <a:cs typeface="Arial" charset="0"/>
              </a:rPr>
              <a:t>***</a:t>
            </a:r>
            <a:endParaRPr lang="en-US" sz="1800" kern="1200" dirty="0">
              <a:latin typeface="Arial" charset="0"/>
              <a:cs typeface="Arial" charset="0"/>
            </a:endParaRPr>
          </a:p>
          <a:p>
            <a:pPr marL="0" indent="0">
              <a:buNone/>
            </a:pPr>
            <a:r>
              <a:rPr lang="en-US" sz="1800" kern="1200" dirty="0" smtClean="0">
                <a:latin typeface="Arial" charset="0"/>
                <a:cs typeface="Arial" charset="0"/>
              </a:rPr>
              <a:t>	(</a:t>
            </a:r>
            <a:r>
              <a:rPr lang="en-US" sz="1800" kern="1200" dirty="0">
                <a:latin typeface="Arial" charset="0"/>
                <a:cs typeface="Arial" charset="0"/>
              </a:rPr>
              <a:t>11) Names or addresses of students enrolled in any public school or college without the consent of each student whose name </a:t>
            </a:r>
            <a:r>
              <a:rPr lang="en-US" sz="1800" kern="1200" dirty="0" smtClean="0">
                <a:latin typeface="Arial" charset="0"/>
                <a:cs typeface="Arial" charset="0"/>
              </a:rPr>
              <a:t>or address </a:t>
            </a:r>
            <a:r>
              <a:rPr lang="en-US" sz="1800" kern="1200" dirty="0">
                <a:latin typeface="Arial" charset="0"/>
                <a:cs typeface="Arial" charset="0"/>
              </a:rPr>
              <a:t>is to be disclosed who is eighteen years of age or older and a parent or guardian of each such student who is younger </a:t>
            </a:r>
            <a:r>
              <a:rPr lang="en-US" sz="1800" kern="1200" dirty="0" smtClean="0">
                <a:latin typeface="Arial" charset="0"/>
                <a:cs typeface="Arial" charset="0"/>
              </a:rPr>
              <a:t>than eighteen </a:t>
            </a:r>
            <a:r>
              <a:rPr lang="en-US" sz="1800" kern="1200" dirty="0">
                <a:latin typeface="Arial" charset="0"/>
                <a:cs typeface="Arial" charset="0"/>
              </a:rPr>
              <a:t>years of age, provided this subdivision shall not be construed as prohibiting the disclosure of the names or </a:t>
            </a:r>
            <a:r>
              <a:rPr lang="en-US" sz="1800" kern="1200" dirty="0" smtClean="0">
                <a:latin typeface="Arial" charset="0"/>
                <a:cs typeface="Arial" charset="0"/>
              </a:rPr>
              <a:t>addresses of </a:t>
            </a:r>
            <a:r>
              <a:rPr lang="en-US" sz="1800" kern="1200" dirty="0">
                <a:latin typeface="Arial" charset="0"/>
                <a:cs typeface="Arial" charset="0"/>
              </a:rPr>
              <a:t>students enrolled in any public school in a regional school district to the board of selectmen or town board of finance, as </a:t>
            </a:r>
            <a:r>
              <a:rPr lang="en-US" sz="1800" kern="1200" dirty="0" smtClean="0">
                <a:latin typeface="Arial" charset="0"/>
                <a:cs typeface="Arial" charset="0"/>
              </a:rPr>
              <a:t>the case </a:t>
            </a:r>
            <a:r>
              <a:rPr lang="en-US" sz="1800" kern="1200" dirty="0">
                <a:latin typeface="Arial" charset="0"/>
                <a:cs typeface="Arial" charset="0"/>
              </a:rPr>
              <a:t>may be, of the town wherein the student resides for the purpose of verifying tuition payments made to such school;</a:t>
            </a:r>
          </a:p>
          <a:p>
            <a:pPr marL="0" indent="0" algn="ctr">
              <a:buNone/>
            </a:pPr>
            <a:r>
              <a:rPr lang="en-US" sz="1800" kern="1200" dirty="0">
                <a:latin typeface="Arial" charset="0"/>
                <a:cs typeface="Arial" charset="0"/>
              </a:rPr>
              <a:t>***</a:t>
            </a:r>
          </a:p>
          <a:p>
            <a:pPr marL="0" indent="0">
              <a:buNone/>
            </a:pPr>
            <a:r>
              <a:rPr lang="en-US" sz="1800" kern="1200" dirty="0" smtClean="0">
                <a:latin typeface="Arial" charset="0"/>
                <a:cs typeface="Arial" charset="0"/>
              </a:rPr>
              <a:t>	(</a:t>
            </a:r>
            <a:r>
              <a:rPr lang="en-US" sz="1800" kern="1200" dirty="0">
                <a:latin typeface="Arial" charset="0"/>
                <a:cs typeface="Arial" charset="0"/>
              </a:rPr>
              <a:t>17) Educational records which are not subject to disclosure under the Family Educational Rights and Privacy Act, 20 </a:t>
            </a:r>
            <a:r>
              <a:rPr lang="en-US" sz="1800" kern="1200" dirty="0" smtClean="0">
                <a:latin typeface="Arial" charset="0"/>
                <a:cs typeface="Arial" charset="0"/>
              </a:rPr>
              <a:t>USC 1232g.</a:t>
            </a:r>
            <a:r>
              <a:rPr lang="en-US" sz="1800" dirty="0" smtClean="0"/>
              <a:t>”</a:t>
            </a:r>
          </a:p>
          <a:p>
            <a:pPr marL="360362" lvl="1" indent="0">
              <a:buNone/>
            </a:pPr>
            <a:r>
              <a:rPr lang="en-US" sz="1800" dirty="0" smtClean="0"/>
              <a:t>						--Conn. Gen. Stat. § 1-210.</a:t>
            </a:r>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181</a:t>
            </a:fld>
            <a:endParaRPr lang="en-US" dirty="0"/>
          </a:p>
        </p:txBody>
      </p:sp>
    </p:spTree>
    <p:extLst>
      <p:ext uri="{BB962C8B-B14F-4D97-AF65-F5344CB8AC3E}">
        <p14:creationId xmlns:p14="http://schemas.microsoft.com/office/powerpoint/2010/main" val="47203702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Protecting Your Students and Yourselves</a:t>
            </a:r>
            <a:br>
              <a:rPr lang="en-US" dirty="0"/>
            </a:br>
            <a:r>
              <a:rPr lang="en-US" i="1" dirty="0"/>
              <a:t>Investigate Allegations of Harassment</a:t>
            </a:r>
            <a:endParaRPr lang="en-US" dirty="0"/>
          </a:p>
        </p:txBody>
      </p:sp>
      <p:sp>
        <p:nvSpPr>
          <p:cNvPr id="4" name="Content Placeholder 3"/>
          <p:cNvSpPr>
            <a:spLocks noGrp="1"/>
          </p:cNvSpPr>
          <p:nvPr>
            <p:ph idx="1"/>
          </p:nvPr>
        </p:nvSpPr>
        <p:spPr>
          <a:xfrm>
            <a:off x="228600" y="1219200"/>
            <a:ext cx="8794750" cy="5003800"/>
          </a:xfrm>
        </p:spPr>
        <p:txBody>
          <a:bodyPr/>
          <a:lstStyle/>
          <a:p>
            <a:pPr marL="360362" lvl="1" indent="0">
              <a:buNone/>
            </a:pPr>
            <a:r>
              <a:rPr lang="en-US" sz="2800" dirty="0" smtClean="0"/>
              <a:t>**</a:t>
            </a:r>
            <a:r>
              <a:rPr lang="en-US" sz="2800" b="1" dirty="0" smtClean="0"/>
              <a:t>Connecticut’s Freedom of Information Act</a:t>
            </a:r>
            <a:r>
              <a:rPr lang="en-US" sz="2800" dirty="0" smtClean="0"/>
              <a:t>**</a:t>
            </a:r>
            <a:endParaRPr lang="en-US" sz="2800" dirty="0" smtClean="0">
              <a:ea typeface="+mn-ea"/>
              <a:cs typeface="+mn-cs"/>
            </a:endParaRPr>
          </a:p>
          <a:p>
            <a:pPr marL="358775" lvl="1" indent="-358775"/>
            <a:endParaRPr lang="en-US" sz="900" dirty="0" smtClean="0">
              <a:ea typeface="+mn-ea"/>
              <a:cs typeface="+mn-cs"/>
            </a:endParaRPr>
          </a:p>
          <a:p>
            <a:endParaRPr lang="en-US" sz="2500" b="1" u="sng" dirty="0" smtClean="0"/>
          </a:p>
          <a:p>
            <a:r>
              <a:rPr lang="en-US" sz="2500" b="1" u="sng" dirty="0" smtClean="0"/>
              <a:t>Important</a:t>
            </a:r>
            <a:r>
              <a:rPr lang="en-US" sz="2500" dirty="0" smtClean="0"/>
              <a:t>: In general, respond within four business days to a request, otherwise you will be considered to have denied the request. </a:t>
            </a:r>
          </a:p>
          <a:p>
            <a:pPr marL="0" indent="0">
              <a:buNone/>
            </a:pPr>
            <a:r>
              <a:rPr lang="en-US" sz="2500" dirty="0" smtClean="0"/>
              <a:t>					</a:t>
            </a:r>
            <a:r>
              <a:rPr lang="en-US" sz="1800" u="sng" dirty="0" smtClean="0"/>
              <a:t>See</a:t>
            </a:r>
            <a:r>
              <a:rPr lang="en-US" sz="1800" dirty="0" smtClean="0"/>
              <a:t> Conn. Gen. Stat. § 1-206.</a:t>
            </a:r>
          </a:p>
          <a:p>
            <a:endParaRPr lang="en-US" sz="2500" dirty="0"/>
          </a:p>
          <a:p>
            <a:pPr marL="715963" lvl="3" indent="0">
              <a:buNone/>
            </a:pPr>
            <a:r>
              <a:rPr lang="en-US" sz="1600" dirty="0"/>
              <a:t>Note: Fees should not exceed what it costs to the public agency to provide the copy. Detailed fee instructions appear in the statute.</a:t>
            </a:r>
          </a:p>
          <a:p>
            <a:endParaRPr lang="en-US" sz="2500" dirty="0" smtClean="0"/>
          </a:p>
          <a:p>
            <a:endParaRPr lang="en-US" sz="1600" dirty="0"/>
          </a:p>
        </p:txBody>
      </p:sp>
      <p:sp>
        <p:nvSpPr>
          <p:cNvPr id="2" name="Slide Number Placeholder 1"/>
          <p:cNvSpPr>
            <a:spLocks noGrp="1"/>
          </p:cNvSpPr>
          <p:nvPr>
            <p:ph type="sldNum" sz="quarter" idx="10"/>
          </p:nvPr>
        </p:nvSpPr>
        <p:spPr/>
        <p:txBody>
          <a:bodyPr/>
          <a:lstStyle/>
          <a:p>
            <a:pPr>
              <a:defRPr/>
            </a:pPr>
            <a:fld id="{5DABCA54-74A8-4E63-A372-06C4C9214D79}" type="slidenum">
              <a:rPr lang="en-US" smtClean="0"/>
              <a:pPr>
                <a:defRPr/>
              </a:pPr>
              <a:t>182</a:t>
            </a:fld>
            <a:endParaRPr lang="en-US" dirty="0"/>
          </a:p>
        </p:txBody>
      </p:sp>
    </p:spTree>
    <p:extLst>
      <p:ext uri="{BB962C8B-B14F-4D97-AF65-F5344CB8AC3E}">
        <p14:creationId xmlns:p14="http://schemas.microsoft.com/office/powerpoint/2010/main" val="366841764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p:txBody>
          <a:bodyPr/>
          <a:lstStyle/>
          <a:p>
            <a:r>
              <a:rPr lang="en-US" sz="2800" dirty="0"/>
              <a:t>Protecting Your Students and Yourselves</a:t>
            </a:r>
            <a:br>
              <a:rPr lang="en-US" sz="2800" dirty="0"/>
            </a:br>
            <a:r>
              <a:rPr lang="en-US" sz="2800" i="1" dirty="0"/>
              <a:t>Investigate Allegations of Harassment</a:t>
            </a:r>
            <a:endParaRPr lang="en-US" dirty="0"/>
          </a:p>
        </p:txBody>
      </p:sp>
      <p:sp>
        <p:nvSpPr>
          <p:cNvPr id="109571" name="Content Placeholder 2"/>
          <p:cNvSpPr>
            <a:spLocks noGrp="1"/>
          </p:cNvSpPr>
          <p:nvPr>
            <p:ph idx="4294967295"/>
          </p:nvPr>
        </p:nvSpPr>
        <p:spPr>
          <a:xfrm>
            <a:off x="165100" y="1143000"/>
            <a:ext cx="8794750" cy="4724400"/>
          </a:xfrm>
        </p:spPr>
        <p:txBody>
          <a:bodyPr/>
          <a:lstStyle/>
          <a:p>
            <a:pPr>
              <a:buFontTx/>
              <a:buNone/>
            </a:pPr>
            <a:r>
              <a:rPr lang="en-US" sz="2400" dirty="0"/>
              <a:t>Once a complaint is made:</a:t>
            </a:r>
          </a:p>
          <a:p>
            <a:pPr lvl="1">
              <a:buFontTx/>
              <a:buNone/>
            </a:pPr>
            <a:endParaRPr lang="en-US" dirty="0"/>
          </a:p>
          <a:p>
            <a:pPr lvl="1">
              <a:buFontTx/>
              <a:buAutoNum type="alphaUcPeriod"/>
            </a:pPr>
            <a:r>
              <a:rPr lang="en-US" sz="2000" dirty="0"/>
              <a:t>Immediately take steps to ensure that the alleged victim and the alleged harasser are kept separate during the investigation.</a:t>
            </a:r>
          </a:p>
          <a:p>
            <a:pPr lvl="1">
              <a:buFontTx/>
              <a:buAutoNum type="alphaUcPeriod"/>
            </a:pPr>
            <a:endParaRPr lang="en-US" sz="2000" dirty="0"/>
          </a:p>
          <a:p>
            <a:pPr lvl="1">
              <a:buFontTx/>
              <a:buAutoNum type="alphaUcPeriod"/>
            </a:pPr>
            <a:r>
              <a:rPr lang="en-US" sz="2000" dirty="0"/>
              <a:t>Investigate the alleged harassment fully and promptly.  A full investigation includes the following steps:</a:t>
            </a:r>
          </a:p>
          <a:p>
            <a:pPr lvl="1">
              <a:buFontTx/>
              <a:buNone/>
            </a:pPr>
            <a:endParaRPr lang="en-US" sz="2000" dirty="0"/>
          </a:p>
          <a:p>
            <a:pPr>
              <a:buFontTx/>
              <a:buNone/>
            </a:pPr>
            <a:r>
              <a:rPr lang="en-US" sz="2000" b="1" u="sng" dirty="0"/>
              <a:t>Note</a:t>
            </a:r>
            <a:r>
              <a:rPr lang="en-US" sz="2000" b="1" dirty="0"/>
              <a:t>:	Please keep in mind that the steps described below should be 	adjusted according to the particular facts of the alleged 	harassment, including the age, disabilities, or other 	sensitivities of the alleged victim, the alleged harasser, and the 	witnesses. </a:t>
            </a:r>
          </a:p>
        </p:txBody>
      </p:sp>
      <p:sp>
        <p:nvSpPr>
          <p:cNvPr id="10957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87FF6F2-59CA-45CD-A313-37AED0B29338}" type="slidenum">
              <a:rPr lang="en-US" sz="800">
                <a:ea typeface="Arial Unicode MS" pitchFamily="34" charset="-128"/>
                <a:cs typeface="Arial Unicode MS" pitchFamily="34" charset="-128"/>
              </a:rPr>
              <a:pPr algn="r"/>
              <a:t>183</a:t>
            </a:fld>
            <a:endParaRPr lang="en-US" sz="800" dirty="0">
              <a:ea typeface="Arial Unicode MS" pitchFamily="34" charset="-128"/>
              <a:cs typeface="Arial Unicode MS" pitchFamily="34" charset="-128"/>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57141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2B1C92C-E25C-43A4-831C-250C61CF0CDB}" type="slidenum">
              <a:rPr lang="en-US"/>
              <a:pPr/>
              <a:t>184</a:t>
            </a:fld>
            <a:endParaRPr lang="en-US" dirty="0"/>
          </a:p>
        </p:txBody>
      </p:sp>
      <p:sp>
        <p:nvSpPr>
          <p:cNvPr id="110594" name="Title 1"/>
          <p:cNvSpPr>
            <a:spLocks noGrp="1"/>
          </p:cNvSpPr>
          <p:nvPr>
            <p:ph type="title" idx="4294967295"/>
          </p:nvPr>
        </p:nvSpPr>
        <p:spPr/>
        <p:txBody>
          <a:bodyPr/>
          <a:lstStyle/>
          <a:p>
            <a:r>
              <a:rPr lang="en-US" sz="2800" dirty="0">
                <a:solidFill>
                  <a:srgbClr val="000000"/>
                </a:solidFill>
              </a:rPr>
              <a:t>Protecting Your Students and Yourselves</a:t>
            </a:r>
            <a:br>
              <a:rPr lang="en-US" sz="2800" dirty="0">
                <a:solidFill>
                  <a:srgbClr val="000000"/>
                </a:solidFill>
              </a:rPr>
            </a:br>
            <a:r>
              <a:rPr lang="en-US" sz="2800" i="1" dirty="0">
                <a:solidFill>
                  <a:srgbClr val="000000"/>
                </a:solidFill>
              </a:rPr>
              <a:t>Investigate Allegations of Harassment</a:t>
            </a:r>
            <a:endParaRPr lang="en-US" dirty="0"/>
          </a:p>
        </p:txBody>
      </p:sp>
      <p:sp>
        <p:nvSpPr>
          <p:cNvPr id="110595" name="Content Placeholder 2"/>
          <p:cNvSpPr>
            <a:spLocks noGrp="1"/>
          </p:cNvSpPr>
          <p:nvPr>
            <p:ph idx="4294967295"/>
          </p:nvPr>
        </p:nvSpPr>
        <p:spPr>
          <a:xfrm>
            <a:off x="533400" y="1295400"/>
            <a:ext cx="8064500" cy="4929188"/>
          </a:xfrm>
        </p:spPr>
        <p:txBody>
          <a:bodyPr>
            <a:normAutofit lnSpcReduction="10000"/>
          </a:bodyPr>
          <a:lstStyle/>
          <a:p>
            <a:pPr marL="342900" indent="-342900">
              <a:buFontTx/>
              <a:buAutoNum type="arabicPeriod"/>
            </a:pPr>
            <a:r>
              <a:rPr lang="en-US" sz="2000" dirty="0"/>
              <a:t>Review applicable statutes, regulations, and school district policies and procedures.  Follow all applicable policies and procedures throughout the investigation.</a:t>
            </a:r>
          </a:p>
          <a:p>
            <a:pPr marL="342900" indent="-342900">
              <a:buFontTx/>
              <a:buNone/>
            </a:pPr>
            <a:r>
              <a:rPr lang="en-US" sz="2000" dirty="0"/>
              <a:t>2.  Ask the complaining student or staff member for a full narrative of the facts.</a:t>
            </a:r>
          </a:p>
          <a:p>
            <a:pPr marL="1312863" lvl="2" indent="-381000"/>
            <a:r>
              <a:rPr lang="en-US" sz="1800" dirty="0"/>
              <a:t>Written complaint forms are very helpful.  </a:t>
            </a:r>
          </a:p>
          <a:p>
            <a:pPr marL="342900" indent="-342900">
              <a:buFontTx/>
              <a:buNone/>
            </a:pPr>
            <a:r>
              <a:rPr lang="en-US" sz="2000" dirty="0"/>
              <a:t>3. 	Review the student/staff files </a:t>
            </a:r>
            <a:r>
              <a:rPr lang="en-US" sz="2000" dirty="0" smtClean="0"/>
              <a:t>of individuals </a:t>
            </a:r>
            <a:r>
              <a:rPr lang="en-US" sz="2000" dirty="0"/>
              <a:t>allegedly involved in the incident.</a:t>
            </a:r>
          </a:p>
          <a:p>
            <a:pPr marL="1312863" lvl="2" indent="-381000"/>
            <a:r>
              <a:rPr lang="en-US" sz="1800" dirty="0"/>
              <a:t>Reviewing the files will provide the investigator with key background facts that can inform his or her questioning of the victim, the alleged harasser, and witnesses.</a:t>
            </a:r>
          </a:p>
          <a:p>
            <a:pPr marL="342900" indent="-342900">
              <a:buFontTx/>
              <a:buNone/>
            </a:pPr>
            <a:r>
              <a:rPr lang="en-US" sz="2000" dirty="0"/>
              <a:t>4.  Interview all alleged victims (which may or may not include the complainant).</a:t>
            </a:r>
          </a:p>
          <a:p>
            <a:pPr marL="1312863" lvl="2" indent="-381000"/>
            <a:r>
              <a:rPr lang="en-US" sz="1800" dirty="0"/>
              <a:t>Consider asking: how the alleged harassment has affected the victim and whether the victim has any notes, emails, text messages, documentation, or other physical evidence.</a:t>
            </a: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83052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66D9C0E-9F77-4E46-90AD-2A63331CA7AA}" type="slidenum">
              <a:rPr lang="en-US"/>
              <a:pPr/>
              <a:t>185</a:t>
            </a:fld>
            <a:endParaRPr lang="en-US" dirty="0"/>
          </a:p>
        </p:txBody>
      </p:sp>
      <p:sp>
        <p:nvSpPr>
          <p:cNvPr id="111618" name="Title 1"/>
          <p:cNvSpPr>
            <a:spLocks noGrp="1"/>
          </p:cNvSpPr>
          <p:nvPr>
            <p:ph type="title" idx="4294967295"/>
          </p:nvPr>
        </p:nvSpPr>
        <p:spPr>
          <a:xfrm>
            <a:off x="165100" y="0"/>
            <a:ext cx="8969375" cy="990600"/>
          </a:xfrm>
        </p:spPr>
        <p:txBody>
          <a:bodyPr/>
          <a:lstStyle/>
          <a:p>
            <a:r>
              <a:rPr lang="en-US" sz="2800" dirty="0">
                <a:solidFill>
                  <a:srgbClr val="000000"/>
                </a:solidFill>
              </a:rPr>
              <a:t>Protecting Your Students and Yourselves</a:t>
            </a:r>
            <a:br>
              <a:rPr lang="en-US" sz="2800" dirty="0">
                <a:solidFill>
                  <a:srgbClr val="000000"/>
                </a:solidFill>
              </a:rPr>
            </a:br>
            <a:r>
              <a:rPr lang="en-US" sz="2800" i="1" dirty="0">
                <a:solidFill>
                  <a:srgbClr val="000000"/>
                </a:solidFill>
              </a:rPr>
              <a:t>Investigate Allegations of Harassment</a:t>
            </a:r>
            <a:endParaRPr lang="en-US" dirty="0"/>
          </a:p>
        </p:txBody>
      </p:sp>
      <p:sp>
        <p:nvSpPr>
          <p:cNvPr id="111619" name="Content Placeholder 2"/>
          <p:cNvSpPr>
            <a:spLocks noGrp="1"/>
          </p:cNvSpPr>
          <p:nvPr>
            <p:ph idx="4294967295"/>
          </p:nvPr>
        </p:nvSpPr>
        <p:spPr>
          <a:xfrm>
            <a:off x="174625" y="1217360"/>
            <a:ext cx="8794750" cy="5310188"/>
          </a:xfrm>
        </p:spPr>
        <p:txBody>
          <a:bodyPr>
            <a:normAutofit/>
          </a:bodyPr>
          <a:lstStyle/>
          <a:p>
            <a:pPr marL="817563" lvl="1" indent="-457200">
              <a:buFontTx/>
              <a:buNone/>
            </a:pPr>
            <a:r>
              <a:rPr lang="en-US" sz="2000" dirty="0"/>
              <a:t>5.  Interview the alleged harasser(s).</a:t>
            </a:r>
          </a:p>
          <a:p>
            <a:pPr marL="817563" lvl="1" indent="-457200">
              <a:spcBef>
                <a:spcPct val="40000"/>
              </a:spcBef>
              <a:buFontTx/>
              <a:buAutoNum type="arabicPeriod" startAt="6"/>
            </a:pPr>
            <a:r>
              <a:rPr lang="en-US" sz="2000" dirty="0" smtClean="0"/>
              <a:t>Interview other </a:t>
            </a:r>
            <a:r>
              <a:rPr lang="en-US" sz="2000" dirty="0"/>
              <a:t>witnesses.</a:t>
            </a:r>
          </a:p>
          <a:p>
            <a:pPr marL="817563" lvl="1" indent="-457200">
              <a:spcBef>
                <a:spcPct val="40000"/>
              </a:spcBef>
              <a:buFontTx/>
              <a:buAutoNum type="arabicPeriod" startAt="6"/>
            </a:pPr>
            <a:r>
              <a:rPr lang="en-US" sz="2000" dirty="0"/>
              <a:t>Review the notes from the interviews.</a:t>
            </a:r>
          </a:p>
          <a:p>
            <a:pPr marL="1100138" lvl="2" indent="-168275"/>
            <a:r>
              <a:rPr lang="en-US" sz="1800" dirty="0"/>
              <a:t>Follow up on any factual inconsistencies.  Re-interview as necessary.  </a:t>
            </a:r>
          </a:p>
          <a:p>
            <a:pPr marL="817563" lvl="1" indent="-457200">
              <a:buFontTx/>
              <a:buAutoNum type="arabicPeriod" startAt="6"/>
            </a:pPr>
            <a:endParaRPr lang="en-US" sz="2000" dirty="0"/>
          </a:p>
          <a:p>
            <a:pPr marL="533400" indent="-533400">
              <a:spcBef>
                <a:spcPct val="0"/>
              </a:spcBef>
              <a:buFontTx/>
              <a:buNone/>
            </a:pPr>
            <a:r>
              <a:rPr lang="en-US" sz="2000" b="1" u="sng" dirty="0">
                <a:ea typeface="Arial Unicode MS" pitchFamily="34" charset="-128"/>
                <a:cs typeface="Arial Unicode MS" pitchFamily="34" charset="-128"/>
              </a:rPr>
              <a:t>Note</a:t>
            </a:r>
            <a:r>
              <a:rPr lang="en-US" sz="2000" b="1" dirty="0">
                <a:ea typeface="Arial Unicode MS" pitchFamily="34" charset="-128"/>
                <a:cs typeface="Arial Unicode MS" pitchFamily="34" charset="-128"/>
              </a:rPr>
              <a:t>:	Provide interviewees – whether they are the victim, a witness, 	or the alleged harasser – with appropriate translation services 	if the interviewee is an English Language Learner.</a:t>
            </a:r>
            <a:endParaRPr lang="en-US" dirty="0"/>
          </a:p>
        </p:txBody>
      </p:sp>
      <p:cxnSp>
        <p:nvCxnSpPr>
          <p:cNvPr id="6" name="Straight Connector 5"/>
          <p:cNvCxnSpPr/>
          <p:nvPr/>
        </p:nvCxnSpPr>
        <p:spPr>
          <a:xfrm>
            <a:off x="152400" y="9906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9235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How to Investigate Allegations of Harassment</a:t>
            </a:r>
          </a:p>
        </p:txBody>
      </p:sp>
      <p:sp>
        <p:nvSpPr>
          <p:cNvPr id="63491" name="Content Placeholder 2"/>
          <p:cNvSpPr>
            <a:spLocks noGrp="1"/>
          </p:cNvSpPr>
          <p:nvPr>
            <p:ph idx="1"/>
          </p:nvPr>
        </p:nvSpPr>
        <p:spPr>
          <a:xfrm>
            <a:off x="165100" y="1449388"/>
            <a:ext cx="4254500" cy="5003800"/>
          </a:xfrm>
        </p:spPr>
        <p:txBody>
          <a:bodyPr>
            <a:normAutofit fontScale="92500"/>
          </a:bodyPr>
          <a:lstStyle/>
          <a:p>
            <a:pPr marL="457200" indent="-457200" eaLnBrk="1" hangingPunct="1"/>
            <a:r>
              <a:rPr lang="en-US" sz="2200" dirty="0" smtClean="0"/>
              <a:t>If only a school official is conducting an interview and:</a:t>
            </a:r>
          </a:p>
          <a:p>
            <a:pPr marL="815975" lvl="1" indent="-457200" eaLnBrk="1" hangingPunct="1"/>
            <a:r>
              <a:rPr lang="en-US" sz="2200" dirty="0" smtClean="0"/>
              <a:t>No school resource officer is present</a:t>
            </a:r>
          </a:p>
          <a:p>
            <a:pPr marL="815975" lvl="1" indent="-457200" eaLnBrk="1" hangingPunct="1"/>
            <a:r>
              <a:rPr lang="en-US" sz="2200" dirty="0" smtClean="0"/>
              <a:t>No police officer is present </a:t>
            </a:r>
          </a:p>
          <a:p>
            <a:pPr marL="815975" lvl="1" indent="-457200" eaLnBrk="1" hangingPunct="1"/>
            <a:endParaRPr lang="en-US" sz="2200" dirty="0"/>
          </a:p>
          <a:p>
            <a:pPr marL="457200" indent="-457200" eaLnBrk="1" hangingPunct="1"/>
            <a:r>
              <a:rPr lang="en-US" sz="2200" dirty="0" smtClean="0"/>
              <a:t>If a school official is not acting at the behest of the police</a:t>
            </a:r>
          </a:p>
          <a:p>
            <a:pPr marL="457200" indent="-457200" eaLnBrk="1" hangingPunct="1"/>
            <a:endParaRPr lang="en-US" sz="2200" dirty="0" smtClean="0"/>
          </a:p>
          <a:p>
            <a:pPr marL="457200" indent="-457200" eaLnBrk="1" hangingPunct="1"/>
            <a:r>
              <a:rPr lang="en-US" sz="2200" dirty="0" smtClean="0"/>
              <a:t>If a school resource officer or police officer joins a school official for an interview but does not ask questions</a:t>
            </a:r>
            <a:endParaRPr lang="en-US" sz="2200" dirty="0"/>
          </a:p>
          <a:p>
            <a:pPr marL="815975" lvl="1" indent="-457200" eaLnBrk="1" hangingPunct="1">
              <a:buFontTx/>
              <a:buNone/>
            </a:pPr>
            <a:endParaRPr lang="en-US" sz="2300" dirty="0" smtClean="0"/>
          </a:p>
          <a:p>
            <a:pPr marL="1174750" lvl="2" indent="-457200" eaLnBrk="1" hangingPunct="1">
              <a:buFontTx/>
              <a:buNone/>
            </a:pPr>
            <a:endParaRPr lang="en-US" sz="1800" dirty="0" smtClean="0"/>
          </a:p>
        </p:txBody>
      </p:sp>
      <p:sp>
        <p:nvSpPr>
          <p:cNvPr id="6349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454698B-41E3-4FDC-AF3C-F44EE2B73CF4}" type="slidenum">
              <a:rPr lang="en-US" sz="800">
                <a:latin typeface="Arial" pitchFamily="34" charset="0"/>
              </a:rPr>
              <a:pPr algn="r" eaLnBrk="1" hangingPunct="1"/>
              <a:t>186</a:t>
            </a:fld>
            <a:endParaRPr lang="en-US" sz="800" dirty="0">
              <a:latin typeface="Arial" pitchFamily="34" charset="0"/>
            </a:endParaRPr>
          </a:p>
        </p:txBody>
      </p:sp>
      <p:sp>
        <p:nvSpPr>
          <p:cNvPr id="5" name="Content Placeholder 2"/>
          <p:cNvSpPr txBox="1">
            <a:spLocks/>
          </p:cNvSpPr>
          <p:nvPr/>
        </p:nvSpPr>
        <p:spPr bwMode="auto">
          <a:xfrm>
            <a:off x="4724400" y="1371600"/>
            <a:ext cx="44196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mn-ea"/>
                <a:cs typeface="+mn-cs"/>
              </a:defRPr>
            </a:lvl1pPr>
            <a:lvl2pPr marL="717550" indent="-357188" algn="l" rtl="0" eaLnBrk="0" fontAlgn="base" hangingPunct="0">
              <a:spcBef>
                <a:spcPct val="20000"/>
              </a:spcBef>
              <a:spcAft>
                <a:spcPct val="0"/>
              </a:spcAft>
              <a:buChar char="–"/>
              <a:defRPr sz="2400">
                <a:solidFill>
                  <a:schemeClr val="tx1"/>
                </a:solidFill>
                <a:latin typeface="+mn-lt"/>
              </a:defRPr>
            </a:lvl2pPr>
            <a:lvl3pPr marL="1076325" indent="-357188" algn="l" rtl="0" eaLnBrk="0" fontAlgn="base" hangingPunct="0">
              <a:spcBef>
                <a:spcPct val="20000"/>
              </a:spcBef>
              <a:spcAft>
                <a:spcPct val="0"/>
              </a:spcAft>
              <a:buChar char="•"/>
              <a:defRPr sz="2000">
                <a:solidFill>
                  <a:schemeClr val="tx1"/>
                </a:solidFill>
                <a:latin typeface="+mn-lt"/>
              </a:defRPr>
            </a:lvl3pPr>
            <a:lvl4pPr marL="1433513" indent="-355600" algn="l" rtl="0" eaLnBrk="0" fontAlgn="base" hangingPunct="0">
              <a:spcBef>
                <a:spcPct val="20000"/>
              </a:spcBef>
              <a:spcAft>
                <a:spcPct val="0"/>
              </a:spcAft>
              <a:buChar char="–"/>
              <a:defRPr sz="2000">
                <a:solidFill>
                  <a:schemeClr val="tx1"/>
                </a:solidFill>
                <a:latin typeface="+mn-lt"/>
              </a:defRPr>
            </a:lvl4pPr>
            <a:lvl5pPr marL="1792288" indent="-357188" algn="l" rtl="0" eaLnBrk="0" fontAlgn="base" hangingPunct="0">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pPr marL="815975" lvl="1" indent="-457200" eaLnBrk="1" hangingPunct="1">
              <a:buFontTx/>
              <a:buNone/>
            </a:pPr>
            <a:r>
              <a:rPr lang="en-US" sz="2300" dirty="0" smtClean="0"/>
              <a:t>	</a:t>
            </a:r>
          </a:p>
          <a:p>
            <a:pPr marL="815975" lvl="1" indent="-457200" eaLnBrk="1" hangingPunct="1">
              <a:buFontTx/>
              <a:buNone/>
            </a:pPr>
            <a:endParaRPr lang="en-US" sz="2300" dirty="0"/>
          </a:p>
          <a:p>
            <a:pPr marL="815975" lvl="1" indent="-457200" eaLnBrk="1" hangingPunct="1">
              <a:buFontTx/>
              <a:buNone/>
            </a:pPr>
            <a:endParaRPr lang="en-US" sz="2300" dirty="0" smtClean="0"/>
          </a:p>
          <a:p>
            <a:pPr marL="815975" lvl="1" indent="-457200" eaLnBrk="1" hangingPunct="1">
              <a:buFontTx/>
              <a:buNone/>
            </a:pPr>
            <a:endParaRPr lang="en-US" sz="2300" dirty="0"/>
          </a:p>
          <a:p>
            <a:pPr marL="815975" lvl="1" indent="-457200" eaLnBrk="1" hangingPunct="1">
              <a:buFontTx/>
              <a:buNone/>
            </a:pPr>
            <a:r>
              <a:rPr lang="en-US" sz="2300" dirty="0" smtClean="0"/>
              <a:t>	</a:t>
            </a:r>
            <a:r>
              <a:rPr lang="en-US" sz="3000" b="1" dirty="0" smtClean="0"/>
              <a:t>Parental consent and/or presence is not required</a:t>
            </a:r>
          </a:p>
          <a:p>
            <a:pPr marL="815975" lvl="1" indent="-457200" eaLnBrk="1" hangingPunct="1">
              <a:buFontTx/>
              <a:buNone/>
            </a:pPr>
            <a:endParaRPr lang="en-US" sz="2300" dirty="0" smtClean="0"/>
          </a:p>
          <a:p>
            <a:pPr marL="1174750" lvl="2" indent="-457200" eaLnBrk="1" hangingPunct="1">
              <a:buFontTx/>
              <a:buNone/>
            </a:pPr>
            <a:endParaRPr lang="en-US" sz="1800" dirty="0" smtClean="0"/>
          </a:p>
        </p:txBody>
      </p:sp>
      <p:sp>
        <p:nvSpPr>
          <p:cNvPr id="2" name="Right Arrow 1"/>
          <p:cNvSpPr/>
          <p:nvPr/>
        </p:nvSpPr>
        <p:spPr>
          <a:xfrm>
            <a:off x="4419600" y="3581400"/>
            <a:ext cx="914400" cy="762000"/>
          </a:xfrm>
          <a:prstGeom prst="rightArrow">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rot="2700000">
            <a:off x="4369781" y="2720319"/>
            <a:ext cx="1120681" cy="762000"/>
          </a:xfrm>
          <a:prstGeom prst="right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700000">
            <a:off x="4316460" y="4475628"/>
            <a:ext cx="1120681" cy="762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00671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How to Investigate Allegations of Harassment</a:t>
            </a:r>
          </a:p>
        </p:txBody>
      </p:sp>
      <p:sp>
        <p:nvSpPr>
          <p:cNvPr id="63491" name="Content Placeholder 2"/>
          <p:cNvSpPr>
            <a:spLocks noGrp="1"/>
          </p:cNvSpPr>
          <p:nvPr>
            <p:ph idx="1"/>
          </p:nvPr>
        </p:nvSpPr>
        <p:spPr/>
        <p:txBody>
          <a:bodyPr/>
          <a:lstStyle/>
          <a:p>
            <a:pPr marL="457200" indent="-457200" eaLnBrk="1" hangingPunct="1"/>
            <a:r>
              <a:rPr lang="en-US" sz="2700" dirty="0" smtClean="0"/>
              <a:t>If a police officer is present and directing the questioning, the age of the student becomes significant:</a:t>
            </a:r>
          </a:p>
          <a:p>
            <a:pPr marL="815975" lvl="1" indent="-457200" eaLnBrk="1" hangingPunct="1"/>
            <a:endParaRPr lang="en-US" u="sng" dirty="0" smtClean="0"/>
          </a:p>
          <a:p>
            <a:pPr marL="815975" lvl="1" indent="-457200" eaLnBrk="1" hangingPunct="1"/>
            <a:r>
              <a:rPr lang="en-US" u="sng" dirty="0" smtClean="0"/>
              <a:t>Category 1</a:t>
            </a:r>
            <a:r>
              <a:rPr lang="en-US" dirty="0" smtClean="0"/>
              <a:t>: Students under 16 years old</a:t>
            </a:r>
          </a:p>
          <a:p>
            <a:pPr marL="815975" lvl="1" indent="-457200" eaLnBrk="1" hangingPunct="1"/>
            <a:endParaRPr lang="en-US" u="sng" dirty="0" smtClean="0"/>
          </a:p>
          <a:p>
            <a:pPr marL="815975" lvl="1" indent="-457200" eaLnBrk="1" hangingPunct="1"/>
            <a:r>
              <a:rPr lang="en-US" u="sng" dirty="0" smtClean="0"/>
              <a:t>Category 2</a:t>
            </a:r>
            <a:r>
              <a:rPr lang="en-US" dirty="0" smtClean="0"/>
              <a:t>: Students 16 and 17 years old</a:t>
            </a:r>
            <a:endParaRPr lang="en-US" dirty="0"/>
          </a:p>
          <a:p>
            <a:pPr marL="815975" lvl="1" indent="-457200" eaLnBrk="1" hangingPunct="1">
              <a:buFontTx/>
              <a:buNone/>
            </a:pPr>
            <a:endParaRPr lang="en-US" sz="2300" dirty="0"/>
          </a:p>
          <a:p>
            <a:pPr marL="815975" lvl="1" indent="-457200" eaLnBrk="1" hangingPunct="1">
              <a:buFontTx/>
              <a:buNone/>
            </a:pPr>
            <a:endParaRPr lang="en-US" sz="2300" dirty="0" smtClean="0"/>
          </a:p>
          <a:p>
            <a:pPr marL="1174750" lvl="2" indent="-457200" eaLnBrk="1" hangingPunct="1">
              <a:buFontTx/>
              <a:buNone/>
            </a:pPr>
            <a:endParaRPr lang="en-US" sz="1800" dirty="0" smtClean="0"/>
          </a:p>
        </p:txBody>
      </p:sp>
      <p:sp>
        <p:nvSpPr>
          <p:cNvPr id="6349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454698B-41E3-4FDC-AF3C-F44EE2B73CF4}" type="slidenum">
              <a:rPr lang="en-US" sz="800">
                <a:latin typeface="Arial" pitchFamily="34" charset="0"/>
              </a:rPr>
              <a:pPr algn="r" eaLnBrk="1" hangingPunct="1"/>
              <a:t>187</a:t>
            </a:fld>
            <a:endParaRPr lang="en-US" sz="800" dirty="0">
              <a:latin typeface="Arial" pitchFamily="34" charset="0"/>
            </a:endParaRPr>
          </a:p>
        </p:txBody>
      </p:sp>
    </p:spTree>
    <p:extLst>
      <p:ext uri="{BB962C8B-B14F-4D97-AF65-F5344CB8AC3E}">
        <p14:creationId xmlns:p14="http://schemas.microsoft.com/office/powerpoint/2010/main" val="384162913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How to Investigate Allegations of Harassment</a:t>
            </a:r>
          </a:p>
        </p:txBody>
      </p:sp>
      <p:sp>
        <p:nvSpPr>
          <p:cNvPr id="63491" name="Content Placeholder 2"/>
          <p:cNvSpPr>
            <a:spLocks noGrp="1"/>
          </p:cNvSpPr>
          <p:nvPr>
            <p:ph idx="1"/>
          </p:nvPr>
        </p:nvSpPr>
        <p:spPr>
          <a:xfrm>
            <a:off x="165100" y="1371600"/>
            <a:ext cx="8794750" cy="5003800"/>
          </a:xfrm>
        </p:spPr>
        <p:txBody>
          <a:bodyPr>
            <a:normAutofit lnSpcReduction="10000"/>
          </a:bodyPr>
          <a:lstStyle/>
          <a:p>
            <a:pPr marL="0" indent="0" eaLnBrk="1" hangingPunct="1">
              <a:buNone/>
            </a:pPr>
            <a:r>
              <a:rPr lang="en-US" sz="2700" u="sng" dirty="0" smtClean="0"/>
              <a:t>Category 1</a:t>
            </a:r>
            <a:r>
              <a:rPr lang="en-US" sz="2700" dirty="0" smtClean="0"/>
              <a:t>: If a police officer is present and directing the questioning, any </a:t>
            </a:r>
            <a:r>
              <a:rPr lang="en-US" sz="2700" dirty="0"/>
              <a:t>admission, confession or statement, written or oral, </a:t>
            </a:r>
            <a:r>
              <a:rPr lang="en-US" sz="2700" dirty="0" smtClean="0"/>
              <a:t>made by </a:t>
            </a:r>
            <a:r>
              <a:rPr lang="en-US" sz="2700" dirty="0"/>
              <a:t>a child </a:t>
            </a:r>
            <a:r>
              <a:rPr lang="en-US" sz="2700" b="1" u="sng" dirty="0"/>
              <a:t>under the age of </a:t>
            </a:r>
            <a:r>
              <a:rPr lang="en-US" sz="2700" b="1" u="sng" dirty="0" smtClean="0"/>
              <a:t>16</a:t>
            </a:r>
            <a:r>
              <a:rPr lang="en-US" sz="2700" dirty="0" smtClean="0"/>
              <a:t>: </a:t>
            </a:r>
          </a:p>
          <a:p>
            <a:pPr marL="815975" lvl="1" indent="-457200" eaLnBrk="1" hangingPunct="1"/>
            <a:r>
              <a:rPr lang="en-US" sz="2300" dirty="0"/>
              <a:t>N</a:t>
            </a:r>
            <a:r>
              <a:rPr lang="en-US" sz="2300" dirty="0" smtClean="0"/>
              <a:t>eeds </a:t>
            </a:r>
            <a:r>
              <a:rPr lang="en-US" sz="2300" dirty="0"/>
              <a:t>to </a:t>
            </a:r>
            <a:r>
              <a:rPr lang="en-US" sz="2300" dirty="0" smtClean="0"/>
              <a:t>be in </a:t>
            </a:r>
            <a:r>
              <a:rPr lang="en-US" sz="2300" dirty="0"/>
              <a:t>the presence of </a:t>
            </a:r>
            <a:r>
              <a:rPr lang="en-US" sz="2300" dirty="0" smtClean="0"/>
              <a:t>a child's </a:t>
            </a:r>
            <a:r>
              <a:rPr lang="en-US" sz="2300" dirty="0"/>
              <a:t>parent </a:t>
            </a:r>
            <a:r>
              <a:rPr lang="en-US" sz="2300" dirty="0" smtClean="0"/>
              <a:t>or </a:t>
            </a:r>
            <a:r>
              <a:rPr lang="en-US" sz="2300" dirty="0"/>
              <a:t>guardian </a:t>
            </a:r>
          </a:p>
          <a:p>
            <a:pPr marL="815975" lvl="1" indent="-457200" eaLnBrk="1" hangingPunct="1"/>
            <a:r>
              <a:rPr lang="en-US" sz="2300" dirty="0" smtClean="0"/>
              <a:t>Must be given after the child and his/her parent or </a:t>
            </a:r>
            <a:r>
              <a:rPr lang="en-US" sz="2300" dirty="0"/>
              <a:t>guardian </a:t>
            </a:r>
            <a:r>
              <a:rPr lang="en-US" sz="2300" dirty="0" smtClean="0"/>
              <a:t>have </a:t>
            </a:r>
            <a:r>
              <a:rPr lang="en-US" sz="2300" dirty="0"/>
              <a:t>been </a:t>
            </a:r>
            <a:r>
              <a:rPr lang="en-US" sz="2300" dirty="0" smtClean="0"/>
              <a:t>advised:</a:t>
            </a:r>
            <a:endParaRPr lang="en-US" sz="2300" dirty="0"/>
          </a:p>
          <a:p>
            <a:pPr marL="1174750" lvl="2" indent="-457200" eaLnBrk="1" hangingPunct="1"/>
            <a:r>
              <a:rPr lang="en-US" sz="1900" dirty="0" smtClean="0"/>
              <a:t>of </a:t>
            </a:r>
            <a:r>
              <a:rPr lang="en-US" sz="1900" dirty="0"/>
              <a:t>the </a:t>
            </a:r>
            <a:r>
              <a:rPr lang="en-US" sz="1900" dirty="0" smtClean="0"/>
              <a:t>child’s </a:t>
            </a:r>
            <a:r>
              <a:rPr lang="en-US" sz="1900" dirty="0"/>
              <a:t>right to retain counsel, or if unable to afford counsel, to have counsel appointed on the child's behalf</a:t>
            </a:r>
            <a:r>
              <a:rPr lang="en-US" sz="1900" dirty="0" smtClean="0"/>
              <a:t>, </a:t>
            </a:r>
          </a:p>
          <a:p>
            <a:pPr marL="1174750" lvl="2" indent="-457200" eaLnBrk="1" hangingPunct="1"/>
            <a:r>
              <a:rPr lang="en-US" sz="1900" dirty="0" smtClean="0"/>
              <a:t>of </a:t>
            </a:r>
            <a:r>
              <a:rPr lang="en-US" sz="1900" dirty="0"/>
              <a:t>the </a:t>
            </a:r>
            <a:r>
              <a:rPr lang="en-US" sz="1900" dirty="0" smtClean="0"/>
              <a:t>child’s </a:t>
            </a:r>
            <a:r>
              <a:rPr lang="en-US" sz="1900" dirty="0"/>
              <a:t>right to refuse to make any statements, and </a:t>
            </a:r>
          </a:p>
          <a:p>
            <a:pPr marL="1174750" lvl="2" indent="-457200" eaLnBrk="1" hangingPunct="1"/>
            <a:r>
              <a:rPr lang="en-US" sz="1900" dirty="0" smtClean="0"/>
              <a:t>that </a:t>
            </a:r>
            <a:r>
              <a:rPr lang="en-US" sz="1900" dirty="0"/>
              <a:t>any statements the child makes may </a:t>
            </a:r>
            <a:r>
              <a:rPr lang="en-US" sz="1900" dirty="0" smtClean="0"/>
              <a:t>be introduced </a:t>
            </a:r>
            <a:r>
              <a:rPr lang="en-US" sz="1900" dirty="0"/>
              <a:t>into evidence against the child</a:t>
            </a:r>
            <a:r>
              <a:rPr lang="en-US" sz="1900" dirty="0" smtClean="0"/>
              <a:t>.</a:t>
            </a:r>
          </a:p>
          <a:p>
            <a:pPr marL="1174750" lvl="2" indent="-457200" eaLnBrk="1" hangingPunct="1"/>
            <a:endParaRPr lang="en-US" sz="1900" dirty="0"/>
          </a:p>
          <a:p>
            <a:pPr marL="717550" lvl="2" indent="0" eaLnBrk="1" hangingPunct="1">
              <a:buNone/>
            </a:pPr>
            <a:r>
              <a:rPr lang="en-US" sz="1900" dirty="0" smtClean="0"/>
              <a:t>Any admission or confession will be inadmissible in court unless the requirements above are met. </a:t>
            </a:r>
            <a:r>
              <a:rPr lang="en-US" sz="1900" u="sng" dirty="0" smtClean="0"/>
              <a:t>See</a:t>
            </a:r>
            <a:r>
              <a:rPr lang="en-US" sz="1900" dirty="0" smtClean="0"/>
              <a:t> Conn. Gen. Stat. § 46B-137(a).</a:t>
            </a:r>
            <a:endParaRPr lang="en-US" sz="1900" dirty="0"/>
          </a:p>
          <a:p>
            <a:pPr marL="815975" lvl="1" indent="-457200" eaLnBrk="1" hangingPunct="1">
              <a:buFontTx/>
              <a:buNone/>
            </a:pPr>
            <a:endParaRPr lang="en-US" sz="2300" dirty="0"/>
          </a:p>
          <a:p>
            <a:pPr marL="815975" lvl="1" indent="-457200" eaLnBrk="1" hangingPunct="1">
              <a:buFontTx/>
              <a:buNone/>
            </a:pPr>
            <a:endParaRPr lang="en-US" sz="2300" dirty="0" smtClean="0"/>
          </a:p>
          <a:p>
            <a:pPr marL="1174750" lvl="2" indent="-457200" eaLnBrk="1" hangingPunct="1">
              <a:buFontTx/>
              <a:buNone/>
            </a:pPr>
            <a:endParaRPr lang="en-US" sz="1800" dirty="0" smtClean="0"/>
          </a:p>
        </p:txBody>
      </p:sp>
      <p:sp>
        <p:nvSpPr>
          <p:cNvPr id="6349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454698B-41E3-4FDC-AF3C-F44EE2B73CF4}" type="slidenum">
              <a:rPr lang="en-US" sz="800">
                <a:latin typeface="Arial" pitchFamily="34" charset="0"/>
              </a:rPr>
              <a:pPr algn="r" eaLnBrk="1" hangingPunct="1"/>
              <a:t>188</a:t>
            </a:fld>
            <a:endParaRPr lang="en-US" sz="800" dirty="0">
              <a:latin typeface="Arial" pitchFamily="34" charset="0"/>
            </a:endParaRPr>
          </a:p>
        </p:txBody>
      </p:sp>
    </p:spTree>
    <p:extLst>
      <p:ext uri="{BB962C8B-B14F-4D97-AF65-F5344CB8AC3E}">
        <p14:creationId xmlns:p14="http://schemas.microsoft.com/office/powerpoint/2010/main" val="216610130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How to Investigate Allegations of Harassment</a:t>
            </a:r>
          </a:p>
        </p:txBody>
      </p:sp>
      <p:sp>
        <p:nvSpPr>
          <p:cNvPr id="63491" name="Content Placeholder 2"/>
          <p:cNvSpPr>
            <a:spLocks noGrp="1"/>
          </p:cNvSpPr>
          <p:nvPr>
            <p:ph idx="1"/>
          </p:nvPr>
        </p:nvSpPr>
        <p:spPr>
          <a:xfrm>
            <a:off x="165100" y="1295400"/>
            <a:ext cx="8794750" cy="5003800"/>
          </a:xfrm>
        </p:spPr>
        <p:txBody>
          <a:bodyPr>
            <a:normAutofit lnSpcReduction="10000"/>
          </a:bodyPr>
          <a:lstStyle/>
          <a:p>
            <a:pPr marL="0" indent="0" eaLnBrk="1" hangingPunct="1">
              <a:buNone/>
            </a:pPr>
            <a:r>
              <a:rPr lang="en-US" sz="2700" u="sng" dirty="0"/>
              <a:t>Category </a:t>
            </a:r>
            <a:r>
              <a:rPr lang="en-US" sz="2700" u="sng" dirty="0" smtClean="0"/>
              <a:t>2</a:t>
            </a:r>
            <a:r>
              <a:rPr lang="en-US" sz="2700" dirty="0" smtClean="0"/>
              <a:t>: If a police officer is present and directing the questioning, any </a:t>
            </a:r>
            <a:r>
              <a:rPr lang="en-US" sz="2700" dirty="0"/>
              <a:t>admission, confession or statement, written or oral, </a:t>
            </a:r>
            <a:r>
              <a:rPr lang="en-US" sz="2700" dirty="0" smtClean="0"/>
              <a:t>made by </a:t>
            </a:r>
            <a:r>
              <a:rPr lang="en-US" sz="2700" dirty="0"/>
              <a:t>a child </a:t>
            </a:r>
            <a:r>
              <a:rPr lang="en-US" sz="2700" b="1" u="sng" dirty="0" smtClean="0"/>
              <a:t>16 or 17 years old</a:t>
            </a:r>
            <a:r>
              <a:rPr lang="en-US" sz="2700" dirty="0" smtClean="0"/>
              <a:t>: </a:t>
            </a:r>
          </a:p>
          <a:p>
            <a:pPr marL="815975" lvl="1" indent="-457200" eaLnBrk="1" hangingPunct="1"/>
            <a:r>
              <a:rPr lang="en-US" sz="2300" dirty="0" smtClean="0"/>
              <a:t>reasonable efforts must be made </a:t>
            </a:r>
            <a:r>
              <a:rPr lang="en-US" sz="2300" dirty="0"/>
              <a:t>to contact </a:t>
            </a:r>
            <a:r>
              <a:rPr lang="en-US" sz="2300" dirty="0" smtClean="0"/>
              <a:t>the child’s </a:t>
            </a:r>
            <a:r>
              <a:rPr lang="en-US" sz="2300" dirty="0"/>
              <a:t>parent or guardian </a:t>
            </a:r>
            <a:r>
              <a:rPr lang="en-US" sz="2300" u="sng" dirty="0" smtClean="0"/>
              <a:t>and</a:t>
            </a:r>
          </a:p>
          <a:p>
            <a:pPr marL="815975" lvl="1" indent="-457200" eaLnBrk="1" hangingPunct="1"/>
            <a:r>
              <a:rPr lang="en-US" sz="2300" dirty="0"/>
              <a:t>t</a:t>
            </a:r>
            <a:r>
              <a:rPr lang="en-US" sz="2300" dirty="0" smtClean="0"/>
              <a:t>he child must be advised:</a:t>
            </a:r>
          </a:p>
          <a:p>
            <a:pPr marL="1174750" lvl="2" indent="-457200" eaLnBrk="1" hangingPunct="1"/>
            <a:r>
              <a:rPr lang="en-US" sz="1900" dirty="0"/>
              <a:t>o</a:t>
            </a:r>
            <a:r>
              <a:rPr lang="en-US" sz="1900" dirty="0" smtClean="0"/>
              <a:t>f the </a:t>
            </a:r>
            <a:r>
              <a:rPr lang="en-US" sz="1900" dirty="0"/>
              <a:t>right to contact a parent or guardian and to have a parent or guardian present </a:t>
            </a:r>
            <a:r>
              <a:rPr lang="en-US" sz="1900" dirty="0" smtClean="0"/>
              <a:t>during any interview,</a:t>
            </a:r>
          </a:p>
          <a:p>
            <a:pPr marL="1174750" lvl="2" indent="-457200" eaLnBrk="1" hangingPunct="1"/>
            <a:r>
              <a:rPr lang="en-US" sz="1900" dirty="0"/>
              <a:t>of </a:t>
            </a:r>
            <a:r>
              <a:rPr lang="en-US" sz="1900" dirty="0" smtClean="0"/>
              <a:t>the </a:t>
            </a:r>
            <a:r>
              <a:rPr lang="en-US" sz="1900" dirty="0"/>
              <a:t>right to retain counsel or, if unable to afford counsel, to have counsel </a:t>
            </a:r>
            <a:r>
              <a:rPr lang="en-US" sz="1900" dirty="0" smtClean="0"/>
              <a:t>appointed,</a:t>
            </a:r>
          </a:p>
          <a:p>
            <a:pPr marL="1174750" lvl="2" indent="-457200" eaLnBrk="1" hangingPunct="1"/>
            <a:r>
              <a:rPr lang="en-US" sz="1900" dirty="0"/>
              <a:t>of </a:t>
            </a:r>
            <a:r>
              <a:rPr lang="en-US" sz="1900" dirty="0" smtClean="0"/>
              <a:t>the </a:t>
            </a:r>
            <a:r>
              <a:rPr lang="en-US" sz="1900" dirty="0"/>
              <a:t>right to refuse to make any statement, and </a:t>
            </a:r>
            <a:endParaRPr lang="en-US" sz="1900" dirty="0" smtClean="0"/>
          </a:p>
          <a:p>
            <a:pPr marL="1174750" lvl="2" indent="-457200" eaLnBrk="1" hangingPunct="1"/>
            <a:r>
              <a:rPr lang="en-US" sz="1900" dirty="0"/>
              <a:t>of </a:t>
            </a:r>
            <a:r>
              <a:rPr lang="en-US" sz="1900" dirty="0" smtClean="0"/>
              <a:t>the fact that any statement made may </a:t>
            </a:r>
            <a:r>
              <a:rPr lang="en-US" sz="1900" dirty="0"/>
              <a:t>be introduced into evidence against </a:t>
            </a:r>
            <a:r>
              <a:rPr lang="en-US" sz="1900" dirty="0" smtClean="0"/>
              <a:t>him or her.</a:t>
            </a:r>
            <a:endParaRPr lang="en-US" sz="1900" dirty="0"/>
          </a:p>
          <a:p>
            <a:pPr marL="717550" lvl="2" indent="0" eaLnBrk="1" hangingPunct="1">
              <a:buNone/>
            </a:pPr>
            <a:r>
              <a:rPr lang="en-US" sz="1900" dirty="0" smtClean="0"/>
              <a:t>Any </a:t>
            </a:r>
            <a:r>
              <a:rPr lang="en-US" sz="1900" dirty="0"/>
              <a:t>admission or confession will be inadmissible in court unless the requirements above are met. </a:t>
            </a:r>
            <a:r>
              <a:rPr lang="en-US" sz="1900" u="sng" dirty="0"/>
              <a:t>See</a:t>
            </a:r>
            <a:r>
              <a:rPr lang="en-US" sz="1900" dirty="0"/>
              <a:t> Conn. </a:t>
            </a:r>
            <a:r>
              <a:rPr lang="en-US" sz="1900" dirty="0" smtClean="0"/>
              <a:t>Gen. Stat. </a:t>
            </a:r>
            <a:r>
              <a:rPr lang="en-US" sz="1900" dirty="0"/>
              <a:t>§ </a:t>
            </a:r>
            <a:r>
              <a:rPr lang="en-US" sz="1900" dirty="0" smtClean="0"/>
              <a:t>46B-137(b).</a:t>
            </a:r>
            <a:endParaRPr lang="en-US" sz="1900" dirty="0"/>
          </a:p>
          <a:p>
            <a:pPr marL="815975" lvl="1" indent="-457200" eaLnBrk="1" hangingPunct="1">
              <a:buFontTx/>
              <a:buNone/>
            </a:pPr>
            <a:endParaRPr lang="en-US" sz="2300" dirty="0"/>
          </a:p>
          <a:p>
            <a:pPr marL="815975" lvl="1" indent="-457200" eaLnBrk="1" hangingPunct="1">
              <a:buFontTx/>
              <a:buNone/>
            </a:pPr>
            <a:endParaRPr lang="en-US" sz="2300" dirty="0" smtClean="0"/>
          </a:p>
          <a:p>
            <a:pPr marL="1174750" lvl="2" indent="-457200" eaLnBrk="1" hangingPunct="1">
              <a:buFontTx/>
              <a:buNone/>
            </a:pPr>
            <a:endParaRPr lang="en-US" sz="1800" dirty="0" smtClean="0"/>
          </a:p>
        </p:txBody>
      </p:sp>
      <p:sp>
        <p:nvSpPr>
          <p:cNvPr id="6349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454698B-41E3-4FDC-AF3C-F44EE2B73CF4}" type="slidenum">
              <a:rPr lang="en-US" sz="800">
                <a:latin typeface="Arial" pitchFamily="34" charset="0"/>
              </a:rPr>
              <a:pPr algn="r" eaLnBrk="1" hangingPunct="1"/>
              <a:t>189</a:t>
            </a:fld>
            <a:endParaRPr lang="en-US" sz="800" dirty="0">
              <a:latin typeface="Arial" pitchFamily="34" charset="0"/>
            </a:endParaRPr>
          </a:p>
        </p:txBody>
      </p:sp>
    </p:spTree>
    <p:extLst>
      <p:ext uri="{BB962C8B-B14F-4D97-AF65-F5344CB8AC3E}">
        <p14:creationId xmlns:p14="http://schemas.microsoft.com/office/powerpoint/2010/main" val="343234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Left"/>
          <p:cNvSpPr>
            <a:spLocks noGrp="1"/>
          </p:cNvSpPr>
          <p:nvPr>
            <p:ph sz="quarter" idx="12"/>
          </p:nvPr>
        </p:nvSpPr>
        <p:spPr>
          <a:xfrm>
            <a:off x="288000" y="1541200"/>
            <a:ext cx="4068000" cy="4655219"/>
          </a:xfrm>
        </p:spPr>
        <p:txBody>
          <a:bodyPr>
            <a:normAutofit/>
          </a:bodyPr>
          <a:lstStyle/>
          <a:p>
            <a:pPr marL="0" indent="0">
              <a:buNone/>
            </a:pPr>
            <a:r>
              <a:rPr lang="en-US" sz="1800" dirty="0"/>
              <a:t>Let’s face it: We’d all like to forget our middle school years and all that acne, catty drama, and bullying. That last one, at least, is backed by data. According to the latest NCES figures, reports of bullying and violence in middle school far exceed those in elementary and high schools. Across all public schools, 11.9 percent reported bullying issues daily or at least once a week. Among middle schools, 21.8 percent reported similar bullying rates, while high schools came in second, at 14.7 percent</a:t>
            </a:r>
            <a:r>
              <a:rPr lang="en-US" sz="1800" dirty="0" smtClean="0"/>
              <a:t>.</a:t>
            </a:r>
          </a:p>
          <a:p>
            <a:pPr marL="0" indent="0">
              <a:buNone/>
            </a:pPr>
            <a:endParaRPr lang="en-US" sz="1600" dirty="0"/>
          </a:p>
          <a:p>
            <a:pPr marL="0" indent="0">
              <a:buNone/>
            </a:pPr>
            <a:r>
              <a:rPr lang="en-US" sz="1600" i="1" dirty="0">
                <a:uFill>
                  <a:solidFill>
                    <a:srgbClr val="4D5357"/>
                  </a:solidFill>
                </a:uFill>
              </a:rPr>
              <a:t> </a:t>
            </a:r>
            <a:r>
              <a:rPr lang="en-US" sz="1600" i="1" dirty="0" smtClean="0">
                <a:uFill>
                  <a:solidFill>
                    <a:srgbClr val="4D5357"/>
                  </a:solidFill>
                </a:uFill>
              </a:rPr>
              <a:t>         </a:t>
            </a:r>
            <a:r>
              <a:rPr lang="en-US" sz="1200" i="1" dirty="0" smtClean="0">
                <a:uFill>
                  <a:solidFill>
                    <a:srgbClr val="4D5357"/>
                  </a:solidFill>
                </a:uFill>
              </a:rPr>
              <a:t>Source</a:t>
            </a:r>
            <a:r>
              <a:rPr lang="en-US" sz="1200" i="1" dirty="0">
                <a:uFill>
                  <a:solidFill>
                    <a:srgbClr val="4D5357"/>
                  </a:solidFill>
                </a:uFill>
              </a:rPr>
              <a:t>:  National Center for Education Statistics</a:t>
            </a:r>
            <a:endParaRPr lang="en-US" sz="2900" dirty="0" smtClean="0"/>
          </a:p>
        </p:txBody>
      </p:sp>
      <p:sp>
        <p:nvSpPr>
          <p:cNvPr id="9" name="Slide Title"/>
          <p:cNvSpPr>
            <a:spLocks noGrp="1"/>
          </p:cNvSpPr>
          <p:nvPr>
            <p:ph type="title"/>
          </p:nvPr>
        </p:nvSpPr>
        <p:spPr>
          <a:xfrm>
            <a:off x="165100" y="-152400"/>
            <a:ext cx="8969375" cy="1143000"/>
          </a:xfrm>
        </p:spPr>
        <p:txBody>
          <a:bodyPr/>
          <a:lstStyle/>
          <a:p>
            <a:r>
              <a:rPr lang="en-US" sz="2400" dirty="0"/>
              <a:t>Bullying and violence are most prevalent in middle schools</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76751" y="1600200"/>
            <a:ext cx="4379913" cy="3171154"/>
          </a:xfrm>
        </p:spPr>
      </p:pic>
      <p:sp>
        <p:nvSpPr>
          <p:cNvPr id="7" name="TextBox 6"/>
          <p:cNvSpPr txBox="1"/>
          <p:nvPr/>
        </p:nvSpPr>
        <p:spPr>
          <a:xfrm>
            <a:off x="4591051" y="4876800"/>
            <a:ext cx="4200525" cy="600164"/>
          </a:xfrm>
          <a:prstGeom prst="rect">
            <a:avLst/>
          </a:prstGeom>
          <a:noFill/>
        </p:spPr>
        <p:txBody>
          <a:bodyPr wrap="square" rtlCol="0">
            <a:spAutoFit/>
          </a:bodyPr>
          <a:lstStyle/>
          <a:p>
            <a:r>
              <a:rPr lang="en-US" sz="1100" dirty="0"/>
              <a:t>Percent of schools reporting bullying incidents daily or at least once a week, and the rate per 1,000 students of all recorded violent incidents that occurred at school</a:t>
            </a:r>
          </a:p>
        </p:txBody>
      </p:sp>
      <p:sp>
        <p:nvSpPr>
          <p:cNvPr id="8" name="Slide Number Placeholder 3"/>
          <p:cNvSpPr>
            <a:spLocks noGrp="1"/>
          </p:cNvSpPr>
          <p:nvPr>
            <p:ph type="sldNum" sz="quarter" idx="4294967295"/>
          </p:nvPr>
        </p:nvSpPr>
        <p:spPr>
          <a:xfrm>
            <a:off x="8428038" y="6477000"/>
            <a:ext cx="496887" cy="360362"/>
          </a:xfrm>
          <a:prstGeom prst="rect">
            <a:avLst/>
          </a:prstGeom>
        </p:spPr>
        <p:txBody>
          <a:bodyPr/>
          <a:lstStyle/>
          <a:p>
            <a:pPr algn="r"/>
            <a:fld id="{DCD87074-DA85-4F6D-9A76-6C90A62540DE}" type="slidenum">
              <a:rPr lang="en-US" sz="800" smtClean="0"/>
              <a:pPr algn="r"/>
              <a:t>19</a:t>
            </a:fld>
            <a:endParaRPr lang="en-US" sz="800" dirty="0"/>
          </a:p>
        </p:txBody>
      </p:sp>
    </p:spTree>
    <p:extLst>
      <p:ext uri="{BB962C8B-B14F-4D97-AF65-F5344CB8AC3E}">
        <p14:creationId xmlns:p14="http://schemas.microsoft.com/office/powerpoint/2010/main" val="144110560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F33B94-1E9C-44C6-8678-BA6FBDBC3C1C}" type="slidenum">
              <a:rPr lang="en-US"/>
              <a:pPr/>
              <a:t>190</a:t>
            </a:fld>
            <a:endParaRPr lang="en-US" dirty="0"/>
          </a:p>
        </p:txBody>
      </p:sp>
      <p:sp>
        <p:nvSpPr>
          <p:cNvPr id="112642" name="Title 1"/>
          <p:cNvSpPr>
            <a:spLocks noGrp="1"/>
          </p:cNvSpPr>
          <p:nvPr>
            <p:ph type="title" idx="4294967295"/>
          </p:nvPr>
        </p:nvSpPr>
        <p:spPr/>
        <p:txBody>
          <a:bodyPr/>
          <a:lstStyle/>
          <a:p>
            <a:r>
              <a:rPr lang="en-US" dirty="0"/>
              <a:t>Investigation Steps Applied:</a:t>
            </a:r>
          </a:p>
        </p:txBody>
      </p:sp>
      <p:sp>
        <p:nvSpPr>
          <p:cNvPr id="112643" name="Content Placeholder 2"/>
          <p:cNvSpPr>
            <a:spLocks noGrp="1"/>
          </p:cNvSpPr>
          <p:nvPr>
            <p:ph idx="4294967295"/>
          </p:nvPr>
        </p:nvSpPr>
        <p:spPr>
          <a:xfrm>
            <a:off x="165100" y="1295400"/>
            <a:ext cx="8794750" cy="5003800"/>
          </a:xfrm>
        </p:spPr>
        <p:txBody>
          <a:bodyPr/>
          <a:lstStyle/>
          <a:p>
            <a:pPr marL="817563" lvl="1" indent="-457200">
              <a:buFontTx/>
              <a:buNone/>
            </a:pPr>
            <a:endParaRPr lang="en-US" sz="2000" dirty="0"/>
          </a:p>
          <a:p>
            <a:pPr marL="817563" lvl="1" indent="-457200">
              <a:buFontTx/>
              <a:buAutoNum type="arabicPeriod"/>
            </a:pPr>
            <a:r>
              <a:rPr lang="en-US" sz="2000" dirty="0"/>
              <a:t>Review applicable statutes, regulations, and school district policies and procedures.  Follow all applicable policies and procedures throughout the investigation.</a:t>
            </a:r>
          </a:p>
          <a:p>
            <a:pPr marL="817563" lvl="1" indent="-457200">
              <a:buFontTx/>
              <a:buAutoNum type="arabicPeriod"/>
            </a:pPr>
            <a:endParaRPr lang="en-US" sz="2000" dirty="0"/>
          </a:p>
          <a:p>
            <a:pPr marL="817563" lvl="1" indent="-457200">
              <a:buFontTx/>
              <a:buAutoNum type="arabicPeriod"/>
            </a:pPr>
            <a:endParaRPr lang="en-US" sz="2000" b="1" i="1" dirty="0" smtClean="0"/>
          </a:p>
          <a:p>
            <a:pPr marL="360363" lvl="1" indent="0">
              <a:buNone/>
            </a:pPr>
            <a:endParaRPr lang="en-US" sz="2000" b="1" i="1" dirty="0"/>
          </a:p>
          <a:p>
            <a:pPr marL="360363" lvl="1" indent="0">
              <a:buNone/>
            </a:pPr>
            <a:endParaRPr lang="en-US" sz="1200" b="1" i="1" dirty="0"/>
          </a:p>
          <a:p>
            <a:pPr marL="817563" lvl="1" indent="-457200">
              <a:buClr>
                <a:schemeClr val="accent2"/>
              </a:buClr>
              <a:buFont typeface="Arial" charset="0"/>
              <a:buChar char="→"/>
            </a:pPr>
            <a:r>
              <a:rPr lang="en-US" sz="2000" b="1" i="1" dirty="0" smtClean="0">
                <a:solidFill>
                  <a:schemeClr val="accent2"/>
                </a:solidFill>
              </a:rPr>
              <a:t>Suzy Sawit has </a:t>
            </a:r>
            <a:r>
              <a:rPr lang="en-US" sz="2000" b="1" i="1" dirty="0">
                <a:solidFill>
                  <a:schemeClr val="accent2"/>
                </a:solidFill>
              </a:rPr>
              <a:t>reported that she saw racial slurs written in graffiti on several lockers in the main hallway of Happy High School.  </a:t>
            </a:r>
            <a:r>
              <a:rPr lang="en-US" sz="2000" b="1" i="1" dirty="0" smtClean="0">
                <a:solidFill>
                  <a:schemeClr val="accent2"/>
                </a:solidFill>
              </a:rPr>
              <a:t>Suzy also </a:t>
            </a:r>
            <a:r>
              <a:rPr lang="en-US" sz="2000" b="1" i="1" dirty="0">
                <a:solidFill>
                  <a:schemeClr val="accent2"/>
                </a:solidFill>
              </a:rPr>
              <a:t>says she knows that </a:t>
            </a:r>
            <a:r>
              <a:rPr lang="en-US" sz="2000" b="1" i="1" dirty="0" smtClean="0">
                <a:solidFill>
                  <a:schemeClr val="accent2"/>
                </a:solidFill>
              </a:rPr>
              <a:t>Harold Hurt wrote </a:t>
            </a:r>
            <a:r>
              <a:rPr lang="en-US" sz="2000" b="1" i="1" dirty="0">
                <a:solidFill>
                  <a:schemeClr val="accent2"/>
                </a:solidFill>
              </a:rPr>
              <a:t>the slurs.  </a:t>
            </a:r>
          </a:p>
          <a:p>
            <a:pPr marL="1458913" lvl="3" indent="-381000">
              <a:buClr>
                <a:schemeClr val="accent2"/>
              </a:buClr>
              <a:buFontTx/>
              <a:buChar char="•"/>
            </a:pPr>
            <a:r>
              <a:rPr lang="en-US" b="1" i="1" dirty="0">
                <a:solidFill>
                  <a:schemeClr val="accent2"/>
                </a:solidFill>
              </a:rPr>
              <a:t>First Step: As investigator, your first step is to review your school district’s anti-harassment policies and procedures.  Follow those procedures throughout your investigation!</a:t>
            </a:r>
          </a:p>
          <a:p>
            <a:pPr marL="817563" lvl="1" indent="-457200">
              <a:buFontTx/>
              <a:buNone/>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719" y="2362200"/>
            <a:ext cx="2428081" cy="1610201"/>
          </a:xfrm>
          <a:prstGeom prst="rect">
            <a:avLst/>
          </a:prstGeom>
        </p:spPr>
      </p:pic>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3578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136BCC4-6862-4208-85EE-D9049F2EA8E5}" type="slidenum">
              <a:rPr lang="en-US"/>
              <a:pPr/>
              <a:t>191</a:t>
            </a:fld>
            <a:endParaRPr lang="en-US" dirty="0"/>
          </a:p>
        </p:txBody>
      </p:sp>
      <p:sp>
        <p:nvSpPr>
          <p:cNvPr id="113666" name="Title 1"/>
          <p:cNvSpPr>
            <a:spLocks noGrp="1"/>
          </p:cNvSpPr>
          <p:nvPr>
            <p:ph type="title" idx="4294967295"/>
          </p:nvPr>
        </p:nvSpPr>
        <p:spPr/>
        <p:txBody>
          <a:bodyPr/>
          <a:lstStyle/>
          <a:p>
            <a:r>
              <a:rPr lang="en-US" dirty="0"/>
              <a:t>Investigation Steps Applied:</a:t>
            </a:r>
          </a:p>
        </p:txBody>
      </p:sp>
      <p:sp>
        <p:nvSpPr>
          <p:cNvPr id="113667" name="Content Placeholder 2"/>
          <p:cNvSpPr>
            <a:spLocks noGrp="1"/>
          </p:cNvSpPr>
          <p:nvPr>
            <p:ph idx="4294967295"/>
          </p:nvPr>
        </p:nvSpPr>
        <p:spPr/>
        <p:txBody>
          <a:bodyPr/>
          <a:lstStyle/>
          <a:p>
            <a:pPr marL="817563" lvl="1" indent="-457200">
              <a:buFontTx/>
              <a:buNone/>
            </a:pPr>
            <a:r>
              <a:rPr lang="en-US" sz="2000" dirty="0"/>
              <a:t>2.  Ask the complaining student or staff member for a full narrative of the facts.</a:t>
            </a:r>
          </a:p>
          <a:p>
            <a:pPr marL="1100138" lvl="2" indent="-381000"/>
            <a:r>
              <a:rPr lang="en-US" dirty="0"/>
              <a:t>Written complaint forms are very helpful.  A written form ensures that the investigator collects all relevant information, including:</a:t>
            </a:r>
          </a:p>
          <a:p>
            <a:pPr marL="1458913" lvl="3" indent="-381000"/>
            <a:r>
              <a:rPr lang="en-US" dirty="0"/>
              <a:t>Who, what, when, where;</a:t>
            </a:r>
          </a:p>
          <a:p>
            <a:pPr marL="1458913" lvl="3" indent="-381000"/>
            <a:r>
              <a:rPr lang="en-US" dirty="0"/>
              <a:t>Race, ethnicity, and gender of victim;</a:t>
            </a:r>
          </a:p>
          <a:p>
            <a:pPr marL="1458913" lvl="3" indent="-381000"/>
            <a:r>
              <a:rPr lang="en-US" dirty="0"/>
              <a:t>Students, teachers, and other staff involved;</a:t>
            </a:r>
          </a:p>
          <a:p>
            <a:pPr marL="1458913" lvl="3" indent="-381000"/>
            <a:r>
              <a:rPr lang="en-US" dirty="0"/>
              <a:t>Witnesses to the incident; and</a:t>
            </a:r>
          </a:p>
          <a:p>
            <a:pPr marL="1458913" lvl="3" indent="-381000"/>
            <a:r>
              <a:rPr lang="en-US" dirty="0"/>
              <a:t>The specific nature of the alleged harassment.</a:t>
            </a:r>
          </a:p>
          <a:p>
            <a:pPr marL="1458913" lvl="3" indent="-381000">
              <a:buFontTx/>
              <a:buNone/>
            </a:pPr>
            <a:endParaRPr lang="en-US" sz="1600" b="1" i="1" dirty="0"/>
          </a:p>
          <a:p>
            <a:pPr marL="817563" lvl="1" indent="-457200">
              <a:buClr>
                <a:schemeClr val="accent2"/>
              </a:buClr>
              <a:buFont typeface="Arial" charset="0"/>
              <a:buChar char="→"/>
            </a:pPr>
            <a:r>
              <a:rPr lang="en-US" sz="2000" b="1" i="1" dirty="0">
                <a:solidFill>
                  <a:schemeClr val="accent2"/>
                </a:solidFill>
              </a:rPr>
              <a:t>As soon as possible, provide </a:t>
            </a:r>
            <a:r>
              <a:rPr lang="en-US" sz="2000" b="1" i="1" dirty="0" smtClean="0">
                <a:solidFill>
                  <a:schemeClr val="accent2"/>
                </a:solidFill>
              </a:rPr>
              <a:t>Suzy Sawit with </a:t>
            </a:r>
            <a:r>
              <a:rPr lang="en-US" sz="2000" b="1" i="1" dirty="0">
                <a:solidFill>
                  <a:schemeClr val="accent2"/>
                </a:solidFill>
              </a:rPr>
              <a:t>a written complaint form.  Check to ensure that she provides all the information above.  Review her responses carefully before conducting any further interviews.</a:t>
            </a:r>
          </a:p>
          <a:p>
            <a:pPr marL="817563" lvl="1" indent="-457200">
              <a:buFontTx/>
              <a:buNone/>
            </a:pPr>
            <a:endParaRPr lang="en-US" sz="2000" dirty="0"/>
          </a:p>
          <a:p>
            <a:pPr marL="1458913" lvl="3" indent="-381000"/>
            <a:endParaRPr lang="en-US"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05543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5B681CC-4F00-4AD9-9E0A-AF52E9DA7EEB}" type="slidenum">
              <a:rPr lang="en-US"/>
              <a:pPr/>
              <a:t>192</a:t>
            </a:fld>
            <a:endParaRPr lang="en-US" dirty="0"/>
          </a:p>
        </p:txBody>
      </p:sp>
      <p:sp>
        <p:nvSpPr>
          <p:cNvPr id="114690" name="Title 1"/>
          <p:cNvSpPr>
            <a:spLocks noGrp="1"/>
          </p:cNvSpPr>
          <p:nvPr>
            <p:ph type="title" idx="4294967295"/>
          </p:nvPr>
        </p:nvSpPr>
        <p:spPr/>
        <p:txBody>
          <a:bodyPr/>
          <a:lstStyle/>
          <a:p>
            <a:r>
              <a:rPr lang="en-US" dirty="0"/>
              <a:t>Investigation Steps Applied:</a:t>
            </a:r>
          </a:p>
        </p:txBody>
      </p:sp>
      <p:sp>
        <p:nvSpPr>
          <p:cNvPr id="114691" name="Content Placeholder 2"/>
          <p:cNvSpPr>
            <a:spLocks noGrp="1"/>
          </p:cNvSpPr>
          <p:nvPr>
            <p:ph idx="4294967295"/>
          </p:nvPr>
        </p:nvSpPr>
        <p:spPr/>
        <p:txBody>
          <a:bodyPr/>
          <a:lstStyle/>
          <a:p>
            <a:pPr marL="817563" lvl="1" indent="-457200">
              <a:buFontTx/>
              <a:buNone/>
            </a:pPr>
            <a:r>
              <a:rPr lang="en-US" dirty="0" smtClean="0"/>
              <a:t>3</a:t>
            </a:r>
            <a:r>
              <a:rPr lang="en-US" dirty="0"/>
              <a:t>. Review the student/staff files of every individual allegedly involved in the incident.</a:t>
            </a:r>
          </a:p>
          <a:p>
            <a:pPr marL="1100138" lvl="2" indent="-381000"/>
            <a:r>
              <a:rPr lang="en-US" dirty="0"/>
              <a:t>Reviewing the files will provide the investigator with key background facts that can inform his or her questioning of the victim, the alleged harasser, and witnesses.</a:t>
            </a:r>
          </a:p>
          <a:p>
            <a:pPr marL="1458913" lvl="3" indent="-381000">
              <a:buFontTx/>
              <a:buNone/>
            </a:pPr>
            <a:endParaRPr lang="en-US" sz="1600" b="1" i="1" dirty="0"/>
          </a:p>
          <a:p>
            <a:pPr marL="817563" lvl="1" indent="-457200">
              <a:buClr>
                <a:schemeClr val="accent2"/>
              </a:buClr>
              <a:buFont typeface="Arial" charset="0"/>
              <a:buChar char="→"/>
            </a:pPr>
            <a:r>
              <a:rPr lang="en-US" sz="2000" b="1" i="1" dirty="0">
                <a:solidFill>
                  <a:schemeClr val="accent2"/>
                </a:solidFill>
              </a:rPr>
              <a:t>Questions to consider when reviewing the files:</a:t>
            </a:r>
          </a:p>
          <a:p>
            <a:pPr marL="1100138" lvl="2" indent="-381000">
              <a:buClr>
                <a:schemeClr val="accent2"/>
              </a:buClr>
            </a:pPr>
            <a:r>
              <a:rPr lang="en-US" sz="1800" b="1" i="1" dirty="0">
                <a:solidFill>
                  <a:schemeClr val="accent2"/>
                </a:solidFill>
              </a:rPr>
              <a:t>Has Suzy Sawit ever reported a similar incident in the past?</a:t>
            </a:r>
          </a:p>
          <a:p>
            <a:pPr marL="1100138" lvl="2" indent="-381000">
              <a:buClr>
                <a:schemeClr val="accent2"/>
              </a:buClr>
            </a:pPr>
            <a:r>
              <a:rPr lang="en-US" sz="1800" b="1" i="1" dirty="0">
                <a:solidFill>
                  <a:schemeClr val="accent2"/>
                </a:solidFill>
              </a:rPr>
              <a:t>Does </a:t>
            </a:r>
            <a:r>
              <a:rPr lang="en-US" sz="1800" b="1" i="1" dirty="0" smtClean="0">
                <a:solidFill>
                  <a:schemeClr val="accent2"/>
                </a:solidFill>
              </a:rPr>
              <a:t>Suzy have </a:t>
            </a:r>
            <a:r>
              <a:rPr lang="en-US" sz="1800" b="1" i="1" dirty="0">
                <a:solidFill>
                  <a:schemeClr val="accent2"/>
                </a:solidFill>
              </a:rPr>
              <a:t>a history of telling the truth?</a:t>
            </a:r>
          </a:p>
          <a:p>
            <a:pPr marL="1100138" lvl="2" indent="-381000">
              <a:buClr>
                <a:schemeClr val="accent2"/>
              </a:buClr>
            </a:pPr>
            <a:r>
              <a:rPr lang="en-US" sz="1800" b="1" i="1" dirty="0">
                <a:solidFill>
                  <a:schemeClr val="accent2"/>
                </a:solidFill>
              </a:rPr>
              <a:t>What are the races, genders, and disability statuses of the students whose lockers were defaced?  What are the disciplinary backgrounds of those students?</a:t>
            </a:r>
          </a:p>
          <a:p>
            <a:pPr marL="1100138" lvl="2" indent="-381000">
              <a:buClr>
                <a:schemeClr val="accent2"/>
              </a:buClr>
            </a:pPr>
            <a:r>
              <a:rPr lang="en-US" sz="1800" b="1" i="1" dirty="0">
                <a:solidFill>
                  <a:schemeClr val="accent2"/>
                </a:solidFill>
              </a:rPr>
              <a:t>What is the race and disciplinary background of </a:t>
            </a:r>
            <a:r>
              <a:rPr lang="en-US" sz="1800" b="1" i="1" dirty="0" smtClean="0">
                <a:solidFill>
                  <a:schemeClr val="accent2"/>
                </a:solidFill>
              </a:rPr>
              <a:t>Harold Hurt?</a:t>
            </a:r>
            <a:endParaRPr lang="en-US" dirty="0">
              <a:solidFill>
                <a:schemeClr val="accent2"/>
              </a:solidFill>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22194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D3325FF-20DE-417C-866D-18D93EB45B26}" type="slidenum">
              <a:rPr lang="en-US"/>
              <a:pPr/>
              <a:t>193</a:t>
            </a:fld>
            <a:endParaRPr lang="en-US" dirty="0"/>
          </a:p>
        </p:txBody>
      </p:sp>
      <p:sp>
        <p:nvSpPr>
          <p:cNvPr id="115714" name="Title 1"/>
          <p:cNvSpPr>
            <a:spLocks noGrp="1"/>
          </p:cNvSpPr>
          <p:nvPr>
            <p:ph type="title" idx="4294967295"/>
          </p:nvPr>
        </p:nvSpPr>
        <p:spPr/>
        <p:txBody>
          <a:bodyPr/>
          <a:lstStyle/>
          <a:p>
            <a:r>
              <a:rPr lang="en-US" dirty="0"/>
              <a:t>Investigation Steps Applied:</a:t>
            </a:r>
          </a:p>
        </p:txBody>
      </p:sp>
      <p:sp>
        <p:nvSpPr>
          <p:cNvPr id="115715" name="Content Placeholder 2"/>
          <p:cNvSpPr>
            <a:spLocks noGrp="1"/>
          </p:cNvSpPr>
          <p:nvPr>
            <p:ph idx="4294967295"/>
          </p:nvPr>
        </p:nvSpPr>
        <p:spPr>
          <a:xfrm>
            <a:off x="165100" y="1295400"/>
            <a:ext cx="8794750" cy="5157788"/>
          </a:xfrm>
        </p:spPr>
        <p:txBody>
          <a:bodyPr/>
          <a:lstStyle/>
          <a:p>
            <a:pPr lvl="1">
              <a:buFontTx/>
              <a:buNone/>
            </a:pPr>
            <a:r>
              <a:rPr lang="en-US" dirty="0"/>
              <a:t>4.  Interview all alleged victims (which may or may not include the complainant).</a:t>
            </a:r>
          </a:p>
          <a:p>
            <a:pPr lvl="2"/>
            <a:r>
              <a:rPr lang="en-US" dirty="0"/>
              <a:t>In addition to the standard factual information listed in #2 above, the investigator should consider asking the victim(s) the following questions:</a:t>
            </a:r>
          </a:p>
          <a:p>
            <a:pPr lvl="3"/>
            <a:r>
              <a:rPr lang="en-US" sz="1600" dirty="0"/>
              <a:t>How did you react to the harassment?</a:t>
            </a:r>
          </a:p>
          <a:p>
            <a:pPr lvl="3"/>
            <a:r>
              <a:rPr lang="en-US" sz="1600" dirty="0"/>
              <a:t>How has the alleged harassment affected you and your experience at school?</a:t>
            </a:r>
          </a:p>
          <a:p>
            <a:pPr lvl="3"/>
            <a:r>
              <a:rPr lang="en-US" sz="1600" dirty="0"/>
              <a:t>Are there any other students, teachers, or staff that might have relevant information?</a:t>
            </a:r>
          </a:p>
          <a:p>
            <a:pPr lvl="3"/>
            <a:r>
              <a:rPr lang="en-US" sz="1600" dirty="0"/>
              <a:t>Do you have any notes, emails, text messages, documentation, or other physical evidence related to the incident?</a:t>
            </a:r>
          </a:p>
          <a:p>
            <a:pPr lvl="3"/>
            <a:r>
              <a:rPr lang="en-US" sz="1600" dirty="0"/>
              <a:t>How would you like to see this situation resolved?</a:t>
            </a:r>
          </a:p>
          <a:p>
            <a:pPr lvl="3">
              <a:buFontTx/>
              <a:buNone/>
            </a:pPr>
            <a:endParaRPr lang="en-US" sz="1600" dirty="0"/>
          </a:p>
          <a:p>
            <a:pPr>
              <a:buFont typeface="Arial" charset="0"/>
              <a:buChar char="→"/>
            </a:pPr>
            <a:r>
              <a:rPr lang="en-US" sz="2000" b="1" i="1" dirty="0">
                <a:solidFill>
                  <a:schemeClr val="accent2"/>
                </a:solidFill>
              </a:rPr>
              <a:t>Be sure to interview </a:t>
            </a:r>
            <a:r>
              <a:rPr lang="en-US" sz="2000" b="1" i="1" u="sng" dirty="0">
                <a:solidFill>
                  <a:schemeClr val="accent2"/>
                </a:solidFill>
              </a:rPr>
              <a:t>each</a:t>
            </a:r>
            <a:r>
              <a:rPr lang="en-US" sz="2000" b="1" i="1" dirty="0">
                <a:solidFill>
                  <a:schemeClr val="accent2"/>
                </a:solidFill>
              </a:rPr>
              <a:t> student whose locker was defaced.</a:t>
            </a: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3165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D0991EC-A4A4-4F17-9E23-5B3372092AAB}" type="slidenum">
              <a:rPr lang="en-US"/>
              <a:pPr/>
              <a:t>194</a:t>
            </a:fld>
            <a:endParaRPr lang="en-US" dirty="0"/>
          </a:p>
        </p:txBody>
      </p:sp>
      <p:sp>
        <p:nvSpPr>
          <p:cNvPr id="116738" name="Title 1"/>
          <p:cNvSpPr>
            <a:spLocks noGrp="1"/>
          </p:cNvSpPr>
          <p:nvPr>
            <p:ph type="title" idx="4294967295"/>
          </p:nvPr>
        </p:nvSpPr>
        <p:spPr/>
        <p:txBody>
          <a:bodyPr/>
          <a:lstStyle/>
          <a:p>
            <a:r>
              <a:rPr lang="en-US" dirty="0"/>
              <a:t>Investigation Steps Applied:</a:t>
            </a:r>
          </a:p>
        </p:txBody>
      </p:sp>
      <p:sp>
        <p:nvSpPr>
          <p:cNvPr id="116739" name="Content Placeholder 2"/>
          <p:cNvSpPr>
            <a:spLocks noGrp="1"/>
          </p:cNvSpPr>
          <p:nvPr>
            <p:ph idx="4294967295"/>
          </p:nvPr>
        </p:nvSpPr>
        <p:spPr/>
        <p:txBody>
          <a:bodyPr/>
          <a:lstStyle/>
          <a:p>
            <a:pPr marL="817563" lvl="1" indent="-457200">
              <a:buFontTx/>
              <a:buNone/>
            </a:pPr>
            <a:endParaRPr lang="en-US" dirty="0"/>
          </a:p>
          <a:p>
            <a:pPr marL="817563" lvl="1" indent="-457200">
              <a:buFontTx/>
              <a:buNone/>
            </a:pPr>
            <a:r>
              <a:rPr lang="en-US" dirty="0"/>
              <a:t>5.  Interview the alleged harasser(s).</a:t>
            </a:r>
          </a:p>
          <a:p>
            <a:pPr marL="1062038" lvl="2" indent="-342900"/>
            <a:r>
              <a:rPr lang="en-US" dirty="0" smtClean="0"/>
              <a:t>The </a:t>
            </a:r>
            <a:r>
              <a:rPr lang="en-US" dirty="0"/>
              <a:t>investigator should ask the alleged harasser about the basic facts surrounding the incident and give the alleged harasser an opportunity to explain the reasons for his or her actions.  </a:t>
            </a:r>
          </a:p>
          <a:p>
            <a:pPr marL="1100138" lvl="2" indent="-381000"/>
            <a:endParaRPr lang="en-US" dirty="0"/>
          </a:p>
          <a:p>
            <a:pPr marL="817563" lvl="1" indent="-457200">
              <a:buFontTx/>
              <a:buNone/>
            </a:pPr>
            <a:endParaRPr lang="en-US" sz="2000" b="1" i="1" dirty="0"/>
          </a:p>
          <a:p>
            <a:pPr marL="817563" lvl="1" indent="-457200"/>
            <a:endParaRPr lang="en-US" sz="2000" b="1" i="1" dirty="0"/>
          </a:p>
          <a:p>
            <a:pPr marL="817563" lvl="1" indent="-457200">
              <a:buClr>
                <a:schemeClr val="accent2"/>
              </a:buClr>
              <a:buFont typeface="Arial" charset="0"/>
              <a:buChar char="→"/>
            </a:pPr>
            <a:endParaRPr lang="en-US" sz="2000" dirty="0"/>
          </a:p>
          <a:p>
            <a:pPr marL="1100138" lvl="2" indent="-381000"/>
            <a:endParaRPr lang="en-US" dirty="0"/>
          </a:p>
          <a:p>
            <a:pPr marL="533400" indent="-533400"/>
            <a:endParaRPr lang="en-US" dirty="0"/>
          </a:p>
        </p:txBody>
      </p:sp>
      <p:pic>
        <p:nvPicPr>
          <p:cNvPr id="3075" name="Picture 3" descr="C:\Users\GitomMH\AppData\Local\Microsoft\Windows\Temporary Internet Files\Content.IE5\QE1O70ZN\MC900056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343400"/>
            <a:ext cx="2286000" cy="20036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1266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533D96A-38E2-4E70-A15E-448265057B8C}" type="slidenum">
              <a:rPr lang="en-US"/>
              <a:pPr/>
              <a:t>195</a:t>
            </a:fld>
            <a:endParaRPr lang="en-US" dirty="0"/>
          </a:p>
        </p:txBody>
      </p:sp>
      <p:sp>
        <p:nvSpPr>
          <p:cNvPr id="118786" name="Title 1"/>
          <p:cNvSpPr>
            <a:spLocks noGrp="1"/>
          </p:cNvSpPr>
          <p:nvPr>
            <p:ph type="title" idx="4294967295"/>
          </p:nvPr>
        </p:nvSpPr>
        <p:spPr/>
        <p:txBody>
          <a:bodyPr/>
          <a:lstStyle/>
          <a:p>
            <a:r>
              <a:rPr lang="en-US" dirty="0"/>
              <a:t>Investigation Steps Applied:</a:t>
            </a:r>
          </a:p>
        </p:txBody>
      </p:sp>
      <p:sp>
        <p:nvSpPr>
          <p:cNvPr id="118787" name="Content Placeholder 2"/>
          <p:cNvSpPr>
            <a:spLocks noGrp="1"/>
          </p:cNvSpPr>
          <p:nvPr>
            <p:ph idx="4294967295"/>
          </p:nvPr>
        </p:nvSpPr>
        <p:spPr>
          <a:xfrm>
            <a:off x="165100" y="1143000"/>
            <a:ext cx="8978900" cy="5310188"/>
          </a:xfrm>
        </p:spPr>
        <p:txBody>
          <a:bodyPr/>
          <a:lstStyle/>
          <a:p>
            <a:pPr lvl="1">
              <a:buFontTx/>
              <a:buNone/>
            </a:pPr>
            <a:r>
              <a:rPr lang="en-US" dirty="0"/>
              <a:t>6.  Interview </a:t>
            </a:r>
            <a:r>
              <a:rPr lang="en-US" dirty="0" smtClean="0"/>
              <a:t>other </a:t>
            </a:r>
            <a:r>
              <a:rPr lang="en-US" dirty="0"/>
              <a:t>witnesses.</a:t>
            </a:r>
          </a:p>
          <a:p>
            <a:pPr lvl="2"/>
            <a:r>
              <a:rPr lang="en-US" sz="1800" dirty="0"/>
              <a:t>A full investigation includes interviews with all potential witnesses, even if the first few witnesses interviewed have provided identical information.</a:t>
            </a:r>
          </a:p>
          <a:p>
            <a:pPr lvl="2"/>
            <a:r>
              <a:rPr lang="en-US" sz="1800" dirty="0"/>
              <a:t>First, the investigator should explain briefly the reasons for the interview and ask whether the witness has any relevant information about the alleged incident.</a:t>
            </a:r>
          </a:p>
          <a:p>
            <a:pPr lvl="2"/>
            <a:r>
              <a:rPr lang="en-US" sz="1800" dirty="0"/>
              <a:t>Next, the investigator should consider asking the following questions:</a:t>
            </a:r>
          </a:p>
          <a:p>
            <a:pPr lvl="3"/>
            <a:r>
              <a:rPr lang="en-US" sz="1600" dirty="0"/>
              <a:t>Describe the alleged harasser’s general behavior toward the victim.</a:t>
            </a:r>
          </a:p>
          <a:p>
            <a:pPr lvl="3"/>
            <a:r>
              <a:rPr lang="en-US" sz="1600" dirty="0"/>
              <a:t>What, if anything, did the victim tell you about the incident?</a:t>
            </a:r>
          </a:p>
          <a:p>
            <a:pPr lvl="3"/>
            <a:r>
              <a:rPr lang="en-US" sz="1600" dirty="0"/>
              <a:t>Do you know of anyone else who might have relevant information?</a:t>
            </a:r>
          </a:p>
          <a:p>
            <a:pPr lvl="3"/>
            <a:r>
              <a:rPr lang="en-US" sz="1600" dirty="0"/>
              <a:t>Are you aware whether the alleged harasser has ever engaged in similar conduct in the past?</a:t>
            </a:r>
          </a:p>
          <a:p>
            <a:pPr lvl="3">
              <a:buFontTx/>
              <a:buNone/>
            </a:pPr>
            <a:endParaRPr lang="en-US" sz="1600" dirty="0"/>
          </a:p>
          <a:p>
            <a:pPr>
              <a:buFont typeface="Arial" charset="0"/>
              <a:buChar char="→"/>
            </a:pPr>
            <a:r>
              <a:rPr lang="en-US" sz="1800" b="1" i="1" dirty="0">
                <a:solidFill>
                  <a:schemeClr val="accent2"/>
                </a:solidFill>
              </a:rPr>
              <a:t>Be sure that you have captured all potential witnesses by encouraging your interviewees to list any other students or school personnel who could possibly have information about the incident.  </a:t>
            </a:r>
            <a:endParaRPr lang="en-US" sz="1800" dirty="0"/>
          </a:p>
          <a:p>
            <a:pPr lvl="2">
              <a:buFontTx/>
              <a:buNone/>
            </a:pPr>
            <a:endParaRPr lang="en-US" sz="1800" dirty="0"/>
          </a:p>
          <a:p>
            <a:endParaRPr lang="en-US"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92669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7C8C6F2-CDC6-455F-933F-C503E5473FF3}" type="slidenum">
              <a:rPr lang="en-US"/>
              <a:pPr/>
              <a:t>196</a:t>
            </a:fld>
            <a:endParaRPr lang="en-US" dirty="0"/>
          </a:p>
        </p:txBody>
      </p:sp>
      <p:sp>
        <p:nvSpPr>
          <p:cNvPr id="119810" name="Title 1"/>
          <p:cNvSpPr>
            <a:spLocks noGrp="1"/>
          </p:cNvSpPr>
          <p:nvPr>
            <p:ph type="title" idx="4294967295"/>
          </p:nvPr>
        </p:nvSpPr>
        <p:spPr/>
        <p:txBody>
          <a:bodyPr/>
          <a:lstStyle/>
          <a:p>
            <a:r>
              <a:rPr lang="en-US" dirty="0"/>
              <a:t>Investigation Steps Applied:</a:t>
            </a:r>
          </a:p>
        </p:txBody>
      </p:sp>
      <p:sp>
        <p:nvSpPr>
          <p:cNvPr id="119811" name="Content Placeholder 2"/>
          <p:cNvSpPr>
            <a:spLocks noGrp="1"/>
          </p:cNvSpPr>
          <p:nvPr>
            <p:ph idx="4294967295"/>
          </p:nvPr>
        </p:nvSpPr>
        <p:spPr>
          <a:xfrm>
            <a:off x="0" y="1447800"/>
            <a:ext cx="8978900" cy="5003800"/>
          </a:xfrm>
        </p:spPr>
        <p:txBody>
          <a:bodyPr/>
          <a:lstStyle/>
          <a:p>
            <a:pPr marL="815975" lvl="1" indent="-457200">
              <a:buFontTx/>
              <a:buNone/>
            </a:pPr>
            <a:r>
              <a:rPr lang="en-US" sz="1800" dirty="0"/>
              <a:t>7.  Review the notes from the interviews.</a:t>
            </a:r>
          </a:p>
          <a:p>
            <a:pPr marL="1174750" lvl="2" indent="-457200"/>
            <a:r>
              <a:rPr lang="en-US" sz="1800" dirty="0"/>
              <a:t>Follow up on any factual inconsistencies.  Re-interview witnesses as necessary.  </a:t>
            </a:r>
          </a:p>
          <a:p>
            <a:pPr marL="1174750" lvl="2" indent="-457200"/>
            <a:endParaRPr lang="en-US" sz="1800" dirty="0"/>
          </a:p>
          <a:p>
            <a:pPr>
              <a:buFont typeface="Arial" charset="0"/>
              <a:buChar char="→"/>
            </a:pPr>
            <a:r>
              <a:rPr lang="en-US" sz="1800" b="1" i="1" dirty="0">
                <a:solidFill>
                  <a:schemeClr val="accent2"/>
                </a:solidFill>
              </a:rPr>
              <a:t>If </a:t>
            </a:r>
            <a:r>
              <a:rPr lang="en-US" sz="1800" b="1" i="1" dirty="0" smtClean="0">
                <a:solidFill>
                  <a:schemeClr val="accent2"/>
                </a:solidFill>
              </a:rPr>
              <a:t>Harold Hurt says </a:t>
            </a:r>
            <a:r>
              <a:rPr lang="en-US" sz="1800" b="1" i="1" dirty="0">
                <a:solidFill>
                  <a:schemeClr val="accent2"/>
                </a:solidFill>
              </a:rPr>
              <a:t>something that directly contradicts what </a:t>
            </a:r>
            <a:r>
              <a:rPr lang="en-US" sz="1800" b="1" i="1" dirty="0" smtClean="0">
                <a:solidFill>
                  <a:schemeClr val="accent2"/>
                </a:solidFill>
              </a:rPr>
              <a:t>Suzy Sawit reported </a:t>
            </a:r>
            <a:r>
              <a:rPr lang="en-US" sz="1800" b="1" i="1" dirty="0">
                <a:solidFill>
                  <a:schemeClr val="accent2"/>
                </a:solidFill>
              </a:rPr>
              <a:t>to you, you must circle back with </a:t>
            </a:r>
            <a:r>
              <a:rPr lang="en-US" sz="1800" b="1" i="1" dirty="0" smtClean="0">
                <a:solidFill>
                  <a:schemeClr val="accent2"/>
                </a:solidFill>
              </a:rPr>
              <a:t>Suzy to </a:t>
            </a:r>
            <a:r>
              <a:rPr lang="en-US" sz="1800" b="1" i="1" dirty="0">
                <a:solidFill>
                  <a:schemeClr val="accent2"/>
                </a:solidFill>
              </a:rPr>
              <a:t>clarify her version of the events. </a:t>
            </a:r>
            <a:endParaRPr lang="en-US" sz="1800" dirty="0"/>
          </a:p>
          <a:p>
            <a:pPr marL="1174750" lvl="2" indent="-457200">
              <a:buFontTx/>
              <a:buNone/>
            </a:pPr>
            <a:endParaRPr lang="en-US" sz="1800"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92082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pPr eaLnBrk="1" hangingPunct="1"/>
            <a:r>
              <a:rPr lang="en-US" dirty="0" smtClean="0"/>
              <a:t>How to Investigate Allegations of Harassment</a:t>
            </a:r>
          </a:p>
        </p:txBody>
      </p:sp>
      <p:sp>
        <p:nvSpPr>
          <p:cNvPr id="64515" name="Content Placeholder 2"/>
          <p:cNvSpPr>
            <a:spLocks noGrp="1"/>
          </p:cNvSpPr>
          <p:nvPr>
            <p:ph idx="4294967295"/>
          </p:nvPr>
        </p:nvSpPr>
        <p:spPr>
          <a:xfrm>
            <a:off x="165100" y="1449388"/>
            <a:ext cx="8978900" cy="5003800"/>
          </a:xfrm>
        </p:spPr>
        <p:txBody>
          <a:bodyPr/>
          <a:lstStyle/>
          <a:p>
            <a:pPr eaLnBrk="1" hangingPunct="1"/>
            <a:endParaRPr lang="en-US" dirty="0" smtClean="0"/>
          </a:p>
          <a:p>
            <a:pPr eaLnBrk="1" hangingPunct="1"/>
            <a:endParaRPr lang="en-US" dirty="0" smtClean="0"/>
          </a:p>
        </p:txBody>
      </p:sp>
      <p:sp>
        <p:nvSpPr>
          <p:cNvPr id="6451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7930ED30-FE7A-48D7-A49D-F2A0E90CB238}" type="slidenum">
              <a:rPr lang="en-US" sz="800">
                <a:latin typeface="Arial" pitchFamily="34" charset="0"/>
              </a:rPr>
              <a:pPr algn="r" eaLnBrk="1" hangingPunct="1"/>
              <a:t>197</a:t>
            </a:fld>
            <a:endParaRPr lang="en-US" sz="800" dirty="0">
              <a:latin typeface="Arial" pitchFamily="34" charset="0"/>
            </a:endParaRPr>
          </a:p>
        </p:txBody>
      </p:sp>
      <p:sp>
        <p:nvSpPr>
          <p:cNvPr id="5" name="Content Placeholder 2"/>
          <p:cNvSpPr txBox="1">
            <a:spLocks/>
          </p:cNvSpPr>
          <p:nvPr/>
        </p:nvSpPr>
        <p:spPr bwMode="auto">
          <a:xfrm>
            <a:off x="165100" y="1447800"/>
            <a:ext cx="8674100" cy="4724400"/>
          </a:xfrm>
          <a:prstGeom prst="rect">
            <a:avLst/>
          </a:prstGeom>
          <a:noFill/>
          <a:ln w="9525">
            <a:noFill/>
            <a:miter lim="800000"/>
            <a:headEnd/>
            <a:tailEnd/>
          </a:ln>
          <a:effectLst/>
        </p:spPr>
        <p:txBody>
          <a:bodyPr/>
          <a:lstStyle/>
          <a:p>
            <a:pPr marL="358775" indent="-358775">
              <a:spcBef>
                <a:spcPct val="20000"/>
              </a:spcBef>
              <a:buFontTx/>
              <a:buChar char="•"/>
              <a:defRPr/>
            </a:pPr>
            <a:endParaRPr lang="en-US" sz="2800" kern="0" dirty="0">
              <a:latin typeface="+mn-lt"/>
            </a:endParaRPr>
          </a:p>
          <a:p>
            <a:pPr marL="358775" indent="-358775">
              <a:spcBef>
                <a:spcPct val="20000"/>
              </a:spcBef>
              <a:defRPr/>
            </a:pPr>
            <a:endParaRPr lang="en-US" sz="2800" kern="0" dirty="0">
              <a:latin typeface="+mn-lt"/>
            </a:endParaRPr>
          </a:p>
        </p:txBody>
      </p:sp>
      <p:sp>
        <p:nvSpPr>
          <p:cNvPr id="6" name="Content Placeholder 2"/>
          <p:cNvSpPr txBox="1">
            <a:spLocks/>
          </p:cNvSpPr>
          <p:nvPr/>
        </p:nvSpPr>
        <p:spPr bwMode="auto">
          <a:xfrm>
            <a:off x="317500" y="1601788"/>
            <a:ext cx="8216900" cy="4646612"/>
          </a:xfrm>
          <a:prstGeom prst="rect">
            <a:avLst/>
          </a:prstGeom>
          <a:noFill/>
          <a:ln w="9525">
            <a:noFill/>
            <a:miter lim="800000"/>
            <a:headEnd/>
            <a:tailEnd/>
          </a:ln>
          <a:effectLst/>
        </p:spPr>
        <p:txBody>
          <a:bodyPr/>
          <a:lstStyle/>
          <a:p>
            <a:pPr marL="358775" indent="-358775">
              <a:spcBef>
                <a:spcPct val="20000"/>
              </a:spcBef>
              <a:buFontTx/>
              <a:buChar char="•"/>
              <a:defRPr/>
            </a:pPr>
            <a:endParaRPr lang="en-US" sz="2800" kern="0" dirty="0">
              <a:latin typeface="+mn-lt"/>
            </a:endParaRPr>
          </a:p>
          <a:p>
            <a:pPr marL="817562" lvl="1" indent="-457200" algn="ctr">
              <a:spcBef>
                <a:spcPct val="20000"/>
              </a:spcBef>
              <a:defRPr/>
            </a:pPr>
            <a:endParaRPr lang="en-US" sz="3600" kern="0" dirty="0">
              <a:latin typeface="+mn-lt"/>
            </a:endParaRPr>
          </a:p>
          <a:p>
            <a:pPr marL="817562" lvl="1" indent="-457200" algn="ctr">
              <a:spcBef>
                <a:spcPct val="20000"/>
              </a:spcBef>
              <a:defRPr/>
            </a:pPr>
            <a:r>
              <a:rPr lang="en-US" sz="3600" kern="0" dirty="0" smtClean="0">
                <a:latin typeface="+mn-lt"/>
              </a:rPr>
              <a:t>Eight Tips </a:t>
            </a:r>
            <a:r>
              <a:rPr lang="en-US" sz="3600" kern="0" dirty="0">
                <a:latin typeface="+mn-lt"/>
              </a:rPr>
              <a:t>for an</a:t>
            </a:r>
          </a:p>
          <a:p>
            <a:pPr marL="817562" lvl="1" indent="-457200" algn="ctr">
              <a:spcBef>
                <a:spcPct val="20000"/>
              </a:spcBef>
              <a:defRPr/>
            </a:pPr>
            <a:r>
              <a:rPr lang="en-US" sz="3600" kern="0" dirty="0">
                <a:latin typeface="+mn-lt"/>
              </a:rPr>
              <a:t>Effective Investigation</a:t>
            </a:r>
          </a:p>
          <a:p>
            <a:pPr marL="358775" indent="-358775">
              <a:spcBef>
                <a:spcPct val="20000"/>
              </a:spcBef>
              <a:buFontTx/>
              <a:buChar char="•"/>
              <a:defRPr/>
            </a:pPr>
            <a:endParaRPr lang="en-US" sz="3600" kern="0" dirty="0">
              <a:latin typeface="+mn-lt"/>
            </a:endParaRPr>
          </a:p>
        </p:txBody>
      </p:sp>
    </p:spTree>
    <p:extLst>
      <p:ext uri="{BB962C8B-B14F-4D97-AF65-F5344CB8AC3E}">
        <p14:creationId xmlns:p14="http://schemas.microsoft.com/office/powerpoint/2010/main" val="412129962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dirty="0" smtClean="0"/>
              <a:t>How to Investigate Allegations of Harassment</a:t>
            </a:r>
          </a:p>
        </p:txBody>
      </p:sp>
      <p:sp>
        <p:nvSpPr>
          <p:cNvPr id="3" name="Content Placeholder 2"/>
          <p:cNvSpPr>
            <a:spLocks noGrp="1"/>
          </p:cNvSpPr>
          <p:nvPr>
            <p:ph idx="4294967295"/>
          </p:nvPr>
        </p:nvSpPr>
        <p:spPr>
          <a:xfrm>
            <a:off x="165100" y="1449388"/>
            <a:ext cx="8978900" cy="5003800"/>
          </a:xfrm>
        </p:spPr>
        <p:txBody>
          <a:bodyPr/>
          <a:lstStyle/>
          <a:p>
            <a:pPr marL="514350" indent="-514350" eaLnBrk="1" hangingPunct="1">
              <a:buFontTx/>
              <a:buAutoNum type="arabicParenR"/>
            </a:pPr>
            <a:r>
              <a:rPr lang="en-US" sz="2400" dirty="0" smtClean="0"/>
              <a:t>Be strategic.  Use your review of the relevant law and policies as a guide to what you need to find out. </a:t>
            </a:r>
          </a:p>
          <a:p>
            <a:pPr marL="514350" indent="-514350" eaLnBrk="1" hangingPunct="1">
              <a:buFontTx/>
              <a:buAutoNum type="arabicParenR"/>
            </a:pPr>
            <a:endParaRPr lang="en-US" sz="2400" dirty="0"/>
          </a:p>
          <a:p>
            <a:pPr marL="514350" indent="-514350" eaLnBrk="1" hangingPunct="1">
              <a:buFontTx/>
              <a:buAutoNum type="arabicParenR"/>
            </a:pPr>
            <a:r>
              <a:rPr lang="en-US" sz="2400" dirty="0" smtClean="0"/>
              <a:t>Be consistent!  Follow the same investigative processes for each harassment complaint.</a:t>
            </a:r>
          </a:p>
          <a:p>
            <a:pPr marL="514350" indent="-514350" eaLnBrk="1" hangingPunct="1">
              <a:buFontTx/>
              <a:buAutoNum type="arabicParenR"/>
            </a:pPr>
            <a:endParaRPr lang="en-US" sz="2400" dirty="0" smtClean="0"/>
          </a:p>
          <a:p>
            <a:pPr marL="514350" indent="-514350" eaLnBrk="1" hangingPunct="1">
              <a:buFontTx/>
              <a:buAutoNum type="arabicParenR"/>
            </a:pPr>
            <a:r>
              <a:rPr lang="en-US" sz="2400" dirty="0" smtClean="0"/>
              <a:t>Develop a checklist of questions before each interview.</a:t>
            </a:r>
          </a:p>
          <a:p>
            <a:pPr marL="514350" indent="-514350" eaLnBrk="1" hangingPunct="1">
              <a:buFontTx/>
              <a:buAutoNum type="arabicParenR"/>
            </a:pPr>
            <a:endParaRPr lang="en-US" sz="2400" dirty="0" smtClean="0"/>
          </a:p>
          <a:p>
            <a:pPr marL="514350" indent="-514350" eaLnBrk="1" hangingPunct="1">
              <a:buFontTx/>
              <a:buAutoNum type="arabicParenR"/>
            </a:pPr>
            <a:r>
              <a:rPr lang="en-US" sz="2400" dirty="0" smtClean="0"/>
              <a:t>Interview questions should illicit the facts but be open-ended so as to allow the interviewees to tell their side of the story.</a:t>
            </a:r>
          </a:p>
          <a:p>
            <a:pPr marL="514350" indent="-514350" eaLnBrk="1" hangingPunct="1"/>
            <a:endParaRPr lang="en-US" sz="2400" dirty="0" smtClean="0"/>
          </a:p>
        </p:txBody>
      </p:sp>
      <p:sp>
        <p:nvSpPr>
          <p:cNvPr id="6554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2F88CE03-7E5A-4858-8786-130C0222118A}" type="slidenum">
              <a:rPr lang="en-US" sz="800">
                <a:latin typeface="Arial" pitchFamily="34" charset="0"/>
              </a:rPr>
              <a:pPr algn="r" eaLnBrk="1" hangingPunct="1"/>
              <a:t>198</a:t>
            </a:fld>
            <a:endParaRPr lang="en-US" sz="800" dirty="0">
              <a:latin typeface="Arial" pitchFamily="34" charset="0"/>
            </a:endParaRPr>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5016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eaLnBrk="1" hangingPunct="1"/>
            <a:r>
              <a:rPr lang="en-US" dirty="0" smtClean="0"/>
              <a:t>How to Investigate Allegations of Harassment</a:t>
            </a:r>
          </a:p>
        </p:txBody>
      </p:sp>
      <p:sp>
        <p:nvSpPr>
          <p:cNvPr id="66563" name="Content Placeholder 2"/>
          <p:cNvSpPr>
            <a:spLocks noGrp="1"/>
          </p:cNvSpPr>
          <p:nvPr>
            <p:ph idx="4294967295"/>
          </p:nvPr>
        </p:nvSpPr>
        <p:spPr>
          <a:xfrm>
            <a:off x="165100" y="1449388"/>
            <a:ext cx="8978900" cy="5003800"/>
          </a:xfrm>
        </p:spPr>
        <p:txBody>
          <a:bodyPr/>
          <a:lstStyle/>
          <a:p>
            <a:pPr eaLnBrk="1" hangingPunct="1"/>
            <a:endParaRPr lang="en-US" dirty="0" smtClean="0"/>
          </a:p>
          <a:p>
            <a:pPr eaLnBrk="1" hangingPunct="1"/>
            <a:endParaRPr lang="en-US" dirty="0" smtClean="0"/>
          </a:p>
        </p:txBody>
      </p:sp>
      <p:sp>
        <p:nvSpPr>
          <p:cNvPr id="6656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50D7B301-527C-4CA6-BE23-21F733DACA84}" type="slidenum">
              <a:rPr lang="en-US" sz="800">
                <a:latin typeface="Arial" pitchFamily="34" charset="0"/>
              </a:rPr>
              <a:pPr algn="r" eaLnBrk="1" hangingPunct="1"/>
              <a:t>199</a:t>
            </a:fld>
            <a:endParaRPr lang="en-US" sz="800" dirty="0">
              <a:latin typeface="Arial" pitchFamily="34" charset="0"/>
            </a:endParaRPr>
          </a:p>
        </p:txBody>
      </p:sp>
      <p:sp>
        <p:nvSpPr>
          <p:cNvPr id="5" name="Rectangle 4"/>
          <p:cNvSpPr/>
          <p:nvPr/>
        </p:nvSpPr>
        <p:spPr>
          <a:xfrm>
            <a:off x="304800" y="1447800"/>
            <a:ext cx="8534400" cy="5262979"/>
          </a:xfrm>
          <a:prstGeom prst="rect">
            <a:avLst/>
          </a:prstGeom>
        </p:spPr>
        <p:txBody>
          <a:bodyPr>
            <a:spAutoFit/>
          </a:bodyPr>
          <a:lstStyle/>
          <a:p>
            <a:pPr marL="514350" indent="-514350">
              <a:buFont typeface="+mj-lt"/>
              <a:buAutoNum type="arabicParenR" startAt="5"/>
            </a:pPr>
            <a:r>
              <a:rPr lang="en-US" sz="2400" dirty="0">
                <a:latin typeface="Arial" pitchFamily="34" charset="0"/>
              </a:rPr>
              <a:t>Take notes either during the interviews or immediately following the interviews.  The notes should state the facts, not the investigator’s </a:t>
            </a:r>
            <a:r>
              <a:rPr lang="en-US" sz="2400" dirty="0" smtClean="0">
                <a:latin typeface="Arial" pitchFamily="34" charset="0"/>
              </a:rPr>
              <a:t>opinions.  </a:t>
            </a:r>
            <a:endParaRPr lang="en-US" sz="2400" dirty="0">
              <a:latin typeface="Arial" pitchFamily="34" charset="0"/>
            </a:endParaRPr>
          </a:p>
          <a:p>
            <a:pPr marL="514350" indent="-514350">
              <a:buFont typeface="Arial" pitchFamily="34" charset="0"/>
              <a:buAutoNum type="arabicParenR" startAt="5"/>
            </a:pPr>
            <a:endParaRPr lang="en-US" sz="2400" dirty="0">
              <a:latin typeface="Arial" pitchFamily="34" charset="0"/>
            </a:endParaRPr>
          </a:p>
          <a:p>
            <a:pPr marL="514350" indent="-514350">
              <a:buFont typeface="Arial" pitchFamily="34" charset="0"/>
              <a:buAutoNum type="arabicParenR" startAt="5"/>
            </a:pPr>
            <a:r>
              <a:rPr lang="en-US" sz="2400" dirty="0">
                <a:latin typeface="Arial" pitchFamily="34" charset="0"/>
              </a:rPr>
              <a:t>Provide interviewees – whether they are the victim, a witness, or the alleged harasser – with appropriate translation services if the interviewee is an English Language Learner.</a:t>
            </a:r>
          </a:p>
          <a:p>
            <a:pPr marL="514350" indent="-514350"/>
            <a:endParaRPr lang="en-US" sz="2400" dirty="0">
              <a:latin typeface="Arial" pitchFamily="34" charset="0"/>
            </a:endParaRPr>
          </a:p>
          <a:p>
            <a:pPr marL="514350" indent="-514350"/>
            <a:endParaRPr lang="en-US" sz="2400" dirty="0">
              <a:latin typeface="Arial" pitchFamily="34" charset="0"/>
            </a:endParaRPr>
          </a:p>
          <a:p>
            <a:pPr marL="514350" indent="-514350"/>
            <a:endParaRPr lang="en-US" sz="2400" dirty="0">
              <a:latin typeface="Arial" pitchFamily="34" charset="0"/>
            </a:endParaRPr>
          </a:p>
          <a:p>
            <a:pPr marL="514350" indent="-514350"/>
            <a:endParaRPr lang="en-US" sz="2400" dirty="0">
              <a:latin typeface="Arial" pitchFamily="34" charset="0"/>
            </a:endParaRPr>
          </a:p>
          <a:p>
            <a:pPr marL="514350" indent="-514350"/>
            <a:endParaRPr lang="en-US" sz="2400" dirty="0">
              <a:latin typeface="Arial" pitchFamily="34" charset="0"/>
            </a:endParaRPr>
          </a:p>
          <a:p>
            <a:pPr marL="514350" indent="-514350"/>
            <a:endParaRPr lang="en-US" sz="2400" dirty="0">
              <a:latin typeface="Arial" pitchFamily="34" charset="0"/>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405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429000"/>
            <a:ext cx="4648200" cy="2982595"/>
          </a:xfrm>
          <a:prstGeom prst="rect">
            <a:avLst/>
          </a:prstGeom>
        </p:spPr>
      </p:pic>
      <p:sp>
        <p:nvSpPr>
          <p:cNvPr id="4" name="Slide Number Placeholder 3"/>
          <p:cNvSpPr>
            <a:spLocks noGrp="1"/>
          </p:cNvSpPr>
          <p:nvPr>
            <p:ph type="sldNum" sz="quarter" idx="10"/>
          </p:nvPr>
        </p:nvSpPr>
        <p:spPr/>
        <p:txBody>
          <a:bodyPr/>
          <a:lstStyle/>
          <a:p>
            <a:fld id="{4A40F2A7-1FF5-48C8-90A0-2886EEE47004}" type="slidenum">
              <a:rPr lang="en-US"/>
              <a:pPr/>
              <a:t>2</a:t>
            </a:fld>
            <a:endParaRPr lang="en-US" dirty="0"/>
          </a:p>
        </p:txBody>
      </p:sp>
      <p:sp>
        <p:nvSpPr>
          <p:cNvPr id="287746" name="Rectangle 2"/>
          <p:cNvSpPr>
            <a:spLocks noGrp="1" noChangeArrowheads="1"/>
          </p:cNvSpPr>
          <p:nvPr>
            <p:ph type="title"/>
          </p:nvPr>
        </p:nvSpPr>
        <p:spPr/>
        <p:txBody>
          <a:bodyPr/>
          <a:lstStyle/>
          <a:p>
            <a:endParaRPr lang="en-US" dirty="0"/>
          </a:p>
        </p:txBody>
      </p:sp>
      <p:sp>
        <p:nvSpPr>
          <p:cNvPr id="287747" name="Rectangle 3"/>
          <p:cNvSpPr>
            <a:spLocks noGrp="1" noChangeArrowheads="1"/>
          </p:cNvSpPr>
          <p:nvPr>
            <p:ph type="body" idx="1"/>
          </p:nvPr>
        </p:nvSpPr>
        <p:spPr>
          <a:xfrm>
            <a:off x="165100" y="1219200"/>
            <a:ext cx="8794750" cy="5003800"/>
          </a:xfrm>
        </p:spPr>
        <p:txBody>
          <a:bodyPr/>
          <a:lstStyle/>
          <a:p>
            <a:pPr algn="ctr">
              <a:buFontTx/>
              <a:buNone/>
            </a:pPr>
            <a:endParaRPr lang="en-US" sz="1200" b="1" dirty="0" smtClean="0"/>
          </a:p>
          <a:p>
            <a:pPr algn="ctr">
              <a:buFontTx/>
              <a:buNone/>
            </a:pPr>
            <a:r>
              <a:rPr lang="en-US" sz="4400" b="1" dirty="0" smtClean="0"/>
              <a:t>True </a:t>
            </a:r>
            <a:endParaRPr lang="en-US" sz="4400" b="1" dirty="0"/>
          </a:p>
          <a:p>
            <a:pPr algn="ctr">
              <a:buFontTx/>
              <a:buNone/>
            </a:pPr>
            <a:r>
              <a:rPr lang="en-US" sz="4400" b="1" dirty="0"/>
              <a:t>or </a:t>
            </a:r>
          </a:p>
          <a:p>
            <a:pPr algn="ctr">
              <a:buFontTx/>
              <a:buNone/>
            </a:pPr>
            <a:r>
              <a:rPr lang="en-US" sz="4400" b="1" dirty="0"/>
              <a:t>False</a:t>
            </a:r>
          </a:p>
        </p:txBody>
      </p:sp>
    </p:spTree>
    <p:extLst>
      <p:ext uri="{BB962C8B-B14F-4D97-AF65-F5344CB8AC3E}">
        <p14:creationId xmlns:p14="http://schemas.microsoft.com/office/powerpoint/2010/main" val="2748612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Left"/>
          <p:cNvSpPr>
            <a:spLocks noGrp="1"/>
          </p:cNvSpPr>
          <p:nvPr>
            <p:ph sz="quarter" idx="12"/>
          </p:nvPr>
        </p:nvSpPr>
        <p:spPr>
          <a:xfrm>
            <a:off x="288000" y="1346200"/>
            <a:ext cx="4068000" cy="5054600"/>
          </a:xfrm>
        </p:spPr>
        <p:txBody>
          <a:bodyPr>
            <a:normAutofit/>
          </a:bodyPr>
          <a:lstStyle/>
          <a:p>
            <a:pPr marL="0" indent="0">
              <a:buNone/>
            </a:pPr>
            <a:r>
              <a:rPr lang="en-US" sz="1600" dirty="0"/>
              <a:t>Of schools with more than 1,000 students, 27 percent reported cyberbullying daily or at least once a week. In schools that enroll fewer than 300 students, however, 8 percent reported daily or weekly incidents.</a:t>
            </a:r>
          </a:p>
          <a:p>
            <a:pPr marL="0" indent="0">
              <a:buNone/>
            </a:pPr>
            <a:r>
              <a:rPr lang="en-US" sz="1600" dirty="0"/>
              <a:t>Although 12 percent of public schools reported cyberbullying incidents daily or at least once a week, the issue is most prevalent among middle and high schools. In the 2009–10 school year — the last time the Education Department administered the survey — 7.9 percent of schools reported cyberbullying daily or at least weekly. Schools in cities, suburbs, towns, and rural communities experienced cyberbullying at similar rates</a:t>
            </a:r>
            <a:r>
              <a:rPr lang="en-US" sz="1600" dirty="0" smtClean="0"/>
              <a:t>.</a:t>
            </a:r>
          </a:p>
          <a:p>
            <a:pPr marL="0" indent="0">
              <a:buNone/>
            </a:pPr>
            <a:endParaRPr lang="en-US" sz="1600" dirty="0" smtClean="0"/>
          </a:p>
          <a:p>
            <a:pPr marL="0" indent="0">
              <a:buNone/>
            </a:pPr>
            <a:r>
              <a:rPr lang="en-US" sz="1600" i="1" dirty="0">
                <a:uFill>
                  <a:solidFill>
                    <a:srgbClr val="4D5357"/>
                  </a:solidFill>
                </a:uFill>
              </a:rPr>
              <a:t> </a:t>
            </a:r>
            <a:r>
              <a:rPr lang="en-US" sz="1600" i="1" dirty="0" smtClean="0">
                <a:uFill>
                  <a:solidFill>
                    <a:srgbClr val="4D5357"/>
                  </a:solidFill>
                </a:uFill>
              </a:rPr>
              <a:t>          </a:t>
            </a:r>
            <a:r>
              <a:rPr lang="en-US" sz="1200" i="1" dirty="0" smtClean="0">
                <a:uFill>
                  <a:solidFill>
                    <a:srgbClr val="4D5357"/>
                  </a:solidFill>
                </a:uFill>
              </a:rPr>
              <a:t>Source</a:t>
            </a:r>
            <a:r>
              <a:rPr lang="en-US" sz="1200" i="1" dirty="0">
                <a:uFill>
                  <a:solidFill>
                    <a:srgbClr val="4D5357"/>
                  </a:solidFill>
                </a:uFill>
              </a:rPr>
              <a:t>:  National Center for Education Statistics</a:t>
            </a:r>
            <a:endParaRPr lang="en-US" sz="1600" dirty="0"/>
          </a:p>
        </p:txBody>
      </p:sp>
      <p:sp>
        <p:nvSpPr>
          <p:cNvPr id="9" name="Slide Title"/>
          <p:cNvSpPr>
            <a:spLocks noGrp="1"/>
          </p:cNvSpPr>
          <p:nvPr>
            <p:ph type="title"/>
          </p:nvPr>
        </p:nvSpPr>
        <p:spPr>
          <a:xfrm>
            <a:off x="288000" y="381000"/>
            <a:ext cx="8568000" cy="595200"/>
          </a:xfrm>
        </p:spPr>
        <p:txBody>
          <a:bodyPr/>
          <a:lstStyle/>
          <a:p>
            <a:r>
              <a:rPr lang="en-US" sz="2400" dirty="0"/>
              <a:t>Cyberbullying, which has become more prevalent across the country, appears most common in large schools</a:t>
            </a:r>
          </a:p>
        </p:txBody>
      </p:sp>
      <p:pic>
        <p:nvPicPr>
          <p:cNvPr id="4" name="Content Placeholder 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53000" y="1219200"/>
            <a:ext cx="3505201" cy="4591737"/>
          </a:xfrm>
        </p:spPr>
      </p:pic>
      <p:sp>
        <p:nvSpPr>
          <p:cNvPr id="6" name="TextBox 5"/>
          <p:cNvSpPr txBox="1"/>
          <p:nvPr/>
        </p:nvSpPr>
        <p:spPr>
          <a:xfrm>
            <a:off x="4648200" y="5867400"/>
            <a:ext cx="4019550" cy="430887"/>
          </a:xfrm>
          <a:prstGeom prst="rect">
            <a:avLst/>
          </a:prstGeom>
          <a:noFill/>
        </p:spPr>
        <p:txBody>
          <a:bodyPr wrap="square" rtlCol="0">
            <a:spAutoFit/>
          </a:bodyPr>
          <a:lstStyle/>
          <a:p>
            <a:r>
              <a:rPr lang="en-US" sz="1100" dirty="0"/>
              <a:t>Percent of public schools reporting cyberbullying daily or at least once a week in the 2015-16 school year</a:t>
            </a:r>
          </a:p>
        </p:txBody>
      </p:sp>
      <p:sp>
        <p:nvSpPr>
          <p:cNvPr id="8" name="Slide Number Placeholder 3"/>
          <p:cNvSpPr>
            <a:spLocks noGrp="1"/>
          </p:cNvSpPr>
          <p:nvPr>
            <p:ph type="sldNum" sz="quarter" idx="4294967295"/>
          </p:nvPr>
        </p:nvSpPr>
        <p:spPr>
          <a:xfrm>
            <a:off x="8428038" y="6477000"/>
            <a:ext cx="496887" cy="360362"/>
          </a:xfrm>
          <a:prstGeom prst="rect">
            <a:avLst/>
          </a:prstGeom>
        </p:spPr>
        <p:txBody>
          <a:bodyPr/>
          <a:lstStyle/>
          <a:p>
            <a:pPr algn="r"/>
            <a:fld id="{DCD87074-DA85-4F6D-9A76-6C90A62540DE}" type="slidenum">
              <a:rPr lang="en-US" sz="800" smtClean="0"/>
              <a:pPr algn="r"/>
              <a:t>20</a:t>
            </a:fld>
            <a:endParaRPr lang="en-US" sz="800" dirty="0"/>
          </a:p>
        </p:txBody>
      </p:sp>
    </p:spTree>
    <p:extLst>
      <p:ext uri="{BB962C8B-B14F-4D97-AF65-F5344CB8AC3E}">
        <p14:creationId xmlns:p14="http://schemas.microsoft.com/office/powerpoint/2010/main" val="392949427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dirty="0" smtClean="0"/>
              <a:t>How to Investigate Allegations of Harassment</a:t>
            </a:r>
          </a:p>
        </p:txBody>
      </p:sp>
      <p:sp>
        <p:nvSpPr>
          <p:cNvPr id="67587" name="Content Placeholder 2"/>
          <p:cNvSpPr>
            <a:spLocks noGrp="1"/>
          </p:cNvSpPr>
          <p:nvPr>
            <p:ph idx="4294967295"/>
          </p:nvPr>
        </p:nvSpPr>
        <p:spPr>
          <a:xfrm>
            <a:off x="165100" y="1449388"/>
            <a:ext cx="8978900" cy="5003800"/>
          </a:xfrm>
        </p:spPr>
        <p:txBody>
          <a:bodyPr/>
          <a:lstStyle/>
          <a:p>
            <a:pPr eaLnBrk="1" hangingPunct="1"/>
            <a:endParaRPr lang="en-US" dirty="0" smtClean="0"/>
          </a:p>
          <a:p>
            <a:pPr eaLnBrk="1" hangingPunct="1"/>
            <a:endParaRPr lang="en-US" dirty="0" smtClean="0"/>
          </a:p>
        </p:txBody>
      </p:sp>
      <p:sp>
        <p:nvSpPr>
          <p:cNvPr id="6758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7E135B96-467D-48C7-9482-0720197059B5}" type="slidenum">
              <a:rPr lang="en-US" sz="800">
                <a:latin typeface="Arial" pitchFamily="34" charset="0"/>
              </a:rPr>
              <a:pPr algn="r" eaLnBrk="1" hangingPunct="1"/>
              <a:t>200</a:t>
            </a:fld>
            <a:endParaRPr lang="en-US" sz="800" dirty="0">
              <a:latin typeface="Arial" pitchFamily="34" charset="0"/>
            </a:endParaRPr>
          </a:p>
        </p:txBody>
      </p:sp>
      <p:sp>
        <p:nvSpPr>
          <p:cNvPr id="67589" name="Rectangle 4"/>
          <p:cNvSpPr>
            <a:spLocks noChangeArrowheads="1"/>
          </p:cNvSpPr>
          <p:nvPr/>
        </p:nvSpPr>
        <p:spPr bwMode="auto">
          <a:xfrm>
            <a:off x="304800" y="1219200"/>
            <a:ext cx="8534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 typeface="+mj-lt"/>
              <a:buAutoNum type="arabicParenR" startAt="7"/>
            </a:pPr>
            <a:r>
              <a:rPr lang="en-US" sz="2400" dirty="0">
                <a:latin typeface="Arial" pitchFamily="34" charset="0"/>
              </a:rPr>
              <a:t>One of the most difficult aspects of an investigation is determining witness credibility.  When confronted with conflicting stories, consider the witnesses’:</a:t>
            </a:r>
          </a:p>
          <a:p>
            <a:pPr lvl="2">
              <a:buFont typeface="Arial" pitchFamily="34" charset="0"/>
              <a:buChar char="–"/>
            </a:pPr>
            <a:r>
              <a:rPr lang="en-US" sz="2400" dirty="0">
                <a:latin typeface="Arial" pitchFamily="34" charset="0"/>
              </a:rPr>
              <a:t> Character;</a:t>
            </a:r>
          </a:p>
          <a:p>
            <a:pPr lvl="2">
              <a:buFont typeface="Arial" pitchFamily="34" charset="0"/>
              <a:buChar char="–"/>
            </a:pPr>
            <a:r>
              <a:rPr lang="en-US" sz="2400" dirty="0">
                <a:latin typeface="Arial" pitchFamily="34" charset="0"/>
              </a:rPr>
              <a:t> Prior inconsistent statements;</a:t>
            </a:r>
          </a:p>
          <a:p>
            <a:pPr lvl="2">
              <a:buFont typeface="Arial" pitchFamily="34" charset="0"/>
              <a:buChar char="–"/>
            </a:pPr>
            <a:r>
              <a:rPr lang="en-US" sz="2400" dirty="0">
                <a:latin typeface="Arial" pitchFamily="34" charset="0"/>
              </a:rPr>
              <a:t> Bias or motive;</a:t>
            </a:r>
          </a:p>
          <a:p>
            <a:pPr lvl="2">
              <a:buFont typeface="Arial" pitchFamily="34" charset="0"/>
              <a:buChar char="–"/>
            </a:pPr>
            <a:r>
              <a:rPr lang="en-US" sz="2400" dirty="0">
                <a:latin typeface="Arial" pitchFamily="34" charset="0"/>
              </a:rPr>
              <a:t> Demeanor; </a:t>
            </a:r>
          </a:p>
          <a:p>
            <a:pPr lvl="2">
              <a:buFont typeface="Arial" pitchFamily="34" charset="0"/>
              <a:buChar char="–"/>
            </a:pPr>
            <a:r>
              <a:rPr lang="en-US" sz="2400" dirty="0" smtClean="0">
                <a:latin typeface="Arial" pitchFamily="34" charset="0"/>
              </a:rPr>
              <a:t> Opportunity </a:t>
            </a:r>
            <a:r>
              <a:rPr lang="en-US" sz="2400" dirty="0">
                <a:latin typeface="Arial" pitchFamily="34" charset="0"/>
              </a:rPr>
              <a:t>or capacity to observe the events; and/or</a:t>
            </a:r>
          </a:p>
          <a:p>
            <a:pPr lvl="2">
              <a:buFont typeface="Arial" pitchFamily="34" charset="0"/>
              <a:buChar char="–"/>
            </a:pPr>
            <a:r>
              <a:rPr lang="en-US" sz="2400" dirty="0" smtClean="0">
                <a:latin typeface="Arial" pitchFamily="34" charset="0"/>
              </a:rPr>
              <a:t> Cooperation </a:t>
            </a:r>
            <a:r>
              <a:rPr lang="en-US" sz="2400" dirty="0">
                <a:latin typeface="Arial" pitchFamily="34" charset="0"/>
              </a:rPr>
              <a:t>with the investigation (or lack thereof).</a:t>
            </a:r>
          </a:p>
          <a:p>
            <a:pPr lvl="2">
              <a:buFont typeface="Arial" pitchFamily="34" charset="0"/>
              <a:buChar char="–"/>
            </a:pPr>
            <a:endParaRPr lang="en-US" sz="1400" dirty="0">
              <a:latin typeface="Arial" pitchFamily="34" charset="0"/>
            </a:endParaRPr>
          </a:p>
          <a:p>
            <a:pPr lvl="2">
              <a:buFont typeface="Arial" pitchFamily="34" charset="0"/>
              <a:buNone/>
            </a:pPr>
            <a:r>
              <a:rPr lang="en-US" sz="1400" dirty="0">
                <a:latin typeface="Arial" pitchFamily="34" charset="0"/>
              </a:rPr>
              <a:t>          </a:t>
            </a:r>
          </a:p>
          <a:p>
            <a:pPr lvl="2">
              <a:buFont typeface="Arial" pitchFamily="34" charset="0"/>
              <a:buNone/>
            </a:pPr>
            <a:r>
              <a:rPr lang="en-US" sz="1400" dirty="0">
                <a:latin typeface="Arial" pitchFamily="34" charset="0"/>
              </a:rPr>
              <a:t>             </a:t>
            </a: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46992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dirty="0" smtClean="0"/>
              <a:t>How to Investigate Allegations of Harassment</a:t>
            </a:r>
          </a:p>
        </p:txBody>
      </p:sp>
      <p:sp>
        <p:nvSpPr>
          <p:cNvPr id="67587" name="Content Placeholder 2"/>
          <p:cNvSpPr>
            <a:spLocks noGrp="1"/>
          </p:cNvSpPr>
          <p:nvPr>
            <p:ph idx="4294967295"/>
          </p:nvPr>
        </p:nvSpPr>
        <p:spPr>
          <a:xfrm>
            <a:off x="165100" y="1449388"/>
            <a:ext cx="8978900" cy="5003800"/>
          </a:xfrm>
        </p:spPr>
        <p:txBody>
          <a:bodyPr/>
          <a:lstStyle/>
          <a:p>
            <a:pPr eaLnBrk="1" hangingPunct="1"/>
            <a:endParaRPr lang="en-US" dirty="0" smtClean="0"/>
          </a:p>
          <a:p>
            <a:pPr eaLnBrk="1" hangingPunct="1"/>
            <a:endParaRPr lang="en-US" dirty="0" smtClean="0"/>
          </a:p>
        </p:txBody>
      </p:sp>
      <p:sp>
        <p:nvSpPr>
          <p:cNvPr id="6758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7E135B96-467D-48C7-9482-0720197059B5}" type="slidenum">
              <a:rPr lang="en-US" sz="800">
                <a:latin typeface="Arial" pitchFamily="34" charset="0"/>
              </a:rPr>
              <a:pPr algn="r" eaLnBrk="1" hangingPunct="1"/>
              <a:t>201</a:t>
            </a:fld>
            <a:endParaRPr lang="en-US" sz="800" dirty="0">
              <a:latin typeface="Arial" pitchFamily="34" charset="0"/>
            </a:endParaRPr>
          </a:p>
        </p:txBody>
      </p:sp>
      <p:sp>
        <p:nvSpPr>
          <p:cNvPr id="67589" name="Rectangle 4"/>
          <p:cNvSpPr>
            <a:spLocks noChangeArrowheads="1"/>
          </p:cNvSpPr>
          <p:nvPr/>
        </p:nvSpPr>
        <p:spPr bwMode="auto">
          <a:xfrm>
            <a:off x="304800" y="1219200"/>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 typeface="+mj-lt"/>
              <a:buAutoNum type="arabicParenR" startAt="8"/>
            </a:pPr>
            <a:r>
              <a:rPr lang="en-US" sz="2400" dirty="0" smtClean="0">
                <a:latin typeface="Arial" pitchFamily="34" charset="0"/>
              </a:rPr>
              <a:t>Ask follow-up questions if needed (“Is there anything else you think we should know?”).</a:t>
            </a:r>
          </a:p>
          <a:p>
            <a:pPr lvl="2"/>
            <a:endParaRPr lang="en-US" sz="2400" dirty="0" smtClean="0">
              <a:latin typeface="Arial" pitchFamily="34" charset="0"/>
            </a:endParaRPr>
          </a:p>
          <a:p>
            <a:pPr lvl="2">
              <a:buFont typeface="Arial" pitchFamily="34" charset="0"/>
              <a:buChar char="–"/>
            </a:pPr>
            <a:endParaRPr lang="en-US" sz="2400" dirty="0">
              <a:latin typeface="Arial" pitchFamily="34" charset="0"/>
            </a:endParaRPr>
          </a:p>
          <a:p>
            <a:pPr lvl="2">
              <a:buFont typeface="Arial" pitchFamily="34" charset="0"/>
              <a:buChar char="–"/>
            </a:pPr>
            <a:endParaRPr lang="en-US" sz="2400" dirty="0" smtClean="0">
              <a:latin typeface="Arial" pitchFamily="34" charset="0"/>
            </a:endParaRPr>
          </a:p>
          <a:p>
            <a:pPr lvl="2">
              <a:buFont typeface="Arial" pitchFamily="34" charset="0"/>
              <a:buChar char="–"/>
            </a:pPr>
            <a:endParaRPr lang="en-US" sz="2400" dirty="0">
              <a:latin typeface="Arial" pitchFamily="34" charset="0"/>
            </a:endParaRPr>
          </a:p>
          <a:p>
            <a:pPr lvl="2">
              <a:buFont typeface="Arial" pitchFamily="34" charset="0"/>
              <a:buChar char="–"/>
            </a:pPr>
            <a:endParaRPr lang="en-US" sz="2400" dirty="0" smtClean="0">
              <a:latin typeface="Arial" pitchFamily="34" charset="0"/>
            </a:endParaRPr>
          </a:p>
          <a:p>
            <a:pPr lvl="2">
              <a:buFont typeface="Arial" pitchFamily="34" charset="0"/>
              <a:buChar char="–"/>
            </a:pPr>
            <a:endParaRPr lang="en-US" sz="2400" dirty="0">
              <a:latin typeface="Arial" pitchFamily="34" charset="0"/>
            </a:endParaRPr>
          </a:p>
          <a:p>
            <a:pPr lvl="2">
              <a:buFont typeface="Arial" pitchFamily="34" charset="0"/>
              <a:buChar char="–"/>
            </a:pPr>
            <a:endParaRPr lang="en-US" sz="2400" dirty="0" smtClean="0">
              <a:latin typeface="Arial" pitchFamily="34" charset="0"/>
            </a:endParaRPr>
          </a:p>
          <a:p>
            <a:pPr lvl="2">
              <a:buFont typeface="Arial" pitchFamily="34" charset="0"/>
              <a:buChar char="–"/>
            </a:pPr>
            <a:endParaRPr lang="en-US" sz="1400" dirty="0">
              <a:latin typeface="Arial" pitchFamily="34" charset="0"/>
            </a:endParaRPr>
          </a:p>
          <a:p>
            <a:pPr lvl="2">
              <a:buFont typeface="Arial" pitchFamily="34" charset="0"/>
              <a:buNone/>
            </a:pPr>
            <a:r>
              <a:rPr lang="en-US" sz="1400" dirty="0">
                <a:latin typeface="Arial" pitchFamily="34" charset="0"/>
              </a:rPr>
              <a:t>          </a:t>
            </a:r>
          </a:p>
          <a:p>
            <a:pPr lvl="2">
              <a:buFont typeface="Arial" pitchFamily="34" charset="0"/>
              <a:buNone/>
            </a:pPr>
            <a:r>
              <a:rPr lang="en-US" sz="1400" dirty="0">
                <a:latin typeface="Arial" pitchFamily="34" charset="0"/>
              </a:rPr>
              <a:t>             </a:t>
            </a:r>
            <a:r>
              <a:rPr lang="en-US" sz="1200" dirty="0">
                <a:latin typeface="Arial" pitchFamily="34" charset="0"/>
              </a:rPr>
              <a:t>Sources:</a:t>
            </a:r>
          </a:p>
          <a:p>
            <a:pPr marL="2057400" lvl="4" indent="-228600">
              <a:buFont typeface="Arial" pitchFamily="34" charset="0"/>
              <a:buChar char="–"/>
            </a:pPr>
            <a:r>
              <a:rPr lang="en-US" sz="1200" dirty="0">
                <a:latin typeface="Arial" pitchFamily="34" charset="0"/>
              </a:rPr>
              <a:t>Nicholas Fiorenza, </a:t>
            </a:r>
            <a:r>
              <a:rPr lang="en-US" sz="1200" i="1" dirty="0">
                <a:latin typeface="Arial" pitchFamily="34" charset="0"/>
              </a:rPr>
              <a:t>Investigating Harassment</a:t>
            </a:r>
            <a:r>
              <a:rPr lang="en-US" sz="1200" dirty="0">
                <a:latin typeface="Arial" pitchFamily="34" charset="0"/>
              </a:rPr>
              <a:t>, Printing Impressions (Mar. 2007).</a:t>
            </a:r>
          </a:p>
          <a:p>
            <a:pPr marL="2057400" lvl="4" indent="-228600">
              <a:buFont typeface="Arial" pitchFamily="34" charset="0"/>
              <a:buChar char="–"/>
            </a:pPr>
            <a:r>
              <a:rPr lang="en-US" sz="1200" dirty="0">
                <a:latin typeface="Arial" pitchFamily="34" charset="0"/>
              </a:rPr>
              <a:t>Melani Kastl et al., </a:t>
            </a:r>
            <a:r>
              <a:rPr lang="en-US" sz="1200" i="1" dirty="0">
                <a:latin typeface="Arial" pitchFamily="34" charset="0"/>
              </a:rPr>
              <a:t>How to Assess Credibility in Workplace Investigations</a:t>
            </a:r>
            <a:r>
              <a:rPr lang="en-US" sz="1200" dirty="0">
                <a:latin typeface="Arial" pitchFamily="34" charset="0"/>
              </a:rPr>
              <a:t>, Nonprofit World (Jan./Feb. 2005).</a:t>
            </a:r>
          </a:p>
          <a:p>
            <a:pPr marL="2057400" lvl="4" indent="-228600">
              <a:buFont typeface="Arial" pitchFamily="34" charset="0"/>
              <a:buChar char="–"/>
            </a:pPr>
            <a:r>
              <a:rPr lang="en-US" sz="1200" dirty="0">
                <a:latin typeface="Arial" pitchFamily="34" charset="0"/>
              </a:rPr>
              <a:t>E. Jason Tremblay, </a:t>
            </a:r>
            <a:r>
              <a:rPr lang="en-US" sz="1200" i="1" dirty="0">
                <a:latin typeface="Arial" pitchFamily="34" charset="0"/>
              </a:rPr>
              <a:t>Properly Investigating Complaints of Harassment: How to Limit a Company’s Exposure</a:t>
            </a:r>
            <a:r>
              <a:rPr lang="en-US" sz="1200" dirty="0">
                <a:latin typeface="Arial" pitchFamily="34" charset="0"/>
              </a:rPr>
              <a:t>, Business Law Today (Sept./Oct. 2008).</a:t>
            </a:r>
            <a:r>
              <a:rPr lang="en-US" sz="1400" dirty="0">
                <a:latin typeface="Arial" pitchFamily="34" charset="0"/>
              </a:rPr>
              <a:t>		</a:t>
            </a: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5843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92500"/>
          </a:bodyPr>
          <a:lstStyle/>
          <a:p>
            <a:r>
              <a:rPr lang="en-US" dirty="0" smtClean="0"/>
              <a:t>Provide written notice of the outcome of disciplinary proceedings to both parties concurrently.</a:t>
            </a:r>
          </a:p>
          <a:p>
            <a:r>
              <a:rPr lang="en-US" dirty="0" smtClean="0"/>
              <a:t>The content of the notice may vary depending on the underlying allegations and the age of the students.</a:t>
            </a:r>
          </a:p>
          <a:p>
            <a:r>
              <a:rPr lang="en-US" dirty="0" smtClean="0"/>
              <a:t>Inform the reporting party’s parents (or directly to the student, if the student is 18): </a:t>
            </a:r>
          </a:p>
          <a:p>
            <a:pPr lvl="1"/>
            <a:r>
              <a:rPr lang="en-US" dirty="0" smtClean="0"/>
              <a:t>Whether the school found that the alleged conduct occurred; </a:t>
            </a:r>
          </a:p>
          <a:p>
            <a:pPr lvl="1"/>
            <a:r>
              <a:rPr lang="en-US" dirty="0"/>
              <a:t>A</a:t>
            </a:r>
            <a:r>
              <a:rPr lang="en-US" dirty="0" smtClean="0"/>
              <a:t>ny individual remedies offered to the reporting party or any sanctions imposed on the responding party that directly relate to the reporting party; and </a:t>
            </a:r>
          </a:p>
          <a:p>
            <a:pPr lvl="1"/>
            <a:r>
              <a:rPr lang="en-US" dirty="0"/>
              <a:t>O</a:t>
            </a:r>
            <a:r>
              <a:rPr lang="en-US" dirty="0" smtClean="0"/>
              <a:t>ther steps the school has taken to eliminate the hostile environment, if applicable</a:t>
            </a:r>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After an investigation</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202</a:t>
            </a:fld>
            <a:endParaRPr lang="en-US" sz="800" dirty="0"/>
          </a:p>
        </p:txBody>
      </p:sp>
    </p:spTree>
    <p:extLst>
      <p:ext uri="{BB962C8B-B14F-4D97-AF65-F5344CB8AC3E}">
        <p14:creationId xmlns:p14="http://schemas.microsoft.com/office/powerpoint/2010/main" val="244734098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941B8EE9-707C-49C7-91A2-D24258BDA1EC}" type="slidenum">
              <a:rPr lang="en-US" sz="800">
                <a:latin typeface="Arial" pitchFamily="34" charset="0"/>
              </a:rPr>
              <a:pPr algn="r" eaLnBrk="1" hangingPunct="1"/>
              <a:t>203</a:t>
            </a:fld>
            <a:endParaRPr lang="en-US" sz="800" dirty="0">
              <a:latin typeface="Arial" pitchFamily="34" charset="0"/>
            </a:endParaRPr>
          </a:p>
        </p:txBody>
      </p:sp>
      <p:sp>
        <p:nvSpPr>
          <p:cNvPr id="68612" name="Rectangle 3"/>
          <p:cNvSpPr>
            <a:spLocks noGrp="1" noChangeArrowheads="1"/>
          </p:cNvSpPr>
          <p:nvPr>
            <p:ph type="body" idx="4294967295"/>
          </p:nvPr>
        </p:nvSpPr>
        <p:spPr>
          <a:xfrm>
            <a:off x="76200" y="76200"/>
            <a:ext cx="8883650" cy="6376988"/>
          </a:xfrm>
        </p:spPr>
        <p:txBody>
          <a:bodyPr/>
          <a:lstStyle/>
          <a:p>
            <a:pPr algn="ctr" eaLnBrk="1" hangingPunct="1">
              <a:buFontTx/>
              <a:buNone/>
            </a:pPr>
            <a:endParaRPr lang="en-US" sz="4000" dirty="0" smtClean="0"/>
          </a:p>
          <a:p>
            <a:pPr algn="ctr" eaLnBrk="1" hangingPunct="1">
              <a:buFontTx/>
              <a:buNone/>
            </a:pPr>
            <a:endParaRPr lang="en-US" sz="4000" dirty="0" smtClean="0"/>
          </a:p>
          <a:p>
            <a:pPr algn="ctr" eaLnBrk="1" hangingPunct="1">
              <a:buFontTx/>
              <a:buNone/>
            </a:pPr>
            <a:endParaRPr lang="en-US" sz="4000" dirty="0"/>
          </a:p>
          <a:p>
            <a:pPr algn="ctr" eaLnBrk="1" hangingPunct="1">
              <a:buFontTx/>
              <a:buNone/>
            </a:pPr>
            <a:endParaRPr lang="en-US" sz="4000" dirty="0" smtClean="0"/>
          </a:p>
          <a:p>
            <a:pPr algn="ctr" eaLnBrk="1" hangingPunct="1">
              <a:buFontTx/>
              <a:buNone/>
            </a:pPr>
            <a:r>
              <a:rPr lang="en-US" sz="4000" dirty="0" smtClean="0"/>
              <a:t>Investigation Reports</a:t>
            </a:r>
          </a:p>
        </p:txBody>
      </p:sp>
    </p:spTree>
    <p:extLst>
      <p:ext uri="{BB962C8B-B14F-4D97-AF65-F5344CB8AC3E}">
        <p14:creationId xmlns:p14="http://schemas.microsoft.com/office/powerpoint/2010/main" val="15114219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9970D6F-9560-4A5F-955C-8FCF3A758A01}" type="slidenum">
              <a:rPr lang="en-US" sz="800">
                <a:latin typeface="Arial" pitchFamily="34" charset="0"/>
              </a:rPr>
              <a:pPr algn="r" eaLnBrk="1" hangingPunct="1"/>
              <a:t>204</a:t>
            </a:fld>
            <a:endParaRPr lang="en-US" sz="800" dirty="0">
              <a:latin typeface="Arial" pitchFamily="34" charset="0"/>
            </a:endParaRPr>
          </a:p>
        </p:txBody>
      </p:sp>
      <p:sp>
        <p:nvSpPr>
          <p:cNvPr id="69636" name="Rectangle 3"/>
          <p:cNvSpPr>
            <a:spLocks noGrp="1" noChangeArrowheads="1"/>
          </p:cNvSpPr>
          <p:nvPr>
            <p:ph sz="quarter" idx="12"/>
          </p:nvPr>
        </p:nvSpPr>
        <p:spPr/>
        <p:txBody>
          <a:bodyPr/>
          <a:lstStyle/>
          <a:p>
            <a:pPr marL="711200" indent="-711200" eaLnBrk="1" hangingPunct="1">
              <a:buFontTx/>
              <a:buNone/>
            </a:pPr>
            <a:endParaRPr lang="en-US" sz="2400" dirty="0" smtClean="0"/>
          </a:p>
          <a:p>
            <a:pPr marL="1069975" lvl="1" indent="-711200" eaLnBrk="1" hangingPunct="1">
              <a:buFontTx/>
              <a:buAutoNum type="alphaLcParenR"/>
            </a:pPr>
            <a:r>
              <a:rPr lang="en-US" dirty="0" smtClean="0"/>
              <a:t>Importance of Reports</a:t>
            </a:r>
          </a:p>
          <a:p>
            <a:pPr marL="1069975" lvl="1" indent="-711200" eaLnBrk="1" hangingPunct="1">
              <a:buFontTx/>
              <a:buAutoNum type="alphaLcParenR"/>
            </a:pPr>
            <a:r>
              <a:rPr lang="en-US" dirty="0" smtClean="0"/>
              <a:t>Report Components</a:t>
            </a:r>
          </a:p>
          <a:p>
            <a:pPr marL="1069975" lvl="1" indent="-711200" eaLnBrk="1" hangingPunct="1">
              <a:buFontTx/>
              <a:buAutoNum type="alphaLcParenR"/>
            </a:pPr>
            <a:r>
              <a:rPr lang="en-US" dirty="0" smtClean="0"/>
              <a:t>Tips for Writing Effective Investigation Reports</a:t>
            </a:r>
          </a:p>
          <a:p>
            <a:pPr marL="1069975" lvl="1" indent="-711200" eaLnBrk="1" hangingPunct="1">
              <a:buFontTx/>
              <a:buAutoNum type="alphaLcParenR"/>
            </a:pPr>
            <a:endParaRPr lang="en-US" dirty="0" smtClean="0"/>
          </a:p>
          <a:p>
            <a:pPr marL="1069975" lvl="1" indent="-711200" eaLnBrk="1" hangingPunct="1">
              <a:buFontTx/>
              <a:buAutoNum type="alphaLcParenR"/>
            </a:pPr>
            <a:endParaRPr lang="en-US" dirty="0" smtClean="0"/>
          </a:p>
          <a:p>
            <a:pPr marL="1069975" lvl="1" indent="-711200" eaLnBrk="1" hangingPunct="1">
              <a:buFontTx/>
              <a:buAutoNum type="alphaLcParenR"/>
            </a:pPr>
            <a:endParaRPr lang="en-US" dirty="0" smtClean="0"/>
          </a:p>
        </p:txBody>
      </p:sp>
      <p:sp>
        <p:nvSpPr>
          <p:cNvPr id="69635" name="Rectangle 2"/>
          <p:cNvSpPr>
            <a:spLocks noGrp="1" noChangeArrowheads="1"/>
          </p:cNvSpPr>
          <p:nvPr>
            <p:ph type="title"/>
          </p:nvPr>
        </p:nvSpPr>
        <p:spPr>
          <a:xfrm>
            <a:off x="165100" y="-76200"/>
            <a:ext cx="8969375" cy="1143000"/>
          </a:xfrm>
        </p:spPr>
        <p:txBody>
          <a:bodyPr/>
          <a:lstStyle/>
          <a:p>
            <a:pPr eaLnBrk="1" hangingPunct="1"/>
            <a:r>
              <a:rPr lang="en-US" dirty="0" smtClean="0"/>
              <a:t>Investigation Reports</a:t>
            </a:r>
          </a:p>
        </p:txBody>
      </p:sp>
      <p:pic>
        <p:nvPicPr>
          <p:cNvPr id="69637" name="Picture 2" descr="http://www.ozarkcityschools.net/public/Portals/5/WEB_PAGE_-_GRAPHICS,_SCHOOL_HOUSE_AND_CHILDRE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429000"/>
            <a:ext cx="29241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37914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5100" y="-76200"/>
            <a:ext cx="8969375" cy="1143000"/>
          </a:xfrm>
        </p:spPr>
        <p:txBody>
          <a:bodyPr/>
          <a:lstStyle/>
          <a:p>
            <a:r>
              <a:rPr lang="en-US" dirty="0" smtClean="0"/>
              <a:t>Investigation Reports</a:t>
            </a:r>
            <a:endParaRPr lang="en-US" dirty="0"/>
          </a:p>
        </p:txBody>
      </p:sp>
      <p:sp>
        <p:nvSpPr>
          <p:cNvPr id="19459" name="Rectangle 3"/>
          <p:cNvSpPr>
            <a:spLocks noGrp="1" noChangeArrowheads="1"/>
          </p:cNvSpPr>
          <p:nvPr>
            <p:ph idx="1"/>
          </p:nvPr>
        </p:nvSpPr>
        <p:spPr/>
        <p:txBody>
          <a:bodyPr>
            <a:normAutofit fontScale="70000" lnSpcReduction="20000"/>
          </a:bodyPr>
          <a:lstStyle/>
          <a:p>
            <a:pPr marL="0" indent="0" algn="ctr">
              <a:buNone/>
            </a:pPr>
            <a:r>
              <a:rPr lang="en-US" b="1" u="sng" dirty="0" smtClean="0"/>
              <a:t>The Story of Veronica Volleyball</a:t>
            </a:r>
          </a:p>
          <a:p>
            <a:pPr marL="0" indent="0">
              <a:buNone/>
            </a:pPr>
            <a:endParaRPr lang="en-US" dirty="0" smtClean="0"/>
          </a:p>
          <a:p>
            <a:pPr marL="0" indent="0">
              <a:buNone/>
            </a:pPr>
            <a:r>
              <a:rPr lang="en-US" dirty="0" smtClean="0"/>
              <a:t>Veronica Volleyball tells her homeroom teacher, Tessa Teacher, that her 8</a:t>
            </a:r>
            <a:r>
              <a:rPr lang="en-US" baseline="30000" dirty="0" smtClean="0"/>
              <a:t>th</a:t>
            </a:r>
            <a:r>
              <a:rPr lang="en-US" dirty="0" smtClean="0"/>
              <a:t> grade classmate, Bobby Baseball, made sexually suggestive comments to her. Veronica explains that even after she asked him to stop, he kept making suggestive statements to her. Veronica gives Ms. Teacher  an email that Bobby sent to her that includes several suggestive statements. Veronica states that she has pretended to be sick sometimes just to avoid her seventh period class with Bobby. Ms. Teacher reports the information to you.</a:t>
            </a:r>
          </a:p>
          <a:p>
            <a:pPr marL="0" indent="0">
              <a:buNone/>
            </a:pPr>
            <a:endParaRPr lang="en-US" dirty="0" smtClean="0"/>
          </a:p>
          <a:p>
            <a:pPr marL="0" indent="0">
              <a:buNone/>
            </a:pPr>
            <a:r>
              <a:rPr lang="en-US" dirty="0" smtClean="0"/>
              <a:t>You investigate and learn additional facts. Bobby tells you initially that he didn’t say anything to Veronica, but then says he “might” have made some comments but was “joking.” You know that Bobby has received two in-school suspensions for making sexually suggestive remarks to girls at school, and has lied to school officials twice in the past. In a meeting with Principal Patterson, Harry Highschool confirms that Bobby made suggestive comments to Veronica.  Tessa Teacher reports that she heard Bobby make suggestive comments to Veronica also. Bobby’s Facebook page contains suggestive comments about Veronica.</a:t>
            </a:r>
          </a:p>
        </p:txBody>
      </p:sp>
      <p:sp>
        <p:nvSpPr>
          <p:cNvPr id="4" name="Slide Number Placeholder 3"/>
          <p:cNvSpPr>
            <a:spLocks noGrp="1"/>
          </p:cNvSpPr>
          <p:nvPr>
            <p:ph type="sldNum" sz="quarter" idx="10"/>
          </p:nvPr>
        </p:nvSpPr>
        <p:spPr/>
        <p:txBody>
          <a:bodyPr/>
          <a:lstStyle/>
          <a:p>
            <a:fld id="{53C3CE14-193D-442A-B67C-887A6D4A8036}" type="slidenum">
              <a:rPr lang="en-GB"/>
              <a:pPr/>
              <a:t>205</a:t>
            </a:fld>
            <a:endParaRPr lang="en-GB" dirty="0"/>
          </a:p>
        </p:txBody>
      </p:sp>
    </p:spTree>
    <p:extLst>
      <p:ext uri="{BB962C8B-B14F-4D97-AF65-F5344CB8AC3E}">
        <p14:creationId xmlns:p14="http://schemas.microsoft.com/office/powerpoint/2010/main" val="7734557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F85B8A25-C403-4380-AA07-7011D023A469}" type="slidenum">
              <a:rPr lang="en-US" sz="800">
                <a:latin typeface="Arial" pitchFamily="34" charset="0"/>
              </a:rPr>
              <a:pPr algn="r" eaLnBrk="1" hangingPunct="1"/>
              <a:t>206</a:t>
            </a:fld>
            <a:endParaRPr lang="en-US" sz="800" dirty="0">
              <a:latin typeface="Arial" pitchFamily="34" charset="0"/>
            </a:endParaRPr>
          </a:p>
        </p:txBody>
      </p:sp>
      <p:sp>
        <p:nvSpPr>
          <p:cNvPr id="70660" name="Rectangle 3"/>
          <p:cNvSpPr>
            <a:spLocks noGrp="1" noChangeArrowheads="1"/>
          </p:cNvSpPr>
          <p:nvPr>
            <p:ph sz="quarter" idx="12"/>
          </p:nvPr>
        </p:nvSpPr>
        <p:spPr/>
        <p:txBody>
          <a:bodyPr/>
          <a:lstStyle/>
          <a:p>
            <a:pPr eaLnBrk="1" hangingPunct="1">
              <a:buFontTx/>
              <a:buNone/>
            </a:pPr>
            <a:r>
              <a:rPr lang="en-US" altLang="zh-CN" u="sng" dirty="0" smtClean="0">
                <a:ea typeface="SimSun" pitchFamily="2" charset="-122"/>
              </a:rPr>
              <a:t>Importance of Reports</a:t>
            </a:r>
          </a:p>
          <a:p>
            <a:pPr eaLnBrk="1" hangingPunct="1">
              <a:buFontTx/>
              <a:buNone/>
            </a:pPr>
            <a:endParaRPr lang="en-US" altLang="zh-CN" u="sng" dirty="0" smtClean="0">
              <a:ea typeface="SimSun" pitchFamily="2" charset="-122"/>
            </a:endParaRPr>
          </a:p>
          <a:p>
            <a:pPr eaLnBrk="1" hangingPunct="1"/>
            <a:r>
              <a:rPr lang="en-US" altLang="zh-CN" sz="2400" dirty="0" smtClean="0">
                <a:ea typeface="SimSun" pitchFamily="2" charset="-122"/>
              </a:rPr>
              <a:t>Investigation reports provide evidence of investigations.  In particular, reports:</a:t>
            </a:r>
          </a:p>
          <a:p>
            <a:pPr lvl="1" eaLnBrk="1" hangingPunct="1"/>
            <a:r>
              <a:rPr lang="en-US" altLang="zh-CN" dirty="0" smtClean="0">
                <a:ea typeface="SimSun" pitchFamily="2" charset="-122"/>
              </a:rPr>
              <a:t>Detail the processes of the investigation; </a:t>
            </a:r>
          </a:p>
          <a:p>
            <a:pPr lvl="1" eaLnBrk="1" hangingPunct="1"/>
            <a:r>
              <a:rPr lang="en-US" altLang="zh-CN" dirty="0" smtClean="0">
                <a:ea typeface="SimSun" pitchFamily="2" charset="-122"/>
              </a:rPr>
              <a:t>Organize and present the factual information collected; and</a:t>
            </a:r>
          </a:p>
          <a:p>
            <a:pPr lvl="1" eaLnBrk="1" hangingPunct="1"/>
            <a:r>
              <a:rPr lang="en-US" altLang="zh-CN" dirty="0" smtClean="0">
                <a:ea typeface="SimSun" pitchFamily="2" charset="-122"/>
              </a:rPr>
              <a:t>Provide specific factual support for conclusions and remedies</a:t>
            </a:r>
            <a:r>
              <a:rPr lang="en-US" altLang="zh-CN" dirty="0">
                <a:ea typeface="SimSun" pitchFamily="2" charset="-122"/>
              </a:rPr>
              <a:t>.</a:t>
            </a:r>
            <a:endParaRPr lang="en-US" altLang="zh-CN" dirty="0" smtClean="0">
              <a:ea typeface="SimSun" pitchFamily="2" charset="-122"/>
            </a:endParaRPr>
          </a:p>
          <a:p>
            <a:pPr lvl="1" eaLnBrk="1" hangingPunct="1"/>
            <a:endParaRPr lang="en-US" altLang="zh-CN" dirty="0" smtClean="0">
              <a:ea typeface="SimSun" pitchFamily="2" charset="-122"/>
            </a:endParaRPr>
          </a:p>
        </p:txBody>
      </p:sp>
      <p:sp>
        <p:nvSpPr>
          <p:cNvPr id="7065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199400552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77E8BE12-D7C7-4EC0-988E-7F55CC0FD5DC}" type="slidenum">
              <a:rPr lang="en-US" sz="800">
                <a:latin typeface="Arial" pitchFamily="34" charset="0"/>
              </a:rPr>
              <a:pPr algn="r" eaLnBrk="1" hangingPunct="1"/>
              <a:t>207</a:t>
            </a:fld>
            <a:endParaRPr lang="en-US" sz="800" dirty="0">
              <a:latin typeface="Arial" pitchFamily="34" charset="0"/>
            </a:endParaRPr>
          </a:p>
        </p:txBody>
      </p:sp>
      <p:sp>
        <p:nvSpPr>
          <p:cNvPr id="72708" name="Rectangle 3"/>
          <p:cNvSpPr>
            <a:spLocks noGrp="1" noChangeArrowheads="1"/>
          </p:cNvSpPr>
          <p:nvPr>
            <p:ph sz="quarter" idx="12"/>
          </p:nvPr>
        </p:nvSpPr>
        <p:spPr/>
        <p:txBody>
          <a:bodyPr/>
          <a:lstStyle/>
          <a:p>
            <a:pPr eaLnBrk="1" hangingPunct="1"/>
            <a:endParaRPr lang="en-US" altLang="zh-CN" sz="2400" dirty="0" smtClean="0">
              <a:ea typeface="SimSun" pitchFamily="2" charset="-122"/>
            </a:endParaRPr>
          </a:p>
          <a:p>
            <a:pPr eaLnBrk="1" hangingPunct="1"/>
            <a:r>
              <a:rPr lang="en-US" altLang="zh-CN" sz="2400" dirty="0" smtClean="0">
                <a:ea typeface="SimSun" pitchFamily="2" charset="-122"/>
              </a:rPr>
              <a:t>Reports help ensure that all participants in the investigation – including the victim, alleged harasser, and other witnesses – receive a fair process by: </a:t>
            </a:r>
          </a:p>
          <a:p>
            <a:pPr lvl="1" eaLnBrk="1" hangingPunct="1"/>
            <a:r>
              <a:rPr lang="en-US" altLang="zh-CN" dirty="0" smtClean="0">
                <a:ea typeface="SimSun" pitchFamily="2" charset="-122"/>
              </a:rPr>
              <a:t>Encouraging thorough investigations;</a:t>
            </a:r>
          </a:p>
          <a:p>
            <a:pPr lvl="1" eaLnBrk="1" hangingPunct="1"/>
            <a:r>
              <a:rPr lang="en-US" altLang="zh-CN" dirty="0" smtClean="0">
                <a:ea typeface="SimSun" pitchFamily="2" charset="-122"/>
              </a:rPr>
              <a:t>Giving district officials an opportunity to analyze the information collected to determine whether facts support the allegations; and</a:t>
            </a:r>
          </a:p>
          <a:p>
            <a:pPr lvl="1" eaLnBrk="1" hangingPunct="1"/>
            <a:r>
              <a:rPr lang="en-US" altLang="zh-CN" dirty="0" smtClean="0">
                <a:ea typeface="SimSun" pitchFamily="2" charset="-122"/>
              </a:rPr>
              <a:t>Providing rationale for district decisions. </a:t>
            </a:r>
            <a:endParaRPr lang="en-US" dirty="0" smtClean="0"/>
          </a:p>
          <a:p>
            <a:pPr lvl="1" eaLnBrk="1" hangingPunct="1">
              <a:buFontTx/>
              <a:buNone/>
            </a:pPr>
            <a:endParaRPr lang="en-US" altLang="zh-CN" dirty="0" smtClean="0">
              <a:ea typeface="SimSun" pitchFamily="2" charset="-122"/>
            </a:endParaRPr>
          </a:p>
          <a:p>
            <a:pPr eaLnBrk="1" hangingPunct="1"/>
            <a:endParaRPr lang="en-US" altLang="zh-CN" dirty="0" smtClean="0">
              <a:ea typeface="SimSun" pitchFamily="2" charset="-122"/>
            </a:endParaRPr>
          </a:p>
        </p:txBody>
      </p:sp>
      <p:sp>
        <p:nvSpPr>
          <p:cNvPr id="72707"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37867049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F403CE23-DD93-4667-8231-2D00B1ADC30B}" type="slidenum">
              <a:rPr lang="en-US" sz="800">
                <a:latin typeface="Arial" pitchFamily="34" charset="0"/>
              </a:rPr>
              <a:pPr algn="r" eaLnBrk="1" hangingPunct="1"/>
              <a:t>208</a:t>
            </a:fld>
            <a:endParaRPr lang="en-US" sz="800" dirty="0">
              <a:latin typeface="Arial" pitchFamily="34" charset="0"/>
            </a:endParaRPr>
          </a:p>
        </p:txBody>
      </p:sp>
      <p:sp>
        <p:nvSpPr>
          <p:cNvPr id="74756" name="Rectangle 3"/>
          <p:cNvSpPr>
            <a:spLocks noGrp="1" noChangeArrowheads="1"/>
          </p:cNvSpPr>
          <p:nvPr>
            <p:ph sz="quarter" idx="12"/>
          </p:nvPr>
        </p:nvSpPr>
        <p:spPr/>
        <p:txBody>
          <a:bodyPr>
            <a:normAutofit/>
          </a:bodyPr>
          <a:lstStyle/>
          <a:p>
            <a:pPr marL="533400" indent="-533400" eaLnBrk="1" hangingPunct="1">
              <a:buFontTx/>
              <a:buNone/>
            </a:pPr>
            <a:r>
              <a:rPr lang="en-US" u="sng" dirty="0" smtClean="0"/>
              <a:t>Report Components</a:t>
            </a:r>
          </a:p>
          <a:p>
            <a:pPr marL="533400" indent="-533400" eaLnBrk="1" hangingPunct="1">
              <a:buFontTx/>
              <a:buNone/>
            </a:pPr>
            <a:endParaRPr lang="en-US" u="sng" dirty="0" smtClean="0"/>
          </a:p>
          <a:p>
            <a:pPr marL="533400" indent="-533400" eaLnBrk="1" hangingPunct="1">
              <a:buFontTx/>
              <a:buAutoNum type="arabicPeriod"/>
            </a:pPr>
            <a:r>
              <a:rPr lang="en-US" dirty="0" smtClean="0"/>
              <a:t>Introduction / Origin of Complaint</a:t>
            </a:r>
          </a:p>
          <a:p>
            <a:pPr marL="533400" indent="-533400" eaLnBrk="1" hangingPunct="1">
              <a:buFontTx/>
              <a:buAutoNum type="arabicPeriod"/>
            </a:pPr>
            <a:r>
              <a:rPr lang="en-US" dirty="0" smtClean="0"/>
              <a:t>Scope of Investigation</a:t>
            </a:r>
          </a:p>
          <a:p>
            <a:pPr marL="533400" indent="-533400" eaLnBrk="1" hangingPunct="1">
              <a:buFontTx/>
              <a:buAutoNum type="arabicPeriod"/>
            </a:pPr>
            <a:r>
              <a:rPr lang="en-US" dirty="0" smtClean="0"/>
              <a:t>Facts</a:t>
            </a:r>
          </a:p>
          <a:p>
            <a:pPr marL="533400" indent="-533400" eaLnBrk="1" hangingPunct="1">
              <a:buFontTx/>
              <a:buAutoNum type="arabicPeriod"/>
            </a:pPr>
            <a:r>
              <a:rPr lang="en-US" dirty="0" smtClean="0"/>
              <a:t>Conclusions</a:t>
            </a:r>
          </a:p>
          <a:p>
            <a:pPr marL="533400" indent="-533400" eaLnBrk="1" hangingPunct="1">
              <a:buFontTx/>
              <a:buAutoNum type="arabicPeriod"/>
            </a:pPr>
            <a:r>
              <a:rPr lang="en-US" dirty="0" smtClean="0"/>
              <a:t>Recommendations</a:t>
            </a:r>
          </a:p>
          <a:p>
            <a:pPr marL="533400" indent="-533400" eaLnBrk="1" hangingPunct="1">
              <a:buFontTx/>
              <a:buNone/>
            </a:pPr>
            <a:endParaRPr lang="en-US" dirty="0" smtClean="0"/>
          </a:p>
          <a:p>
            <a:pPr marL="533400" indent="-533400" eaLnBrk="1" hangingPunct="1">
              <a:buFontTx/>
              <a:buNone/>
            </a:pPr>
            <a:r>
              <a:rPr lang="en-US" b="1" dirty="0" smtClean="0"/>
              <a:t>Note: Each of the components above should be a separate section in the report.</a:t>
            </a:r>
          </a:p>
        </p:txBody>
      </p:sp>
      <p:sp>
        <p:nvSpPr>
          <p:cNvPr id="74755"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339788221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500FEBCA-A777-457B-97DC-88D61A51BAF4}" type="slidenum">
              <a:rPr lang="en-US" sz="800">
                <a:latin typeface="Arial" pitchFamily="34" charset="0"/>
              </a:rPr>
              <a:pPr algn="r" eaLnBrk="1" hangingPunct="1"/>
              <a:t>209</a:t>
            </a:fld>
            <a:endParaRPr lang="en-US" sz="800" dirty="0">
              <a:latin typeface="Arial" pitchFamily="34" charset="0"/>
            </a:endParaRPr>
          </a:p>
        </p:txBody>
      </p:sp>
      <p:sp>
        <p:nvSpPr>
          <p:cNvPr id="75780" name="Rectangle 3"/>
          <p:cNvSpPr>
            <a:spLocks noGrp="1" noChangeArrowheads="1"/>
          </p:cNvSpPr>
          <p:nvPr>
            <p:ph sz="quarter" idx="12"/>
          </p:nvPr>
        </p:nvSpPr>
        <p:spPr/>
        <p:txBody>
          <a:bodyPr/>
          <a:lstStyle/>
          <a:p>
            <a:pPr eaLnBrk="1" hangingPunct="1">
              <a:buFontTx/>
              <a:buNone/>
            </a:pPr>
            <a:r>
              <a:rPr lang="en-US" u="sng" dirty="0" smtClean="0"/>
              <a:t>Introduction / Origin of Complaint</a:t>
            </a:r>
          </a:p>
          <a:p>
            <a:pPr eaLnBrk="1" hangingPunct="1">
              <a:buFontTx/>
              <a:buNone/>
            </a:pPr>
            <a:endParaRPr lang="en-US" dirty="0" smtClean="0"/>
          </a:p>
          <a:p>
            <a:pPr eaLnBrk="1" hangingPunct="1"/>
            <a:r>
              <a:rPr lang="en-US" dirty="0" smtClean="0"/>
              <a:t>Describe </a:t>
            </a:r>
            <a:r>
              <a:rPr lang="en-US" altLang="zh-CN" dirty="0" smtClean="0">
                <a:ea typeface="SimSun" pitchFamily="2" charset="-122"/>
              </a:rPr>
              <a:t>each allegation in detail.</a:t>
            </a:r>
          </a:p>
          <a:p>
            <a:pPr lvl="1" eaLnBrk="1" hangingPunct="1"/>
            <a:r>
              <a:rPr lang="en-US" altLang="zh-CN" dirty="0" smtClean="0">
                <a:ea typeface="SimSun" pitchFamily="2" charset="-122"/>
              </a:rPr>
              <a:t>State each as succinctly and clearly as possible.</a:t>
            </a:r>
          </a:p>
          <a:p>
            <a:pPr eaLnBrk="1" hangingPunct="1"/>
            <a:endParaRPr lang="en-US" altLang="zh-CN" sz="3200"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Veronica Volleyball claims that during a seventh period class on November 1, 2010, Bobby Baseball made the following sexually suggestive comments to her: " [insert comments]."  Veronica claims that she asked him to stop but that he continued to repeat the statements.</a:t>
            </a:r>
          </a:p>
          <a:p>
            <a:pPr lvl="2" eaLnBrk="1" hangingPunct="1">
              <a:buFont typeface="Arial" pitchFamily="34" charset="0"/>
              <a:buChar char="→"/>
            </a:pPr>
            <a:endParaRPr lang="en-US" sz="2400" i="1" dirty="0" smtClean="0">
              <a:solidFill>
                <a:schemeClr val="accent2"/>
              </a:solidFill>
            </a:endParaRPr>
          </a:p>
        </p:txBody>
      </p:sp>
      <p:sp>
        <p:nvSpPr>
          <p:cNvPr id="7577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183648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District 2017-18 Data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230" y="1524000"/>
            <a:ext cx="8093540" cy="4560888"/>
          </a:xfrm>
        </p:spPr>
      </p:pic>
      <p:sp>
        <p:nvSpPr>
          <p:cNvPr id="4" name="Slide Number Placeholder 3"/>
          <p:cNvSpPr>
            <a:spLocks noGrp="1"/>
          </p:cNvSpPr>
          <p:nvPr>
            <p:ph type="sldNum" sz="quarter" idx="10"/>
          </p:nvPr>
        </p:nvSpPr>
        <p:spPr>
          <a:xfrm>
            <a:off x="8428038" y="6477000"/>
            <a:ext cx="496887" cy="360362"/>
          </a:xfrm>
          <a:prstGeom prst="rect">
            <a:avLst/>
          </a:prstGeom>
        </p:spPr>
        <p:txBody>
          <a:bodyPr/>
          <a:lstStyle/>
          <a:p>
            <a:pPr algn="r"/>
            <a:fld id="{DCD87074-DA85-4F6D-9A76-6C90A62540DE}" type="slidenum">
              <a:rPr lang="en-US" sz="800" smtClean="0"/>
              <a:pPr algn="r"/>
              <a:t>21</a:t>
            </a:fld>
            <a:endParaRPr lang="en-US" sz="800" dirty="0"/>
          </a:p>
        </p:txBody>
      </p:sp>
    </p:spTree>
    <p:extLst>
      <p:ext uri="{BB962C8B-B14F-4D97-AF65-F5344CB8AC3E}">
        <p14:creationId xmlns:p14="http://schemas.microsoft.com/office/powerpoint/2010/main" val="295786856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AFBC8C52-F286-4637-AF2C-0281806155A2}" type="slidenum">
              <a:rPr lang="en-US" sz="800">
                <a:latin typeface="Arial" pitchFamily="34" charset="0"/>
              </a:rPr>
              <a:pPr algn="r" eaLnBrk="1" hangingPunct="1"/>
              <a:t>210</a:t>
            </a:fld>
            <a:endParaRPr lang="en-US" sz="800" dirty="0">
              <a:latin typeface="Arial" pitchFamily="34" charset="0"/>
            </a:endParaRPr>
          </a:p>
        </p:txBody>
      </p:sp>
      <p:sp>
        <p:nvSpPr>
          <p:cNvPr id="76804" name="Rectangle 3"/>
          <p:cNvSpPr>
            <a:spLocks noGrp="1" noChangeArrowheads="1"/>
          </p:cNvSpPr>
          <p:nvPr>
            <p:ph sz="quarter" idx="12"/>
          </p:nvPr>
        </p:nvSpPr>
        <p:spPr/>
        <p:txBody>
          <a:bodyPr/>
          <a:lstStyle/>
          <a:p>
            <a:pPr eaLnBrk="1" hangingPunct="1"/>
            <a:endParaRPr lang="en-US" altLang="zh-CN" sz="2400" dirty="0" smtClean="0">
              <a:ea typeface="SimSun" pitchFamily="2" charset="-122"/>
            </a:endParaRPr>
          </a:p>
          <a:p>
            <a:pPr eaLnBrk="1" hangingPunct="1"/>
            <a:r>
              <a:rPr lang="en-US" altLang="zh-CN" sz="2400" dirty="0" smtClean="0">
                <a:ea typeface="SimSun" pitchFamily="2" charset="-122"/>
              </a:rPr>
              <a:t>For each allegation, cite the statutory or regulatory claim and grounds upon which the allegation is based. </a:t>
            </a:r>
          </a:p>
          <a:p>
            <a:pPr eaLnBrk="1" hangingPunct="1"/>
            <a:endParaRPr lang="en-US" altLang="zh-CN" sz="2400"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Title IX prohibits sexual harassment in any public school.  In addition, Policy 99.101 of the Main Street Middle School Student Handbook prohibits a student from making statements to another student of a sexually suggestive nature.  Policy 99.102 requires . . .</a:t>
            </a:r>
            <a:r>
              <a:rPr lang="en-US" altLang="zh-CN" sz="2400" dirty="0" smtClean="0">
                <a:solidFill>
                  <a:schemeClr val="accent2"/>
                </a:solidFill>
                <a:ea typeface="SimSun" pitchFamily="2" charset="-122"/>
              </a:rPr>
              <a:t> </a:t>
            </a:r>
            <a:endParaRPr lang="en-US" sz="2400" dirty="0" smtClean="0">
              <a:solidFill>
                <a:schemeClr val="accent2"/>
              </a:solidFill>
            </a:endParaRPr>
          </a:p>
        </p:txBody>
      </p:sp>
      <p:sp>
        <p:nvSpPr>
          <p:cNvPr id="76803"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87376619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A7738930-220C-42BB-A7A2-6714627AFA6A}" type="slidenum">
              <a:rPr lang="en-US" sz="800">
                <a:latin typeface="Arial" pitchFamily="34" charset="0"/>
              </a:rPr>
              <a:pPr algn="r" eaLnBrk="1" hangingPunct="1"/>
              <a:t>211</a:t>
            </a:fld>
            <a:endParaRPr lang="en-US" sz="800" dirty="0">
              <a:latin typeface="Arial" pitchFamily="34" charset="0"/>
            </a:endParaRPr>
          </a:p>
        </p:txBody>
      </p:sp>
      <p:sp>
        <p:nvSpPr>
          <p:cNvPr id="77828" name="Rectangle 3"/>
          <p:cNvSpPr>
            <a:spLocks noGrp="1" noChangeArrowheads="1"/>
          </p:cNvSpPr>
          <p:nvPr>
            <p:ph sz="quarter" idx="12"/>
          </p:nvPr>
        </p:nvSpPr>
        <p:spPr/>
        <p:txBody>
          <a:bodyPr/>
          <a:lstStyle/>
          <a:p>
            <a:pPr eaLnBrk="1" hangingPunct="1">
              <a:buFontTx/>
              <a:buNone/>
            </a:pPr>
            <a:endParaRPr lang="en-US" altLang="zh-CN" sz="2400" dirty="0" smtClean="0">
              <a:ea typeface="SimSun" pitchFamily="2" charset="-122"/>
            </a:endParaRPr>
          </a:p>
          <a:p>
            <a:pPr eaLnBrk="1" hangingPunct="1"/>
            <a:r>
              <a:rPr lang="en-US" altLang="zh-CN" sz="2400" dirty="0" smtClean="0">
                <a:ea typeface="SimSun" pitchFamily="2" charset="-122"/>
              </a:rPr>
              <a:t>Describe actions the school has taken prior to your involvement.</a:t>
            </a:r>
          </a:p>
          <a:p>
            <a:pPr eaLnBrk="1" hangingPunct="1"/>
            <a:endParaRPr lang="en-US" altLang="zh-CN" sz="2400" dirty="0" smtClean="0">
              <a:solidFill>
                <a:schemeClr val="accent2"/>
              </a:solidFill>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Prior to the investigation, Assistant Principal John Smith met with Veronica Volleyball and questioned her about the alleged incident.  In addition, Mr. Smith instructed Bobby Baseball that he was not to have any conversations with Veronica until further notice.</a:t>
            </a:r>
            <a:r>
              <a:rPr lang="en-US" altLang="zh-CN" sz="2400" dirty="0" smtClean="0">
                <a:solidFill>
                  <a:schemeClr val="accent2"/>
                </a:solidFill>
                <a:ea typeface="SimSun" pitchFamily="2" charset="-122"/>
              </a:rPr>
              <a:t> </a:t>
            </a:r>
            <a:endParaRPr lang="en-US" sz="2400" dirty="0" smtClean="0">
              <a:solidFill>
                <a:schemeClr val="accent2"/>
              </a:solidFill>
            </a:endParaRPr>
          </a:p>
        </p:txBody>
      </p:sp>
      <p:sp>
        <p:nvSpPr>
          <p:cNvPr id="77827"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65804636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728FCE61-AD06-4415-A0A6-28EB9B405B0D}" type="slidenum">
              <a:rPr lang="en-US" sz="800">
                <a:latin typeface="Arial" pitchFamily="34" charset="0"/>
              </a:rPr>
              <a:pPr algn="r" eaLnBrk="1" hangingPunct="1"/>
              <a:t>212</a:t>
            </a:fld>
            <a:endParaRPr lang="en-US" sz="800" dirty="0">
              <a:latin typeface="Arial" pitchFamily="34" charset="0"/>
            </a:endParaRPr>
          </a:p>
        </p:txBody>
      </p:sp>
      <p:sp>
        <p:nvSpPr>
          <p:cNvPr id="78852" name="Rectangle 3"/>
          <p:cNvSpPr>
            <a:spLocks noGrp="1" noChangeArrowheads="1"/>
          </p:cNvSpPr>
          <p:nvPr>
            <p:ph sz="quarter" idx="12"/>
          </p:nvPr>
        </p:nvSpPr>
        <p:spPr/>
        <p:txBody>
          <a:bodyPr/>
          <a:lstStyle/>
          <a:p>
            <a:pPr eaLnBrk="1" hangingPunct="1">
              <a:buFontTx/>
              <a:buNone/>
            </a:pPr>
            <a:r>
              <a:rPr lang="en-US" altLang="zh-CN" sz="2400" u="sng" dirty="0" smtClean="0">
                <a:ea typeface="SimSun" pitchFamily="2" charset="-122"/>
              </a:rPr>
              <a:t>Scope of Investigation</a:t>
            </a:r>
          </a:p>
          <a:p>
            <a:pPr eaLnBrk="1" hangingPunct="1"/>
            <a:r>
              <a:rPr lang="en-US" altLang="zh-CN" sz="2400" dirty="0" smtClean="0">
                <a:ea typeface="SimSun" pitchFamily="2" charset="-122"/>
              </a:rPr>
              <a:t>Explain how you conducted the investigation</a:t>
            </a:r>
          </a:p>
          <a:p>
            <a:pPr eaLnBrk="1" hangingPunct="1"/>
            <a:endParaRPr lang="en-US" altLang="zh-CN" sz="2400"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I began the investigation by reviewing the relevant statute, policies, etc. that address the conduct that allegedly took place.  Next, I interviewed the complainant, Veronica Volleyball.  Based upon information provided by Veronica, I reviewed the relevant student files, then interviewed Sam Student, Harry Highschool, and Franny Friend.  Based upon the relevant policies, documents and interviews, I presented recommendations to Principal Patricia Patterson.</a:t>
            </a:r>
            <a:r>
              <a:rPr lang="en-US" altLang="zh-CN" sz="2400" dirty="0" smtClean="0">
                <a:solidFill>
                  <a:schemeClr val="accent2"/>
                </a:solidFill>
                <a:ea typeface="SimSun" pitchFamily="2" charset="-122"/>
              </a:rPr>
              <a:t> </a:t>
            </a:r>
          </a:p>
        </p:txBody>
      </p:sp>
      <p:sp>
        <p:nvSpPr>
          <p:cNvPr id="78851"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96033527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6F920C69-11C2-4A9F-B5AF-62A02B62498E}" type="slidenum">
              <a:rPr lang="en-US" sz="800">
                <a:latin typeface="Arial" pitchFamily="34" charset="0"/>
              </a:rPr>
              <a:pPr algn="r" eaLnBrk="1" hangingPunct="1"/>
              <a:t>213</a:t>
            </a:fld>
            <a:endParaRPr lang="en-US" sz="800" dirty="0">
              <a:latin typeface="Arial" pitchFamily="34" charset="0"/>
            </a:endParaRPr>
          </a:p>
        </p:txBody>
      </p:sp>
      <p:sp>
        <p:nvSpPr>
          <p:cNvPr id="79876" name="Rectangle 3"/>
          <p:cNvSpPr>
            <a:spLocks noGrp="1" noChangeArrowheads="1"/>
          </p:cNvSpPr>
          <p:nvPr>
            <p:ph sz="quarter" idx="12"/>
          </p:nvPr>
        </p:nvSpPr>
        <p:spPr/>
        <p:txBody>
          <a:bodyPr/>
          <a:lstStyle/>
          <a:p>
            <a:pPr eaLnBrk="1" hangingPunct="1">
              <a:lnSpc>
                <a:spcPct val="90000"/>
              </a:lnSpc>
            </a:pPr>
            <a:r>
              <a:rPr lang="en-US" altLang="zh-CN" dirty="0" smtClean="0">
                <a:ea typeface="SimSun" pitchFamily="2" charset="-122"/>
              </a:rPr>
              <a:t>Identify the documents you reviewed, including: </a:t>
            </a:r>
          </a:p>
          <a:p>
            <a:pPr lvl="1" eaLnBrk="1" hangingPunct="1">
              <a:lnSpc>
                <a:spcPct val="90000"/>
              </a:lnSpc>
            </a:pPr>
            <a:r>
              <a:rPr lang="en-US" altLang="zh-CN" dirty="0" smtClean="0">
                <a:ea typeface="SimSun" pitchFamily="2" charset="-122"/>
              </a:rPr>
              <a:t>written complaints, </a:t>
            </a:r>
          </a:p>
          <a:p>
            <a:pPr lvl="1" eaLnBrk="1" hangingPunct="1">
              <a:lnSpc>
                <a:spcPct val="90000"/>
              </a:lnSpc>
            </a:pPr>
            <a:r>
              <a:rPr lang="en-US" altLang="zh-CN" dirty="0" smtClean="0">
                <a:ea typeface="SimSun" pitchFamily="2" charset="-122"/>
              </a:rPr>
              <a:t>emails, </a:t>
            </a:r>
          </a:p>
          <a:p>
            <a:pPr lvl="1" eaLnBrk="1" hangingPunct="1">
              <a:lnSpc>
                <a:spcPct val="90000"/>
              </a:lnSpc>
            </a:pPr>
            <a:r>
              <a:rPr lang="en-US" altLang="zh-CN" dirty="0" smtClean="0">
                <a:ea typeface="SimSun" pitchFamily="2" charset="-122"/>
              </a:rPr>
              <a:t>interview notes, </a:t>
            </a:r>
          </a:p>
          <a:p>
            <a:pPr lvl="1" eaLnBrk="1" hangingPunct="1">
              <a:lnSpc>
                <a:spcPct val="90000"/>
              </a:lnSpc>
            </a:pPr>
            <a:r>
              <a:rPr lang="en-US" altLang="zh-CN" dirty="0" smtClean="0">
                <a:ea typeface="SimSun" pitchFamily="2" charset="-122"/>
              </a:rPr>
              <a:t>school policies and regulations, </a:t>
            </a:r>
          </a:p>
          <a:p>
            <a:pPr lvl="1" eaLnBrk="1" hangingPunct="1">
              <a:lnSpc>
                <a:spcPct val="90000"/>
              </a:lnSpc>
            </a:pPr>
            <a:r>
              <a:rPr lang="en-US" altLang="zh-CN" dirty="0" smtClean="0">
                <a:ea typeface="SimSun" pitchFamily="2" charset="-122"/>
              </a:rPr>
              <a:t>incident reports, </a:t>
            </a:r>
          </a:p>
          <a:p>
            <a:pPr lvl="1" eaLnBrk="1" hangingPunct="1">
              <a:lnSpc>
                <a:spcPct val="90000"/>
              </a:lnSpc>
            </a:pPr>
            <a:r>
              <a:rPr lang="en-US" altLang="zh-CN" dirty="0" smtClean="0">
                <a:ea typeface="SimSun" pitchFamily="2" charset="-122"/>
              </a:rPr>
              <a:t>online photos and posts, and</a:t>
            </a:r>
          </a:p>
          <a:p>
            <a:pPr lvl="1" eaLnBrk="1" hangingPunct="1">
              <a:lnSpc>
                <a:spcPct val="90000"/>
              </a:lnSpc>
            </a:pPr>
            <a:r>
              <a:rPr lang="en-US" altLang="zh-CN" dirty="0" smtClean="0">
                <a:ea typeface="SimSun" pitchFamily="2" charset="-122"/>
              </a:rPr>
              <a:t>other documentary or physical evidence.</a:t>
            </a:r>
          </a:p>
        </p:txBody>
      </p:sp>
      <p:sp>
        <p:nvSpPr>
          <p:cNvPr id="79875"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414390785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6F920C69-11C2-4A9F-B5AF-62A02B62498E}" type="slidenum">
              <a:rPr lang="en-US" sz="800">
                <a:latin typeface="Arial" pitchFamily="34" charset="0"/>
              </a:rPr>
              <a:pPr algn="r" eaLnBrk="1" hangingPunct="1"/>
              <a:t>214</a:t>
            </a:fld>
            <a:endParaRPr lang="en-US" sz="800" dirty="0">
              <a:latin typeface="Arial" pitchFamily="34" charset="0"/>
            </a:endParaRPr>
          </a:p>
        </p:txBody>
      </p:sp>
      <p:sp>
        <p:nvSpPr>
          <p:cNvPr id="79876" name="Rectangle 3"/>
          <p:cNvSpPr>
            <a:spLocks noGrp="1" noChangeArrowheads="1"/>
          </p:cNvSpPr>
          <p:nvPr>
            <p:ph sz="quarter" idx="12"/>
          </p:nvPr>
        </p:nvSpPr>
        <p:spPr/>
        <p:txBody>
          <a:bodyPr/>
          <a:lstStyle/>
          <a:p>
            <a:pPr eaLnBrk="1" hangingPunct="1">
              <a:lnSpc>
                <a:spcPct val="90000"/>
              </a:lnSpc>
            </a:pPr>
            <a:r>
              <a:rPr lang="en-US" altLang="zh-CN" dirty="0" smtClean="0">
                <a:ea typeface="SimSun" pitchFamily="2" charset="-122"/>
              </a:rPr>
              <a:t>Attach key documents to the end of the report.</a:t>
            </a:r>
          </a:p>
          <a:p>
            <a:pPr lvl="1" eaLnBrk="1" hangingPunct="1">
              <a:lnSpc>
                <a:spcPct val="90000"/>
              </a:lnSpc>
            </a:pPr>
            <a:endParaRPr lang="en-US" altLang="zh-CN" dirty="0" smtClean="0">
              <a:ea typeface="SimSun" pitchFamily="2" charset="-122"/>
            </a:endParaRPr>
          </a:p>
          <a:p>
            <a:pPr eaLnBrk="1" hangingPunct="1">
              <a:lnSpc>
                <a:spcPct val="90000"/>
              </a:lnSpc>
              <a:buFont typeface="Arial" pitchFamily="34" charset="0"/>
              <a:buChar char="→"/>
            </a:pPr>
            <a:r>
              <a:rPr lang="en-US" altLang="zh-CN" sz="2400" i="1" dirty="0" smtClean="0">
                <a:solidFill>
                  <a:schemeClr val="accent2"/>
                </a:solidFill>
                <a:ea typeface="SimSun" pitchFamily="2" charset="-122"/>
              </a:rPr>
              <a:t>I reviewed the following written materials:</a:t>
            </a:r>
          </a:p>
          <a:p>
            <a:pPr lvl="1" eaLnBrk="1" hangingPunct="1">
              <a:lnSpc>
                <a:spcPct val="90000"/>
              </a:lnSpc>
              <a:buFontTx/>
              <a:buNone/>
            </a:pPr>
            <a:r>
              <a:rPr lang="en-US" altLang="zh-CN" sz="2000" i="1" dirty="0" smtClean="0">
                <a:solidFill>
                  <a:schemeClr val="accent2"/>
                </a:solidFill>
                <a:ea typeface="SimSun" pitchFamily="2" charset="-122"/>
              </a:rPr>
              <a:t>		1.	Student Handbook policy no. ____.</a:t>
            </a:r>
          </a:p>
          <a:p>
            <a:pPr lvl="1" eaLnBrk="1" hangingPunct="1">
              <a:lnSpc>
                <a:spcPct val="90000"/>
              </a:lnSpc>
              <a:buFontTx/>
              <a:buNone/>
            </a:pPr>
            <a:r>
              <a:rPr lang="en-US" altLang="zh-CN" sz="2000" i="1" dirty="0" smtClean="0">
                <a:solidFill>
                  <a:schemeClr val="accent2"/>
                </a:solidFill>
                <a:ea typeface="SimSun" pitchFamily="2" charset="-122"/>
              </a:rPr>
              <a:t>		2.	Email, dated May 1, 2016, from Bobby Baseball to Veronica 			</a:t>
            </a:r>
            <a:r>
              <a:rPr lang="en-US" altLang="zh-CN" sz="2000" i="1" dirty="0">
                <a:solidFill>
                  <a:schemeClr val="accent2"/>
                </a:solidFill>
                <a:ea typeface="SimSun" pitchFamily="2" charset="-122"/>
              </a:rPr>
              <a:t> </a:t>
            </a:r>
            <a:r>
              <a:rPr lang="en-US" altLang="zh-CN" sz="2000" i="1" dirty="0" smtClean="0">
                <a:solidFill>
                  <a:schemeClr val="accent2"/>
                </a:solidFill>
                <a:ea typeface="SimSun" pitchFamily="2" charset="-122"/>
              </a:rPr>
              <a:t>Volleyball.</a:t>
            </a:r>
          </a:p>
          <a:p>
            <a:pPr lvl="1" eaLnBrk="1" hangingPunct="1">
              <a:lnSpc>
                <a:spcPct val="90000"/>
              </a:lnSpc>
              <a:buFontTx/>
              <a:buNone/>
            </a:pPr>
            <a:r>
              <a:rPr lang="en-US" altLang="zh-CN" sz="2000" i="1" dirty="0" smtClean="0">
                <a:solidFill>
                  <a:schemeClr val="accent2"/>
                </a:solidFill>
                <a:ea typeface="SimSun" pitchFamily="2" charset="-122"/>
              </a:rPr>
              <a:t>		3.	Student files of _____, _____, and _____.</a:t>
            </a:r>
          </a:p>
          <a:p>
            <a:pPr lvl="1" eaLnBrk="1" hangingPunct="1">
              <a:lnSpc>
                <a:spcPct val="90000"/>
              </a:lnSpc>
              <a:buFontTx/>
              <a:buNone/>
            </a:pPr>
            <a:r>
              <a:rPr lang="en-US" altLang="zh-CN" sz="2000" i="1" dirty="0" smtClean="0">
                <a:solidFill>
                  <a:schemeClr val="accent2"/>
                </a:solidFill>
                <a:ea typeface="SimSun" pitchFamily="2" charset="-122"/>
              </a:rPr>
              <a:t>		4.	Facebook page of Bobby Baseball printed May 5, 2014.</a:t>
            </a:r>
          </a:p>
          <a:p>
            <a:pPr lvl="1" eaLnBrk="1" hangingPunct="1">
              <a:lnSpc>
                <a:spcPct val="90000"/>
              </a:lnSpc>
              <a:buFontTx/>
              <a:buNone/>
            </a:pPr>
            <a:r>
              <a:rPr lang="en-US" altLang="zh-CN" sz="2000" i="1" dirty="0" smtClean="0">
                <a:solidFill>
                  <a:schemeClr val="accent2"/>
                </a:solidFill>
                <a:ea typeface="SimSun" pitchFamily="2" charset="-122"/>
              </a:rPr>
              <a:t>		5.	Incident report, dated November 2, 2015, prepared by 			Assistant Principal Karen Johnson.</a:t>
            </a:r>
            <a:r>
              <a:rPr lang="en-US" altLang="zh-CN" sz="2000" dirty="0" smtClean="0">
                <a:solidFill>
                  <a:schemeClr val="accent2"/>
                </a:solidFill>
                <a:ea typeface="SimSun" pitchFamily="2" charset="-122"/>
              </a:rPr>
              <a:t> </a:t>
            </a:r>
          </a:p>
        </p:txBody>
      </p:sp>
      <p:sp>
        <p:nvSpPr>
          <p:cNvPr id="79875"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48623575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5CB0C28C-E1C0-426A-A360-5E0C1A3AC641}" type="slidenum">
              <a:rPr lang="en-US" sz="800">
                <a:latin typeface="Arial" pitchFamily="34" charset="0"/>
              </a:rPr>
              <a:pPr algn="r" eaLnBrk="1" hangingPunct="1"/>
              <a:t>215</a:t>
            </a:fld>
            <a:endParaRPr lang="en-US" sz="800" dirty="0">
              <a:latin typeface="Arial" pitchFamily="34" charset="0"/>
            </a:endParaRPr>
          </a:p>
        </p:txBody>
      </p:sp>
      <p:sp>
        <p:nvSpPr>
          <p:cNvPr id="80900" name="Rectangle 3"/>
          <p:cNvSpPr>
            <a:spLocks noGrp="1" noChangeArrowheads="1"/>
          </p:cNvSpPr>
          <p:nvPr>
            <p:ph sz="quarter" idx="12"/>
          </p:nvPr>
        </p:nvSpPr>
        <p:spPr/>
        <p:txBody>
          <a:bodyPr/>
          <a:lstStyle/>
          <a:p>
            <a:pPr eaLnBrk="1" hangingPunct="1"/>
            <a:r>
              <a:rPr lang="en-US" altLang="zh-CN" dirty="0" smtClean="0">
                <a:ea typeface="SimSun" pitchFamily="2" charset="-122"/>
              </a:rPr>
              <a:t>Identify the witnesses you interviewed </a:t>
            </a:r>
          </a:p>
          <a:p>
            <a:pPr eaLnBrk="1" hangingPunct="1">
              <a:buFontTx/>
              <a:buNone/>
            </a:pPr>
            <a:endParaRPr lang="en-US" altLang="zh-CN"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The following witnesses were interviewed during the investigation:</a:t>
            </a:r>
          </a:p>
          <a:p>
            <a:pPr eaLnBrk="1" hangingPunct="1">
              <a:buFontTx/>
              <a:buNone/>
            </a:pPr>
            <a:r>
              <a:rPr lang="en-US" altLang="zh-CN" sz="2400" i="1" dirty="0" smtClean="0">
                <a:solidFill>
                  <a:schemeClr val="accent2"/>
                </a:solidFill>
                <a:ea typeface="SimSun" pitchFamily="2" charset="-122"/>
              </a:rPr>
              <a:t>		1.	Veronica Volleyball </a:t>
            </a:r>
          </a:p>
          <a:p>
            <a:pPr eaLnBrk="1" hangingPunct="1">
              <a:buFontTx/>
              <a:buNone/>
            </a:pPr>
            <a:r>
              <a:rPr lang="en-US" altLang="zh-CN" sz="2400" i="1" dirty="0" smtClean="0">
                <a:solidFill>
                  <a:schemeClr val="accent2"/>
                </a:solidFill>
                <a:ea typeface="SimSun" pitchFamily="2" charset="-122"/>
              </a:rPr>
              <a:t>		2.	Bobby Baseball</a:t>
            </a:r>
          </a:p>
          <a:p>
            <a:pPr eaLnBrk="1" hangingPunct="1">
              <a:buFontTx/>
              <a:buNone/>
            </a:pPr>
            <a:r>
              <a:rPr lang="en-US" altLang="zh-CN" sz="2400" i="1" dirty="0" smtClean="0">
                <a:solidFill>
                  <a:schemeClr val="accent2"/>
                </a:solidFill>
                <a:ea typeface="SimSun" pitchFamily="2" charset="-122"/>
              </a:rPr>
              <a:t>		3.	Assistant Principal Karen Johnson</a:t>
            </a:r>
          </a:p>
          <a:p>
            <a:pPr eaLnBrk="1" hangingPunct="1">
              <a:buFontTx/>
              <a:buNone/>
            </a:pPr>
            <a:r>
              <a:rPr lang="en-US" altLang="zh-CN" sz="2400" i="1" dirty="0" smtClean="0">
                <a:solidFill>
                  <a:schemeClr val="accent2"/>
                </a:solidFill>
                <a:ea typeface="SimSun" pitchFamily="2" charset="-122"/>
              </a:rPr>
              <a:t>		4.	etc.</a:t>
            </a:r>
          </a:p>
          <a:p>
            <a:pPr eaLnBrk="1" hangingPunct="1">
              <a:buFontTx/>
              <a:buNone/>
            </a:pPr>
            <a:endParaRPr lang="en-US" altLang="zh-CN" sz="2400" dirty="0" smtClean="0">
              <a:solidFill>
                <a:schemeClr val="accent2"/>
              </a:solidFill>
              <a:ea typeface="SimSun" pitchFamily="2" charset="-122"/>
            </a:endParaRPr>
          </a:p>
        </p:txBody>
      </p:sp>
      <p:sp>
        <p:nvSpPr>
          <p:cNvPr id="8089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37938893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3BFCF4F-9D46-435F-8997-BE8CBF384267}" type="slidenum">
              <a:rPr lang="en-US" sz="800">
                <a:latin typeface="Arial" pitchFamily="34" charset="0"/>
              </a:rPr>
              <a:pPr algn="r" eaLnBrk="1" hangingPunct="1"/>
              <a:t>216</a:t>
            </a:fld>
            <a:endParaRPr lang="en-US" sz="800" dirty="0">
              <a:latin typeface="Arial" pitchFamily="34" charset="0"/>
            </a:endParaRPr>
          </a:p>
        </p:txBody>
      </p:sp>
      <p:sp>
        <p:nvSpPr>
          <p:cNvPr id="81924" name="Rectangle 3"/>
          <p:cNvSpPr>
            <a:spLocks noGrp="1" noChangeArrowheads="1"/>
          </p:cNvSpPr>
          <p:nvPr>
            <p:ph sz="quarter" idx="12"/>
          </p:nvPr>
        </p:nvSpPr>
        <p:spPr/>
        <p:txBody>
          <a:bodyPr/>
          <a:lstStyle/>
          <a:p>
            <a:pPr eaLnBrk="1" hangingPunct="1">
              <a:buFontTx/>
              <a:buNone/>
            </a:pPr>
            <a:r>
              <a:rPr lang="en-US" altLang="zh-CN" sz="2500" u="sng" dirty="0" smtClean="0">
                <a:ea typeface="SimSun" pitchFamily="2" charset="-122"/>
              </a:rPr>
              <a:t>Facts</a:t>
            </a:r>
          </a:p>
          <a:p>
            <a:pPr eaLnBrk="1" hangingPunct="1"/>
            <a:r>
              <a:rPr lang="en-US" altLang="zh-CN" sz="2500" dirty="0" smtClean="0">
                <a:ea typeface="SimSun" pitchFamily="2" charset="-122"/>
              </a:rPr>
              <a:t>Should rely upon clear, accurate, factual evidence.</a:t>
            </a:r>
          </a:p>
        </p:txBody>
      </p:sp>
      <p:sp>
        <p:nvSpPr>
          <p:cNvPr id="81923"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3697288"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13254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3BFCF4F-9D46-435F-8997-BE8CBF384267}" type="slidenum">
              <a:rPr lang="en-US" sz="800">
                <a:latin typeface="Arial" pitchFamily="34" charset="0"/>
              </a:rPr>
              <a:pPr algn="r" eaLnBrk="1" hangingPunct="1"/>
              <a:t>217</a:t>
            </a:fld>
            <a:endParaRPr lang="en-US" sz="800" dirty="0">
              <a:latin typeface="Arial" pitchFamily="34" charset="0"/>
            </a:endParaRPr>
          </a:p>
        </p:txBody>
      </p:sp>
      <p:sp>
        <p:nvSpPr>
          <p:cNvPr id="81924" name="Rectangle 3"/>
          <p:cNvSpPr>
            <a:spLocks noGrp="1" noChangeArrowheads="1"/>
          </p:cNvSpPr>
          <p:nvPr>
            <p:ph sz="quarter" idx="12"/>
          </p:nvPr>
        </p:nvSpPr>
        <p:spPr/>
        <p:txBody>
          <a:bodyPr/>
          <a:lstStyle/>
          <a:p>
            <a:pPr eaLnBrk="1" hangingPunct="1"/>
            <a:r>
              <a:rPr lang="en-US" altLang="zh-CN" sz="2100" dirty="0" smtClean="0">
                <a:ea typeface="SimSun" pitchFamily="2" charset="-122"/>
              </a:rPr>
              <a:t>Describe facts relevant to the analysis, conclusions, and recommendations, including:</a:t>
            </a:r>
          </a:p>
        </p:txBody>
      </p:sp>
      <p:sp>
        <p:nvSpPr>
          <p:cNvPr id="81923"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
        <p:nvSpPr>
          <p:cNvPr id="5" name="Rectangle 3"/>
          <p:cNvSpPr txBox="1">
            <a:spLocks noChangeArrowheads="1"/>
          </p:cNvSpPr>
          <p:nvPr/>
        </p:nvSpPr>
        <p:spPr bwMode="auto">
          <a:xfrm>
            <a:off x="130174" y="1981200"/>
            <a:ext cx="43973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mn-ea"/>
                <a:cs typeface="+mn-cs"/>
              </a:defRPr>
            </a:lvl1pPr>
            <a:lvl2pPr marL="717550" indent="-357188" algn="l" rtl="0" eaLnBrk="0" fontAlgn="base" hangingPunct="0">
              <a:spcBef>
                <a:spcPct val="20000"/>
              </a:spcBef>
              <a:spcAft>
                <a:spcPct val="0"/>
              </a:spcAft>
              <a:buChar char="–"/>
              <a:defRPr sz="2400">
                <a:solidFill>
                  <a:schemeClr val="tx1"/>
                </a:solidFill>
                <a:latin typeface="+mn-lt"/>
              </a:defRPr>
            </a:lvl2pPr>
            <a:lvl3pPr marL="1076325" indent="-357188" algn="l" rtl="0" eaLnBrk="0" fontAlgn="base" hangingPunct="0">
              <a:spcBef>
                <a:spcPct val="20000"/>
              </a:spcBef>
              <a:spcAft>
                <a:spcPct val="0"/>
              </a:spcAft>
              <a:buChar char="•"/>
              <a:defRPr sz="2000">
                <a:solidFill>
                  <a:schemeClr val="tx1"/>
                </a:solidFill>
                <a:latin typeface="+mn-lt"/>
              </a:defRPr>
            </a:lvl3pPr>
            <a:lvl4pPr marL="1433513" indent="-355600" algn="l" rtl="0" eaLnBrk="0" fontAlgn="base" hangingPunct="0">
              <a:spcBef>
                <a:spcPct val="20000"/>
              </a:spcBef>
              <a:spcAft>
                <a:spcPct val="0"/>
              </a:spcAft>
              <a:buChar char="–"/>
              <a:defRPr sz="2000">
                <a:solidFill>
                  <a:schemeClr val="tx1"/>
                </a:solidFill>
                <a:latin typeface="+mn-lt"/>
              </a:defRPr>
            </a:lvl4pPr>
            <a:lvl5pPr marL="1792288" indent="-357188" algn="l" rtl="0" eaLnBrk="0" fontAlgn="base" hangingPunct="0">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pPr lvl="1" eaLnBrk="1" hangingPunct="1"/>
            <a:r>
              <a:rPr lang="en-US" altLang="zh-CN" sz="2100" dirty="0" smtClean="0">
                <a:ea typeface="SimSun" pitchFamily="2" charset="-122"/>
              </a:rPr>
              <a:t>Who, what, where, when, why, how;</a:t>
            </a:r>
          </a:p>
          <a:p>
            <a:pPr lvl="1" eaLnBrk="1" hangingPunct="1"/>
            <a:r>
              <a:rPr lang="en-US" altLang="zh-CN" sz="2100" dirty="0" smtClean="0">
                <a:ea typeface="SimSun" pitchFamily="2" charset="-122"/>
              </a:rPr>
              <a:t>Specific actions / incidents that occurred;</a:t>
            </a:r>
          </a:p>
          <a:p>
            <a:pPr lvl="1" eaLnBrk="1" hangingPunct="1"/>
            <a:r>
              <a:rPr lang="en-US" altLang="zh-CN" sz="2100" dirty="0" smtClean="0">
                <a:ea typeface="SimSun" pitchFamily="2" charset="-122"/>
              </a:rPr>
              <a:t>Dates;</a:t>
            </a:r>
          </a:p>
          <a:p>
            <a:pPr lvl="1" eaLnBrk="1" hangingPunct="1"/>
            <a:r>
              <a:rPr lang="en-US" altLang="zh-CN" sz="2100" dirty="0" smtClean="0">
                <a:ea typeface="SimSun" pitchFamily="2" charset="-122"/>
              </a:rPr>
              <a:t>Locations of incidents; </a:t>
            </a:r>
          </a:p>
          <a:p>
            <a:pPr lvl="1" eaLnBrk="1" hangingPunct="1"/>
            <a:r>
              <a:rPr lang="en-US" altLang="zh-CN" sz="2100" dirty="0" smtClean="0">
                <a:ea typeface="SimSun" pitchFamily="2" charset="-122"/>
              </a:rPr>
              <a:t>Specific quotations of words used (evidence of motivation, but not statements about motivation); </a:t>
            </a:r>
          </a:p>
          <a:p>
            <a:pPr lvl="1" eaLnBrk="1" hangingPunct="1"/>
            <a:r>
              <a:rPr lang="en-US" altLang="zh-CN" sz="2100" dirty="0">
                <a:ea typeface="SimSun" pitchFamily="2" charset="-122"/>
              </a:rPr>
              <a:t>Ages of </a:t>
            </a:r>
            <a:r>
              <a:rPr lang="en-US" altLang="zh-CN" sz="2100" dirty="0" smtClean="0">
                <a:ea typeface="SimSun" pitchFamily="2" charset="-122"/>
              </a:rPr>
              <a:t>students;</a:t>
            </a:r>
            <a:endParaRPr lang="en-US" altLang="zh-CN" sz="2100" dirty="0">
              <a:ea typeface="SimSun" pitchFamily="2" charset="-122"/>
            </a:endParaRPr>
          </a:p>
          <a:p>
            <a:pPr lvl="1" eaLnBrk="1" hangingPunct="1"/>
            <a:endParaRPr lang="en-US" altLang="zh-CN" sz="2100" dirty="0" smtClean="0">
              <a:ea typeface="SimSun" pitchFamily="2" charset="-122"/>
            </a:endParaRPr>
          </a:p>
        </p:txBody>
      </p:sp>
      <p:sp>
        <p:nvSpPr>
          <p:cNvPr id="6" name="Rectangle 3"/>
          <p:cNvSpPr txBox="1">
            <a:spLocks noChangeArrowheads="1"/>
          </p:cNvSpPr>
          <p:nvPr/>
        </p:nvSpPr>
        <p:spPr bwMode="auto">
          <a:xfrm>
            <a:off x="4746625" y="1981200"/>
            <a:ext cx="439737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mn-ea"/>
                <a:cs typeface="+mn-cs"/>
              </a:defRPr>
            </a:lvl1pPr>
            <a:lvl2pPr marL="717550" indent="-357188" algn="l" rtl="0" eaLnBrk="0" fontAlgn="base" hangingPunct="0">
              <a:spcBef>
                <a:spcPct val="20000"/>
              </a:spcBef>
              <a:spcAft>
                <a:spcPct val="0"/>
              </a:spcAft>
              <a:buChar char="–"/>
              <a:defRPr sz="2400">
                <a:solidFill>
                  <a:schemeClr val="tx1"/>
                </a:solidFill>
                <a:latin typeface="+mn-lt"/>
              </a:defRPr>
            </a:lvl2pPr>
            <a:lvl3pPr marL="1076325" indent="-357188" algn="l" rtl="0" eaLnBrk="0" fontAlgn="base" hangingPunct="0">
              <a:spcBef>
                <a:spcPct val="20000"/>
              </a:spcBef>
              <a:spcAft>
                <a:spcPct val="0"/>
              </a:spcAft>
              <a:buChar char="•"/>
              <a:defRPr sz="2000">
                <a:solidFill>
                  <a:schemeClr val="tx1"/>
                </a:solidFill>
                <a:latin typeface="+mn-lt"/>
              </a:defRPr>
            </a:lvl3pPr>
            <a:lvl4pPr marL="1433513" indent="-355600" algn="l" rtl="0" eaLnBrk="0" fontAlgn="base" hangingPunct="0">
              <a:spcBef>
                <a:spcPct val="20000"/>
              </a:spcBef>
              <a:spcAft>
                <a:spcPct val="0"/>
              </a:spcAft>
              <a:buChar char="–"/>
              <a:defRPr sz="2000">
                <a:solidFill>
                  <a:schemeClr val="tx1"/>
                </a:solidFill>
                <a:latin typeface="+mn-lt"/>
              </a:defRPr>
            </a:lvl4pPr>
            <a:lvl5pPr marL="1792288" indent="-357188" algn="l" rtl="0" eaLnBrk="0" fontAlgn="base" hangingPunct="0">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pPr lvl="1" eaLnBrk="1" hangingPunct="1">
              <a:lnSpc>
                <a:spcPct val="90000"/>
              </a:lnSpc>
            </a:pPr>
            <a:r>
              <a:rPr lang="en-US" altLang="zh-CN" sz="2100" dirty="0" smtClean="0">
                <a:ea typeface="SimSun" pitchFamily="2" charset="-122"/>
              </a:rPr>
              <a:t>Specific </a:t>
            </a:r>
            <a:r>
              <a:rPr lang="en-US" altLang="zh-CN" sz="2100" dirty="0">
                <a:ea typeface="SimSun" pitchFamily="2" charset="-122"/>
              </a:rPr>
              <a:t>actions the district has already taken to investigate (but not conclusions the district has drawn);</a:t>
            </a:r>
          </a:p>
          <a:p>
            <a:pPr lvl="1" eaLnBrk="1" hangingPunct="1">
              <a:lnSpc>
                <a:spcPct val="90000"/>
              </a:lnSpc>
            </a:pPr>
            <a:r>
              <a:rPr lang="en-US" altLang="zh-CN" sz="2100" dirty="0">
                <a:ea typeface="SimSun" pitchFamily="2" charset="-122"/>
              </a:rPr>
              <a:t>Impact of incident on complainant, others, and school;</a:t>
            </a:r>
          </a:p>
          <a:p>
            <a:pPr lvl="1" eaLnBrk="1" hangingPunct="1">
              <a:lnSpc>
                <a:spcPct val="90000"/>
              </a:lnSpc>
            </a:pPr>
            <a:r>
              <a:rPr lang="en-US" altLang="zh-CN" sz="2100" dirty="0">
                <a:ea typeface="SimSun" pitchFamily="2" charset="-122"/>
              </a:rPr>
              <a:t>Students’ prior relationships and interactions;</a:t>
            </a:r>
          </a:p>
          <a:p>
            <a:pPr lvl="1" eaLnBrk="1" hangingPunct="1">
              <a:lnSpc>
                <a:spcPct val="90000"/>
              </a:lnSpc>
            </a:pPr>
            <a:r>
              <a:rPr lang="en-US" altLang="zh-CN" sz="2100" dirty="0">
                <a:ea typeface="SimSun" pitchFamily="2" charset="-122"/>
              </a:rPr>
              <a:t>Students’ prior incidents</a:t>
            </a:r>
            <a:r>
              <a:rPr lang="en-US" altLang="zh-CN" sz="2100" dirty="0" smtClean="0">
                <a:ea typeface="SimSun" pitchFamily="2" charset="-122"/>
              </a:rPr>
              <a:t>; and</a:t>
            </a:r>
            <a:endParaRPr lang="en-US" altLang="zh-CN" sz="2100" dirty="0">
              <a:ea typeface="SimSun" pitchFamily="2" charset="-122"/>
            </a:endParaRPr>
          </a:p>
          <a:p>
            <a:pPr lvl="1" eaLnBrk="1" hangingPunct="1">
              <a:lnSpc>
                <a:spcPct val="90000"/>
              </a:lnSpc>
            </a:pPr>
            <a:r>
              <a:rPr lang="en-US" altLang="zh-CN" sz="2100" dirty="0">
                <a:ea typeface="SimSun" pitchFamily="2" charset="-122"/>
              </a:rPr>
              <a:t>Position of actors (e.g. student, principal</a:t>
            </a:r>
            <a:r>
              <a:rPr lang="en-US" altLang="zh-CN" sz="2100" dirty="0" smtClean="0">
                <a:ea typeface="SimSun" pitchFamily="2" charset="-122"/>
              </a:rPr>
              <a:t>).</a:t>
            </a:r>
            <a:endParaRPr lang="en-US" altLang="zh-CN" sz="2100" dirty="0">
              <a:ea typeface="SimSun" pitchFamily="2" charset="-122"/>
            </a:endParaRPr>
          </a:p>
        </p:txBody>
      </p:sp>
    </p:spTree>
    <p:extLst>
      <p:ext uri="{BB962C8B-B14F-4D97-AF65-F5344CB8AC3E}">
        <p14:creationId xmlns:p14="http://schemas.microsoft.com/office/powerpoint/2010/main" val="410230398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F3A9B365-8F17-4AD4-817D-DCC47E545C46}" type="slidenum">
              <a:rPr lang="en-US" sz="800">
                <a:latin typeface="Arial" pitchFamily="34" charset="0"/>
              </a:rPr>
              <a:pPr algn="r" eaLnBrk="1" hangingPunct="1"/>
              <a:t>218</a:t>
            </a:fld>
            <a:endParaRPr lang="en-US" sz="800" dirty="0">
              <a:latin typeface="Arial" pitchFamily="34" charset="0"/>
            </a:endParaRPr>
          </a:p>
        </p:txBody>
      </p:sp>
      <p:sp>
        <p:nvSpPr>
          <p:cNvPr id="82948" name="Rectangle 3"/>
          <p:cNvSpPr>
            <a:spLocks noGrp="1" noChangeArrowheads="1"/>
          </p:cNvSpPr>
          <p:nvPr>
            <p:ph sz="quarter" idx="12"/>
          </p:nvPr>
        </p:nvSpPr>
        <p:spPr/>
        <p:txBody>
          <a:bodyPr/>
          <a:lstStyle/>
          <a:p>
            <a:pPr lvl="1" eaLnBrk="1" hangingPunct="1">
              <a:lnSpc>
                <a:spcPct val="90000"/>
              </a:lnSpc>
              <a:buFontTx/>
              <a:buNone/>
            </a:pPr>
            <a:endParaRPr lang="en-US" altLang="zh-CN" dirty="0" smtClean="0">
              <a:ea typeface="SimSun" pitchFamily="2" charset="-122"/>
            </a:endParaRPr>
          </a:p>
          <a:p>
            <a:pPr eaLnBrk="1" hangingPunct="1">
              <a:lnSpc>
                <a:spcPct val="90000"/>
              </a:lnSpc>
            </a:pPr>
            <a:r>
              <a:rPr lang="en-US" altLang="zh-CN" dirty="0" smtClean="0">
                <a:ea typeface="SimSun" pitchFamily="2" charset="-122"/>
              </a:rPr>
              <a:t>Present the facts in a logical sequence.</a:t>
            </a:r>
          </a:p>
          <a:p>
            <a:pPr lvl="1" eaLnBrk="1" hangingPunct="1">
              <a:lnSpc>
                <a:spcPct val="90000"/>
              </a:lnSpc>
            </a:pPr>
            <a:r>
              <a:rPr lang="en-US" altLang="zh-CN" dirty="0" smtClean="0">
                <a:ea typeface="SimSun" pitchFamily="2" charset="-122"/>
              </a:rPr>
              <a:t>Often, it is best to use the chronological order of events.</a:t>
            </a:r>
          </a:p>
          <a:p>
            <a:pPr lvl="1" eaLnBrk="1" hangingPunct="1">
              <a:lnSpc>
                <a:spcPct val="90000"/>
              </a:lnSpc>
            </a:pPr>
            <a:r>
              <a:rPr lang="en-US" altLang="zh-CN" dirty="0" smtClean="0">
                <a:ea typeface="SimSun" pitchFamily="2" charset="-122"/>
              </a:rPr>
              <a:t>But, sometimes, you may want to organize the facts according to complaint or subject matter.</a:t>
            </a:r>
            <a:endParaRPr lang="en-US" dirty="0" smtClean="0">
              <a:ea typeface="SimSun" pitchFamily="2" charset="-122"/>
            </a:endParaRPr>
          </a:p>
        </p:txBody>
      </p:sp>
      <p:sp>
        <p:nvSpPr>
          <p:cNvPr id="82947"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46306468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B8581C1F-2DEF-4327-969A-0BD21C1C1AB9}" type="slidenum">
              <a:rPr lang="en-US" sz="800">
                <a:latin typeface="Arial" pitchFamily="34" charset="0"/>
              </a:rPr>
              <a:pPr algn="r" eaLnBrk="1" hangingPunct="1"/>
              <a:t>219</a:t>
            </a:fld>
            <a:endParaRPr lang="en-US" sz="800" dirty="0">
              <a:latin typeface="Arial" pitchFamily="34" charset="0"/>
            </a:endParaRPr>
          </a:p>
        </p:txBody>
      </p:sp>
      <p:sp>
        <p:nvSpPr>
          <p:cNvPr id="83972" name="Rectangle 3"/>
          <p:cNvSpPr>
            <a:spLocks noGrp="1" noChangeArrowheads="1"/>
          </p:cNvSpPr>
          <p:nvPr>
            <p:ph sz="quarter" idx="12"/>
          </p:nvPr>
        </p:nvSpPr>
        <p:spPr/>
        <p:txBody>
          <a:bodyPr/>
          <a:lstStyle/>
          <a:p>
            <a:pPr eaLnBrk="1" hangingPunct="1"/>
            <a:r>
              <a:rPr lang="en-US" altLang="zh-CN" dirty="0" smtClean="0">
                <a:ea typeface="SimSun" pitchFamily="2" charset="-122"/>
              </a:rPr>
              <a:t>If some fact is disputed, use the relevant documents and testimony – as well as the strategies described in Section II – to include sufficient factual material to resolve the dispute.</a:t>
            </a:r>
          </a:p>
          <a:p>
            <a:pPr eaLnBrk="1" hangingPunct="1"/>
            <a:endParaRPr lang="en-US" altLang="zh-CN" dirty="0" smtClean="0">
              <a:solidFill>
                <a:schemeClr val="accent2"/>
              </a:solidFill>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Although Bobby Baseball denies making any improper statements to Veronica Volleyball, Bobby has lied to school officials on two occasions in the past, and the email dated May 1, 2010 supports Veronica’s allegations that Bobby made comments of a sexually suggestive nature</a:t>
            </a:r>
            <a:r>
              <a:rPr lang="en-US" altLang="zh-CN" sz="2400" dirty="0" smtClean="0">
                <a:solidFill>
                  <a:schemeClr val="accent2"/>
                </a:solidFill>
                <a:ea typeface="SimSun" pitchFamily="2" charset="-122"/>
              </a:rPr>
              <a:t>.</a:t>
            </a:r>
          </a:p>
        </p:txBody>
      </p:sp>
      <p:sp>
        <p:nvSpPr>
          <p:cNvPr id="83971"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539663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District 2017-18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0843972"/>
              </p:ext>
            </p:extLst>
          </p:nvPr>
        </p:nvGraphicFramePr>
        <p:xfrm>
          <a:off x="165100" y="1449388"/>
          <a:ext cx="8794750"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a:xfrm>
            <a:off x="8428038" y="6477000"/>
            <a:ext cx="496887" cy="360362"/>
          </a:xfrm>
          <a:prstGeom prst="rect">
            <a:avLst/>
          </a:prstGeom>
        </p:spPr>
        <p:txBody>
          <a:bodyPr/>
          <a:lstStyle/>
          <a:p>
            <a:pPr algn="r"/>
            <a:fld id="{DCD87074-DA85-4F6D-9A76-6C90A62540DE}" type="slidenum">
              <a:rPr lang="en-US" sz="800" smtClean="0"/>
              <a:pPr algn="r"/>
              <a:t>22</a:t>
            </a:fld>
            <a:endParaRPr lang="en-US" sz="800" dirty="0"/>
          </a:p>
        </p:txBody>
      </p:sp>
    </p:spTree>
    <p:extLst>
      <p:ext uri="{BB962C8B-B14F-4D97-AF65-F5344CB8AC3E}">
        <p14:creationId xmlns:p14="http://schemas.microsoft.com/office/powerpoint/2010/main" val="246318443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E1C81C80-E846-4E0D-BEA3-045617EC9F67}" type="slidenum">
              <a:rPr lang="en-US" sz="800">
                <a:latin typeface="Arial" pitchFamily="34" charset="0"/>
              </a:rPr>
              <a:pPr algn="r" eaLnBrk="1" hangingPunct="1"/>
              <a:t>220</a:t>
            </a:fld>
            <a:endParaRPr lang="en-US" sz="800" dirty="0">
              <a:latin typeface="Arial" pitchFamily="34" charset="0"/>
            </a:endParaRPr>
          </a:p>
        </p:txBody>
      </p:sp>
      <p:sp>
        <p:nvSpPr>
          <p:cNvPr id="84996" name="Rectangle 3"/>
          <p:cNvSpPr>
            <a:spLocks noGrp="1" noChangeArrowheads="1"/>
          </p:cNvSpPr>
          <p:nvPr>
            <p:ph sz="quarter" idx="12"/>
          </p:nvPr>
        </p:nvSpPr>
        <p:spPr/>
        <p:txBody>
          <a:bodyPr/>
          <a:lstStyle/>
          <a:p>
            <a:pPr eaLnBrk="1" hangingPunct="1"/>
            <a:r>
              <a:rPr lang="en-US" altLang="zh-CN" dirty="0" smtClean="0">
                <a:ea typeface="SimSun" pitchFamily="2" charset="-122"/>
              </a:rPr>
              <a:t>Be objective; do not use subjective characterizations.</a:t>
            </a:r>
          </a:p>
          <a:p>
            <a:pPr eaLnBrk="1" hangingPunct="1"/>
            <a:endParaRPr lang="en-US" altLang="zh-CN" i="1"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Prior to the incident at issue, Bobby Baseball had twice received in-school suspensions for making sexually suggestive remarks to female students.</a:t>
            </a:r>
            <a:endParaRPr lang="en-US" altLang="zh-CN" sz="2400" dirty="0" smtClean="0">
              <a:solidFill>
                <a:schemeClr val="accent2"/>
              </a:solidFill>
              <a:ea typeface="SimSun" pitchFamily="2" charset="-122"/>
            </a:endParaRPr>
          </a:p>
          <a:p>
            <a:pPr eaLnBrk="1" hangingPunct="1">
              <a:buFontTx/>
              <a:buNone/>
            </a:pPr>
            <a:r>
              <a:rPr lang="en-US" altLang="zh-CN" sz="2400" dirty="0" smtClean="0">
                <a:ea typeface="SimSun" pitchFamily="2" charset="-122"/>
              </a:rPr>
              <a:t>NOT</a:t>
            </a:r>
          </a:p>
          <a:p>
            <a:pPr eaLnBrk="1" hangingPunct="1">
              <a:buFontTx/>
              <a:buNone/>
            </a:pPr>
            <a:r>
              <a:rPr lang="en-US" altLang="zh-CN" sz="2400" i="1" dirty="0" smtClean="0">
                <a:solidFill>
                  <a:srgbClr val="993300"/>
                </a:solidFill>
                <a:ea typeface="SimSun" pitchFamily="2" charset="-122"/>
              </a:rPr>
              <a:t>	</a:t>
            </a:r>
            <a:r>
              <a:rPr lang="en-US" altLang="zh-CN" sz="2400" i="1" dirty="0" smtClean="0">
                <a:solidFill>
                  <a:srgbClr val="FF0000"/>
                </a:solidFill>
                <a:ea typeface="SimSun" pitchFamily="2" charset="-122"/>
              </a:rPr>
              <a:t>Bobby Baseball is a crude and unlikable student who constantly gets into trouble.</a:t>
            </a:r>
          </a:p>
        </p:txBody>
      </p:sp>
      <p:sp>
        <p:nvSpPr>
          <p:cNvPr id="84995"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1703732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007757E6-265C-4B6D-B45C-30316DBB3975}" type="slidenum">
              <a:rPr lang="en-US" sz="800">
                <a:latin typeface="Arial" pitchFamily="34" charset="0"/>
              </a:rPr>
              <a:pPr algn="r" eaLnBrk="1" hangingPunct="1"/>
              <a:t>221</a:t>
            </a:fld>
            <a:endParaRPr lang="en-US" sz="800" dirty="0">
              <a:latin typeface="Arial" pitchFamily="34" charset="0"/>
            </a:endParaRPr>
          </a:p>
        </p:txBody>
      </p:sp>
      <p:sp>
        <p:nvSpPr>
          <p:cNvPr id="86020" name="Rectangle 3"/>
          <p:cNvSpPr>
            <a:spLocks noGrp="1" noChangeArrowheads="1"/>
          </p:cNvSpPr>
          <p:nvPr>
            <p:ph sz="quarter" idx="12"/>
          </p:nvPr>
        </p:nvSpPr>
        <p:spPr/>
        <p:txBody>
          <a:bodyPr/>
          <a:lstStyle/>
          <a:p>
            <a:pPr eaLnBrk="1" hangingPunct="1"/>
            <a:r>
              <a:rPr lang="en-US" altLang="zh-CN" dirty="0" smtClean="0">
                <a:ea typeface="SimSun" pitchFamily="2" charset="-122"/>
              </a:rPr>
              <a:t>Cite to specific evidence for support. </a:t>
            </a:r>
          </a:p>
          <a:p>
            <a:pPr eaLnBrk="1" hangingPunct="1"/>
            <a:endParaRPr lang="en-US" altLang="zh-CN" i="1"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Statement of Harry Highschool during a meeting with Principal Patterson on November 8, 2015</a:t>
            </a:r>
            <a:r>
              <a:rPr lang="en-US" altLang="zh-CN" sz="2400" dirty="0" smtClean="0">
                <a:solidFill>
                  <a:schemeClr val="accent2"/>
                </a:solidFill>
                <a:ea typeface="SimSun" pitchFamily="2" charset="-122"/>
              </a:rPr>
              <a:t>.</a:t>
            </a:r>
          </a:p>
          <a:p>
            <a:pPr lvl="1" eaLnBrk="1" hangingPunct="1"/>
            <a:endParaRPr lang="en-US" altLang="zh-CN" dirty="0" smtClean="0">
              <a:solidFill>
                <a:schemeClr val="accent2"/>
              </a:solidFill>
              <a:ea typeface="SimSun" pitchFamily="2" charset="-122"/>
            </a:endParaRPr>
          </a:p>
        </p:txBody>
      </p:sp>
      <p:sp>
        <p:nvSpPr>
          <p:cNvPr id="8601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23872118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B935EC5C-9F80-4636-AE89-D8562663D2F8}" type="slidenum">
              <a:rPr lang="en-US" sz="800">
                <a:latin typeface="Arial" pitchFamily="34" charset="0"/>
              </a:rPr>
              <a:pPr algn="r" eaLnBrk="1" hangingPunct="1"/>
              <a:t>222</a:t>
            </a:fld>
            <a:endParaRPr lang="en-US" sz="800" dirty="0">
              <a:latin typeface="Arial" pitchFamily="34" charset="0"/>
            </a:endParaRPr>
          </a:p>
        </p:txBody>
      </p:sp>
      <p:sp>
        <p:nvSpPr>
          <p:cNvPr id="87044" name="Rectangle 3"/>
          <p:cNvSpPr>
            <a:spLocks noGrp="1" noChangeArrowheads="1"/>
          </p:cNvSpPr>
          <p:nvPr>
            <p:ph sz="quarter" idx="12"/>
          </p:nvPr>
        </p:nvSpPr>
        <p:spPr/>
        <p:txBody>
          <a:bodyPr/>
          <a:lstStyle/>
          <a:p>
            <a:pPr eaLnBrk="1" hangingPunct="1"/>
            <a:r>
              <a:rPr lang="en-US" altLang="zh-CN" sz="2400" dirty="0" smtClean="0">
                <a:ea typeface="SimSun" pitchFamily="2" charset="-122"/>
              </a:rPr>
              <a:t>Do not analyze the facts or draw conclusions in the Finding of Facts section.</a:t>
            </a:r>
          </a:p>
          <a:p>
            <a:pPr lvl="1" eaLnBrk="1" hangingPunct="1"/>
            <a:r>
              <a:rPr lang="en-US" altLang="zh-CN" dirty="0" smtClean="0">
                <a:ea typeface="SimSun" pitchFamily="2" charset="-122"/>
              </a:rPr>
              <a:t>This section is intended only to establish the factual and logical basis for the analysis and conclusions.</a:t>
            </a:r>
          </a:p>
          <a:p>
            <a:pPr lvl="1" eaLnBrk="1" hangingPunct="1"/>
            <a:endParaRPr lang="en-US" altLang="zh-CN" dirty="0" smtClean="0">
              <a:ea typeface="SimSun" pitchFamily="2" charset="-122"/>
            </a:endParaRPr>
          </a:p>
          <a:p>
            <a:pPr eaLnBrk="1" hangingPunct="1"/>
            <a:r>
              <a:rPr lang="en-US" altLang="zh-CN" sz="2400" dirty="0" smtClean="0">
                <a:ea typeface="SimSun" pitchFamily="2" charset="-122"/>
              </a:rPr>
              <a:t>If available, use police investigations / reports as you would any other piece of information – they are not necessarily determinative. </a:t>
            </a:r>
          </a:p>
          <a:p>
            <a:pPr lvl="1" eaLnBrk="1" hangingPunct="1"/>
            <a:endParaRPr lang="en-US" altLang="zh-CN" dirty="0" smtClean="0">
              <a:ea typeface="SimSun" pitchFamily="2" charset="-122"/>
            </a:endParaRPr>
          </a:p>
          <a:p>
            <a:pPr eaLnBrk="1" hangingPunct="1">
              <a:buFontTx/>
              <a:buNone/>
            </a:pPr>
            <a:endParaRPr lang="en-US" altLang="zh-CN" sz="2400" i="1" u="sng" dirty="0" smtClean="0">
              <a:ea typeface="SimSun" pitchFamily="2" charset="-122"/>
            </a:endParaRPr>
          </a:p>
        </p:txBody>
      </p:sp>
      <p:sp>
        <p:nvSpPr>
          <p:cNvPr id="87043"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311650552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CDDC0616-CD05-4D0C-BCC0-0854301496C5}" type="slidenum">
              <a:rPr lang="en-US" sz="800">
                <a:latin typeface="Arial" pitchFamily="34" charset="0"/>
              </a:rPr>
              <a:pPr algn="r" eaLnBrk="1" hangingPunct="1"/>
              <a:t>223</a:t>
            </a:fld>
            <a:endParaRPr lang="en-US" sz="800" dirty="0">
              <a:latin typeface="Arial" pitchFamily="34" charset="0"/>
            </a:endParaRPr>
          </a:p>
        </p:txBody>
      </p:sp>
      <p:sp>
        <p:nvSpPr>
          <p:cNvPr id="88068" name="Rectangle 3"/>
          <p:cNvSpPr>
            <a:spLocks noGrp="1" noChangeArrowheads="1"/>
          </p:cNvSpPr>
          <p:nvPr>
            <p:ph sz="quarter" idx="12"/>
          </p:nvPr>
        </p:nvSpPr>
        <p:spPr/>
        <p:txBody>
          <a:bodyPr/>
          <a:lstStyle/>
          <a:p>
            <a:pPr eaLnBrk="1" hangingPunct="1">
              <a:buFontTx/>
              <a:buNone/>
            </a:pPr>
            <a:r>
              <a:rPr lang="en-US" altLang="zh-CN" sz="2400" dirty="0" smtClean="0">
                <a:ea typeface="SimSun" pitchFamily="2" charset="-122"/>
              </a:rPr>
              <a:t>For example:</a:t>
            </a:r>
          </a:p>
          <a:p>
            <a:pPr eaLnBrk="1" hangingPunct="1">
              <a:buFontTx/>
              <a:buNone/>
            </a:pPr>
            <a:endParaRPr lang="en-US" altLang="zh-CN" sz="2400" dirty="0" smtClean="0">
              <a:ea typeface="SimSun" pitchFamily="2" charset="-122"/>
            </a:endParaRPr>
          </a:p>
          <a:p>
            <a:pPr eaLnBrk="1" hangingPunct="1">
              <a:buFont typeface="Arial" pitchFamily="34" charset="0"/>
              <a:buChar char="→"/>
            </a:pPr>
            <a:r>
              <a:rPr lang="en-US" altLang="zh-CN" sz="2400" i="1" u="sng" dirty="0" smtClean="0">
                <a:solidFill>
                  <a:schemeClr val="accent2"/>
                </a:solidFill>
                <a:ea typeface="SimSun" pitchFamily="2" charset="-122"/>
              </a:rPr>
              <a:t>Facts</a:t>
            </a:r>
            <a:r>
              <a:rPr lang="en-US" altLang="zh-CN" sz="2400" i="1" dirty="0" smtClean="0">
                <a:solidFill>
                  <a:schemeClr val="accent2"/>
                </a:solidFill>
                <a:ea typeface="SimSun" pitchFamily="2" charset="-122"/>
              </a:rPr>
              <a:t>:</a:t>
            </a:r>
            <a:endParaRPr lang="en-US" altLang="zh-CN" sz="2400" dirty="0" smtClean="0">
              <a:solidFill>
                <a:schemeClr val="accent2"/>
              </a:solidFill>
              <a:ea typeface="SimSun" pitchFamily="2" charset="-122"/>
            </a:endParaRPr>
          </a:p>
          <a:p>
            <a:pPr eaLnBrk="1" hangingPunct="1">
              <a:buFontTx/>
              <a:buNone/>
            </a:pPr>
            <a:r>
              <a:rPr lang="en-US" altLang="zh-CN" sz="2400" i="1" dirty="0" smtClean="0">
                <a:solidFill>
                  <a:schemeClr val="accent2"/>
                </a:solidFill>
                <a:ea typeface="SimSun" pitchFamily="2" charset="-122"/>
              </a:rPr>
              <a:t>		1.	Veronica Volleyball </a:t>
            </a:r>
            <a:r>
              <a:rPr lang="en-US" altLang="zh-CN" sz="2400" i="1" dirty="0">
                <a:solidFill>
                  <a:schemeClr val="accent2"/>
                </a:solidFill>
                <a:ea typeface="SimSun" pitchFamily="2" charset="-122"/>
              </a:rPr>
              <a:t>and </a:t>
            </a:r>
            <a:r>
              <a:rPr lang="en-US" altLang="zh-CN" sz="2400" i="1" dirty="0" smtClean="0">
                <a:solidFill>
                  <a:schemeClr val="accent2"/>
                </a:solidFill>
                <a:ea typeface="SimSun" pitchFamily="2" charset="-122"/>
              </a:rPr>
              <a:t>Bobby Baseball are 8th 		grade students at Main Street Middle School.</a:t>
            </a:r>
          </a:p>
          <a:p>
            <a:pPr eaLnBrk="1" hangingPunct="1">
              <a:buFontTx/>
              <a:buNone/>
            </a:pPr>
            <a:r>
              <a:rPr lang="en-US" altLang="zh-CN" sz="2400" i="1" dirty="0" smtClean="0">
                <a:solidFill>
                  <a:schemeClr val="accent2"/>
                </a:solidFill>
                <a:ea typeface="SimSun" pitchFamily="2" charset="-122"/>
              </a:rPr>
              <a:t>		2.	Main Street Middle School is a public school 			located at 123 Main Street.</a:t>
            </a:r>
          </a:p>
          <a:p>
            <a:pPr eaLnBrk="1" hangingPunct="1">
              <a:buFontTx/>
              <a:buNone/>
            </a:pPr>
            <a:r>
              <a:rPr lang="en-US" altLang="zh-CN" sz="2400" i="1" dirty="0" smtClean="0">
                <a:solidFill>
                  <a:schemeClr val="accent2"/>
                </a:solidFill>
                <a:ea typeface="SimSun" pitchFamily="2" charset="-122"/>
              </a:rPr>
              <a:t>		3.	On November 1, 2010, Veronica Volleyball 			complained to her homeroom teacher, Tessa 			Teacher, that Bobby Baseball had made sexually 		suggestive comments to her during their seventh 		period class.</a:t>
            </a:r>
          </a:p>
        </p:txBody>
      </p:sp>
      <p:sp>
        <p:nvSpPr>
          <p:cNvPr id="88067"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44447405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D524CE57-42E7-477F-867E-1BA6BCA828F4}" type="slidenum">
              <a:rPr lang="en-US" sz="800">
                <a:latin typeface="Arial" pitchFamily="34" charset="0"/>
              </a:rPr>
              <a:pPr algn="r" eaLnBrk="1" hangingPunct="1"/>
              <a:t>224</a:t>
            </a:fld>
            <a:endParaRPr lang="en-US" sz="800" dirty="0">
              <a:latin typeface="Arial" pitchFamily="34" charset="0"/>
            </a:endParaRPr>
          </a:p>
        </p:txBody>
      </p:sp>
      <p:sp>
        <p:nvSpPr>
          <p:cNvPr id="89092" name="Rectangle 3"/>
          <p:cNvSpPr>
            <a:spLocks noGrp="1" noChangeArrowheads="1"/>
          </p:cNvSpPr>
          <p:nvPr>
            <p:ph sz="quarter" idx="12"/>
          </p:nvPr>
        </p:nvSpPr>
        <p:spPr/>
        <p:txBody>
          <a:bodyPr/>
          <a:lstStyle/>
          <a:p>
            <a:pPr eaLnBrk="1" hangingPunct="1">
              <a:buFontTx/>
              <a:buNone/>
            </a:pPr>
            <a:r>
              <a:rPr lang="en-US" altLang="zh-CN" sz="2400" u="sng" dirty="0" smtClean="0">
                <a:ea typeface="SimSun" pitchFamily="2" charset="-122"/>
              </a:rPr>
              <a:t>Conclusions</a:t>
            </a:r>
          </a:p>
          <a:p>
            <a:pPr eaLnBrk="1" hangingPunct="1">
              <a:buFontTx/>
              <a:buNone/>
            </a:pPr>
            <a:endParaRPr lang="en-US" altLang="zh-CN" sz="2400" u="sng" dirty="0" smtClean="0">
              <a:ea typeface="SimSun" pitchFamily="2" charset="-122"/>
            </a:endParaRPr>
          </a:p>
          <a:p>
            <a:pPr eaLnBrk="1" hangingPunct="1"/>
            <a:r>
              <a:rPr lang="en-US" altLang="zh-CN" sz="2400" dirty="0" smtClean="0">
                <a:ea typeface="SimSun" pitchFamily="2" charset="-122"/>
              </a:rPr>
              <a:t>Analyze the facts presented, restating the critical facts and resolving factual disputes.</a:t>
            </a:r>
          </a:p>
          <a:p>
            <a:pPr eaLnBrk="1" hangingPunct="1"/>
            <a:endParaRPr lang="en-US" altLang="zh-CN" sz="2400" dirty="0" smtClean="0">
              <a:ea typeface="SimSun" pitchFamily="2" charset="-122"/>
            </a:endParaRPr>
          </a:p>
          <a:p>
            <a:pPr eaLnBrk="1" hangingPunct="1"/>
            <a:r>
              <a:rPr lang="en-US" altLang="zh-CN" sz="2400" dirty="0" smtClean="0">
                <a:ea typeface="SimSun" pitchFamily="2" charset="-122"/>
              </a:rPr>
              <a:t>Apply the correct standard – preponderance of the evidence under the federal civil rights laws. </a:t>
            </a:r>
          </a:p>
          <a:p>
            <a:pPr eaLnBrk="1" hangingPunct="1"/>
            <a:endParaRPr lang="en-US" altLang="zh-CN" sz="2400"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The comments allegedly made by Bobby Baseball are sexual in nature.  If the comments were made, they violate the Main Street Student Handbook.  Section XX.XXX of the Student Handbook states as follows: [insert].</a:t>
            </a:r>
            <a:endParaRPr lang="en-US" altLang="zh-CN" sz="2400" dirty="0" smtClean="0">
              <a:solidFill>
                <a:schemeClr val="accent2"/>
              </a:solidFill>
              <a:ea typeface="SimSun" pitchFamily="2" charset="-122"/>
            </a:endParaRPr>
          </a:p>
        </p:txBody>
      </p:sp>
      <p:sp>
        <p:nvSpPr>
          <p:cNvPr id="89091"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136055421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9818A9B6-3823-48AE-BFC7-B4A27886FF7E}" type="slidenum">
              <a:rPr lang="en-US" sz="800">
                <a:latin typeface="Arial" pitchFamily="34" charset="0"/>
              </a:rPr>
              <a:pPr algn="r" eaLnBrk="1" hangingPunct="1"/>
              <a:t>225</a:t>
            </a:fld>
            <a:endParaRPr lang="en-US" sz="800" dirty="0">
              <a:latin typeface="Arial" pitchFamily="34" charset="0"/>
            </a:endParaRPr>
          </a:p>
        </p:txBody>
      </p:sp>
      <p:sp>
        <p:nvSpPr>
          <p:cNvPr id="91140" name="Rectangle 3"/>
          <p:cNvSpPr>
            <a:spLocks noGrp="1" noChangeArrowheads="1"/>
          </p:cNvSpPr>
          <p:nvPr>
            <p:ph sz="quarter" idx="12"/>
          </p:nvPr>
        </p:nvSpPr>
        <p:spPr/>
        <p:txBody>
          <a:bodyPr/>
          <a:lstStyle/>
          <a:p>
            <a:pPr eaLnBrk="1" hangingPunct="1"/>
            <a:r>
              <a:rPr lang="en-US" altLang="zh-CN" sz="2400" dirty="0" smtClean="0">
                <a:ea typeface="SimSun" pitchFamily="2" charset="-122"/>
              </a:rPr>
              <a:t>Include reasons for accepting or rejecting the allegations.</a:t>
            </a:r>
          </a:p>
          <a:p>
            <a:pPr lvl="1" eaLnBrk="1" hangingPunct="1"/>
            <a:r>
              <a:rPr lang="en-US" altLang="zh-CN" sz="2000" dirty="0" smtClean="0">
                <a:ea typeface="SimSun" pitchFamily="2" charset="-122"/>
              </a:rPr>
              <a:t>Apply the preponderance of the evidence standard! </a:t>
            </a:r>
          </a:p>
          <a:p>
            <a:pPr eaLnBrk="1" hangingPunct="1"/>
            <a:endParaRPr lang="en-US" altLang="zh-CN" sz="2400"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I credit Veronica Volleyball’s </a:t>
            </a:r>
            <a:r>
              <a:rPr lang="en-US" altLang="zh-CN" sz="2400" i="1" dirty="0">
                <a:solidFill>
                  <a:schemeClr val="accent2"/>
                </a:solidFill>
                <a:ea typeface="SimSun" pitchFamily="2" charset="-122"/>
              </a:rPr>
              <a:t>version </a:t>
            </a:r>
            <a:r>
              <a:rPr lang="en-US" altLang="zh-CN" sz="2400" i="1" dirty="0" smtClean="0">
                <a:solidFill>
                  <a:schemeClr val="accent2"/>
                </a:solidFill>
                <a:ea typeface="SimSun" pitchFamily="2" charset="-122"/>
              </a:rPr>
              <a:t>of events.  Her allegations are supported by two witnesses, Harry Highschool and Tessa Teacher.  Moreover, while Bobby Baseball initially denied the allegations, he later conceded that he "might" have made the comments but stated that he was "joking."</a:t>
            </a:r>
            <a:r>
              <a:rPr lang="en-US" altLang="zh-CN" sz="2400" dirty="0" smtClean="0">
                <a:solidFill>
                  <a:schemeClr val="accent2"/>
                </a:solidFill>
                <a:ea typeface="SimSun" pitchFamily="2" charset="-122"/>
              </a:rPr>
              <a:t> </a:t>
            </a:r>
            <a:endParaRPr lang="en-US" sz="2400" dirty="0" smtClean="0">
              <a:solidFill>
                <a:schemeClr val="accent2"/>
              </a:solidFill>
            </a:endParaRPr>
          </a:p>
        </p:txBody>
      </p:sp>
      <p:sp>
        <p:nvSpPr>
          <p:cNvPr id="9113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426279363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2CAB6E4E-2862-42C8-B5A6-1EC5CAEF780E}" type="slidenum">
              <a:rPr lang="en-US" sz="800">
                <a:latin typeface="Arial" pitchFamily="34" charset="0"/>
              </a:rPr>
              <a:pPr algn="r" eaLnBrk="1" hangingPunct="1"/>
              <a:t>226</a:t>
            </a:fld>
            <a:endParaRPr lang="en-US" sz="800" dirty="0">
              <a:latin typeface="Arial" pitchFamily="34" charset="0"/>
            </a:endParaRPr>
          </a:p>
        </p:txBody>
      </p:sp>
      <p:sp>
        <p:nvSpPr>
          <p:cNvPr id="90116" name="Rectangle 3"/>
          <p:cNvSpPr>
            <a:spLocks noGrp="1" noChangeArrowheads="1"/>
          </p:cNvSpPr>
          <p:nvPr>
            <p:ph sz="quarter" idx="12"/>
          </p:nvPr>
        </p:nvSpPr>
        <p:spPr/>
        <p:txBody>
          <a:bodyPr/>
          <a:lstStyle/>
          <a:p>
            <a:pPr eaLnBrk="1" hangingPunct="1"/>
            <a:r>
              <a:rPr lang="en-US" altLang="zh-CN" sz="2400" dirty="0" smtClean="0">
                <a:ea typeface="SimSun" pitchFamily="2" charset="-122"/>
              </a:rPr>
              <a:t>Draw conclusions</a:t>
            </a:r>
          </a:p>
          <a:p>
            <a:pPr lvl="1" eaLnBrk="1" hangingPunct="1"/>
            <a:r>
              <a:rPr lang="en-US" altLang="zh-CN" dirty="0" smtClean="0">
                <a:ea typeface="SimSun" pitchFamily="2" charset="-122"/>
              </a:rPr>
              <a:t>Use the facts!  </a:t>
            </a:r>
          </a:p>
          <a:p>
            <a:pPr lvl="1" eaLnBrk="1" hangingPunct="1"/>
            <a:r>
              <a:rPr lang="en-US" altLang="zh-CN" dirty="0" smtClean="0">
                <a:ea typeface="SimSun" pitchFamily="2" charset="-122"/>
              </a:rPr>
              <a:t>All conclusions must be logical and reasonable reflections of the facts.</a:t>
            </a:r>
          </a:p>
          <a:p>
            <a:pPr lvl="1" eaLnBrk="1" hangingPunct="1"/>
            <a:r>
              <a:rPr lang="en-US" altLang="zh-CN" dirty="0" smtClean="0">
                <a:ea typeface="SimSun" pitchFamily="2" charset="-122"/>
              </a:rPr>
              <a:t>The purpose is to determine if the alleged acts occurred and why the alleged acts occurred (i.e. motivations).</a:t>
            </a:r>
          </a:p>
          <a:p>
            <a:pPr lvl="1" eaLnBrk="1" hangingPunct="1"/>
            <a:endParaRPr lang="en-US" altLang="zh-CN" dirty="0" smtClean="0">
              <a:ea typeface="SimSun" pitchFamily="2" charset="-122"/>
            </a:endParaRPr>
          </a:p>
          <a:p>
            <a:pPr eaLnBrk="1" hangingPunct="1"/>
            <a:r>
              <a:rPr lang="en-US" altLang="zh-CN" sz="2400" dirty="0" smtClean="0">
                <a:ea typeface="SimSun" pitchFamily="2" charset="-122"/>
              </a:rPr>
              <a:t>Do NOT make legal conclusions </a:t>
            </a:r>
          </a:p>
          <a:p>
            <a:pPr eaLnBrk="1" hangingPunct="1">
              <a:buFontTx/>
              <a:buNone/>
            </a:pPr>
            <a:r>
              <a:rPr lang="en-US" altLang="zh-CN" sz="2400" dirty="0" smtClean="0">
                <a:ea typeface="SimSun" pitchFamily="2" charset="-122"/>
              </a:rPr>
              <a:t>		</a:t>
            </a:r>
          </a:p>
          <a:p>
            <a:pPr eaLnBrk="1" hangingPunct="1"/>
            <a:endParaRPr lang="en-US" altLang="zh-CN" sz="2400" dirty="0" smtClean="0">
              <a:solidFill>
                <a:srgbClr val="FF0000"/>
              </a:solidFill>
              <a:ea typeface="SimSun" pitchFamily="2" charset="-122"/>
            </a:endParaRPr>
          </a:p>
          <a:p>
            <a:pPr eaLnBrk="1" hangingPunct="1"/>
            <a:endParaRPr lang="en-US" sz="2400" dirty="0" smtClean="0"/>
          </a:p>
        </p:txBody>
      </p:sp>
      <p:sp>
        <p:nvSpPr>
          <p:cNvPr id="90115"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49239843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CE1BE25D-708F-4F16-B070-12AB562985B8}" type="slidenum">
              <a:rPr lang="en-US" sz="800">
                <a:latin typeface="Arial" pitchFamily="34" charset="0"/>
              </a:rPr>
              <a:pPr algn="r" eaLnBrk="1" hangingPunct="1"/>
              <a:t>227</a:t>
            </a:fld>
            <a:endParaRPr lang="en-US" sz="800" dirty="0">
              <a:latin typeface="Arial" pitchFamily="34" charset="0"/>
            </a:endParaRPr>
          </a:p>
        </p:txBody>
      </p:sp>
      <p:sp>
        <p:nvSpPr>
          <p:cNvPr id="92164" name="Rectangle 3"/>
          <p:cNvSpPr>
            <a:spLocks noGrp="1" noChangeArrowheads="1"/>
          </p:cNvSpPr>
          <p:nvPr>
            <p:ph sz="quarter" idx="12"/>
          </p:nvPr>
        </p:nvSpPr>
        <p:spPr/>
        <p:txBody>
          <a:bodyPr/>
          <a:lstStyle/>
          <a:p>
            <a:pPr eaLnBrk="1" hangingPunct="1">
              <a:buFontTx/>
              <a:buNone/>
            </a:pPr>
            <a:r>
              <a:rPr lang="en-US" sz="2400" u="sng" dirty="0" smtClean="0"/>
              <a:t>Recommendations</a:t>
            </a:r>
          </a:p>
          <a:p>
            <a:pPr eaLnBrk="1" hangingPunct="1"/>
            <a:r>
              <a:rPr lang="en-US" sz="2400" dirty="0" smtClean="0"/>
              <a:t>R</a:t>
            </a:r>
            <a:r>
              <a:rPr lang="en-US" altLang="zh-CN" sz="2400" dirty="0" smtClean="0">
                <a:ea typeface="SimSun" pitchFamily="2" charset="-122"/>
              </a:rPr>
              <a:t>ecommend a resolution of the complaint. </a:t>
            </a:r>
          </a:p>
          <a:p>
            <a:pPr lvl="1" eaLnBrk="1" hangingPunct="1"/>
            <a:r>
              <a:rPr lang="en-US" altLang="zh-CN" dirty="0" smtClean="0">
                <a:ea typeface="SimSun" pitchFamily="2" charset="-122"/>
              </a:rPr>
              <a:t>Describe actions required to make the complainant whole. </a:t>
            </a:r>
          </a:p>
          <a:p>
            <a:pPr lvl="1" eaLnBrk="1" hangingPunct="1"/>
            <a:r>
              <a:rPr lang="en-US" altLang="zh-CN" dirty="0" smtClean="0">
                <a:ea typeface="SimSun" pitchFamily="2" charset="-122"/>
              </a:rPr>
              <a:t>Describe actions required to eliminate the discriminatory practice.</a:t>
            </a:r>
          </a:p>
          <a:p>
            <a:pPr lvl="1" eaLnBrk="1" hangingPunct="1">
              <a:buFontTx/>
              <a:buNone/>
            </a:pPr>
            <a:endParaRPr lang="en-US" altLang="zh-CN" dirty="0" smtClean="0">
              <a:ea typeface="SimSun" pitchFamily="2" charset="-122"/>
            </a:endParaRPr>
          </a:p>
          <a:p>
            <a:pPr eaLnBrk="1" hangingPunct="1">
              <a:buFont typeface="Arial" pitchFamily="34" charset="0"/>
              <a:buChar char="→"/>
            </a:pPr>
            <a:r>
              <a:rPr lang="en-US" altLang="zh-CN" sz="2400" i="1" dirty="0" smtClean="0">
                <a:solidFill>
                  <a:schemeClr val="accent2"/>
                </a:solidFill>
                <a:ea typeface="SimSun" pitchFamily="2" charset="-122"/>
              </a:rPr>
              <a:t>Main Street's Student Handbook clearly states that there is "zero tolerance" for sexually suggestive remarks by, or directed to, students.  Consistent enforcement of the policy requires prompt and decisive discipline, both to correct Bobby Baseball’s behavior and to reiterate to others that such conduct is not tolerated.</a:t>
            </a:r>
            <a:r>
              <a:rPr lang="en-US" altLang="zh-CN" sz="2400" dirty="0" smtClean="0">
                <a:solidFill>
                  <a:schemeClr val="accent2"/>
                </a:solidFill>
                <a:ea typeface="SimSun" pitchFamily="2" charset="-122"/>
              </a:rPr>
              <a:t> </a:t>
            </a:r>
          </a:p>
        </p:txBody>
      </p:sp>
      <p:sp>
        <p:nvSpPr>
          <p:cNvPr id="92163"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427467705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C55040E6-3E25-4825-82B9-3B3CD7EB3373}" type="slidenum">
              <a:rPr lang="en-US" sz="800">
                <a:latin typeface="Arial" pitchFamily="34" charset="0"/>
              </a:rPr>
              <a:pPr algn="r" eaLnBrk="1" hangingPunct="1"/>
              <a:t>228</a:t>
            </a:fld>
            <a:endParaRPr lang="en-US" sz="800" dirty="0">
              <a:latin typeface="Arial" pitchFamily="34" charset="0"/>
            </a:endParaRPr>
          </a:p>
        </p:txBody>
      </p:sp>
      <p:sp>
        <p:nvSpPr>
          <p:cNvPr id="93188" name="Rectangle 3"/>
          <p:cNvSpPr>
            <a:spLocks noGrp="1" noChangeArrowheads="1"/>
          </p:cNvSpPr>
          <p:nvPr>
            <p:ph sz="quarter" idx="12"/>
          </p:nvPr>
        </p:nvSpPr>
        <p:spPr/>
        <p:txBody>
          <a:bodyPr/>
          <a:lstStyle/>
          <a:p>
            <a:pPr eaLnBrk="1" hangingPunct="1"/>
            <a:r>
              <a:rPr lang="en-US" altLang="zh-CN" dirty="0" smtClean="0">
                <a:ea typeface="SimSun" pitchFamily="2" charset="-122"/>
              </a:rPr>
              <a:t>Recommend interventions, such as:</a:t>
            </a:r>
          </a:p>
          <a:p>
            <a:pPr lvl="1" eaLnBrk="1" hangingPunct="1"/>
            <a:r>
              <a:rPr lang="en-US" altLang="zh-CN" dirty="0" smtClean="0">
                <a:ea typeface="SimSun" pitchFamily="2" charset="-122"/>
              </a:rPr>
              <a:t>Remedial relief for identified victims;</a:t>
            </a:r>
          </a:p>
          <a:p>
            <a:pPr lvl="1" eaLnBrk="1" hangingPunct="1"/>
            <a:r>
              <a:rPr lang="en-US" altLang="zh-CN" dirty="0" smtClean="0">
                <a:ea typeface="SimSun" pitchFamily="2" charset="-122"/>
              </a:rPr>
              <a:t>Prospective relief for the school (e.g. changes in policies, training for staff); and/or</a:t>
            </a:r>
          </a:p>
          <a:p>
            <a:pPr lvl="1" eaLnBrk="1" hangingPunct="1"/>
            <a:r>
              <a:rPr lang="en-US" altLang="zh-CN" dirty="0" smtClean="0">
                <a:ea typeface="SimSun" pitchFamily="2" charset="-122"/>
              </a:rPr>
              <a:t>Progressive discipline for the harasser (which depends on severity, intent, whether a repeat offender, etc.).</a:t>
            </a:r>
          </a:p>
          <a:p>
            <a:pPr lvl="1" eaLnBrk="1" hangingPunct="1">
              <a:buFontTx/>
              <a:buNone/>
            </a:pPr>
            <a:endParaRPr lang="en-US" altLang="zh-CN" dirty="0" smtClean="0">
              <a:ea typeface="SimSun" pitchFamily="2" charset="-122"/>
            </a:endParaRPr>
          </a:p>
        </p:txBody>
      </p:sp>
      <p:sp>
        <p:nvSpPr>
          <p:cNvPr id="93187"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365835950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51B76612-C11F-4D15-81C7-97E123C2903B}" type="slidenum">
              <a:rPr lang="en-US" sz="800">
                <a:latin typeface="Arial" pitchFamily="34" charset="0"/>
              </a:rPr>
              <a:pPr algn="r" eaLnBrk="1" hangingPunct="1"/>
              <a:t>229</a:t>
            </a:fld>
            <a:endParaRPr lang="en-US" sz="800" dirty="0">
              <a:latin typeface="Arial" pitchFamily="34" charset="0"/>
            </a:endParaRPr>
          </a:p>
        </p:txBody>
      </p:sp>
      <p:sp>
        <p:nvSpPr>
          <p:cNvPr id="94212" name="Rectangle 3"/>
          <p:cNvSpPr>
            <a:spLocks noGrp="1" noChangeArrowheads="1"/>
          </p:cNvSpPr>
          <p:nvPr>
            <p:ph sz="quarter" idx="12"/>
          </p:nvPr>
        </p:nvSpPr>
        <p:spPr/>
        <p:txBody>
          <a:bodyPr/>
          <a:lstStyle/>
          <a:p>
            <a:pPr eaLnBrk="1" hangingPunct="1">
              <a:buFontTx/>
              <a:buNone/>
            </a:pPr>
            <a:r>
              <a:rPr lang="en-US" sz="2400" dirty="0" smtClean="0"/>
              <a:t>For example</a:t>
            </a:r>
            <a:r>
              <a:rPr lang="en-US" sz="2400" i="1" dirty="0" smtClean="0"/>
              <a:t>:</a:t>
            </a:r>
          </a:p>
          <a:p>
            <a:pPr eaLnBrk="1" hangingPunct="1">
              <a:buFont typeface="Arial" pitchFamily="34" charset="0"/>
              <a:buChar char="→"/>
            </a:pPr>
            <a:r>
              <a:rPr lang="en-US" sz="2200" i="1" dirty="0" smtClean="0">
                <a:solidFill>
                  <a:schemeClr val="accent2"/>
                </a:solidFill>
              </a:rPr>
              <a:t>I recommend the following:</a:t>
            </a:r>
          </a:p>
          <a:p>
            <a:pPr eaLnBrk="1" hangingPunct="1">
              <a:buFontTx/>
              <a:buNone/>
            </a:pPr>
            <a:r>
              <a:rPr lang="en-US" sz="2200" i="1" dirty="0" smtClean="0">
                <a:solidFill>
                  <a:schemeClr val="accent2"/>
                </a:solidFill>
              </a:rPr>
              <a:t>		1.	Bobby Baseball should be instructed to apologize 			to Veronica Volleyball in a meeting supervised by 			Principal Patricia Patterson.</a:t>
            </a:r>
          </a:p>
          <a:p>
            <a:pPr eaLnBrk="1" hangingPunct="1">
              <a:buFontTx/>
              <a:buNone/>
            </a:pPr>
            <a:r>
              <a:rPr lang="en-US" sz="2200" i="1" dirty="0" smtClean="0">
                <a:solidFill>
                  <a:schemeClr val="accent2"/>
                </a:solidFill>
              </a:rPr>
              <a:t>		2.	Bobby Baseball should be suspended from school 			for a period of two days.</a:t>
            </a:r>
          </a:p>
          <a:p>
            <a:pPr eaLnBrk="1" hangingPunct="1">
              <a:buFontTx/>
              <a:buNone/>
            </a:pPr>
            <a:r>
              <a:rPr lang="en-US" sz="2200" i="1" dirty="0" smtClean="0">
                <a:solidFill>
                  <a:schemeClr val="accent2"/>
                </a:solidFill>
              </a:rPr>
              <a:t>		3.	Bobby Baseball should be cautioned not to 				retaliate in any manner against Veronica 				Volleyball.</a:t>
            </a:r>
          </a:p>
          <a:p>
            <a:pPr eaLnBrk="1" hangingPunct="1">
              <a:buFontTx/>
              <a:buNone/>
            </a:pPr>
            <a:r>
              <a:rPr lang="en-US" altLang="zh-CN" sz="2200" i="1" dirty="0" smtClean="0">
                <a:solidFill>
                  <a:schemeClr val="accent2"/>
                </a:solidFill>
                <a:ea typeface="SimSun" pitchFamily="2" charset="-122"/>
              </a:rPr>
              <a:t>		4.	Main Street Middle School should conduct a 			school assembly to review the school's anti-				harassment policies.</a:t>
            </a:r>
            <a:r>
              <a:rPr lang="en-US" altLang="zh-CN" sz="2200" dirty="0" smtClean="0">
                <a:solidFill>
                  <a:schemeClr val="accent2"/>
                </a:solidFill>
                <a:ea typeface="SimSun" pitchFamily="2" charset="-122"/>
              </a:rPr>
              <a:t> </a:t>
            </a:r>
            <a:endParaRPr lang="en-US" sz="2200" dirty="0" smtClean="0">
              <a:solidFill>
                <a:schemeClr val="accent2"/>
              </a:solidFill>
            </a:endParaRPr>
          </a:p>
        </p:txBody>
      </p:sp>
      <p:sp>
        <p:nvSpPr>
          <p:cNvPr id="94211"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834026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2016-17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8199997"/>
              </p:ext>
            </p:extLst>
          </p:nvPr>
        </p:nvGraphicFramePr>
        <p:xfrm>
          <a:off x="165100" y="2057400"/>
          <a:ext cx="8794750" cy="43957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1524000"/>
            <a:ext cx="9144000" cy="369332"/>
          </a:xfrm>
          <a:prstGeom prst="rect">
            <a:avLst/>
          </a:prstGeom>
          <a:noFill/>
        </p:spPr>
        <p:txBody>
          <a:bodyPr wrap="square" rtlCol="0">
            <a:spAutoFit/>
          </a:bodyPr>
          <a:lstStyle/>
          <a:p>
            <a:pPr algn="ctr"/>
            <a:r>
              <a:rPr lang="en-US" b="1" dirty="0" smtClean="0"/>
              <a:t>Initiated Investigation v Substantiated Incident of Bullying</a:t>
            </a:r>
            <a:endParaRPr lang="en-US" b="1" dirty="0"/>
          </a:p>
        </p:txBody>
      </p:sp>
      <p:sp>
        <p:nvSpPr>
          <p:cNvPr id="6" name="Slide Number Placeholder 3"/>
          <p:cNvSpPr>
            <a:spLocks noGrp="1"/>
          </p:cNvSpPr>
          <p:nvPr>
            <p:ph type="sldNum" sz="quarter" idx="10"/>
          </p:nvPr>
        </p:nvSpPr>
        <p:spPr>
          <a:xfrm>
            <a:off x="8428038" y="6477000"/>
            <a:ext cx="496887" cy="360362"/>
          </a:xfrm>
          <a:prstGeom prst="rect">
            <a:avLst/>
          </a:prstGeom>
        </p:spPr>
        <p:txBody>
          <a:bodyPr/>
          <a:lstStyle/>
          <a:p>
            <a:pPr algn="r"/>
            <a:fld id="{DCD87074-DA85-4F6D-9A76-6C90A62540DE}" type="slidenum">
              <a:rPr lang="en-US" sz="800" smtClean="0"/>
              <a:pPr algn="r"/>
              <a:t>23</a:t>
            </a:fld>
            <a:endParaRPr lang="en-US" sz="800" dirty="0"/>
          </a:p>
        </p:txBody>
      </p:sp>
    </p:spTree>
    <p:extLst>
      <p:ext uri="{BB962C8B-B14F-4D97-AF65-F5344CB8AC3E}">
        <p14:creationId xmlns:p14="http://schemas.microsoft.com/office/powerpoint/2010/main" val="82075940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21E6F89D-EC60-404D-9E40-EDBFCF514385}" type="slidenum">
              <a:rPr lang="en-US" sz="800">
                <a:latin typeface="Arial" pitchFamily="34" charset="0"/>
              </a:rPr>
              <a:pPr algn="r" eaLnBrk="1" hangingPunct="1"/>
              <a:t>230</a:t>
            </a:fld>
            <a:endParaRPr lang="en-US" sz="800" dirty="0">
              <a:latin typeface="Arial" pitchFamily="34" charset="0"/>
            </a:endParaRPr>
          </a:p>
        </p:txBody>
      </p:sp>
      <p:sp>
        <p:nvSpPr>
          <p:cNvPr id="96260" name="Rectangle 3"/>
          <p:cNvSpPr>
            <a:spLocks noGrp="1" noChangeArrowheads="1"/>
          </p:cNvSpPr>
          <p:nvPr>
            <p:ph sz="quarter" idx="12"/>
          </p:nvPr>
        </p:nvSpPr>
        <p:spPr/>
        <p:txBody>
          <a:bodyPr/>
          <a:lstStyle/>
          <a:p>
            <a:pPr eaLnBrk="1" hangingPunct="1">
              <a:buFontTx/>
              <a:buNone/>
            </a:pPr>
            <a:endParaRPr lang="en-US" dirty="0" smtClean="0"/>
          </a:p>
          <a:p>
            <a:pPr eaLnBrk="1" hangingPunct="1">
              <a:buFontTx/>
              <a:buNone/>
            </a:pPr>
            <a:endParaRPr lang="en-US" dirty="0" smtClean="0"/>
          </a:p>
          <a:p>
            <a:pPr algn="ctr" eaLnBrk="1" hangingPunct="1">
              <a:buFontTx/>
              <a:buNone/>
            </a:pPr>
            <a:r>
              <a:rPr lang="en-US" sz="3600" b="1" dirty="0" smtClean="0"/>
              <a:t>10 Tips for Writing an</a:t>
            </a:r>
          </a:p>
          <a:p>
            <a:pPr algn="ctr" eaLnBrk="1" hangingPunct="1">
              <a:buFontTx/>
              <a:buNone/>
            </a:pPr>
            <a:r>
              <a:rPr lang="en-US" sz="3600" b="1" dirty="0" smtClean="0"/>
              <a:t>Effective Investigation Report</a:t>
            </a:r>
          </a:p>
        </p:txBody>
      </p:sp>
      <p:sp>
        <p:nvSpPr>
          <p:cNvPr id="9625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198347351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691A1403-8362-4A75-BEA5-DF95A7C2330A}" type="slidenum">
              <a:rPr lang="en-US" sz="800">
                <a:latin typeface="Arial" pitchFamily="34" charset="0"/>
              </a:rPr>
              <a:pPr algn="r" eaLnBrk="1" hangingPunct="1"/>
              <a:t>231</a:t>
            </a:fld>
            <a:endParaRPr lang="en-US" sz="800" dirty="0">
              <a:latin typeface="Arial" pitchFamily="34" charset="0"/>
            </a:endParaRPr>
          </a:p>
        </p:txBody>
      </p:sp>
      <p:sp>
        <p:nvSpPr>
          <p:cNvPr id="48131" name="Rectangle 3"/>
          <p:cNvSpPr>
            <a:spLocks noGrp="1" noChangeArrowheads="1"/>
          </p:cNvSpPr>
          <p:nvPr>
            <p:ph sz="quarter" idx="12"/>
          </p:nvPr>
        </p:nvSpPr>
        <p:spPr/>
        <p:txBody>
          <a:bodyPr/>
          <a:lstStyle/>
          <a:p>
            <a:pPr marL="514350" indent="-514350" eaLnBrk="1" hangingPunct="1">
              <a:buFontTx/>
              <a:buNone/>
            </a:pPr>
            <a:r>
              <a:rPr lang="en-US" dirty="0" smtClean="0"/>
              <a:t>1)  Be impartial.</a:t>
            </a:r>
          </a:p>
          <a:p>
            <a:pPr lvl="1" eaLnBrk="1" hangingPunct="1"/>
            <a:r>
              <a:rPr lang="en-US" dirty="0" smtClean="0"/>
              <a:t>Do not use biased language.</a:t>
            </a:r>
          </a:p>
          <a:p>
            <a:pPr lvl="1" eaLnBrk="1" hangingPunct="1"/>
            <a:r>
              <a:rPr lang="en-US" dirty="0" smtClean="0"/>
              <a:t>Beware of language that downplays, has certain connotations, etc.</a:t>
            </a:r>
            <a:endParaRPr lang="en-US" altLang="zh-CN" dirty="0" smtClean="0">
              <a:ea typeface="SimSun" pitchFamily="2" charset="-122"/>
            </a:endParaRPr>
          </a:p>
          <a:p>
            <a:pPr lvl="1" eaLnBrk="1" hangingPunct="1"/>
            <a:r>
              <a:rPr lang="en-US" altLang="zh-CN" dirty="0" smtClean="0">
                <a:ea typeface="SimSun" pitchFamily="2" charset="-122"/>
              </a:rPr>
              <a:t>If available, use the specific language of the actors.</a:t>
            </a:r>
          </a:p>
          <a:p>
            <a:pPr marL="514350" indent="-514350" eaLnBrk="1" hangingPunct="1"/>
            <a:endParaRPr lang="en-US" altLang="zh-CN" dirty="0" smtClean="0">
              <a:ea typeface="SimSun" pitchFamily="2" charset="-122"/>
            </a:endParaRPr>
          </a:p>
          <a:p>
            <a:pPr marL="514350" indent="-514350" eaLnBrk="1" hangingPunct="1">
              <a:buFontTx/>
              <a:buNone/>
            </a:pPr>
            <a:r>
              <a:rPr lang="en-US" altLang="zh-CN" dirty="0" smtClean="0">
                <a:ea typeface="SimSun" pitchFamily="2" charset="-122"/>
              </a:rPr>
              <a:t>2)  Do not mischaracterize facts.</a:t>
            </a:r>
            <a:endParaRPr lang="en-US" dirty="0" smtClean="0"/>
          </a:p>
        </p:txBody>
      </p:sp>
      <p:sp>
        <p:nvSpPr>
          <p:cNvPr id="97283"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214334815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74EFFB20-AC2F-4B75-9F8E-50A0D9BDF865}" type="slidenum">
              <a:rPr lang="en-US" sz="800">
                <a:latin typeface="Arial" pitchFamily="34" charset="0"/>
              </a:rPr>
              <a:pPr algn="r" eaLnBrk="1" hangingPunct="1"/>
              <a:t>232</a:t>
            </a:fld>
            <a:endParaRPr lang="en-US" sz="800" dirty="0">
              <a:latin typeface="Arial" pitchFamily="34" charset="0"/>
            </a:endParaRPr>
          </a:p>
        </p:txBody>
      </p:sp>
      <p:sp>
        <p:nvSpPr>
          <p:cNvPr id="98308" name="Rectangle 3"/>
          <p:cNvSpPr>
            <a:spLocks noGrp="1" noChangeArrowheads="1"/>
          </p:cNvSpPr>
          <p:nvPr>
            <p:ph sz="quarter" idx="12"/>
          </p:nvPr>
        </p:nvSpPr>
        <p:spPr/>
        <p:txBody>
          <a:bodyPr/>
          <a:lstStyle/>
          <a:p>
            <a:pPr eaLnBrk="1" hangingPunct="1">
              <a:buFontTx/>
              <a:buNone/>
            </a:pPr>
            <a:r>
              <a:rPr lang="en-US" dirty="0" smtClean="0"/>
              <a:t>3)  Be thorough.</a:t>
            </a:r>
          </a:p>
          <a:p>
            <a:pPr lvl="1" eaLnBrk="1" hangingPunct="1"/>
            <a:r>
              <a:rPr lang="en-US" dirty="0" smtClean="0"/>
              <a:t>Do not leave out facts that appear damaging to the school district.  This undermines both the credibility of the report and your credibility as an investigator.</a:t>
            </a:r>
            <a:endParaRPr lang="en-US" altLang="zh-CN" dirty="0" smtClean="0">
              <a:ea typeface="SimSun" pitchFamily="2" charset="-122"/>
            </a:endParaRPr>
          </a:p>
          <a:p>
            <a:pPr lvl="1" eaLnBrk="1" hangingPunct="1"/>
            <a:r>
              <a:rPr lang="en-US" altLang="zh-CN" dirty="0" smtClean="0">
                <a:ea typeface="SimSun" pitchFamily="2" charset="-122"/>
              </a:rPr>
              <a:t>Sometimes, you might need to explain that the district made a mistake.</a:t>
            </a:r>
          </a:p>
          <a:p>
            <a:pPr lvl="1" eaLnBrk="1" hangingPunct="1"/>
            <a:endParaRPr lang="en-US" altLang="zh-CN" dirty="0" smtClean="0">
              <a:ea typeface="SimSun" pitchFamily="2" charset="-122"/>
            </a:endParaRPr>
          </a:p>
          <a:p>
            <a:pPr eaLnBrk="1" hangingPunct="1">
              <a:buFontTx/>
              <a:buNone/>
            </a:pPr>
            <a:r>
              <a:rPr lang="en-US" altLang="zh-CN" dirty="0" smtClean="0">
                <a:ea typeface="SimSun" pitchFamily="2" charset="-122"/>
              </a:rPr>
              <a:t>4)  Be specific.</a:t>
            </a:r>
          </a:p>
          <a:p>
            <a:pPr lvl="1" eaLnBrk="1" hangingPunct="1"/>
            <a:r>
              <a:rPr lang="en-US" altLang="zh-CN" dirty="0" smtClean="0">
                <a:ea typeface="SimSun" pitchFamily="2" charset="-122"/>
              </a:rPr>
              <a:t>Do not be vague.  If you do not know a particular fact, find it out.</a:t>
            </a:r>
          </a:p>
          <a:p>
            <a:pPr lvl="1" eaLnBrk="1" hangingPunct="1"/>
            <a:r>
              <a:rPr lang="en-US" altLang="zh-CN" dirty="0" smtClean="0">
                <a:ea typeface="SimSun" pitchFamily="2" charset="-122"/>
              </a:rPr>
              <a:t>When possible, do not allow witnesses to be vague.</a:t>
            </a:r>
            <a:endParaRPr lang="en-US" dirty="0" smtClean="0"/>
          </a:p>
        </p:txBody>
      </p:sp>
      <p:sp>
        <p:nvSpPr>
          <p:cNvPr id="98307"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352761875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9BD494C3-C537-426D-B1AC-107A0CB5560B}" type="slidenum">
              <a:rPr lang="en-US" sz="800">
                <a:latin typeface="Arial" pitchFamily="34" charset="0"/>
              </a:rPr>
              <a:pPr algn="r" eaLnBrk="1" hangingPunct="1"/>
              <a:t>233</a:t>
            </a:fld>
            <a:endParaRPr lang="en-US" sz="800" dirty="0">
              <a:latin typeface="Arial" pitchFamily="34" charset="0"/>
            </a:endParaRPr>
          </a:p>
        </p:txBody>
      </p:sp>
      <p:sp>
        <p:nvSpPr>
          <p:cNvPr id="99332" name="Rectangle 3"/>
          <p:cNvSpPr>
            <a:spLocks noGrp="1" noChangeArrowheads="1"/>
          </p:cNvSpPr>
          <p:nvPr>
            <p:ph sz="quarter" idx="12"/>
          </p:nvPr>
        </p:nvSpPr>
        <p:spPr/>
        <p:txBody>
          <a:bodyPr/>
          <a:lstStyle/>
          <a:p>
            <a:pPr eaLnBrk="1" hangingPunct="1">
              <a:buFontTx/>
              <a:buNone/>
            </a:pPr>
            <a:r>
              <a:rPr lang="en-US" dirty="0" smtClean="0"/>
              <a:t>5)  Confirm that the investigation was done appropriately.</a:t>
            </a:r>
          </a:p>
          <a:p>
            <a:pPr lvl="1" eaLnBrk="1" hangingPunct="1"/>
            <a:r>
              <a:rPr lang="en-US" dirty="0" smtClean="0"/>
              <a:t>Interview appropriate witnesses.</a:t>
            </a:r>
          </a:p>
          <a:p>
            <a:pPr lvl="1" eaLnBrk="1" hangingPunct="1"/>
            <a:r>
              <a:rPr lang="en-US" dirty="0" smtClean="0"/>
              <a:t>Substantiate claims, investigate credibility, and do not accept statements at face value.</a:t>
            </a:r>
          </a:p>
          <a:p>
            <a:pPr lvl="1" eaLnBrk="1" hangingPunct="1"/>
            <a:r>
              <a:rPr lang="en-US" dirty="0" smtClean="0"/>
              <a:t>Use supporting documents and corroborating evidence.</a:t>
            </a:r>
          </a:p>
          <a:p>
            <a:pPr lvl="1" eaLnBrk="1" hangingPunct="1"/>
            <a:r>
              <a:rPr lang="en-US" altLang="zh-CN" dirty="0" smtClean="0">
                <a:ea typeface="SimSun" pitchFamily="2" charset="-122"/>
              </a:rPr>
              <a:t>Follow up on all leads.</a:t>
            </a:r>
          </a:p>
          <a:p>
            <a:pPr eaLnBrk="1" hangingPunct="1">
              <a:buFontTx/>
              <a:buNone/>
            </a:pPr>
            <a:endParaRPr lang="en-US" sz="2400" dirty="0" smtClean="0"/>
          </a:p>
          <a:p>
            <a:pPr eaLnBrk="1" hangingPunct="1">
              <a:buFontTx/>
              <a:buNone/>
            </a:pPr>
            <a:r>
              <a:rPr lang="en-US" dirty="0" smtClean="0"/>
              <a:t>6)  Be prompt.</a:t>
            </a:r>
          </a:p>
          <a:p>
            <a:pPr lvl="1" eaLnBrk="1" hangingPunct="1"/>
            <a:r>
              <a:rPr lang="en-US" dirty="0" smtClean="0"/>
              <a:t>Follow your district’s policy with regard to deadlines.</a:t>
            </a:r>
          </a:p>
        </p:txBody>
      </p:sp>
      <p:sp>
        <p:nvSpPr>
          <p:cNvPr id="99331"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138387145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FDF6D797-B6EA-4C2E-BED3-F20DF6E9499E}" type="slidenum">
              <a:rPr lang="en-US" sz="800">
                <a:latin typeface="Arial" pitchFamily="34" charset="0"/>
              </a:rPr>
              <a:pPr algn="r" eaLnBrk="1" hangingPunct="1"/>
              <a:t>234</a:t>
            </a:fld>
            <a:endParaRPr lang="en-US" sz="800" dirty="0">
              <a:latin typeface="Arial" pitchFamily="34" charset="0"/>
            </a:endParaRPr>
          </a:p>
        </p:txBody>
      </p:sp>
      <p:sp>
        <p:nvSpPr>
          <p:cNvPr id="100356" name="Rectangle 3"/>
          <p:cNvSpPr>
            <a:spLocks noGrp="1" noChangeArrowheads="1"/>
          </p:cNvSpPr>
          <p:nvPr>
            <p:ph sz="quarter" idx="12"/>
          </p:nvPr>
        </p:nvSpPr>
        <p:spPr/>
        <p:txBody>
          <a:bodyPr/>
          <a:lstStyle/>
          <a:p>
            <a:pPr eaLnBrk="1" hangingPunct="1">
              <a:buFontTx/>
              <a:buNone/>
            </a:pPr>
            <a:r>
              <a:rPr lang="en-US" altLang="zh-CN" dirty="0" smtClean="0">
                <a:ea typeface="SimSun" pitchFamily="2" charset="-122"/>
              </a:rPr>
              <a:t>7)  Comply with legal requirements.</a:t>
            </a:r>
          </a:p>
          <a:p>
            <a:pPr lvl="1" eaLnBrk="1" hangingPunct="1"/>
            <a:r>
              <a:rPr lang="en-US" altLang="zh-CN" dirty="0" smtClean="0">
                <a:ea typeface="SimSun" pitchFamily="2" charset="-122"/>
              </a:rPr>
              <a:t>Comply with state and federal privacy laws.</a:t>
            </a:r>
          </a:p>
          <a:p>
            <a:pPr lvl="1" eaLnBrk="1" hangingPunct="1"/>
            <a:r>
              <a:rPr lang="en-US" altLang="zh-CN" dirty="0" smtClean="0">
                <a:ea typeface="SimSun" pitchFamily="2" charset="-122"/>
              </a:rPr>
              <a:t>Comply with union contracts.</a:t>
            </a:r>
          </a:p>
          <a:p>
            <a:pPr lvl="1" eaLnBrk="1" hangingPunct="1"/>
            <a:endParaRPr lang="en-US" altLang="zh-CN" dirty="0" smtClean="0">
              <a:ea typeface="SimSun" pitchFamily="2" charset="-122"/>
            </a:endParaRPr>
          </a:p>
          <a:p>
            <a:pPr eaLnBrk="1" hangingPunct="1">
              <a:buFontTx/>
              <a:buNone/>
            </a:pPr>
            <a:r>
              <a:rPr lang="en-US" altLang="zh-CN" dirty="0" smtClean="0">
                <a:ea typeface="SimSun" pitchFamily="2" charset="-122"/>
              </a:rPr>
              <a:t>8)  Give yourself enough time! </a:t>
            </a:r>
          </a:p>
          <a:p>
            <a:pPr lvl="1" eaLnBrk="1" hangingPunct="1"/>
            <a:r>
              <a:rPr lang="en-US" altLang="zh-CN" dirty="0" smtClean="0">
                <a:ea typeface="SimSun" pitchFamily="2" charset="-122"/>
              </a:rPr>
              <a:t>Allow an appropriate amount of time to conduct a thorough investigation and write an effective report. </a:t>
            </a:r>
          </a:p>
        </p:txBody>
      </p:sp>
      <p:sp>
        <p:nvSpPr>
          <p:cNvPr id="100355"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Tree>
    <p:extLst>
      <p:ext uri="{BB962C8B-B14F-4D97-AF65-F5344CB8AC3E}">
        <p14:creationId xmlns:p14="http://schemas.microsoft.com/office/powerpoint/2010/main" val="384588169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C8227D95-9EAC-47C1-8C9D-D77C74AB1892}" type="slidenum">
              <a:rPr lang="en-US" sz="800">
                <a:latin typeface="Arial" pitchFamily="34" charset="0"/>
              </a:rPr>
              <a:pPr algn="r" eaLnBrk="1" hangingPunct="1"/>
              <a:t>235</a:t>
            </a:fld>
            <a:endParaRPr lang="en-US" sz="800" dirty="0">
              <a:latin typeface="Arial" pitchFamily="34" charset="0"/>
            </a:endParaRPr>
          </a:p>
        </p:txBody>
      </p:sp>
      <p:sp>
        <p:nvSpPr>
          <p:cNvPr id="101380" name="Rectangle 3"/>
          <p:cNvSpPr>
            <a:spLocks noGrp="1" noChangeArrowheads="1"/>
          </p:cNvSpPr>
          <p:nvPr>
            <p:ph sz="quarter" idx="12"/>
          </p:nvPr>
        </p:nvSpPr>
        <p:spPr/>
        <p:txBody>
          <a:bodyPr/>
          <a:lstStyle/>
          <a:p>
            <a:pPr eaLnBrk="1" hangingPunct="1">
              <a:buFontTx/>
              <a:buNone/>
            </a:pPr>
            <a:r>
              <a:rPr lang="en-US" altLang="zh-CN" dirty="0" smtClean="0">
                <a:ea typeface="SimSun" pitchFamily="2" charset="-122"/>
              </a:rPr>
              <a:t>9)  Write effectively.</a:t>
            </a:r>
          </a:p>
          <a:p>
            <a:pPr lvl="1" eaLnBrk="1" hangingPunct="1"/>
            <a:r>
              <a:rPr lang="en-US" altLang="zh-CN" dirty="0" smtClean="0">
                <a:ea typeface="SimSun" pitchFamily="2" charset="-122"/>
              </a:rPr>
              <a:t>Use short sentences, active voice, and words that convey full and appropriate meaning.</a:t>
            </a:r>
          </a:p>
          <a:p>
            <a:pPr lvl="1" eaLnBrk="1" hangingPunct="1"/>
            <a:r>
              <a:rPr lang="en-US" altLang="zh-CN" dirty="0" smtClean="0">
                <a:ea typeface="SimSun" pitchFamily="2" charset="-122"/>
              </a:rPr>
              <a:t>Proofread.</a:t>
            </a:r>
          </a:p>
          <a:p>
            <a:pPr lvl="1" eaLnBrk="1" hangingPunct="1"/>
            <a:endParaRPr lang="en-US" altLang="zh-CN" dirty="0" smtClean="0">
              <a:ea typeface="SimSun" pitchFamily="2" charset="-122"/>
            </a:endParaRPr>
          </a:p>
          <a:p>
            <a:pPr eaLnBrk="1" hangingPunct="1">
              <a:buFontTx/>
              <a:buNone/>
            </a:pPr>
            <a:r>
              <a:rPr lang="en-US" altLang="zh-CN" dirty="0" smtClean="0">
                <a:ea typeface="SimSun" pitchFamily="2" charset="-122"/>
              </a:rPr>
              <a:t>10)  Attach key documents to the end of the report.</a:t>
            </a:r>
          </a:p>
        </p:txBody>
      </p:sp>
      <p:sp>
        <p:nvSpPr>
          <p:cNvPr id="101379" name="Rectangle 2"/>
          <p:cNvSpPr>
            <a:spLocks noGrp="1" noChangeArrowheads="1"/>
          </p:cNvSpPr>
          <p:nvPr>
            <p:ph type="title"/>
          </p:nvPr>
        </p:nvSpPr>
        <p:spPr>
          <a:xfrm>
            <a:off x="165100" y="-76200"/>
            <a:ext cx="8969375" cy="1143000"/>
          </a:xfrm>
        </p:spPr>
        <p:txBody>
          <a:bodyPr/>
          <a:lstStyle/>
          <a:p>
            <a:pPr eaLnBrk="1" hangingPunct="1"/>
            <a:r>
              <a:rPr lang="en-US" dirty="0"/>
              <a:t>Investigation Reports</a:t>
            </a:r>
            <a:endParaRPr lang="en-US" dirty="0" smtClean="0"/>
          </a:p>
        </p:txBody>
      </p:sp>
      <p:sp>
        <p:nvSpPr>
          <p:cNvPr id="2" name="TextBox 1"/>
          <p:cNvSpPr txBox="1"/>
          <p:nvPr/>
        </p:nvSpPr>
        <p:spPr>
          <a:xfrm>
            <a:off x="304799" y="5029200"/>
            <a:ext cx="8620125" cy="400110"/>
          </a:xfrm>
          <a:prstGeom prst="rect">
            <a:avLst/>
          </a:prstGeom>
          <a:noFill/>
        </p:spPr>
        <p:txBody>
          <a:bodyPr wrap="square" rtlCol="0">
            <a:spAutoFit/>
          </a:bodyPr>
          <a:lstStyle/>
          <a:p>
            <a:pPr algn="ctr"/>
            <a:r>
              <a:rPr lang="en-US" sz="2000" b="1" dirty="0" smtClean="0">
                <a:latin typeface="+mn-lt"/>
              </a:rPr>
              <a:t>*Form</a:t>
            </a:r>
            <a:r>
              <a:rPr lang="en-US" sz="2000" dirty="0" smtClean="0">
                <a:latin typeface="+mn-lt"/>
              </a:rPr>
              <a:t> </a:t>
            </a:r>
            <a:r>
              <a:rPr lang="en-US" sz="2000" b="1" dirty="0" smtClean="0">
                <a:latin typeface="+mn-lt"/>
              </a:rPr>
              <a:t>documents can help keep the process organized*</a:t>
            </a:r>
            <a:endParaRPr lang="en-US" sz="2000" b="1" dirty="0">
              <a:latin typeface="+mn-lt"/>
            </a:endParaRPr>
          </a:p>
        </p:txBody>
      </p:sp>
    </p:spTree>
    <p:extLst>
      <p:ext uri="{BB962C8B-B14F-4D97-AF65-F5344CB8AC3E}">
        <p14:creationId xmlns:p14="http://schemas.microsoft.com/office/powerpoint/2010/main" val="160545810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txBox="1">
            <a:spLocks noGrp="1"/>
          </p:cNvSpPr>
          <p:nvPr/>
        </p:nvSpPr>
        <p:spPr bwMode="auto">
          <a:xfrm>
            <a:off x="8428038" y="6497638"/>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algn="r" eaLnBrk="1" hangingPunct="1"/>
            <a:fld id="{8E589616-5067-42EC-A132-5B1F787C147E}" type="slidenum">
              <a:rPr lang="en-US" sz="800">
                <a:latin typeface="Arial" pitchFamily="34" charset="0"/>
              </a:rPr>
              <a:pPr algn="r" eaLnBrk="1" hangingPunct="1"/>
              <a:t>236</a:t>
            </a:fld>
            <a:endParaRPr lang="en-US" sz="800" dirty="0">
              <a:latin typeface="Arial" pitchFamily="34" charset="0"/>
            </a:endParaRPr>
          </a:p>
        </p:txBody>
      </p:sp>
      <p:sp>
        <p:nvSpPr>
          <p:cNvPr id="52228" name="Rectangle 3"/>
          <p:cNvSpPr>
            <a:spLocks noGrp="1" noChangeArrowheads="1"/>
          </p:cNvSpPr>
          <p:nvPr>
            <p:ph type="body" idx="4294967295"/>
          </p:nvPr>
        </p:nvSpPr>
        <p:spPr>
          <a:xfrm>
            <a:off x="0" y="76200"/>
            <a:ext cx="9144000" cy="6376988"/>
          </a:xfrm>
        </p:spPr>
        <p:txBody>
          <a:bodyPr/>
          <a:lstStyle/>
          <a:p>
            <a:pPr marL="711200" indent="-711200" eaLnBrk="1" hangingPunct="1">
              <a:buFontTx/>
              <a:buNone/>
            </a:pPr>
            <a:endParaRPr lang="en-US" sz="4000" dirty="0" smtClean="0"/>
          </a:p>
          <a:p>
            <a:pPr marL="711200" indent="-711200" eaLnBrk="1" hangingPunct="1">
              <a:buFontTx/>
              <a:buNone/>
            </a:pPr>
            <a:endParaRPr lang="en-US" sz="4000" dirty="0" smtClean="0"/>
          </a:p>
          <a:p>
            <a:pPr marL="711200" indent="-711200" eaLnBrk="1" hangingPunct="1">
              <a:buFontTx/>
              <a:buNone/>
            </a:pPr>
            <a:endParaRPr lang="en-US" sz="4000" dirty="0"/>
          </a:p>
          <a:p>
            <a:pPr marL="711200" indent="-711200" eaLnBrk="1" hangingPunct="1">
              <a:buFontTx/>
              <a:buNone/>
            </a:pPr>
            <a:endParaRPr lang="en-US" sz="4000" dirty="0" smtClean="0"/>
          </a:p>
          <a:p>
            <a:pPr marL="711200" indent="-711200" algn="ctr" eaLnBrk="1" hangingPunct="1">
              <a:buFontTx/>
              <a:buNone/>
            </a:pPr>
            <a:r>
              <a:rPr lang="en-US" sz="4000" dirty="0" smtClean="0"/>
              <a:t>Putting Theory into Practice</a:t>
            </a:r>
          </a:p>
        </p:txBody>
      </p:sp>
    </p:spTree>
    <p:extLst>
      <p:ext uri="{BB962C8B-B14F-4D97-AF65-F5344CB8AC3E}">
        <p14:creationId xmlns:p14="http://schemas.microsoft.com/office/powerpoint/2010/main" val="412952422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76200"/>
            <a:ext cx="8969375" cy="1143000"/>
          </a:xfrm>
        </p:spPr>
        <p:txBody>
          <a:bodyPr/>
          <a:lstStyle/>
          <a:p>
            <a:r>
              <a:rPr lang="en-US" dirty="0" smtClean="0"/>
              <a:t>Putting Theory into Practice:  Role Play </a:t>
            </a:r>
            <a:endParaRPr lang="en-US" dirty="0"/>
          </a:p>
        </p:txBody>
      </p:sp>
      <p:sp>
        <p:nvSpPr>
          <p:cNvPr id="3" name="Content Placeholder 2"/>
          <p:cNvSpPr>
            <a:spLocks noGrp="1"/>
          </p:cNvSpPr>
          <p:nvPr>
            <p:ph idx="1"/>
          </p:nvPr>
        </p:nvSpPr>
        <p:spPr/>
        <p:txBody>
          <a:bodyPr/>
          <a:lstStyle/>
          <a:p>
            <a:r>
              <a:rPr lang="en-US" sz="2400" dirty="0"/>
              <a:t>Y</a:t>
            </a:r>
            <a:r>
              <a:rPr lang="en-US" sz="2400" dirty="0" smtClean="0"/>
              <a:t>ou hear rumors that a group of male tenth graders led by Bobby Baseball created an elaborate online “fantasy league” involving a quarter of the female students in the tenth grade.  You receive an email from Jane Doe, a tenth grader, attaching  a scanned copy of the “scoring page” and her “profile page.”  The scoring page assigns points to each boy by pseudonym based on the girl’s profile score and how “far” the boy got, including points for so-called “grabs.”  Jane’s profile says she is an “ugly slut,” worth only 1 point.  Jane’s email says she found a paper copy of the pages printed and stuffed in her locker. </a:t>
            </a:r>
          </a:p>
          <a:p>
            <a:endParaRPr lang="en-US" sz="2400" dirty="0" smtClean="0"/>
          </a:p>
          <a:p>
            <a:r>
              <a:rPr lang="en-US" sz="2400" dirty="0" smtClean="0"/>
              <a:t>You call Jane to your office, and commence the interview . . . </a:t>
            </a:r>
            <a:endParaRPr lang="en-US" sz="2400" dirty="0"/>
          </a:p>
        </p:txBody>
      </p:sp>
      <p:sp>
        <p:nvSpPr>
          <p:cNvPr id="4" name="Slide Number Placeholder 3"/>
          <p:cNvSpPr>
            <a:spLocks noGrp="1"/>
          </p:cNvSpPr>
          <p:nvPr>
            <p:ph type="sldNum" sz="quarter" idx="10"/>
          </p:nvPr>
        </p:nvSpPr>
        <p:spPr/>
        <p:txBody>
          <a:bodyPr/>
          <a:lstStyle/>
          <a:p>
            <a:pPr>
              <a:defRPr/>
            </a:pPr>
            <a:fld id="{CCE00B37-F83B-4D34-A78D-D519A7E14062}" type="slidenum">
              <a:rPr lang="en-US" smtClean="0"/>
              <a:pPr>
                <a:defRPr/>
              </a:pPr>
              <a:t>237</a:t>
            </a:fld>
            <a:endParaRPr lang="en-US" dirty="0"/>
          </a:p>
        </p:txBody>
      </p:sp>
    </p:spTree>
    <p:extLst>
      <p:ext uri="{BB962C8B-B14F-4D97-AF65-F5344CB8AC3E}">
        <p14:creationId xmlns:p14="http://schemas.microsoft.com/office/powerpoint/2010/main" val="309387356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76200"/>
            <a:ext cx="8969375" cy="1143000"/>
          </a:xfrm>
        </p:spPr>
        <p:txBody>
          <a:bodyPr/>
          <a:lstStyle/>
          <a:p>
            <a:r>
              <a:rPr lang="en-US" dirty="0" smtClean="0"/>
              <a:t>Putting Theory into Practice:  Role Play </a:t>
            </a:r>
            <a:endParaRPr lang="en-US" dirty="0"/>
          </a:p>
        </p:txBody>
      </p:sp>
      <p:sp>
        <p:nvSpPr>
          <p:cNvPr id="3" name="Content Placeholder 2"/>
          <p:cNvSpPr>
            <a:spLocks noGrp="1"/>
          </p:cNvSpPr>
          <p:nvPr>
            <p:ph idx="1"/>
          </p:nvPr>
        </p:nvSpPr>
        <p:spPr/>
        <p:txBody>
          <a:bodyPr/>
          <a:lstStyle/>
          <a:p>
            <a:pPr marL="0" indent="0">
              <a:buNone/>
            </a:pPr>
            <a:r>
              <a:rPr lang="en-US" sz="2400" b="1" i="1" dirty="0" smtClean="0"/>
              <a:t>Ripped from the  headlines. . .</a:t>
            </a:r>
          </a:p>
          <a:p>
            <a:pPr marL="0" indent="0">
              <a:buNone/>
            </a:pPr>
            <a:endParaRPr lang="en-US" sz="2400" dirty="0"/>
          </a:p>
          <a:p>
            <a:pPr marL="0" indent="0">
              <a:buNone/>
            </a:pPr>
            <a:r>
              <a:rPr lang="en-US" sz="2400" dirty="0" smtClean="0"/>
              <a:t>In </a:t>
            </a:r>
            <a:r>
              <a:rPr lang="en-US" sz="2400" dirty="0"/>
              <a:t>October </a:t>
            </a:r>
            <a:r>
              <a:rPr lang="en-US" sz="2400" dirty="0" smtClean="0"/>
              <a:t>2012, Piedmont High School in Piedmont, California launched an investigation into a “fantasy” league that may have been operating for five years.</a:t>
            </a:r>
          </a:p>
          <a:p>
            <a:pPr marL="0" indent="0">
              <a:buNone/>
            </a:pPr>
            <a:r>
              <a:rPr lang="en-US" sz="2400" dirty="0"/>
              <a:t>	</a:t>
            </a:r>
            <a:r>
              <a:rPr lang="en-US" sz="2400" dirty="0" smtClean="0"/>
              <a:t>					--ABC News</a:t>
            </a:r>
          </a:p>
          <a:p>
            <a:pPr marL="0" indent="0">
              <a:buNone/>
            </a:pPr>
            <a:endParaRPr lang="en-US" sz="2400" dirty="0" smtClean="0"/>
          </a:p>
          <a:p>
            <a:pPr marL="0" indent="0">
              <a:buNone/>
            </a:pPr>
            <a:r>
              <a:rPr lang="en-US" sz="2400" dirty="0" smtClean="0"/>
              <a:t>School officials plan to meet with parent clubs to reassure parents</a:t>
            </a:r>
            <a:r>
              <a:rPr lang="en-US" sz="2400" dirty="0"/>
              <a:t>, </a:t>
            </a:r>
            <a:r>
              <a:rPr lang="en-US" sz="2400" dirty="0" smtClean="0"/>
              <a:t>“establish </a:t>
            </a:r>
            <a:r>
              <a:rPr lang="en-US" sz="2400" dirty="0"/>
              <a:t>coaching alliance </a:t>
            </a:r>
            <a:r>
              <a:rPr lang="en-US" sz="2400" dirty="0" smtClean="0"/>
              <a:t>training” for all athletes, and hold an assembly in December 2012.</a:t>
            </a:r>
            <a:endParaRPr lang="en-US" sz="1800" dirty="0" smtClean="0"/>
          </a:p>
          <a:p>
            <a:pPr marL="0" indent="0">
              <a:buNone/>
            </a:pPr>
            <a:r>
              <a:rPr lang="en-US" sz="2400" dirty="0" smtClean="0"/>
              <a:t>						--Oakland Tribune</a:t>
            </a:r>
            <a:endParaRPr lang="en-US" sz="2400" dirty="0"/>
          </a:p>
          <a:p>
            <a:pPr marL="0" indent="0">
              <a:buNone/>
            </a:pPr>
            <a:endParaRPr lang="en-US" sz="1800" dirty="0" smtClean="0"/>
          </a:p>
        </p:txBody>
      </p:sp>
      <p:sp>
        <p:nvSpPr>
          <p:cNvPr id="4" name="Slide Number Placeholder 3"/>
          <p:cNvSpPr>
            <a:spLocks noGrp="1"/>
          </p:cNvSpPr>
          <p:nvPr>
            <p:ph type="sldNum" sz="quarter" idx="10"/>
          </p:nvPr>
        </p:nvSpPr>
        <p:spPr/>
        <p:txBody>
          <a:bodyPr/>
          <a:lstStyle/>
          <a:p>
            <a:pPr>
              <a:defRPr/>
            </a:pPr>
            <a:fld id="{CCE00B37-F83B-4D34-A78D-D519A7E14062}" type="slidenum">
              <a:rPr lang="en-US" smtClean="0"/>
              <a:pPr>
                <a:defRPr/>
              </a:pPr>
              <a:t>238</a:t>
            </a:fld>
            <a:endParaRPr lang="en-US" dirty="0"/>
          </a:p>
        </p:txBody>
      </p:sp>
    </p:spTree>
    <p:extLst>
      <p:ext uri="{BB962C8B-B14F-4D97-AF65-F5344CB8AC3E}">
        <p14:creationId xmlns:p14="http://schemas.microsoft.com/office/powerpoint/2010/main" val="365153145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5762C653-857A-4B95-94D8-685AC5E1EEFD}" type="slidenum">
              <a:rPr lang="en-US"/>
              <a:pPr/>
              <a:t>239</a:t>
            </a:fld>
            <a:endParaRPr lang="en-US" dirty="0"/>
          </a:p>
        </p:txBody>
      </p:sp>
      <p:sp>
        <p:nvSpPr>
          <p:cNvPr id="123907" name="Rectangle 2"/>
          <p:cNvSpPr>
            <a:spLocks noGrp="1" noChangeArrowheads="1"/>
          </p:cNvSpPr>
          <p:nvPr>
            <p:ph type="title" idx="4294967295"/>
          </p:nvPr>
        </p:nvSpPr>
        <p:spPr/>
        <p:txBody>
          <a:bodyPr/>
          <a:lstStyle/>
          <a:p>
            <a:endParaRPr lang="en-US" dirty="0"/>
          </a:p>
        </p:txBody>
      </p:sp>
      <p:sp>
        <p:nvSpPr>
          <p:cNvPr id="123908" name="Rectangle 3"/>
          <p:cNvSpPr>
            <a:spLocks noGrp="1" noChangeArrowheads="1"/>
          </p:cNvSpPr>
          <p:nvPr>
            <p:ph type="body" idx="4294967295"/>
          </p:nvPr>
        </p:nvSpPr>
        <p:spPr/>
        <p:txBody>
          <a:bodyPr/>
          <a:lstStyle/>
          <a:p>
            <a:pPr algn="ctr">
              <a:buFontTx/>
              <a:buNone/>
            </a:pPr>
            <a:endParaRPr lang="en-US" sz="4800" dirty="0"/>
          </a:p>
          <a:p>
            <a:pPr>
              <a:buFontTx/>
              <a:buNone/>
            </a:pPr>
            <a:r>
              <a:rPr lang="en-US" sz="4000" dirty="0"/>
              <a:t>		</a:t>
            </a:r>
            <a:r>
              <a:rPr lang="en-US" sz="3600" dirty="0"/>
              <a:t>	</a:t>
            </a:r>
            <a:r>
              <a:rPr lang="en-US" sz="3600" dirty="0" smtClean="0"/>
              <a:t>Remediation</a:t>
            </a:r>
            <a:endParaRPr lang="en-US" sz="3600" dirty="0"/>
          </a:p>
        </p:txBody>
      </p:sp>
      <p:pic>
        <p:nvPicPr>
          <p:cNvPr id="123909" name="Picture 2" descr="http://www.ozarkcityschools.net/public/Portals/5/WEB_PAGE_-_GRAPHICS,_SCHOOL_HOUSE_AND_CHILDRE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29241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662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District 2017-18 Data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61" y="1676400"/>
            <a:ext cx="8942279" cy="4095773"/>
          </a:xfrm>
        </p:spPr>
      </p:pic>
      <p:sp>
        <p:nvSpPr>
          <p:cNvPr id="4" name="Slide Number Placeholder 3"/>
          <p:cNvSpPr>
            <a:spLocks noGrp="1"/>
          </p:cNvSpPr>
          <p:nvPr>
            <p:ph type="sldNum" sz="quarter" idx="10"/>
          </p:nvPr>
        </p:nvSpPr>
        <p:spPr>
          <a:xfrm>
            <a:off x="8428038" y="6477000"/>
            <a:ext cx="496887" cy="360362"/>
          </a:xfrm>
          <a:prstGeom prst="rect">
            <a:avLst/>
          </a:prstGeom>
        </p:spPr>
        <p:txBody>
          <a:bodyPr/>
          <a:lstStyle/>
          <a:p>
            <a:pPr algn="r"/>
            <a:fld id="{DCD87074-DA85-4F6D-9A76-6C90A62540DE}" type="slidenum">
              <a:rPr lang="en-US" sz="800" smtClean="0"/>
              <a:pPr algn="r"/>
              <a:t>24</a:t>
            </a:fld>
            <a:endParaRPr lang="en-US" sz="800" dirty="0"/>
          </a:p>
        </p:txBody>
      </p:sp>
    </p:spTree>
    <p:extLst>
      <p:ext uri="{BB962C8B-B14F-4D97-AF65-F5344CB8AC3E}">
        <p14:creationId xmlns:p14="http://schemas.microsoft.com/office/powerpoint/2010/main" val="86202994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EAF9A2-0134-47B7-ACFA-DFC8E302ED58}" type="slidenum">
              <a:rPr lang="en-US"/>
              <a:pPr/>
              <a:t>240</a:t>
            </a:fld>
            <a:endParaRPr lang="en-US" dirty="0"/>
          </a:p>
        </p:txBody>
      </p:sp>
      <p:sp>
        <p:nvSpPr>
          <p:cNvPr id="124931" name="Rectangle 2"/>
          <p:cNvSpPr>
            <a:spLocks noGrp="1" noChangeArrowheads="1"/>
          </p:cNvSpPr>
          <p:nvPr>
            <p:ph type="title" idx="4294967295"/>
          </p:nvPr>
        </p:nvSpPr>
        <p:spPr/>
        <p:txBody>
          <a:bodyPr/>
          <a:lstStyle/>
          <a:p>
            <a:r>
              <a:rPr lang="en-US" dirty="0"/>
              <a:t>Remediate</a:t>
            </a:r>
          </a:p>
        </p:txBody>
      </p:sp>
      <p:sp>
        <p:nvSpPr>
          <p:cNvPr id="124932" name="Rectangle 3"/>
          <p:cNvSpPr>
            <a:spLocks noGrp="1" noChangeArrowheads="1"/>
          </p:cNvSpPr>
          <p:nvPr>
            <p:ph type="body" idx="4294967295"/>
          </p:nvPr>
        </p:nvSpPr>
        <p:spPr>
          <a:xfrm>
            <a:off x="152400" y="1219200"/>
            <a:ext cx="8229600" cy="5003800"/>
          </a:xfrm>
        </p:spPr>
        <p:txBody>
          <a:bodyPr/>
          <a:lstStyle/>
          <a:p>
            <a:pPr>
              <a:spcBef>
                <a:spcPct val="0"/>
              </a:spcBef>
              <a:buFontTx/>
              <a:buNone/>
            </a:pPr>
            <a:r>
              <a:rPr lang="en-US" altLang="zh-CN" sz="3200" dirty="0">
                <a:ea typeface="SimSun" pitchFamily="2" charset="-122"/>
              </a:rPr>
              <a:t>Once a district has determined that </a:t>
            </a:r>
          </a:p>
          <a:p>
            <a:pPr>
              <a:spcBef>
                <a:spcPct val="0"/>
              </a:spcBef>
              <a:buFontTx/>
              <a:buNone/>
            </a:pPr>
            <a:r>
              <a:rPr lang="en-US" altLang="zh-CN" sz="3200" dirty="0">
                <a:ea typeface="SimSun" pitchFamily="2" charset="-122"/>
              </a:rPr>
              <a:t>harassment has occurred, the district must</a:t>
            </a:r>
          </a:p>
          <a:p>
            <a:pPr>
              <a:spcBef>
                <a:spcPct val="0"/>
              </a:spcBef>
              <a:buFontTx/>
              <a:buNone/>
            </a:pPr>
            <a:r>
              <a:rPr lang="en-US" altLang="zh-CN" sz="3200" dirty="0">
                <a:ea typeface="SimSun" pitchFamily="2" charset="-122"/>
              </a:rPr>
              <a:t>take appropriate steps to end harassment. </a:t>
            </a:r>
            <a:r>
              <a:rPr lang="en-US" altLang="zh-CN" dirty="0">
                <a:ea typeface="SimSun" pitchFamily="2" charset="-122"/>
              </a:rPr>
              <a:t> </a:t>
            </a:r>
          </a:p>
          <a:p>
            <a:pPr>
              <a:buFontTx/>
              <a:buNone/>
            </a:pPr>
            <a:endParaRPr lang="en-US" altLang="zh-CN" dirty="0">
              <a:ea typeface="SimSun" pitchFamily="2" charset="-122"/>
            </a:endParaRPr>
          </a:p>
          <a:p>
            <a:r>
              <a:rPr lang="en-US" altLang="zh-CN" dirty="0">
                <a:ea typeface="SimSun" pitchFamily="2" charset="-122"/>
              </a:rPr>
              <a:t>The nature of those steps will depend on a number of factors, including the ages of the victim(s) and the harasser(s), the nature of harassment, and the pervasiveness of harassment. </a:t>
            </a:r>
          </a:p>
          <a:p>
            <a:endParaRPr lang="en-US" altLang="zh-CN" dirty="0">
              <a:ea typeface="SimSun" pitchFamily="2" charset="-122"/>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64600"/>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08DC9F3-2147-4B0D-B2F5-28CF686D26AE}" type="slidenum">
              <a:rPr lang="en-US"/>
              <a:pPr/>
              <a:t>241</a:t>
            </a:fld>
            <a:endParaRPr lang="en-US" dirty="0"/>
          </a:p>
        </p:txBody>
      </p:sp>
      <p:sp>
        <p:nvSpPr>
          <p:cNvPr id="125955" name="Rectangle 2"/>
          <p:cNvSpPr>
            <a:spLocks noGrp="1" noChangeArrowheads="1"/>
          </p:cNvSpPr>
          <p:nvPr>
            <p:ph type="title" idx="4294967295"/>
          </p:nvPr>
        </p:nvSpPr>
        <p:spPr/>
        <p:txBody>
          <a:bodyPr/>
          <a:lstStyle/>
          <a:p>
            <a:r>
              <a:rPr lang="en-US" dirty="0"/>
              <a:t>Remediate</a:t>
            </a:r>
          </a:p>
        </p:txBody>
      </p:sp>
      <p:sp>
        <p:nvSpPr>
          <p:cNvPr id="52227" name="Rectangle 3"/>
          <p:cNvSpPr>
            <a:spLocks noGrp="1" noChangeArrowheads="1"/>
          </p:cNvSpPr>
          <p:nvPr>
            <p:ph type="body" idx="4294967295"/>
          </p:nvPr>
        </p:nvSpPr>
        <p:spPr/>
        <p:txBody>
          <a:bodyPr/>
          <a:lstStyle/>
          <a:p>
            <a:pPr marL="457200" indent="-457200" defTabSz="854075">
              <a:buFontTx/>
              <a:buNone/>
            </a:pPr>
            <a:r>
              <a:rPr lang="en-US" altLang="zh-CN" dirty="0">
                <a:ea typeface="SimSun" pitchFamily="2" charset="-122"/>
              </a:rPr>
              <a:t>Generally, school districts should consider taking some or all of the following steps</a:t>
            </a:r>
            <a:r>
              <a:rPr lang="en-US" altLang="zh-CN" dirty="0" smtClean="0">
                <a:ea typeface="SimSun" pitchFamily="2" charset="-122"/>
              </a:rPr>
              <a:t>:</a:t>
            </a:r>
          </a:p>
          <a:p>
            <a:pPr marL="457200" indent="-457200" defTabSz="854075">
              <a:buFontTx/>
              <a:buNone/>
            </a:pPr>
            <a:endParaRPr lang="en-US" altLang="zh-CN" sz="1100" dirty="0">
              <a:ea typeface="SimSun" pitchFamily="2" charset="-122"/>
            </a:endParaRPr>
          </a:p>
          <a:p>
            <a:pPr marL="457200" indent="-457200" defTabSz="854075">
              <a:buFontTx/>
              <a:buAutoNum type="arabicPeriod"/>
            </a:pPr>
            <a:r>
              <a:rPr lang="en-US" dirty="0"/>
              <a:t>Discipline the harasser appropriately. </a:t>
            </a:r>
          </a:p>
          <a:p>
            <a:pPr marL="457200" indent="-457200" defTabSz="854075">
              <a:buFontTx/>
              <a:buNone/>
            </a:pPr>
            <a:r>
              <a:rPr lang="en-US" altLang="zh-CN" dirty="0">
                <a:ea typeface="SimSun" pitchFamily="2" charset="-122"/>
              </a:rPr>
              <a:t>2. If appropriate, engage in conflict resolution procedures involving the harasser and his or her victim.</a:t>
            </a:r>
          </a:p>
          <a:p>
            <a:pPr marL="457200" indent="-457200" defTabSz="854075">
              <a:buFontTx/>
              <a:buNone/>
            </a:pPr>
            <a:r>
              <a:rPr lang="en-US" altLang="zh-CN" dirty="0">
                <a:ea typeface="SimSun" pitchFamily="2" charset="-122"/>
              </a:rPr>
              <a:t>3. If necessary, provide services to the victim to address the effects of the harassment. </a:t>
            </a:r>
          </a:p>
          <a:p>
            <a:pPr marL="457200" indent="-457200" defTabSz="854075">
              <a:buFontTx/>
              <a:buNone/>
            </a:pPr>
            <a:r>
              <a:rPr lang="en-US" altLang="zh-CN" dirty="0">
                <a:ea typeface="SimSun" pitchFamily="2" charset="-122"/>
              </a:rPr>
              <a:t>4. Prevent retaliation.</a:t>
            </a:r>
          </a:p>
          <a:p>
            <a:pPr marL="457200" indent="-457200" defTabSz="854075">
              <a:buFontTx/>
              <a:buAutoNum type="arabicPeriod"/>
            </a:pPr>
            <a:endParaRPr lang="en-US" dirty="0"/>
          </a:p>
          <a:p>
            <a:pPr marL="457200" indent="-457200" defTabSz="854075">
              <a:buFontTx/>
              <a:buNone/>
            </a:pPr>
            <a:endParaRPr lang="en-US" altLang="zh-CN" dirty="0">
              <a:ea typeface="SimSun" pitchFamily="2" charset="-122"/>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57023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9C9DC3FD-EC33-4CBB-91B6-E4444A62C22A}" type="slidenum">
              <a:rPr lang="en-US"/>
              <a:pPr/>
              <a:t>242</a:t>
            </a:fld>
            <a:endParaRPr lang="en-US" dirty="0"/>
          </a:p>
        </p:txBody>
      </p:sp>
      <p:sp>
        <p:nvSpPr>
          <p:cNvPr id="126979" name="Rectangle 2"/>
          <p:cNvSpPr>
            <a:spLocks noGrp="1" noChangeArrowheads="1"/>
          </p:cNvSpPr>
          <p:nvPr>
            <p:ph type="title" idx="4294967295"/>
          </p:nvPr>
        </p:nvSpPr>
        <p:spPr/>
        <p:txBody>
          <a:bodyPr/>
          <a:lstStyle/>
          <a:p>
            <a:r>
              <a:rPr lang="en-US" dirty="0"/>
              <a:t>Remediate</a:t>
            </a:r>
          </a:p>
        </p:txBody>
      </p:sp>
      <p:sp>
        <p:nvSpPr>
          <p:cNvPr id="52227" name="Rectangle 3"/>
          <p:cNvSpPr>
            <a:spLocks noGrp="1" noChangeArrowheads="1"/>
          </p:cNvSpPr>
          <p:nvPr>
            <p:ph type="body" idx="4294967295"/>
          </p:nvPr>
        </p:nvSpPr>
        <p:spPr/>
        <p:txBody>
          <a:bodyPr/>
          <a:lstStyle/>
          <a:p>
            <a:pPr lvl="1">
              <a:buFont typeface="Arial" pitchFamily="34" charset="0"/>
              <a:buChar char="•"/>
              <a:defRPr/>
            </a:pPr>
            <a:endParaRPr lang="en-US" dirty="0">
              <a:latin typeface="+mn-lt"/>
            </a:endParaRPr>
          </a:p>
          <a:p>
            <a:pPr marL="873125" lvl="1" indent="-514350">
              <a:buFont typeface="Arial" pitchFamily="34" charset="0"/>
              <a:buChar char="•"/>
              <a:defRPr/>
            </a:pPr>
            <a:endParaRPr lang="en-US" altLang="zh-CN" dirty="0">
              <a:latin typeface="+mn-lt"/>
              <a:ea typeface="宋体" pitchFamily="2" charset="-122"/>
            </a:endParaRPr>
          </a:p>
        </p:txBody>
      </p:sp>
      <p:sp>
        <p:nvSpPr>
          <p:cNvPr id="106501" name="TextBox 4"/>
          <p:cNvSpPr txBox="1">
            <a:spLocks noChangeArrowheads="1"/>
          </p:cNvSpPr>
          <p:nvPr/>
        </p:nvSpPr>
        <p:spPr bwMode="auto">
          <a:xfrm>
            <a:off x="304800" y="1295400"/>
            <a:ext cx="8534400" cy="4757738"/>
          </a:xfrm>
          <a:prstGeom prst="rect">
            <a:avLst/>
          </a:prstGeom>
          <a:noFill/>
          <a:ln w="9525">
            <a:noFill/>
            <a:miter lim="800000"/>
            <a:headEnd/>
            <a:tailEnd/>
          </a:ln>
        </p:spPr>
        <p:txBody>
          <a:bodyPr>
            <a:spAutoFit/>
          </a:bodyPr>
          <a:lstStyle>
            <a:lvl1pPr marL="457200" indent="-4572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dirty="0">
                <a:ea typeface="Arial Unicode MS" pitchFamily="34" charset="-128"/>
                <a:cs typeface="Arial Unicode MS" pitchFamily="34" charset="-128"/>
              </a:rPr>
              <a:t>5. Take reasonable steps to prevent the harassment from recurring.</a:t>
            </a:r>
          </a:p>
          <a:p>
            <a:endParaRPr lang="en-US" sz="2000" dirty="0">
              <a:ea typeface="Arial Unicode MS" pitchFamily="34" charset="-128"/>
              <a:cs typeface="Arial Unicode MS" pitchFamily="34" charset="-128"/>
            </a:endParaRPr>
          </a:p>
          <a:p>
            <a:pPr lvl="1">
              <a:buFont typeface="Arial" charset="0"/>
              <a:buChar char="•"/>
            </a:pPr>
            <a:r>
              <a:rPr lang="en-US" sz="2000" dirty="0">
                <a:ea typeface="Arial Unicode MS" pitchFamily="34" charset="-128"/>
                <a:cs typeface="Arial Unicode MS" pitchFamily="34" charset="-128"/>
              </a:rPr>
              <a:t>  Examples of steps or strategies are:</a:t>
            </a:r>
          </a:p>
          <a:p>
            <a:pPr lvl="2">
              <a:buFont typeface="Arial" charset="0"/>
              <a:buChar char="–"/>
            </a:pPr>
            <a:r>
              <a:rPr lang="en-US" dirty="0">
                <a:ea typeface="Arial Unicode MS" pitchFamily="34" charset="-128"/>
                <a:cs typeface="Arial Unicode MS" pitchFamily="34" charset="-128"/>
              </a:rPr>
              <a:t>  Providing training or other interventions for harassers and/or the larger   </a:t>
            </a:r>
          </a:p>
          <a:p>
            <a:pPr lvl="2"/>
            <a:r>
              <a:rPr lang="en-US" dirty="0">
                <a:ea typeface="Arial Unicode MS" pitchFamily="34" charset="-128"/>
                <a:cs typeface="Arial Unicode MS" pitchFamily="34" charset="-128"/>
              </a:rPr>
              <a:t>    school community;</a:t>
            </a:r>
          </a:p>
          <a:p>
            <a:pPr lvl="2">
              <a:buFont typeface="Arial" charset="0"/>
              <a:buChar char="–"/>
            </a:pPr>
            <a:r>
              <a:rPr lang="en-US" dirty="0">
                <a:ea typeface="Arial Unicode MS" pitchFamily="34" charset="-128"/>
                <a:cs typeface="Arial Unicode MS" pitchFamily="34" charset="-128"/>
              </a:rPr>
              <a:t>  Informing parents and students about the harassment incident and the </a:t>
            </a:r>
          </a:p>
          <a:p>
            <a:pPr lvl="2">
              <a:buFont typeface="Arial" charset="0"/>
              <a:buNone/>
            </a:pPr>
            <a:r>
              <a:rPr lang="en-US" dirty="0">
                <a:ea typeface="Arial Unicode MS" pitchFamily="34" charset="-128"/>
                <a:cs typeface="Arial Unicode MS" pitchFamily="34" charset="-128"/>
              </a:rPr>
              <a:t>    school district’s response;</a:t>
            </a:r>
          </a:p>
          <a:p>
            <a:pPr lvl="2">
              <a:buFont typeface="Arial" charset="0"/>
              <a:buChar char="–"/>
            </a:pPr>
            <a:r>
              <a:rPr lang="en-US" dirty="0">
                <a:ea typeface="Arial Unicode MS" pitchFamily="34" charset="-128"/>
                <a:cs typeface="Arial Unicode MS" pitchFamily="34" charset="-128"/>
              </a:rPr>
              <a:t>  Distributing anti-harassment materials to students and parents;  </a:t>
            </a:r>
          </a:p>
          <a:p>
            <a:pPr lvl="2">
              <a:buFont typeface="Arial" charset="0"/>
              <a:buChar char="–"/>
            </a:pPr>
            <a:r>
              <a:rPr lang="en-US" dirty="0">
                <a:ea typeface="Arial Unicode MS" pitchFamily="34" charset="-128"/>
                <a:cs typeface="Arial Unicode MS" pitchFamily="34" charset="-128"/>
              </a:rPr>
              <a:t>  Ensuring that the victim and his or her family know how to report </a:t>
            </a:r>
          </a:p>
          <a:p>
            <a:pPr lvl="2">
              <a:buFont typeface="Arial" charset="0"/>
              <a:buNone/>
            </a:pPr>
            <a:r>
              <a:rPr lang="en-US" dirty="0">
                <a:ea typeface="Arial Unicode MS" pitchFamily="34" charset="-128"/>
                <a:cs typeface="Arial Unicode MS" pitchFamily="34" charset="-128"/>
              </a:rPr>
              <a:t>    subsequent problems with harassment; and </a:t>
            </a:r>
          </a:p>
          <a:p>
            <a:pPr lvl="2">
              <a:buFont typeface="Arial" charset="0"/>
              <a:buChar char="–"/>
            </a:pPr>
            <a:r>
              <a:rPr lang="en-US" dirty="0">
                <a:ea typeface="Arial Unicode MS" pitchFamily="34" charset="-128"/>
                <a:cs typeface="Arial Unicode MS" pitchFamily="34" charset="-128"/>
              </a:rPr>
              <a:t>  Conducting follow-up inquiries to confirm that there have not been any </a:t>
            </a:r>
          </a:p>
          <a:p>
            <a:pPr lvl="2">
              <a:buFont typeface="Arial" charset="0"/>
              <a:buNone/>
            </a:pPr>
            <a:r>
              <a:rPr lang="en-US" dirty="0">
                <a:ea typeface="Arial Unicode MS" pitchFamily="34" charset="-128"/>
                <a:cs typeface="Arial Unicode MS" pitchFamily="34" charset="-128"/>
              </a:rPr>
              <a:t>    new instances of harassment or instances of retaliation.</a:t>
            </a:r>
          </a:p>
          <a:p>
            <a:pPr lvl="2"/>
            <a:endParaRPr lang="en-US" b="1" dirty="0">
              <a:ea typeface="Arial Unicode MS" pitchFamily="34" charset="-128"/>
              <a:cs typeface="Arial Unicode MS" pitchFamily="34" charset="-128"/>
            </a:endParaRPr>
          </a:p>
          <a:p>
            <a:pPr lvl="2"/>
            <a:endParaRPr lang="en-US" sz="2000" b="1" dirty="0">
              <a:ea typeface="Arial Unicode MS" pitchFamily="34" charset="-128"/>
              <a:cs typeface="Arial Unicode MS" pitchFamily="34" charset="-128"/>
            </a:endParaRPr>
          </a:p>
          <a:p>
            <a:r>
              <a:rPr lang="en-US" dirty="0">
                <a:ea typeface="Arial Unicode MS" pitchFamily="34" charset="-128"/>
                <a:cs typeface="Arial Unicode MS" pitchFamily="34" charset="-128"/>
              </a:rPr>
              <a:t> </a:t>
            </a:r>
          </a:p>
        </p:txBody>
      </p:sp>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8208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0" y="1071301"/>
            <a:ext cx="8568000" cy="5329500"/>
          </a:xfrm>
        </p:spPr>
        <p:txBody>
          <a:bodyPr>
            <a:normAutofit fontScale="70000" lnSpcReduction="20000"/>
          </a:bodyPr>
          <a:lstStyle/>
          <a:p>
            <a:pPr marL="0" indent="0">
              <a:buNone/>
            </a:pPr>
            <a:r>
              <a:rPr lang="en-US" b="1" dirty="0"/>
              <a:t>It may be appropriate for a school to take interim measures during the investigation of a complaint</a:t>
            </a:r>
            <a:r>
              <a:rPr lang="en-US" b="1" dirty="0" smtClean="0"/>
              <a:t>.</a:t>
            </a:r>
          </a:p>
          <a:p>
            <a:r>
              <a:rPr lang="en-US" dirty="0" smtClean="0"/>
              <a:t>Rearrange schedules </a:t>
            </a:r>
          </a:p>
          <a:p>
            <a:r>
              <a:rPr lang="en-US" dirty="0" smtClean="0"/>
              <a:t>Provide counseling</a:t>
            </a:r>
            <a:r>
              <a:rPr lang="en-US" dirty="0"/>
              <a:t>, medical services, and academic support (tutoring</a:t>
            </a:r>
            <a:r>
              <a:rPr lang="en-US" dirty="0" smtClean="0"/>
              <a:t>)</a:t>
            </a:r>
            <a:endParaRPr lang="en-US" dirty="0"/>
          </a:p>
          <a:p>
            <a:r>
              <a:rPr lang="en-US" dirty="0" smtClean="0"/>
              <a:t>Remove negative </a:t>
            </a:r>
            <a:r>
              <a:rPr lang="en-US" dirty="0"/>
              <a:t>grades or evaluations that resulted from the harassment from the student’s record, or </a:t>
            </a:r>
            <a:r>
              <a:rPr lang="en-US" dirty="0" smtClean="0"/>
              <a:t>allow </a:t>
            </a:r>
            <a:r>
              <a:rPr lang="en-US" dirty="0"/>
              <a:t>a student to retake a test or </a:t>
            </a:r>
            <a:r>
              <a:rPr lang="en-US" dirty="0" smtClean="0"/>
              <a:t>class</a:t>
            </a:r>
          </a:p>
          <a:p>
            <a:endParaRPr lang="en-US" dirty="0"/>
          </a:p>
          <a:p>
            <a:r>
              <a:rPr lang="en-US" u="sng" dirty="0" smtClean="0"/>
              <a:t>Note</a:t>
            </a:r>
            <a:r>
              <a:rPr lang="en-US" dirty="0" smtClean="0"/>
              <a:t>: In 2017, ED </a:t>
            </a:r>
            <a:r>
              <a:rPr lang="en-US" dirty="0"/>
              <a:t>said that </a:t>
            </a:r>
            <a:r>
              <a:rPr lang="en-US" dirty="0" smtClean="0"/>
              <a:t>“[i]n fairly assessing </a:t>
            </a:r>
            <a:r>
              <a:rPr lang="en-US" dirty="0"/>
              <a:t>the need for a party to receive interim measures, a school may not rely on fixed rules or </a:t>
            </a:r>
            <a:r>
              <a:rPr lang="en-US" dirty="0" smtClean="0"/>
              <a:t>operating assumptions </a:t>
            </a:r>
            <a:r>
              <a:rPr lang="en-US" dirty="0"/>
              <a:t>that favor one party over another, nor may a school make such measures available only to </a:t>
            </a:r>
            <a:r>
              <a:rPr lang="en-US" dirty="0" smtClean="0"/>
              <a:t>one party</a:t>
            </a:r>
            <a:r>
              <a:rPr lang="en-US" dirty="0"/>
              <a:t>. Interim measures should be individualized and appropriate based on the information gathered by </a:t>
            </a:r>
            <a:r>
              <a:rPr lang="en-US" dirty="0" smtClean="0"/>
              <a:t>the Title </a:t>
            </a:r>
            <a:r>
              <a:rPr lang="en-US" dirty="0"/>
              <a:t>IX Coordinator, making every effort to avoid depriving any student of her or his education. The </a:t>
            </a:r>
            <a:r>
              <a:rPr lang="en-US" dirty="0" smtClean="0"/>
              <a:t>measures needed </a:t>
            </a:r>
            <a:r>
              <a:rPr lang="en-US" dirty="0"/>
              <a:t>by each student may change over time, and the Title IX Coordinator should communicate with </a:t>
            </a:r>
            <a:r>
              <a:rPr lang="en-US" dirty="0" smtClean="0"/>
              <a:t>each student </a:t>
            </a:r>
            <a:r>
              <a:rPr lang="en-US" dirty="0"/>
              <a:t>throughout the investigation to ensure that any interim measures are necessary and effective based </a:t>
            </a:r>
            <a:r>
              <a:rPr lang="en-US" dirty="0" smtClean="0"/>
              <a:t>on the </a:t>
            </a:r>
            <a:r>
              <a:rPr lang="en-US" dirty="0"/>
              <a:t>students’ evolving needs</a:t>
            </a:r>
            <a:r>
              <a:rPr lang="en-US" dirty="0" smtClean="0"/>
              <a:t>.”</a:t>
            </a:r>
            <a:endParaRPr lang="en-US" dirty="0"/>
          </a:p>
          <a:p>
            <a:endParaRPr lang="en-US" dirty="0"/>
          </a:p>
        </p:txBody>
      </p:sp>
      <p:sp>
        <p:nvSpPr>
          <p:cNvPr id="2" name="Slide Title"/>
          <p:cNvSpPr>
            <a:spLocks noGrp="1"/>
          </p:cNvSpPr>
          <p:nvPr>
            <p:ph type="title"/>
          </p:nvPr>
        </p:nvSpPr>
        <p:spPr>
          <a:xfrm>
            <a:off x="165100" y="-76200"/>
            <a:ext cx="8969375" cy="1143000"/>
          </a:xfrm>
        </p:spPr>
        <p:txBody>
          <a:bodyPr/>
          <a:lstStyle/>
          <a:p>
            <a:r>
              <a:rPr lang="en-US" dirty="0" smtClean="0"/>
              <a:t>You receive an allegation of harassment: Now what?</a:t>
            </a:r>
            <a:endParaRPr lang="en-US" dirty="0"/>
          </a:p>
        </p:txBody>
      </p:sp>
      <p:sp>
        <p:nvSpPr>
          <p:cNvPr id="6" name="Slide Number Placeholder 1"/>
          <p:cNvSpPr>
            <a:spLocks noGrp="1"/>
          </p:cNvSpPr>
          <p:nvPr>
            <p:ph type="sldNum" sz="quarter" idx="4294967295"/>
          </p:nvPr>
        </p:nvSpPr>
        <p:spPr>
          <a:xfrm>
            <a:off x="8428038" y="6494463"/>
            <a:ext cx="496887" cy="360362"/>
          </a:xfrm>
          <a:prstGeom prst="rect">
            <a:avLst/>
          </a:prstGeom>
        </p:spPr>
        <p:txBody>
          <a:bodyPr/>
          <a:lstStyle/>
          <a:p>
            <a:pPr algn="r">
              <a:defRPr/>
            </a:pPr>
            <a:fld id="{5DABCA54-74A8-4E63-A372-06C4C9214D79}" type="slidenum">
              <a:rPr lang="en-US" sz="800" smtClean="0"/>
              <a:pPr algn="r">
                <a:defRPr/>
              </a:pPr>
              <a:t>243</a:t>
            </a:fld>
            <a:endParaRPr lang="en-US" sz="800" dirty="0"/>
          </a:p>
        </p:txBody>
      </p:sp>
    </p:spTree>
    <p:extLst>
      <p:ext uri="{BB962C8B-B14F-4D97-AF65-F5344CB8AC3E}">
        <p14:creationId xmlns:p14="http://schemas.microsoft.com/office/powerpoint/2010/main" val="188725761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429000"/>
            <a:ext cx="4648200" cy="2982595"/>
          </a:xfrm>
          <a:prstGeom prst="rect">
            <a:avLst/>
          </a:prstGeom>
        </p:spPr>
      </p:pic>
      <p:sp>
        <p:nvSpPr>
          <p:cNvPr id="4" name="Slide Number Placeholder 3"/>
          <p:cNvSpPr>
            <a:spLocks noGrp="1"/>
          </p:cNvSpPr>
          <p:nvPr>
            <p:ph type="sldNum" sz="quarter" idx="10"/>
          </p:nvPr>
        </p:nvSpPr>
        <p:spPr/>
        <p:txBody>
          <a:bodyPr/>
          <a:lstStyle/>
          <a:p>
            <a:fld id="{4A40F2A7-1FF5-48C8-90A0-2886EEE47004}" type="slidenum">
              <a:rPr lang="en-US">
                <a:solidFill>
                  <a:srgbClr val="000000"/>
                </a:solidFill>
              </a:rPr>
              <a:pPr/>
              <a:t>244</a:t>
            </a:fld>
            <a:endParaRPr lang="en-US" dirty="0">
              <a:solidFill>
                <a:srgbClr val="000000"/>
              </a:solidFill>
            </a:endParaRPr>
          </a:p>
        </p:txBody>
      </p:sp>
      <p:sp>
        <p:nvSpPr>
          <p:cNvPr id="287747" name="Rectangle 3"/>
          <p:cNvSpPr>
            <a:spLocks noGrp="1" noChangeArrowheads="1"/>
          </p:cNvSpPr>
          <p:nvPr>
            <p:ph type="body" idx="1"/>
          </p:nvPr>
        </p:nvSpPr>
        <p:spPr>
          <a:xfrm>
            <a:off x="165100" y="1219200"/>
            <a:ext cx="8794750" cy="5003800"/>
          </a:xfrm>
        </p:spPr>
        <p:txBody>
          <a:bodyPr/>
          <a:lstStyle/>
          <a:p>
            <a:pPr algn="ctr">
              <a:buFontTx/>
              <a:buNone/>
            </a:pPr>
            <a:endParaRPr lang="en-US" sz="1200" b="1" dirty="0" smtClean="0"/>
          </a:p>
          <a:p>
            <a:pPr algn="ctr">
              <a:buFontTx/>
              <a:buNone/>
            </a:pPr>
            <a:r>
              <a:rPr lang="en-US" sz="4400" b="1" dirty="0" smtClean="0"/>
              <a:t>True </a:t>
            </a:r>
            <a:endParaRPr lang="en-US" sz="4400" b="1" dirty="0"/>
          </a:p>
          <a:p>
            <a:pPr algn="ctr">
              <a:buFontTx/>
              <a:buNone/>
            </a:pPr>
            <a:r>
              <a:rPr lang="en-US" sz="4400" b="1" dirty="0"/>
              <a:t>or </a:t>
            </a:r>
          </a:p>
          <a:p>
            <a:pPr algn="ctr">
              <a:buFontTx/>
              <a:buNone/>
            </a:pPr>
            <a:r>
              <a:rPr lang="en-US" sz="4400" b="1" dirty="0"/>
              <a:t>False</a:t>
            </a:r>
          </a:p>
        </p:txBody>
      </p:sp>
    </p:spTree>
    <p:extLst>
      <p:ext uri="{BB962C8B-B14F-4D97-AF65-F5344CB8AC3E}">
        <p14:creationId xmlns:p14="http://schemas.microsoft.com/office/powerpoint/2010/main" val="429399269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A school can be liable for harassment even if its administrators did not actually know it occurred.</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solidFill>
                  <a:srgbClr val="000000"/>
                </a:solidFill>
              </a:rPr>
              <a:pPr/>
              <a:t>245</a:t>
            </a:fld>
            <a:endParaRPr lang="en-US" dirty="0">
              <a:solidFill>
                <a:srgbClr val="000000"/>
              </a:solidFill>
            </a:endParaRPr>
          </a:p>
        </p:txBody>
      </p:sp>
    </p:spTree>
    <p:extLst>
      <p:ext uri="{BB962C8B-B14F-4D97-AF65-F5344CB8AC3E}">
        <p14:creationId xmlns:p14="http://schemas.microsoft.com/office/powerpoint/2010/main" val="47720347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Districts are not legally obligated to address anti-transgender harassment under federal law in light of the recent repeal of the transgender-focused Dear Colleague Letter.</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solidFill>
                  <a:srgbClr val="000000"/>
                </a:solidFill>
              </a:rPr>
              <a:pPr/>
              <a:t>246</a:t>
            </a:fld>
            <a:endParaRPr lang="en-US" dirty="0">
              <a:solidFill>
                <a:srgbClr val="000000"/>
              </a:solidFill>
            </a:endParaRPr>
          </a:p>
        </p:txBody>
      </p:sp>
    </p:spTree>
    <p:extLst>
      <p:ext uri="{BB962C8B-B14F-4D97-AF65-F5344CB8AC3E}">
        <p14:creationId xmlns:p14="http://schemas.microsoft.com/office/powerpoint/2010/main" val="231973152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Schools are required to investigate off-campus, peer-on-peer sexual violence even after a police report has been filed.</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solidFill>
                  <a:srgbClr val="000000"/>
                </a:solidFill>
              </a:rPr>
              <a:pPr/>
              <a:t>247</a:t>
            </a:fld>
            <a:endParaRPr lang="en-US" dirty="0">
              <a:solidFill>
                <a:srgbClr val="000000"/>
              </a:solidFill>
            </a:endParaRPr>
          </a:p>
        </p:txBody>
      </p:sp>
    </p:spTree>
    <p:extLst>
      <p:ext uri="{BB962C8B-B14F-4D97-AF65-F5344CB8AC3E}">
        <p14:creationId xmlns:p14="http://schemas.microsoft.com/office/powerpoint/2010/main" val="4035374026"/>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Districts are only legally responsible for the actions or inactions of their employees in response to bullying or harassment, not for the harassment itself.</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solidFill>
                  <a:srgbClr val="000000"/>
                </a:solidFill>
              </a:rPr>
              <a:pPr/>
              <a:t>248</a:t>
            </a:fld>
            <a:endParaRPr lang="en-US" dirty="0">
              <a:solidFill>
                <a:srgbClr val="000000"/>
              </a:solidFill>
            </a:endParaRPr>
          </a:p>
        </p:txBody>
      </p:sp>
    </p:spTree>
    <p:extLst>
      <p:ext uri="{BB962C8B-B14F-4D97-AF65-F5344CB8AC3E}">
        <p14:creationId xmlns:p14="http://schemas.microsoft.com/office/powerpoint/2010/main" val="182307062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Although religion and sexual orientation are not explicitly named as federally protected characteristics, districts are sometimes legally obligated to address bullying on those topics. </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solidFill>
                  <a:srgbClr val="000000"/>
                </a:solidFill>
              </a:rPr>
              <a:pPr/>
              <a:t>249</a:t>
            </a:fld>
            <a:endParaRPr lang="en-US" dirty="0">
              <a:solidFill>
                <a:srgbClr val="000000"/>
              </a:solidFill>
            </a:endParaRPr>
          </a:p>
        </p:txBody>
      </p:sp>
    </p:spTree>
    <p:extLst>
      <p:ext uri="{BB962C8B-B14F-4D97-AF65-F5344CB8AC3E}">
        <p14:creationId xmlns:p14="http://schemas.microsoft.com/office/powerpoint/2010/main" val="300273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District 2017-18 Data</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37" y="1676400"/>
            <a:ext cx="9012726" cy="4117975"/>
          </a:xfrm>
        </p:spPr>
      </p:pic>
      <p:sp>
        <p:nvSpPr>
          <p:cNvPr id="4" name="Slide Number Placeholder 3"/>
          <p:cNvSpPr>
            <a:spLocks noGrp="1"/>
          </p:cNvSpPr>
          <p:nvPr>
            <p:ph type="sldNum" sz="quarter" idx="10"/>
          </p:nvPr>
        </p:nvSpPr>
        <p:spPr>
          <a:xfrm>
            <a:off x="8428038" y="6477000"/>
            <a:ext cx="496887" cy="360362"/>
          </a:xfrm>
          <a:prstGeom prst="rect">
            <a:avLst/>
          </a:prstGeom>
        </p:spPr>
        <p:txBody>
          <a:bodyPr/>
          <a:lstStyle/>
          <a:p>
            <a:pPr algn="r"/>
            <a:fld id="{DCD87074-DA85-4F6D-9A76-6C90A62540DE}" type="slidenum">
              <a:rPr lang="en-US" sz="800" smtClean="0"/>
              <a:pPr algn="r"/>
              <a:t>25</a:t>
            </a:fld>
            <a:endParaRPr lang="en-US" sz="800" dirty="0"/>
          </a:p>
        </p:txBody>
      </p:sp>
    </p:spTree>
    <p:extLst>
      <p:ext uri="{BB962C8B-B14F-4D97-AF65-F5344CB8AC3E}">
        <p14:creationId xmlns:p14="http://schemas.microsoft.com/office/powerpoint/2010/main" val="280073737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76" name="Straight Connector 16"/>
          <p:cNvCxnSpPr>
            <a:cxnSpLocks noChangeShapeType="1"/>
          </p:cNvCxnSpPr>
          <p:nvPr/>
        </p:nvCxnSpPr>
        <p:spPr bwMode="auto">
          <a:xfrm>
            <a:off x="207963" y="3716338"/>
            <a:ext cx="8756650" cy="0"/>
          </a:xfrm>
          <a:prstGeom prst="line">
            <a:avLst/>
          </a:prstGeom>
          <a:noFill/>
          <a:ln w="9525">
            <a:solidFill>
              <a:srgbClr val="BED600"/>
            </a:solidFill>
            <a:round/>
            <a:headEnd/>
            <a:tailEnd/>
          </a:ln>
          <a:extLst>
            <a:ext uri="{909E8E84-426E-40DD-AFC4-6F175D3DCCD1}">
              <a14:hiddenFill xmlns:a14="http://schemas.microsoft.com/office/drawing/2010/main">
                <a:noFill/>
              </a14:hiddenFill>
            </a:ext>
          </a:extLst>
        </p:spPr>
      </p:cxnSp>
      <p:sp>
        <p:nvSpPr>
          <p:cNvPr id="15377" name="Text Box 17"/>
          <p:cNvSpPr txBox="1">
            <a:spLocks noChangeArrowheads="1"/>
          </p:cNvSpPr>
          <p:nvPr/>
        </p:nvSpPr>
        <p:spPr bwMode="auto">
          <a:xfrm>
            <a:off x="144463" y="3249613"/>
            <a:ext cx="3098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1600" b="1" dirty="0">
                <a:ea typeface="Geneva" charset="-128"/>
              </a:rPr>
              <a:t>www.hoganlovells.com</a:t>
            </a:r>
          </a:p>
        </p:txBody>
      </p:sp>
      <p:sp>
        <p:nvSpPr>
          <p:cNvPr id="15378" name="Text Box 18"/>
          <p:cNvSpPr txBox="1">
            <a:spLocks noChangeArrowheads="1"/>
          </p:cNvSpPr>
          <p:nvPr/>
        </p:nvSpPr>
        <p:spPr bwMode="auto">
          <a:xfrm>
            <a:off x="220663" y="3683000"/>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lstStyle/>
          <a:p>
            <a:r>
              <a:rPr lang="en-US" sz="800" dirty="0">
                <a:ea typeface="Geneva" charset="-128"/>
              </a:rPr>
              <a:t>Hogan Lovells has offices in:  </a:t>
            </a:r>
          </a:p>
        </p:txBody>
      </p:sp>
      <p:sp>
        <p:nvSpPr>
          <p:cNvPr id="15379" name="Text Box 19"/>
          <p:cNvSpPr txBox="1">
            <a:spLocks noChangeArrowheads="1"/>
          </p:cNvSpPr>
          <p:nvPr/>
        </p:nvSpPr>
        <p:spPr bwMode="auto">
          <a:xfrm>
            <a:off x="215900" y="3937000"/>
            <a:ext cx="995363"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r>
              <a:rPr lang="en-US" sz="800" dirty="0">
                <a:ea typeface="Geneva" charset="-128"/>
              </a:rPr>
              <a:t>Abu Dhabi</a:t>
            </a:r>
          </a:p>
          <a:p>
            <a:r>
              <a:rPr lang="en-US" sz="800" dirty="0">
                <a:ea typeface="Geneva" charset="-128"/>
              </a:rPr>
              <a:t>Alicante</a:t>
            </a:r>
          </a:p>
          <a:p>
            <a:r>
              <a:rPr lang="en-US" sz="800" dirty="0">
                <a:ea typeface="Geneva" charset="-128"/>
              </a:rPr>
              <a:t>Amsterdam</a:t>
            </a:r>
          </a:p>
          <a:p>
            <a:r>
              <a:rPr lang="en-US" sz="800" dirty="0">
                <a:ea typeface="Geneva" charset="-128"/>
              </a:rPr>
              <a:t>Baltimore</a:t>
            </a:r>
          </a:p>
          <a:p>
            <a:r>
              <a:rPr lang="en-US" sz="800" dirty="0">
                <a:ea typeface="Geneva" charset="-128"/>
              </a:rPr>
              <a:t>Beijing</a:t>
            </a:r>
          </a:p>
          <a:p>
            <a:r>
              <a:rPr lang="en-US" sz="800" dirty="0">
                <a:ea typeface="Geneva" charset="-128"/>
              </a:rPr>
              <a:t>Berlin</a:t>
            </a:r>
          </a:p>
          <a:p>
            <a:r>
              <a:rPr lang="en-US" sz="800" dirty="0">
                <a:ea typeface="Geneva" charset="-128"/>
              </a:rPr>
              <a:t>Brussels</a:t>
            </a:r>
          </a:p>
          <a:p>
            <a:r>
              <a:rPr lang="en-US" sz="800" dirty="0">
                <a:ea typeface="Geneva" charset="-128"/>
              </a:rPr>
              <a:t>Budapest*</a:t>
            </a:r>
          </a:p>
          <a:p>
            <a:r>
              <a:rPr lang="en-US" sz="800" dirty="0">
                <a:ea typeface="Geneva" charset="-128"/>
              </a:rPr>
              <a:t>Caracas</a:t>
            </a:r>
          </a:p>
        </p:txBody>
      </p:sp>
      <p:sp>
        <p:nvSpPr>
          <p:cNvPr id="15380" name="Text Box 20"/>
          <p:cNvSpPr txBox="1">
            <a:spLocks noChangeArrowheads="1"/>
          </p:cNvSpPr>
          <p:nvPr/>
        </p:nvSpPr>
        <p:spPr bwMode="auto">
          <a:xfrm>
            <a:off x="1228725" y="3937000"/>
            <a:ext cx="995363"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r>
              <a:rPr lang="en-US" sz="800" dirty="0">
                <a:ea typeface="Geneva" charset="-128"/>
              </a:rPr>
              <a:t>Colorado Springs</a:t>
            </a:r>
          </a:p>
          <a:p>
            <a:r>
              <a:rPr lang="en-US" sz="800" dirty="0">
                <a:ea typeface="Geneva" charset="-128"/>
              </a:rPr>
              <a:t>Denver</a:t>
            </a:r>
          </a:p>
          <a:p>
            <a:r>
              <a:rPr lang="en-US" sz="800" dirty="0">
                <a:ea typeface="Geneva" charset="-128"/>
              </a:rPr>
              <a:t>Dubai</a:t>
            </a:r>
          </a:p>
          <a:p>
            <a:r>
              <a:rPr lang="en-US" sz="800" dirty="0">
                <a:ea typeface="Geneva" charset="-128"/>
              </a:rPr>
              <a:t>Dusseldorf</a:t>
            </a:r>
          </a:p>
          <a:p>
            <a:r>
              <a:rPr lang="en-US" sz="800" dirty="0">
                <a:ea typeface="Geneva" charset="-128"/>
              </a:rPr>
              <a:t>Frankfurt</a:t>
            </a:r>
          </a:p>
          <a:p>
            <a:r>
              <a:rPr lang="en-US" sz="800" dirty="0">
                <a:ea typeface="Geneva" charset="-128"/>
              </a:rPr>
              <a:t>Hamburg</a:t>
            </a:r>
          </a:p>
          <a:p>
            <a:r>
              <a:rPr lang="en-US" sz="800" dirty="0">
                <a:ea typeface="Geneva" charset="-128"/>
              </a:rPr>
              <a:t>Hanoi</a:t>
            </a:r>
          </a:p>
          <a:p>
            <a:r>
              <a:rPr lang="en-US" sz="800" dirty="0">
                <a:ea typeface="Geneva" charset="-128"/>
              </a:rPr>
              <a:t>Ho Chi Minh City</a:t>
            </a:r>
          </a:p>
          <a:p>
            <a:r>
              <a:rPr lang="en-US" sz="800" dirty="0">
                <a:ea typeface="Geneva" charset="-128"/>
              </a:rPr>
              <a:t>Hong Kong</a:t>
            </a:r>
          </a:p>
        </p:txBody>
      </p:sp>
      <p:sp>
        <p:nvSpPr>
          <p:cNvPr id="15381" name="Text Box 21"/>
          <p:cNvSpPr txBox="1">
            <a:spLocks noChangeArrowheads="1"/>
          </p:cNvSpPr>
          <p:nvPr/>
        </p:nvSpPr>
        <p:spPr bwMode="auto">
          <a:xfrm>
            <a:off x="2241550" y="3937000"/>
            <a:ext cx="99695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r>
              <a:rPr lang="en-US" sz="800" dirty="0">
                <a:ea typeface="Geneva" charset="-128"/>
              </a:rPr>
              <a:t>Houston</a:t>
            </a:r>
          </a:p>
          <a:p>
            <a:r>
              <a:rPr lang="en-US" sz="800" dirty="0">
                <a:ea typeface="Geneva" charset="-128"/>
              </a:rPr>
              <a:t>Jeddah*</a:t>
            </a:r>
          </a:p>
          <a:p>
            <a:r>
              <a:rPr lang="en-US" sz="800" dirty="0">
                <a:ea typeface="Geneva" charset="-128"/>
              </a:rPr>
              <a:t>London</a:t>
            </a:r>
          </a:p>
          <a:p>
            <a:r>
              <a:rPr lang="en-US" sz="800" dirty="0">
                <a:ea typeface="Geneva" charset="-128"/>
              </a:rPr>
              <a:t>Los Angeles</a:t>
            </a:r>
          </a:p>
          <a:p>
            <a:r>
              <a:rPr lang="en-US" sz="800" dirty="0">
                <a:ea typeface="Geneva" charset="-128"/>
              </a:rPr>
              <a:t>Madrid</a:t>
            </a:r>
          </a:p>
          <a:p>
            <a:r>
              <a:rPr lang="en-US" sz="800" dirty="0">
                <a:ea typeface="Geneva" charset="-128"/>
              </a:rPr>
              <a:t>Miami</a:t>
            </a:r>
          </a:p>
          <a:p>
            <a:r>
              <a:rPr lang="en-US" sz="800" dirty="0">
                <a:ea typeface="Geneva" charset="-128"/>
              </a:rPr>
              <a:t>Milan</a:t>
            </a:r>
          </a:p>
          <a:p>
            <a:r>
              <a:rPr lang="en-US" sz="800" dirty="0">
                <a:ea typeface="Geneva" charset="-128"/>
              </a:rPr>
              <a:t>Moscow</a:t>
            </a:r>
          </a:p>
          <a:p>
            <a:r>
              <a:rPr lang="en-US" sz="800" dirty="0">
                <a:ea typeface="Geneva" charset="-128"/>
              </a:rPr>
              <a:t>Munich</a:t>
            </a:r>
          </a:p>
          <a:p>
            <a:endParaRPr lang="en-US" sz="800" dirty="0">
              <a:ea typeface="Geneva" charset="-128"/>
            </a:endParaRPr>
          </a:p>
        </p:txBody>
      </p:sp>
      <p:sp>
        <p:nvSpPr>
          <p:cNvPr id="15382" name="Text Box 22"/>
          <p:cNvSpPr txBox="1">
            <a:spLocks noChangeArrowheads="1"/>
          </p:cNvSpPr>
          <p:nvPr/>
        </p:nvSpPr>
        <p:spPr bwMode="auto">
          <a:xfrm>
            <a:off x="3254375" y="3937000"/>
            <a:ext cx="99695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r>
              <a:rPr lang="en-US" sz="800" dirty="0">
                <a:ea typeface="Geneva" charset="-128"/>
              </a:rPr>
              <a:t>New York</a:t>
            </a:r>
          </a:p>
          <a:p>
            <a:r>
              <a:rPr lang="en-US" sz="800" dirty="0">
                <a:ea typeface="Geneva" charset="-128"/>
              </a:rPr>
              <a:t>Northern Virginia</a:t>
            </a:r>
          </a:p>
          <a:p>
            <a:r>
              <a:rPr lang="en-US" sz="800" dirty="0">
                <a:ea typeface="Geneva" charset="-128"/>
              </a:rPr>
              <a:t>Paris</a:t>
            </a:r>
          </a:p>
          <a:p>
            <a:r>
              <a:rPr lang="en-US" sz="800" dirty="0">
                <a:ea typeface="Geneva" charset="-128"/>
              </a:rPr>
              <a:t>Philadelphia</a:t>
            </a:r>
          </a:p>
          <a:p>
            <a:r>
              <a:rPr lang="en-US" sz="800" dirty="0">
                <a:ea typeface="Geneva" charset="-128"/>
              </a:rPr>
              <a:t>Prague</a:t>
            </a:r>
          </a:p>
          <a:p>
            <a:r>
              <a:rPr lang="en-US" sz="800" dirty="0">
                <a:ea typeface="Geneva" charset="-128"/>
              </a:rPr>
              <a:t>Riyadh*</a:t>
            </a:r>
          </a:p>
          <a:p>
            <a:r>
              <a:rPr lang="en-US" sz="800" dirty="0">
                <a:ea typeface="Geneva" charset="-128"/>
              </a:rPr>
              <a:t>Rome</a:t>
            </a:r>
          </a:p>
          <a:p>
            <a:r>
              <a:rPr lang="en-US" sz="800" dirty="0">
                <a:ea typeface="Geneva" charset="-128"/>
              </a:rPr>
              <a:t>San Francisco</a:t>
            </a:r>
          </a:p>
          <a:p>
            <a:r>
              <a:rPr lang="en-US" sz="800" dirty="0">
                <a:ea typeface="Geneva" charset="-128"/>
              </a:rPr>
              <a:t>Shanghai</a:t>
            </a:r>
          </a:p>
          <a:p>
            <a:endParaRPr lang="en-US" sz="800" dirty="0">
              <a:ea typeface="Geneva" charset="-128"/>
            </a:endParaRPr>
          </a:p>
        </p:txBody>
      </p:sp>
      <p:sp>
        <p:nvSpPr>
          <p:cNvPr id="15383" name="Text Box 23"/>
          <p:cNvSpPr txBox="1">
            <a:spLocks noChangeArrowheads="1"/>
          </p:cNvSpPr>
          <p:nvPr/>
        </p:nvSpPr>
        <p:spPr bwMode="auto">
          <a:xfrm>
            <a:off x="4268788" y="3937000"/>
            <a:ext cx="99695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r>
              <a:rPr lang="en-US" sz="800" dirty="0">
                <a:ea typeface="Geneva" charset="-128"/>
              </a:rPr>
              <a:t>Silicon Valley</a:t>
            </a:r>
          </a:p>
          <a:p>
            <a:r>
              <a:rPr lang="en-US" sz="800" dirty="0">
                <a:ea typeface="Geneva" charset="-128"/>
              </a:rPr>
              <a:t>Singapore</a:t>
            </a:r>
          </a:p>
          <a:p>
            <a:r>
              <a:rPr lang="en-US" sz="800" dirty="0">
                <a:ea typeface="Geneva" charset="-128"/>
              </a:rPr>
              <a:t>Tokyo</a:t>
            </a:r>
          </a:p>
          <a:p>
            <a:r>
              <a:rPr lang="en-US" sz="800" dirty="0">
                <a:ea typeface="Geneva" charset="-128"/>
              </a:rPr>
              <a:t>Ulaanbaatar*</a:t>
            </a:r>
          </a:p>
          <a:p>
            <a:r>
              <a:rPr lang="en-US" sz="800" dirty="0">
                <a:ea typeface="Geneva" charset="-128"/>
              </a:rPr>
              <a:t>Warsaw</a:t>
            </a:r>
          </a:p>
          <a:p>
            <a:r>
              <a:rPr lang="en-US" sz="800" dirty="0">
                <a:ea typeface="Geneva" charset="-128"/>
              </a:rPr>
              <a:t>Washington DC</a:t>
            </a:r>
          </a:p>
          <a:p>
            <a:r>
              <a:rPr lang="en-US" sz="800" dirty="0">
                <a:ea typeface="Geneva" charset="-128"/>
              </a:rPr>
              <a:t>Zagreb*</a:t>
            </a:r>
          </a:p>
        </p:txBody>
      </p:sp>
      <p:sp>
        <p:nvSpPr>
          <p:cNvPr id="15384" name="Text Box 24"/>
          <p:cNvSpPr txBox="1">
            <a:spLocks noChangeArrowheads="1"/>
          </p:cNvSpPr>
          <p:nvPr/>
        </p:nvSpPr>
        <p:spPr bwMode="auto">
          <a:xfrm>
            <a:off x="215900" y="5257800"/>
            <a:ext cx="7620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lstStyle/>
          <a:p>
            <a:r>
              <a:rPr lang="en-US" sz="600" dirty="0">
                <a:ea typeface="Geneva" charset="-128"/>
              </a:rPr>
              <a:t>"Hogan Lovells" or the "firm" refers to the international legal practice comprising Hogan Lovells International LLP, Hogan Lovells US LLP, Hogan Lovells Worldwide Group (a Swiss Verein), and their affiliated businesses, each of which is a separate legal entity.  Hogan Lovells International LLP is a limited liability partnership registered in England and Wales with registered number OC323639.  Registered office and principal place of business: Atlantic House, Holborn Viaduct, London EC1A 2FG.   Hogan Lovells US LLP is a limited liability partnership registered in the District of Columbia.</a:t>
            </a:r>
          </a:p>
          <a:p>
            <a:endParaRPr lang="en-US" sz="600" dirty="0">
              <a:ea typeface="Geneva" charset="-128"/>
            </a:endParaRPr>
          </a:p>
          <a:p>
            <a:r>
              <a:rPr lang="en-US" sz="600" dirty="0">
                <a:ea typeface="Geneva" charset="-128"/>
              </a:rPr>
              <a:t>The word "partner" is used to refer to a member of Hogan Lovells International LLP or a partner of Hogan Lovells US LLP, or an employee or consultant with equivalent standing and qualifications, and to a partner, member, employee or consultant in any of their affiliated businesses who has equivalent standing.  Rankings and quotes from legal directories and other sources may refer to the former firms of Hogan &amp; Hartson LLP and Lovells LLP.  Where case studies are included, results achieved do not guarantee similar outcomes for other clients.  New York State Notice:  Attorney Advertising.</a:t>
            </a:r>
          </a:p>
          <a:p>
            <a:endParaRPr lang="en-US" sz="600" dirty="0">
              <a:ea typeface="Geneva" charset="-128"/>
            </a:endParaRPr>
          </a:p>
          <a:p>
            <a:r>
              <a:rPr lang="en-US" sz="600" dirty="0">
                <a:ea typeface="Geneva" charset="-128"/>
              </a:rPr>
              <a:t>© Hogan Lovells  2011.  All rights reserved.</a:t>
            </a:r>
          </a:p>
          <a:p>
            <a:endParaRPr lang="en-US" sz="600" dirty="0">
              <a:ea typeface="Geneva" charset="-128"/>
            </a:endParaRPr>
          </a:p>
          <a:p>
            <a:r>
              <a:rPr lang="en-US" sz="600" dirty="0">
                <a:ea typeface="Geneva" charset="-128"/>
              </a:rPr>
              <a:t>* Associated offices</a:t>
            </a:r>
          </a:p>
        </p:txBody>
      </p:sp>
      <p:grpSp>
        <p:nvGrpSpPr>
          <p:cNvPr id="2" name="Group 1"/>
          <p:cNvGrpSpPr/>
          <p:nvPr/>
        </p:nvGrpSpPr>
        <p:grpSpPr>
          <a:xfrm>
            <a:off x="2935288" y="494176"/>
            <a:ext cx="3302000" cy="3148537"/>
            <a:chOff x="2600325" y="355076"/>
            <a:chExt cx="3302000" cy="3148537"/>
          </a:xfrm>
        </p:grpSpPr>
        <p:sp>
          <p:nvSpPr>
            <p:cNvPr id="15385" name="Rectangle 3"/>
            <p:cNvSpPr>
              <a:spLocks noChangeArrowheads="1"/>
            </p:cNvSpPr>
            <p:nvPr/>
          </p:nvSpPr>
          <p:spPr bwMode="auto">
            <a:xfrm>
              <a:off x="2600325" y="1241426"/>
              <a:ext cx="33020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pPr algn="ctr"/>
              <a:endParaRPr lang="en-US" sz="1600" b="1" dirty="0">
                <a:ea typeface="Arial Unicode MS" pitchFamily="34" charset="-128"/>
                <a:cs typeface="Arial Unicode MS" pitchFamily="34" charset="-128"/>
              </a:endParaRPr>
            </a:p>
            <a:p>
              <a:pPr algn="ctr"/>
              <a:endParaRPr lang="en-US" sz="1600" b="1" dirty="0">
                <a:ea typeface="Arial Unicode MS" pitchFamily="34" charset="-128"/>
                <a:cs typeface="Arial Unicode MS" pitchFamily="34" charset="-128"/>
              </a:endParaRPr>
            </a:p>
            <a:p>
              <a:pPr algn="ctr"/>
              <a:endParaRPr lang="en-US" sz="1600" b="1" dirty="0">
                <a:ea typeface="Arial Unicode MS" pitchFamily="34" charset="-128"/>
                <a:cs typeface="Arial Unicode MS" pitchFamily="34" charset="-128"/>
              </a:endParaRPr>
            </a:p>
            <a:p>
              <a:pPr algn="ctr"/>
              <a:r>
                <a:rPr lang="en-US" sz="1050" b="1" dirty="0">
                  <a:ea typeface="Arial Unicode MS" pitchFamily="34" charset="-128"/>
                  <a:cs typeface="Arial Unicode MS" pitchFamily="34" charset="-128"/>
                </a:rPr>
                <a:t>Maree Sneed</a:t>
              </a:r>
            </a:p>
            <a:p>
              <a:pPr algn="ctr"/>
              <a:r>
                <a:rPr lang="en-US" sz="1050" b="1" dirty="0">
                  <a:ea typeface="Arial Unicode MS" pitchFamily="34" charset="-128"/>
                  <a:cs typeface="Arial Unicode MS" pitchFamily="34" charset="-128"/>
                  <a:hlinkClick r:id="rId3"/>
                </a:rPr>
                <a:t>maree.sneed@hoganlovells.com</a:t>
              </a:r>
              <a:endParaRPr lang="en-US" sz="1050" b="1" dirty="0">
                <a:ea typeface="Arial Unicode MS" pitchFamily="34" charset="-128"/>
                <a:cs typeface="Arial Unicode MS" pitchFamily="34" charset="-128"/>
              </a:endParaRPr>
            </a:p>
            <a:p>
              <a:pPr algn="ctr"/>
              <a:r>
                <a:rPr lang="en-US" sz="1050" b="1" dirty="0">
                  <a:ea typeface="Arial Unicode MS" pitchFamily="34" charset="-128"/>
                  <a:cs typeface="Arial Unicode MS" pitchFamily="34" charset="-128"/>
                </a:rPr>
                <a:t>(202) 637-6416</a:t>
              </a:r>
            </a:p>
            <a:p>
              <a:pPr algn="ctr"/>
              <a:endParaRPr lang="en-US" sz="1600" b="1" dirty="0">
                <a:ea typeface="Arial Unicode MS" pitchFamily="34" charset="-128"/>
                <a:cs typeface="Arial Unicode MS" pitchFamily="34" charset="-128"/>
              </a:endParaRPr>
            </a:p>
            <a:p>
              <a:pPr algn="ctr"/>
              <a:endParaRPr lang="en-US" sz="1600" b="1" dirty="0">
                <a:ea typeface="Arial Unicode MS" pitchFamily="34" charset="-128"/>
                <a:cs typeface="Arial Unicode MS" pitchFamily="34" charset="-128"/>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86431" y="355076"/>
              <a:ext cx="1501494" cy="150149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300288" y="2607172"/>
            <a:ext cx="4572000" cy="769441"/>
          </a:xfrm>
          <a:prstGeom prst="rect">
            <a:avLst/>
          </a:prstGeom>
        </p:spPr>
        <p:txBody>
          <a:bodyPr>
            <a:spAutoFit/>
          </a:bodyPr>
          <a:lstStyle/>
          <a:p>
            <a:pPr algn="ctr"/>
            <a:r>
              <a:rPr lang="en-US" sz="1100" b="1" dirty="0">
                <a:ea typeface="Arial Unicode MS" pitchFamily="34" charset="-128"/>
                <a:cs typeface="Arial Unicode MS" pitchFamily="34" charset="-128"/>
              </a:rPr>
              <a:t>Hogan Lovells US LLP</a:t>
            </a:r>
          </a:p>
          <a:p>
            <a:pPr algn="ctr"/>
            <a:r>
              <a:rPr lang="en-US" sz="1100" b="1" dirty="0">
                <a:ea typeface="Arial Unicode MS" pitchFamily="34" charset="-128"/>
                <a:cs typeface="Arial Unicode MS" pitchFamily="34" charset="-128"/>
              </a:rPr>
              <a:t>Columbia Square</a:t>
            </a:r>
          </a:p>
          <a:p>
            <a:pPr algn="ctr"/>
            <a:r>
              <a:rPr lang="en-US" sz="1100" b="1" dirty="0">
                <a:ea typeface="Arial Unicode MS" pitchFamily="34" charset="-128"/>
                <a:cs typeface="Arial Unicode MS" pitchFamily="34" charset="-128"/>
              </a:rPr>
              <a:t>555 Thirteenth Street, N.W.</a:t>
            </a:r>
          </a:p>
          <a:p>
            <a:pPr algn="ctr"/>
            <a:r>
              <a:rPr lang="en-US" sz="1100" b="1" dirty="0">
                <a:ea typeface="Arial Unicode MS" pitchFamily="34" charset="-128"/>
                <a:cs typeface="Arial Unicode MS" pitchFamily="34" charset="-128"/>
              </a:rPr>
              <a:t>Washington, D.C. 20004</a:t>
            </a:r>
          </a:p>
        </p:txBody>
      </p:sp>
    </p:spTree>
    <p:extLst>
      <p:ext uri="{BB962C8B-B14F-4D97-AF65-F5344CB8AC3E}">
        <p14:creationId xmlns:p14="http://schemas.microsoft.com/office/powerpoint/2010/main" val="3472951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Based on 2017-18 Data</a:t>
            </a:r>
            <a:endParaRPr lang="en-US" dirty="0"/>
          </a:p>
        </p:txBody>
      </p:sp>
      <p:sp>
        <p:nvSpPr>
          <p:cNvPr id="3" name="Content Placeholder 2"/>
          <p:cNvSpPr>
            <a:spLocks noGrp="1"/>
          </p:cNvSpPr>
          <p:nvPr>
            <p:ph idx="1"/>
          </p:nvPr>
        </p:nvSpPr>
        <p:spPr/>
        <p:txBody>
          <a:bodyPr/>
          <a:lstStyle/>
          <a:p>
            <a:pPr marL="0" indent="0">
              <a:buNone/>
            </a:pPr>
            <a:r>
              <a:rPr lang="en-US" dirty="0" smtClean="0"/>
              <a:t>What do you recommend that ABC District do to address any issues identified by 2017-18 data?</a:t>
            </a:r>
            <a:endParaRPr lang="en-US" dirty="0"/>
          </a:p>
        </p:txBody>
      </p:sp>
      <p:sp>
        <p:nvSpPr>
          <p:cNvPr id="4" name="Slide Number Placeholder 3"/>
          <p:cNvSpPr>
            <a:spLocks noGrp="1"/>
          </p:cNvSpPr>
          <p:nvPr>
            <p:ph type="sldNum" sz="quarter" idx="10"/>
          </p:nvPr>
        </p:nvSpPr>
        <p:spPr>
          <a:xfrm>
            <a:off x="8428038" y="6477000"/>
            <a:ext cx="496887" cy="360362"/>
          </a:xfrm>
          <a:prstGeom prst="rect">
            <a:avLst/>
          </a:prstGeom>
        </p:spPr>
        <p:txBody>
          <a:bodyPr/>
          <a:lstStyle/>
          <a:p>
            <a:pPr algn="r"/>
            <a:fld id="{DCD87074-DA85-4F6D-9A76-6C90A62540DE}" type="slidenum">
              <a:rPr lang="en-US" sz="800" smtClean="0"/>
              <a:pPr algn="r"/>
              <a:t>26</a:t>
            </a:fld>
            <a:endParaRPr lang="en-US" sz="800" dirty="0"/>
          </a:p>
        </p:txBody>
      </p:sp>
    </p:spTree>
    <p:extLst>
      <p:ext uri="{BB962C8B-B14F-4D97-AF65-F5344CB8AC3E}">
        <p14:creationId xmlns:p14="http://schemas.microsoft.com/office/powerpoint/2010/main" val="3860491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Why </a:t>
            </a:r>
            <a:r>
              <a:rPr lang="en-US" sz="2800" dirty="0">
                <a:solidFill>
                  <a:srgbClr val="000000"/>
                </a:solidFill>
              </a:rPr>
              <a:t>are bullying and harassment such “hot” topics? </a:t>
            </a:r>
            <a:r>
              <a:rPr lang="en-US" sz="2800" i="1" dirty="0" smtClean="0">
                <a:solidFill>
                  <a:srgbClr val="000000"/>
                </a:solidFill>
              </a:rPr>
              <a:t>Impacts of Bullying</a:t>
            </a:r>
            <a:endParaRPr lang="en-US" dirty="0"/>
          </a:p>
        </p:txBody>
      </p:sp>
      <p:sp>
        <p:nvSpPr>
          <p:cNvPr id="3" name="Content Placeholder 2"/>
          <p:cNvSpPr>
            <a:spLocks noGrp="1"/>
          </p:cNvSpPr>
          <p:nvPr>
            <p:ph idx="1"/>
          </p:nvPr>
        </p:nvSpPr>
        <p:spPr/>
        <p:txBody>
          <a:bodyPr/>
          <a:lstStyle/>
          <a:p>
            <a:r>
              <a:rPr lang="en-US" dirty="0" smtClean="0"/>
              <a:t>Victims of bullying are at increased risk of…</a:t>
            </a:r>
          </a:p>
          <a:p>
            <a:pPr lvl="1"/>
            <a:r>
              <a:rPr lang="en-US" dirty="0" smtClean="0"/>
              <a:t>Psychological and emotional problems:</a:t>
            </a:r>
          </a:p>
          <a:p>
            <a:pPr lvl="2"/>
            <a:r>
              <a:rPr lang="en-US" dirty="0" smtClean="0"/>
              <a:t>Low self-esteem, high anxiety, depression</a:t>
            </a:r>
          </a:p>
          <a:p>
            <a:pPr lvl="2"/>
            <a:r>
              <a:rPr lang="en-US" dirty="0" smtClean="0"/>
              <a:t>Suicide ideation and attempts</a:t>
            </a:r>
          </a:p>
          <a:p>
            <a:pPr lvl="1"/>
            <a:r>
              <a:rPr lang="en-US" dirty="0" smtClean="0"/>
              <a:t>Physical health problems:</a:t>
            </a:r>
          </a:p>
          <a:p>
            <a:pPr lvl="2"/>
            <a:r>
              <a:rPr lang="en-US" dirty="0" smtClean="0"/>
              <a:t>Headache, backache, sleeping problems, bedwetting</a:t>
            </a:r>
          </a:p>
          <a:p>
            <a:pPr marL="360362" lvl="1" indent="0">
              <a:buNone/>
            </a:pPr>
            <a:endParaRPr lang="en-US" dirty="0" smtClean="0"/>
          </a:p>
          <a:p>
            <a:r>
              <a:rPr lang="en-US" dirty="0" smtClean="0"/>
              <a:t>Perpetrators of bullying are at increased risk of…</a:t>
            </a:r>
          </a:p>
          <a:p>
            <a:pPr lvl="1"/>
            <a:r>
              <a:rPr lang="en-US" dirty="0" smtClean="0"/>
              <a:t>Substance use, academic problems, and violence later in adolescence and adulthood</a:t>
            </a:r>
          </a:p>
          <a:p>
            <a:pPr marL="360362" lvl="1" indent="0">
              <a:buNone/>
            </a:pPr>
            <a:endParaRPr lang="en-US" sz="1600" dirty="0" smtClean="0"/>
          </a:p>
          <a:p>
            <a:pPr marL="360362" lvl="1" indent="0">
              <a:buNone/>
            </a:pPr>
            <a:r>
              <a:rPr lang="en-US" sz="1600" dirty="0"/>
              <a:t>	</a:t>
            </a:r>
            <a:r>
              <a:rPr lang="en-US" sz="1600" dirty="0" smtClean="0"/>
              <a:t>			Source: CDC </a:t>
            </a:r>
            <a:r>
              <a:rPr lang="en-US" sz="1600" i="1" dirty="0" smtClean="0"/>
              <a:t>Understanding Bullying Factsheet 2016</a:t>
            </a:r>
            <a:endParaRPr lang="en-US" sz="1600" i="1"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27</a:t>
            </a:fld>
            <a:endParaRPr lang="en-GB" dirty="0"/>
          </a:p>
        </p:txBody>
      </p:sp>
    </p:spTree>
    <p:extLst>
      <p:ext uri="{BB962C8B-B14F-4D97-AF65-F5344CB8AC3E}">
        <p14:creationId xmlns:p14="http://schemas.microsoft.com/office/powerpoint/2010/main" val="3533694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7F03E10B-4387-4419-9766-3B483862E130}" type="slidenum">
              <a:rPr lang="en-US"/>
              <a:pPr/>
              <a:t>28</a:t>
            </a:fld>
            <a:endParaRPr lang="en-US" dirty="0"/>
          </a:p>
        </p:txBody>
      </p:sp>
      <p:sp>
        <p:nvSpPr>
          <p:cNvPr id="296963" name="Rectangle 2"/>
          <p:cNvSpPr>
            <a:spLocks noGrp="1" noChangeArrowheads="1"/>
          </p:cNvSpPr>
          <p:nvPr>
            <p:ph type="title" idx="4294967295"/>
          </p:nvPr>
        </p:nvSpPr>
        <p:spPr/>
        <p:txBody>
          <a:bodyPr/>
          <a:lstStyle/>
          <a:p>
            <a:r>
              <a:rPr lang="en-US" sz="2800" dirty="0">
                <a:solidFill>
                  <a:srgbClr val="000000"/>
                </a:solidFill>
              </a:rPr>
              <a:t>Why are bullying and harassment such “hot” topics? </a:t>
            </a:r>
            <a:r>
              <a:rPr lang="en-US" sz="2800" i="1" dirty="0" smtClean="0">
                <a:solidFill>
                  <a:srgbClr val="000000"/>
                </a:solidFill>
              </a:rPr>
              <a:t>Headlines</a:t>
            </a:r>
            <a:endParaRPr lang="en-US" dirty="0"/>
          </a:p>
        </p:txBody>
      </p:sp>
      <p:sp>
        <p:nvSpPr>
          <p:cNvPr id="296964" name="Rectangle 7"/>
          <p:cNvSpPr>
            <a:spLocks noChangeArrowheads="1"/>
          </p:cNvSpPr>
          <p:nvPr/>
        </p:nvSpPr>
        <p:spPr bwMode="auto">
          <a:xfrm>
            <a:off x="4495800" y="1394080"/>
            <a:ext cx="4648200"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spcBef>
                <a:spcPct val="50000"/>
              </a:spcBef>
            </a:pPr>
            <a:r>
              <a:rPr lang="en-US" sz="1850" dirty="0">
                <a:ea typeface="Arial Unicode MS" pitchFamily="34" charset="-128"/>
                <a:cs typeface="Arial Unicode MS" pitchFamily="34" charset="-128"/>
              </a:rPr>
              <a:t>	</a:t>
            </a:r>
            <a:r>
              <a:rPr lang="en-US" sz="2400" b="1" dirty="0" smtClean="0">
                <a:ea typeface="Arial Unicode MS" pitchFamily="34" charset="-128"/>
                <a:cs typeface="Arial Unicode MS" pitchFamily="34" charset="-128"/>
              </a:rPr>
              <a:t>“</a:t>
            </a:r>
            <a:r>
              <a:rPr lang="en-US" sz="2400" b="1" dirty="0">
                <a:ea typeface="Arial Unicode MS" pitchFamily="34" charset="-128"/>
                <a:cs typeface="Arial Unicode MS" pitchFamily="34" charset="-128"/>
              </a:rPr>
              <a:t>If there’s one goal </a:t>
            </a:r>
            <a:r>
              <a:rPr lang="en-US" sz="2400" b="1" dirty="0" smtClean="0">
                <a:ea typeface="Arial Unicode MS" pitchFamily="34" charset="-128"/>
                <a:cs typeface="Arial Unicode MS" pitchFamily="34" charset="-128"/>
              </a:rPr>
              <a:t>… </a:t>
            </a:r>
            <a:r>
              <a:rPr lang="en-US" sz="2400" b="1" dirty="0">
                <a:ea typeface="Arial Unicode MS" pitchFamily="34" charset="-128"/>
                <a:cs typeface="Arial Unicode MS" pitchFamily="34" charset="-128"/>
              </a:rPr>
              <a:t>it’s to dispel the myth that bullying is just a harmless rite of passage or an inevitable part of growing up.  It’s not.”</a:t>
            </a:r>
          </a:p>
          <a:p>
            <a:pPr marL="342900" indent="-342900" algn="ctr">
              <a:spcBef>
                <a:spcPct val="50000"/>
              </a:spcBef>
            </a:pPr>
            <a:r>
              <a:rPr lang="en-US" sz="1600" dirty="0" smtClean="0">
                <a:ea typeface="Arial Unicode MS" pitchFamily="34" charset="-128"/>
                <a:cs typeface="Arial Unicode MS" pitchFamily="34" charset="-128"/>
              </a:rPr>
              <a:t>-  </a:t>
            </a:r>
            <a:r>
              <a:rPr lang="en-US" sz="1600" i="1" dirty="0" smtClean="0">
                <a:ea typeface="Arial Unicode MS" pitchFamily="34" charset="-128"/>
                <a:cs typeface="Arial Unicode MS" pitchFamily="34" charset="-128"/>
              </a:rPr>
              <a:t>President Obama</a:t>
            </a:r>
            <a:r>
              <a:rPr lang="en-US" sz="1600" dirty="0" smtClean="0">
                <a:ea typeface="Arial Unicode MS" pitchFamily="34" charset="-128"/>
                <a:cs typeface="Arial Unicode MS" pitchFamily="34" charset="-128"/>
              </a:rPr>
              <a:t> (March 10, 2011)</a:t>
            </a:r>
            <a:endParaRPr lang="en-US" sz="1600" dirty="0">
              <a:ea typeface="Arial Unicode MS" pitchFamily="34" charset="-128"/>
              <a:cs typeface="Arial Unicode MS" pitchFamily="34" charset="-128"/>
            </a:endParaRPr>
          </a:p>
          <a:p>
            <a:pPr marL="914400" lvl="1" indent="-457200"/>
            <a:endParaRPr lang="en-US" sz="1850" dirty="0">
              <a:ea typeface="Arial Unicode MS" pitchFamily="34" charset="-128"/>
              <a:cs typeface="Arial Unicode MS" pitchFamily="34" charset="-128"/>
            </a:endParaRPr>
          </a:p>
        </p:txBody>
      </p:sp>
      <p:sp>
        <p:nvSpPr>
          <p:cNvPr id="296965" name="Rectangle 8"/>
          <p:cNvSpPr>
            <a:spLocks noChangeArrowheads="1"/>
          </p:cNvSpPr>
          <p:nvPr/>
        </p:nvSpPr>
        <p:spPr bwMode="auto">
          <a:xfrm>
            <a:off x="0" y="1071801"/>
            <a:ext cx="48006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400" b="1" dirty="0">
              <a:ea typeface="Arial Unicode MS" pitchFamily="34" charset="-128"/>
              <a:cs typeface="Arial Unicode MS" pitchFamily="34" charset="-128"/>
            </a:endParaRPr>
          </a:p>
          <a:p>
            <a:pPr algn="ctr"/>
            <a:r>
              <a:rPr lang="en-US" sz="2400" b="1" dirty="0">
                <a:ea typeface="Arial Unicode MS" pitchFamily="34" charset="-128"/>
                <a:cs typeface="Arial Unicode MS" pitchFamily="34" charset="-128"/>
              </a:rPr>
              <a:t>“Obituary of 15-year-old who killed self cites school </a:t>
            </a:r>
            <a:r>
              <a:rPr lang="en-US" sz="2400" b="1" dirty="0" smtClean="0">
                <a:ea typeface="Arial Unicode MS" pitchFamily="34" charset="-128"/>
                <a:cs typeface="Arial Unicode MS" pitchFamily="34" charset="-128"/>
              </a:rPr>
              <a:t>bullies”</a:t>
            </a:r>
            <a:endParaRPr lang="en-US" sz="2400" b="1" dirty="0">
              <a:ea typeface="Arial Unicode MS" pitchFamily="34" charset="-128"/>
              <a:cs typeface="Arial Unicode MS" pitchFamily="34" charset="-128"/>
            </a:endParaRPr>
          </a:p>
          <a:p>
            <a:pPr algn="ctr"/>
            <a:r>
              <a:rPr lang="en-US" sz="1600" i="1" dirty="0" smtClean="0">
                <a:ea typeface="Arial Unicode MS" pitchFamily="34" charset="-128"/>
                <a:cs typeface="Arial Unicode MS" pitchFamily="34" charset="-128"/>
              </a:rPr>
              <a:t>--The Washington Post (June 23, 2017)</a:t>
            </a:r>
            <a:endParaRPr lang="en-US" sz="1600" i="1" dirty="0">
              <a:ea typeface="Arial Unicode MS" pitchFamily="34" charset="-128"/>
              <a:cs typeface="Arial Unicode MS" pitchFamily="34" charset="-128"/>
            </a:endParaRPr>
          </a:p>
          <a:p>
            <a:pPr algn="ctr"/>
            <a:endParaRPr lang="en-US" sz="2400" b="1" dirty="0" smtClean="0">
              <a:ea typeface="Arial Unicode MS" pitchFamily="34" charset="-128"/>
              <a:cs typeface="Arial Unicode MS" pitchFamily="34" charset="-128"/>
            </a:endParaRPr>
          </a:p>
          <a:p>
            <a:pPr algn="ctr"/>
            <a:r>
              <a:rPr lang="en-US" sz="2400" dirty="0" smtClean="0">
                <a:ea typeface="Arial Unicode MS" pitchFamily="34" charset="-128"/>
                <a:cs typeface="Arial Unicode MS" pitchFamily="34" charset="-128"/>
              </a:rPr>
              <a:t>“</a:t>
            </a:r>
            <a:r>
              <a:rPr lang="en-US" sz="2400" b="1" dirty="0"/>
              <a:t>Muslim Schoolchildren Bullied By Fellow Students And </a:t>
            </a:r>
            <a:r>
              <a:rPr lang="en-US" sz="2400" b="1" dirty="0" smtClean="0"/>
              <a:t>Teachers</a:t>
            </a:r>
            <a:r>
              <a:rPr lang="en-US" sz="2400" b="1" dirty="0" smtClean="0">
                <a:ea typeface="Arial Unicode MS" pitchFamily="34" charset="-128"/>
                <a:cs typeface="Arial Unicode MS" pitchFamily="34" charset="-128"/>
              </a:rPr>
              <a:t>”</a:t>
            </a:r>
          </a:p>
          <a:p>
            <a:pPr algn="ctr"/>
            <a:r>
              <a:rPr lang="en-US" sz="1600" i="1" dirty="0" smtClean="0">
                <a:ea typeface="Arial Unicode MS" pitchFamily="34" charset="-128"/>
                <a:cs typeface="Arial Unicode MS" pitchFamily="34" charset="-128"/>
              </a:rPr>
              <a:t>-NPR </a:t>
            </a:r>
            <a:r>
              <a:rPr lang="en-US" sz="1600" dirty="0" smtClean="0">
                <a:ea typeface="Arial Unicode MS" pitchFamily="34" charset="-128"/>
                <a:cs typeface="Arial Unicode MS" pitchFamily="34" charset="-128"/>
              </a:rPr>
              <a:t>(March 29, 2017)</a:t>
            </a:r>
          </a:p>
          <a:p>
            <a:pPr algn="ctr"/>
            <a:endParaRPr lang="en-US" sz="2400" b="1" dirty="0">
              <a:ea typeface="Arial Unicode MS" pitchFamily="34" charset="-128"/>
              <a:cs typeface="Arial Unicode MS" pitchFamily="34" charset="-128"/>
            </a:endParaRPr>
          </a:p>
          <a:p>
            <a:pPr algn="ctr"/>
            <a:r>
              <a:rPr lang="en-US" sz="2400" b="1" dirty="0">
                <a:ea typeface="Arial Unicode MS" pitchFamily="34" charset="-128"/>
                <a:cs typeface="Arial Unicode MS" pitchFamily="34" charset="-128"/>
              </a:rPr>
              <a:t>“</a:t>
            </a:r>
            <a:r>
              <a:rPr lang="en-US" sz="2400" b="1" dirty="0"/>
              <a:t>After years of alleged bullying, an Ohio teen killed herself. Is her school district responsible?</a:t>
            </a:r>
            <a:r>
              <a:rPr lang="en-US" sz="2400" b="1" dirty="0">
                <a:ea typeface="Arial Unicode MS" pitchFamily="34" charset="-128"/>
                <a:cs typeface="Arial Unicode MS" pitchFamily="34" charset="-128"/>
              </a:rPr>
              <a:t>”</a:t>
            </a:r>
          </a:p>
          <a:p>
            <a:pPr algn="ctr"/>
            <a:r>
              <a:rPr lang="en-US" sz="1600" i="1" dirty="0">
                <a:ea typeface="Arial Unicode MS" pitchFamily="34" charset="-128"/>
                <a:cs typeface="Arial Unicode MS" pitchFamily="34" charset="-128"/>
              </a:rPr>
              <a:t>-The Washington Post </a:t>
            </a:r>
            <a:r>
              <a:rPr lang="en-US" sz="1600" dirty="0">
                <a:ea typeface="Arial Unicode MS" pitchFamily="34" charset="-128"/>
                <a:cs typeface="Arial Unicode MS" pitchFamily="34" charset="-128"/>
              </a:rPr>
              <a:t>(May 23, 2016)</a:t>
            </a:r>
          </a:p>
          <a:p>
            <a:pPr algn="ctr"/>
            <a:endParaRPr lang="en-US" sz="2400" b="1" dirty="0">
              <a:ea typeface="Arial Unicode MS" pitchFamily="34" charset="-128"/>
              <a:cs typeface="Arial Unicode MS" pitchFamily="34" charset="-128"/>
            </a:endParaRPr>
          </a:p>
          <a:p>
            <a:pPr algn="ctr"/>
            <a:endParaRPr lang="en-US" sz="2400" b="1" dirty="0">
              <a:ea typeface="Arial Unicode MS" pitchFamily="34" charset="-128"/>
              <a:cs typeface="Arial Unicode MS" pitchFamily="34" charset="-128"/>
            </a:endParaRPr>
          </a:p>
          <a:p>
            <a:pPr algn="ctr"/>
            <a:endParaRPr lang="en-US" sz="1600" dirty="0">
              <a:ea typeface="Arial Unicode MS" pitchFamily="34" charset="-128"/>
              <a:cs typeface="Arial Unicode MS" pitchFamily="34" charset="-128"/>
            </a:endParaRPr>
          </a:p>
          <a:p>
            <a:pPr algn="ctr"/>
            <a:endParaRPr lang="en-US" sz="1600" dirty="0" smtClean="0">
              <a:ea typeface="Arial Unicode MS" pitchFamily="34" charset="-128"/>
              <a:cs typeface="Arial Unicode MS" pitchFamily="34" charset="-128"/>
            </a:endParaRPr>
          </a:p>
          <a:p>
            <a:pPr algn="ctr"/>
            <a:endParaRPr lang="en-US" sz="1600" b="1" dirty="0">
              <a:ea typeface="Arial Unicode MS" pitchFamily="34" charset="-128"/>
              <a:cs typeface="Arial Unicode MS" pitchFamily="34" charset="-128"/>
            </a:endParaRPr>
          </a:p>
          <a:p>
            <a:pPr algn="ctr"/>
            <a:endParaRPr lang="en-US" i="1" dirty="0">
              <a:ea typeface="Arial Unicode MS" pitchFamily="34" charset="-128"/>
              <a:cs typeface="Arial Unicode MS" pitchFamily="34" charset="-128"/>
            </a:endParaRPr>
          </a:p>
        </p:txBody>
      </p:sp>
      <p:cxnSp>
        <p:nvCxnSpPr>
          <p:cNvPr id="4" name="Straight Connector 3"/>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s://thepolidayreport.files.wordpress.com/2012/04/obamabullyingcon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4334743"/>
            <a:ext cx="3505200" cy="197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51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7F03E10B-4387-4419-9766-3B483862E130}" type="slidenum">
              <a:rPr lang="en-US"/>
              <a:pPr/>
              <a:t>29</a:t>
            </a:fld>
            <a:endParaRPr lang="en-US" dirty="0"/>
          </a:p>
        </p:txBody>
      </p:sp>
      <p:sp>
        <p:nvSpPr>
          <p:cNvPr id="5"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0C03C203-F83E-4EEA-A43B-AA9A840B6A2E}" type="slidenum">
              <a:rPr lang="en-US" sz="800">
                <a:latin typeface="+mn-lt"/>
              </a:rPr>
              <a:pPr algn="r">
                <a:defRPr/>
              </a:pPr>
              <a:t>29</a:t>
            </a:fld>
            <a:endParaRPr lang="en-US" sz="800" dirty="0">
              <a:latin typeface="+mn-lt"/>
            </a:endParaRPr>
          </a:p>
        </p:txBody>
      </p:sp>
      <p:sp>
        <p:nvSpPr>
          <p:cNvPr id="296963" name="Rectangle 2"/>
          <p:cNvSpPr>
            <a:spLocks noGrp="1" noChangeArrowheads="1"/>
          </p:cNvSpPr>
          <p:nvPr>
            <p:ph type="title" idx="4294967295"/>
          </p:nvPr>
        </p:nvSpPr>
        <p:spPr>
          <a:xfrm>
            <a:off x="174625" y="-108564"/>
            <a:ext cx="8969375" cy="1143000"/>
          </a:xfrm>
        </p:spPr>
        <p:txBody>
          <a:bodyPr/>
          <a:lstStyle/>
          <a:p>
            <a:r>
              <a:rPr lang="en-US" sz="2800" dirty="0">
                <a:solidFill>
                  <a:srgbClr val="000000"/>
                </a:solidFill>
              </a:rPr>
              <a:t>Why are bullying and harassment such “hot” topics? </a:t>
            </a:r>
            <a:r>
              <a:rPr lang="en-US" sz="2800" i="1" dirty="0">
                <a:solidFill>
                  <a:srgbClr val="000000"/>
                </a:solidFill>
              </a:rPr>
              <a:t>Headlines</a:t>
            </a:r>
            <a:endParaRPr lang="en-US" dirty="0"/>
          </a:p>
        </p:txBody>
      </p:sp>
      <p:sp>
        <p:nvSpPr>
          <p:cNvPr id="296964" name="Rectangle 7"/>
          <p:cNvSpPr>
            <a:spLocks noChangeArrowheads="1"/>
          </p:cNvSpPr>
          <p:nvPr/>
        </p:nvSpPr>
        <p:spPr bwMode="auto">
          <a:xfrm>
            <a:off x="4495800" y="1394080"/>
            <a:ext cx="4648200"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spcBef>
                <a:spcPct val="50000"/>
              </a:spcBef>
            </a:pPr>
            <a:r>
              <a:rPr lang="en-US" sz="1850" dirty="0">
                <a:ea typeface="Arial Unicode MS" pitchFamily="34" charset="-128"/>
                <a:cs typeface="Arial Unicode MS" pitchFamily="34" charset="-128"/>
              </a:rPr>
              <a:t>	</a:t>
            </a:r>
          </a:p>
        </p:txBody>
      </p:sp>
      <p:sp>
        <p:nvSpPr>
          <p:cNvPr id="296965" name="Rectangle 8"/>
          <p:cNvSpPr>
            <a:spLocks noChangeArrowheads="1"/>
          </p:cNvSpPr>
          <p:nvPr/>
        </p:nvSpPr>
        <p:spPr bwMode="auto">
          <a:xfrm>
            <a:off x="0" y="762000"/>
            <a:ext cx="89916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1600" dirty="0">
              <a:ea typeface="Arial Unicode MS" pitchFamily="34" charset="-128"/>
              <a:cs typeface="Arial Unicode MS" pitchFamily="34" charset="-128"/>
            </a:endParaRPr>
          </a:p>
          <a:p>
            <a:pPr algn="ctr"/>
            <a:r>
              <a:rPr lang="en-US" sz="2400" b="1" dirty="0">
                <a:ea typeface="Arial Unicode MS" pitchFamily="34" charset="-128"/>
                <a:cs typeface="Arial Unicode MS" pitchFamily="34" charset="-128"/>
              </a:rPr>
              <a:t>“Even popular kids are bullied in high school, researchers find’”</a:t>
            </a:r>
          </a:p>
          <a:p>
            <a:pPr algn="ctr"/>
            <a:r>
              <a:rPr lang="en-US" dirty="0" smtClean="0">
                <a:ea typeface="Arial Unicode MS" pitchFamily="34" charset="-128"/>
                <a:cs typeface="Arial Unicode MS" pitchFamily="34" charset="-128"/>
              </a:rPr>
              <a:t>“ . . . Researchers </a:t>
            </a:r>
            <a:r>
              <a:rPr lang="en-US" dirty="0">
                <a:ea typeface="Arial Unicode MS" pitchFamily="34" charset="-128"/>
                <a:cs typeface="Arial Unicode MS" pitchFamily="34" charset="-128"/>
              </a:rPr>
              <a:t>say that the more popular teens are – except for those at the very apex of the fragile high school hierarchy – the more likely they are to be bullied, perhaps a surprise to people who presumed outcasts were the exclusive </a:t>
            </a:r>
            <a:r>
              <a:rPr lang="en-US" dirty="0" smtClean="0">
                <a:ea typeface="Arial Unicode MS" pitchFamily="34" charset="-128"/>
                <a:cs typeface="Arial Unicode MS" pitchFamily="34" charset="-128"/>
              </a:rPr>
              <a:t>targets. . . .”</a:t>
            </a:r>
          </a:p>
          <a:p>
            <a:pPr algn="ctr"/>
            <a:r>
              <a:rPr lang="en-US" dirty="0">
                <a:ea typeface="Arial Unicode MS" pitchFamily="34" charset="-128"/>
                <a:cs typeface="Arial Unicode MS" pitchFamily="34" charset="-128"/>
              </a:rPr>
              <a:t>-</a:t>
            </a:r>
            <a:r>
              <a:rPr lang="en-US" i="1" dirty="0">
                <a:ea typeface="Arial Unicode MS" pitchFamily="34" charset="-128"/>
                <a:cs typeface="Arial Unicode MS" pitchFamily="34" charset="-128"/>
              </a:rPr>
              <a:t>LA Times </a:t>
            </a:r>
            <a:r>
              <a:rPr lang="en-US" dirty="0">
                <a:ea typeface="Arial Unicode MS" pitchFamily="34" charset="-128"/>
                <a:cs typeface="Arial Unicode MS" pitchFamily="34" charset="-128"/>
              </a:rPr>
              <a:t>(April 2, 2014</a:t>
            </a:r>
            <a:r>
              <a:rPr lang="en-US" dirty="0" smtClean="0">
                <a:ea typeface="Arial Unicode MS" pitchFamily="34" charset="-128"/>
                <a:cs typeface="Arial Unicode MS" pitchFamily="34" charset="-128"/>
              </a:rPr>
              <a:t>)</a:t>
            </a:r>
          </a:p>
          <a:p>
            <a:pPr algn="ctr"/>
            <a:endParaRPr lang="en-US" sz="1600" dirty="0">
              <a:ea typeface="Arial Unicode MS" pitchFamily="34" charset="-128"/>
              <a:cs typeface="Arial Unicode MS" pitchFamily="34" charset="-128"/>
            </a:endParaRPr>
          </a:p>
          <a:p>
            <a:pPr algn="ctr"/>
            <a:endParaRPr lang="en-US" sz="1600" dirty="0" smtClean="0">
              <a:ea typeface="Arial Unicode MS" pitchFamily="34" charset="-128"/>
              <a:cs typeface="Arial Unicode MS" pitchFamily="34" charset="-128"/>
            </a:endParaRPr>
          </a:p>
          <a:p>
            <a:pPr algn="ctr"/>
            <a:r>
              <a:rPr lang="en-US" sz="2400" b="1" dirty="0" smtClean="0">
                <a:ea typeface="Arial Unicode MS" pitchFamily="34" charset="-128"/>
                <a:cs typeface="Arial Unicode MS" pitchFamily="34" charset="-128"/>
              </a:rPr>
              <a:t>“</a:t>
            </a:r>
            <a:r>
              <a:rPr lang="en-US" sz="2400" b="1" dirty="0">
                <a:ea typeface="Arial Unicode MS" pitchFamily="34" charset="-128"/>
                <a:cs typeface="Arial Unicode MS" pitchFamily="34" charset="-128"/>
              </a:rPr>
              <a:t>Bullying by peers has effects later in life</a:t>
            </a:r>
            <a:r>
              <a:rPr lang="en-US" sz="2400" b="1" dirty="0" smtClean="0">
                <a:ea typeface="Arial Unicode MS" pitchFamily="34" charset="-128"/>
                <a:cs typeface="Arial Unicode MS" pitchFamily="34" charset="-128"/>
              </a:rPr>
              <a:t>”</a:t>
            </a:r>
            <a:endParaRPr lang="en-US" sz="1600" dirty="0">
              <a:ea typeface="Arial Unicode MS" pitchFamily="34" charset="-128"/>
              <a:cs typeface="Arial Unicode MS" pitchFamily="34" charset="-128"/>
            </a:endParaRPr>
          </a:p>
          <a:p>
            <a:pPr algn="ctr"/>
            <a:r>
              <a:rPr lang="en-US" i="1" dirty="0">
                <a:ea typeface="Arial Unicode MS" pitchFamily="34" charset="-128"/>
                <a:cs typeface="Arial Unicode MS" pitchFamily="34" charset="-128"/>
              </a:rPr>
              <a:t>--CNN (May 8, 2015)</a:t>
            </a:r>
          </a:p>
          <a:p>
            <a:pPr algn="ctr"/>
            <a:endParaRPr lang="en-US" sz="1600" dirty="0">
              <a:ea typeface="Arial Unicode MS" pitchFamily="34" charset="-128"/>
              <a:cs typeface="Arial Unicode MS" pitchFamily="34" charset="-128"/>
            </a:endParaRPr>
          </a:p>
          <a:p>
            <a:pPr algn="ctr"/>
            <a:endParaRPr lang="en-US" sz="1600" b="1" dirty="0">
              <a:ea typeface="Arial Unicode MS" pitchFamily="34" charset="-128"/>
              <a:cs typeface="Arial Unicode MS" pitchFamily="34" charset="-128"/>
            </a:endParaRPr>
          </a:p>
          <a:p>
            <a:pPr algn="ctr"/>
            <a:r>
              <a:rPr lang="en-US" sz="2400" b="1" dirty="0" smtClean="0">
                <a:ea typeface="Arial Unicode MS" pitchFamily="34" charset="-128"/>
                <a:cs typeface="Arial Unicode MS" pitchFamily="34" charset="-128"/>
              </a:rPr>
              <a:t>“UT-Austin </a:t>
            </a:r>
            <a:r>
              <a:rPr lang="en-US" sz="2400" b="1" dirty="0">
                <a:ea typeface="Arial Unicode MS" pitchFamily="34" charset="-128"/>
                <a:cs typeface="Arial Unicode MS" pitchFamily="34" charset="-128"/>
              </a:rPr>
              <a:t>study: Student bullying costs districts </a:t>
            </a:r>
            <a:r>
              <a:rPr lang="en-US" sz="2400" b="1" dirty="0" smtClean="0">
                <a:ea typeface="Arial Unicode MS" pitchFamily="34" charset="-128"/>
                <a:cs typeface="Arial Unicode MS" pitchFamily="34" charset="-128"/>
              </a:rPr>
              <a:t>millions”</a:t>
            </a:r>
            <a:endParaRPr lang="en-US" sz="2400" b="1" dirty="0">
              <a:ea typeface="Arial Unicode MS" pitchFamily="34" charset="-128"/>
              <a:cs typeface="Arial Unicode MS" pitchFamily="34" charset="-128"/>
            </a:endParaRPr>
          </a:p>
          <a:p>
            <a:pPr algn="ctr"/>
            <a:r>
              <a:rPr lang="en-US" dirty="0" smtClean="0">
                <a:ea typeface="Arial Unicode MS" pitchFamily="34" charset="-128"/>
                <a:cs typeface="Arial Unicode MS" pitchFamily="34" charset="-128"/>
              </a:rPr>
              <a:t>“…[S]chool </a:t>
            </a:r>
            <a:r>
              <a:rPr lang="en-US" dirty="0">
                <a:ea typeface="Arial Unicode MS" pitchFamily="34" charset="-128"/>
                <a:cs typeface="Arial Unicode MS" pitchFamily="34" charset="-128"/>
              </a:rPr>
              <a:t>districts </a:t>
            </a:r>
            <a:r>
              <a:rPr lang="en-US" dirty="0" smtClean="0">
                <a:ea typeface="Arial Unicode MS" pitchFamily="34" charset="-128"/>
                <a:cs typeface="Arial Unicode MS" pitchFamily="34" charset="-128"/>
              </a:rPr>
              <a:t>[in California] </a:t>
            </a:r>
            <a:r>
              <a:rPr lang="en-US" dirty="0">
                <a:ea typeface="Arial Unicode MS" pitchFamily="34" charset="-128"/>
                <a:cs typeface="Arial Unicode MS" pitchFamily="34" charset="-128"/>
              </a:rPr>
              <a:t>missed out on about $275 million annually when students stayed home from school because they felt unsafe in class. When a student misses school, the local district often receives less funding, depending on the state</a:t>
            </a:r>
            <a:r>
              <a:rPr lang="en-US" dirty="0" smtClean="0">
                <a:ea typeface="Arial Unicode MS" pitchFamily="34" charset="-128"/>
                <a:cs typeface="Arial Unicode MS" pitchFamily="34" charset="-128"/>
              </a:rPr>
              <a:t>.”</a:t>
            </a:r>
            <a:endParaRPr lang="en-US" dirty="0">
              <a:ea typeface="Arial Unicode MS" pitchFamily="34" charset="-128"/>
              <a:cs typeface="Arial Unicode MS" pitchFamily="34" charset="-128"/>
            </a:endParaRPr>
          </a:p>
          <a:p>
            <a:pPr algn="ctr"/>
            <a:r>
              <a:rPr lang="en-US" i="1" dirty="0" smtClean="0">
                <a:ea typeface="Arial Unicode MS" pitchFamily="34" charset="-128"/>
                <a:cs typeface="Arial Unicode MS" pitchFamily="34" charset="-128"/>
              </a:rPr>
              <a:t>--Houston Chronicle (June 27, 2017)</a:t>
            </a:r>
          </a:p>
          <a:p>
            <a:pPr algn="ctr"/>
            <a:endParaRPr lang="en-US" i="1" dirty="0">
              <a:ea typeface="Arial Unicode MS" pitchFamily="34" charset="-128"/>
              <a:cs typeface="Arial Unicode MS" pitchFamily="34" charset="-128"/>
            </a:endParaRPr>
          </a:p>
        </p:txBody>
      </p:sp>
      <p:sp>
        <p:nvSpPr>
          <p:cNvPr id="296967" name="Text Box 7"/>
          <p:cNvSpPr txBox="1">
            <a:spLocks noChangeArrowheads="1"/>
          </p:cNvSpPr>
          <p:nvPr/>
        </p:nvSpPr>
        <p:spPr bwMode="auto">
          <a:xfrm>
            <a:off x="6553200" y="16002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400" dirty="0">
              <a:ea typeface="Arial Unicode MS" pitchFamily="34" charset="-128"/>
              <a:cs typeface="Arial Unicode MS" pitchFamily="34" charset="-128"/>
            </a:endParaRPr>
          </a:p>
        </p:txBody>
      </p:sp>
      <p:cxnSp>
        <p:nvCxnSpPr>
          <p:cNvPr id="4" name="Straight Connector 3"/>
          <p:cNvCxnSpPr/>
          <p:nvPr/>
        </p:nvCxnSpPr>
        <p:spPr>
          <a:xfrm>
            <a:off x="152400" y="1034436"/>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6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A school can be liable for harassment even if its administrators did not actually know it occurred.</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3</a:t>
            </a:fld>
            <a:endParaRPr lang="en-US" dirty="0"/>
          </a:p>
        </p:txBody>
      </p:sp>
    </p:spTree>
    <p:extLst>
      <p:ext uri="{BB962C8B-B14F-4D97-AF65-F5344CB8AC3E}">
        <p14:creationId xmlns:p14="http://schemas.microsoft.com/office/powerpoint/2010/main" val="315093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FB966DD7-F202-434C-9C2F-5F2D62D082BB}" type="slidenum">
              <a:rPr lang="en-US"/>
              <a:pPr/>
              <a:t>30</a:t>
            </a:fld>
            <a:endParaRPr lang="en-US" dirty="0"/>
          </a:p>
        </p:txBody>
      </p:sp>
      <p:sp>
        <p:nvSpPr>
          <p:cNvPr id="5"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87B5A0F1-6367-4FC1-97D5-1E2DA7521A87}" type="slidenum">
              <a:rPr lang="en-US" sz="800">
                <a:latin typeface="+mn-lt"/>
              </a:rPr>
              <a:pPr algn="r">
                <a:defRPr/>
              </a:pPr>
              <a:t>30</a:t>
            </a:fld>
            <a:endParaRPr lang="en-US" sz="800" dirty="0">
              <a:latin typeface="+mn-lt"/>
            </a:endParaRPr>
          </a:p>
        </p:txBody>
      </p:sp>
      <p:sp>
        <p:nvSpPr>
          <p:cNvPr id="300035" name="Rectangle 2"/>
          <p:cNvSpPr>
            <a:spLocks noGrp="1" noChangeArrowheads="1"/>
          </p:cNvSpPr>
          <p:nvPr>
            <p:ph type="title" idx="4294967295"/>
          </p:nvPr>
        </p:nvSpPr>
        <p:spPr/>
        <p:txBody>
          <a:bodyPr/>
          <a:lstStyle/>
          <a:p>
            <a:r>
              <a:rPr lang="en-US" sz="2800" dirty="0">
                <a:solidFill>
                  <a:srgbClr val="000000"/>
                </a:solidFill>
              </a:rPr>
              <a:t>Why are bullying and harassment such “hot” topics? </a:t>
            </a:r>
            <a:endParaRPr lang="en-US" dirty="0"/>
          </a:p>
        </p:txBody>
      </p:sp>
      <p:sp>
        <p:nvSpPr>
          <p:cNvPr id="300036" name="Rectangle 4"/>
          <p:cNvSpPr>
            <a:spLocks noChangeArrowheads="1"/>
          </p:cNvSpPr>
          <p:nvPr/>
        </p:nvSpPr>
        <p:spPr bwMode="auto">
          <a:xfrm>
            <a:off x="381000" y="1219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endParaRPr lang="en-US" sz="2400" dirty="0">
              <a:ea typeface="Arial Unicode MS" pitchFamily="34" charset="-128"/>
              <a:cs typeface="Arial Unicode MS" pitchFamily="34" charset="-128"/>
            </a:endParaRPr>
          </a:p>
        </p:txBody>
      </p:sp>
      <p:sp>
        <p:nvSpPr>
          <p:cNvPr id="300037" name="Text Box 5"/>
          <p:cNvSpPr txBox="1">
            <a:spLocks noChangeArrowheads="1"/>
          </p:cNvSpPr>
          <p:nvPr/>
        </p:nvSpPr>
        <p:spPr bwMode="auto">
          <a:xfrm>
            <a:off x="609600" y="1182688"/>
            <a:ext cx="8001000"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endParaRPr lang="en-US" sz="3000" dirty="0">
              <a:ea typeface="Arial Unicode MS" pitchFamily="34" charset="-128"/>
              <a:cs typeface="Arial Unicode MS" pitchFamily="34" charset="-128"/>
            </a:endParaRPr>
          </a:p>
          <a:p>
            <a:pPr>
              <a:spcBef>
                <a:spcPct val="50000"/>
              </a:spcBef>
            </a:pPr>
            <a:r>
              <a:rPr lang="en-US" sz="2600" dirty="0">
                <a:ea typeface="Arial Unicode MS" pitchFamily="34" charset="-128"/>
                <a:cs typeface="Arial Unicode MS" pitchFamily="34" charset="-128"/>
              </a:rPr>
              <a:t>These headlines are </a:t>
            </a:r>
            <a:r>
              <a:rPr lang="en-US" sz="2600" dirty="0" smtClean="0">
                <a:ea typeface="Arial Unicode MS" pitchFamily="34" charset="-128"/>
                <a:cs typeface="Arial Unicode MS" pitchFamily="34" charset="-128"/>
              </a:rPr>
              <a:t>disturbing, worrisome, and only a sampling of the many incidences our nation has faced in recent years.  </a:t>
            </a:r>
            <a:endParaRPr lang="en-US" sz="2600" dirty="0">
              <a:ea typeface="Arial Unicode MS" pitchFamily="34" charset="-128"/>
              <a:cs typeface="Arial Unicode MS" pitchFamily="34" charset="-128"/>
            </a:endParaRPr>
          </a:p>
          <a:p>
            <a:pPr>
              <a:spcBef>
                <a:spcPct val="50000"/>
              </a:spcBef>
            </a:pPr>
            <a:r>
              <a:rPr lang="en-US" sz="2600" dirty="0">
                <a:ea typeface="Arial Unicode MS" pitchFamily="34" charset="-128"/>
                <a:cs typeface="Arial Unicode MS" pitchFamily="34" charset="-128"/>
              </a:rPr>
              <a:t>They also highlight recent developments that compel school districts to take appropriate steps to protect their students and themselves from incidents of bullying and harassment and the consequences thereof.</a:t>
            </a:r>
          </a:p>
          <a:p>
            <a:pPr algn="ctr">
              <a:spcBef>
                <a:spcPct val="50000"/>
              </a:spcBef>
            </a:pPr>
            <a:endParaRPr lang="en-US" sz="2600" dirty="0">
              <a:ea typeface="Arial Unicode MS" pitchFamily="34" charset="-128"/>
              <a:cs typeface="Arial Unicode MS" pitchFamily="34" charset="-128"/>
            </a:endParaRPr>
          </a:p>
        </p:txBody>
      </p:sp>
      <p:pic>
        <p:nvPicPr>
          <p:cNvPr id="300038" name="Picture 4" descr="j0288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969695"/>
            <a:ext cx="3581400" cy="15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331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31</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b="1" dirty="0" smtClean="0">
                <a:solidFill>
                  <a:srgbClr val="FF0000"/>
                </a:solidFill>
              </a:rPr>
              <a:t>State of the Law</a:t>
            </a:r>
          </a:p>
          <a:p>
            <a:pPr marL="815975" lvl="1" indent="-457200">
              <a:buAutoNum type="arabicPeriod"/>
            </a:pPr>
            <a:r>
              <a:rPr lang="en-US" b="1" dirty="0">
                <a:solidFill>
                  <a:srgbClr val="FF0000"/>
                </a:solidFill>
              </a:rPr>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3173248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32</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b="1" dirty="0" smtClean="0">
                <a:solidFill>
                  <a:srgbClr val="FF0000"/>
                </a:solidFill>
              </a:rPr>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2258918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Elements of School Bullying &amp; Harassment </a:t>
            </a:r>
            <a:r>
              <a:rPr lang="en-US" sz="2800" dirty="0" smtClean="0"/>
              <a:t>Claims</a:t>
            </a: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What types of bullying and harassment claims are schools and districts legally obligated to address?</a:t>
            </a:r>
          </a:p>
          <a:p>
            <a:pPr marL="0" indent="0">
              <a:buNone/>
            </a:pPr>
            <a:endParaRPr lang="en-US" sz="1100" dirty="0" smtClean="0"/>
          </a:p>
          <a:p>
            <a:r>
              <a:rPr lang="en-US" dirty="0" smtClean="0"/>
              <a:t>Under </a:t>
            </a:r>
            <a:r>
              <a:rPr lang="en-US" b="1" dirty="0" smtClean="0"/>
              <a:t>federal law</a:t>
            </a:r>
            <a:r>
              <a:rPr lang="en-US" dirty="0" smtClean="0"/>
              <a:t>, schools must address harassment if it is discriminatory against a federally protected characteristic.</a:t>
            </a:r>
          </a:p>
          <a:p>
            <a:pPr marL="0" indent="0">
              <a:buNone/>
            </a:pPr>
            <a:endParaRPr lang="en-US" sz="1100" dirty="0" smtClean="0"/>
          </a:p>
          <a:p>
            <a:r>
              <a:rPr lang="en-US" b="1" dirty="0" smtClean="0"/>
              <a:t>State laws </a:t>
            </a:r>
            <a:r>
              <a:rPr lang="en-US" dirty="0" smtClean="0"/>
              <a:t>greatly vary and can be more expansive than federal law.</a:t>
            </a:r>
          </a:p>
          <a:p>
            <a:pPr marL="0" indent="0">
              <a:buNone/>
            </a:pPr>
            <a:endParaRPr lang="en-US" sz="1100" dirty="0" smtClean="0"/>
          </a:p>
          <a:p>
            <a:r>
              <a:rPr lang="en-US" dirty="0" smtClean="0"/>
              <a:t>Schools districts may have bullying policies that are even broader.</a:t>
            </a:r>
          </a:p>
        </p:txBody>
      </p:sp>
      <p:sp>
        <p:nvSpPr>
          <p:cNvPr id="4" name="Slide Number Placeholder 3"/>
          <p:cNvSpPr>
            <a:spLocks noGrp="1"/>
          </p:cNvSpPr>
          <p:nvPr>
            <p:ph type="sldNum" sz="quarter" idx="10"/>
          </p:nvPr>
        </p:nvSpPr>
        <p:spPr/>
        <p:txBody>
          <a:bodyPr/>
          <a:lstStyle/>
          <a:p>
            <a:fld id="{62E0BBFD-3C28-455B-B3E3-FD8D1415BAC5}" type="slidenum">
              <a:rPr lang="en-GB" smtClean="0"/>
              <a:pPr/>
              <a:t>33</a:t>
            </a:fld>
            <a:endParaRPr lang="en-GB" dirty="0"/>
          </a:p>
        </p:txBody>
      </p:sp>
    </p:spTree>
    <p:extLst>
      <p:ext uri="{BB962C8B-B14F-4D97-AF65-F5344CB8AC3E}">
        <p14:creationId xmlns:p14="http://schemas.microsoft.com/office/powerpoint/2010/main" val="3186810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1" y="1200000"/>
            <a:ext cx="4563400" cy="5250419"/>
          </a:xfrm>
        </p:spPr>
        <p:txBody>
          <a:bodyPr/>
          <a:lstStyle/>
          <a:p>
            <a:r>
              <a:rPr lang="en-US" dirty="0"/>
              <a:t>Harassment may be verbal, written, or other conduct that is threatening or </a:t>
            </a:r>
            <a:r>
              <a:rPr lang="en-US" dirty="0" smtClean="0"/>
              <a:t>harmful.</a:t>
            </a:r>
            <a:endParaRPr lang="en-US" dirty="0"/>
          </a:p>
          <a:p>
            <a:pPr lvl="1"/>
            <a:r>
              <a:rPr lang="en-US" dirty="0"/>
              <a:t>Does not have to include intent to harm, be directed at a specific target, or involve repeated incidents</a:t>
            </a:r>
          </a:p>
          <a:p>
            <a:pPr lvl="1"/>
            <a:r>
              <a:rPr lang="en-US" dirty="0"/>
              <a:t>Only a small part of the larger universe of bullying or cyberbullying activity</a:t>
            </a:r>
          </a:p>
        </p:txBody>
      </p:sp>
      <p:sp>
        <p:nvSpPr>
          <p:cNvPr id="2" name="Slide Title"/>
          <p:cNvSpPr>
            <a:spLocks noGrp="1"/>
          </p:cNvSpPr>
          <p:nvPr>
            <p:ph type="title"/>
          </p:nvPr>
        </p:nvSpPr>
        <p:spPr>
          <a:xfrm>
            <a:off x="165100" y="-152400"/>
            <a:ext cx="8969375" cy="1143000"/>
          </a:xfrm>
        </p:spPr>
        <p:txBody>
          <a:bodyPr/>
          <a:lstStyle/>
          <a:p>
            <a:r>
              <a:rPr lang="en-US" dirty="0" smtClean="0"/>
              <a:t>What is harassment?</a:t>
            </a:r>
            <a:endParaRPr lang="en-US" dirty="0"/>
          </a:p>
        </p:txBody>
      </p:sp>
      <p:pic>
        <p:nvPicPr>
          <p:cNvPr id="8194" name="Picture 2" descr="C:\Users\TelloMM\Desktop\offset_5163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75" y="2042576"/>
            <a:ext cx="3425825" cy="260562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4294967295"/>
          </p:nvPr>
        </p:nvSpPr>
        <p:spPr>
          <a:xfrm>
            <a:off x="8428038" y="6477000"/>
            <a:ext cx="496887" cy="360362"/>
          </a:xfrm>
          <a:prstGeom prst="rect">
            <a:avLst/>
          </a:prstGeom>
        </p:spPr>
        <p:txBody>
          <a:bodyPr/>
          <a:lstStyle/>
          <a:p>
            <a:pPr algn="r"/>
            <a:fld id="{DCD87074-DA85-4F6D-9A76-6C90A62540DE}" type="slidenum">
              <a:rPr lang="en-US" sz="800" smtClean="0"/>
              <a:pPr algn="r"/>
              <a:t>34</a:t>
            </a:fld>
            <a:endParaRPr lang="en-US" sz="800" dirty="0"/>
          </a:p>
        </p:txBody>
      </p:sp>
    </p:spTree>
    <p:extLst>
      <p:ext uri="{BB962C8B-B14F-4D97-AF65-F5344CB8AC3E}">
        <p14:creationId xmlns:p14="http://schemas.microsoft.com/office/powerpoint/2010/main" val="2022776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a:xfrm>
            <a:off x="288001" y="1200000"/>
            <a:ext cx="8560725" cy="5250419"/>
          </a:xfrm>
        </p:spPr>
        <p:txBody>
          <a:bodyPr>
            <a:normAutofit/>
          </a:bodyPr>
          <a:lstStyle/>
          <a:p>
            <a:r>
              <a:rPr lang="en-US" dirty="0"/>
              <a:t>OCR has defined sexual harassment as “unwelcome conduct of a sexual nature.” </a:t>
            </a:r>
          </a:p>
          <a:p>
            <a:r>
              <a:rPr lang="en-US" dirty="0"/>
              <a:t>What could that mean?</a:t>
            </a:r>
          </a:p>
          <a:p>
            <a:pPr lvl="1"/>
            <a:r>
              <a:rPr lang="en-US" dirty="0"/>
              <a:t>unwelcome sexual advances</a:t>
            </a:r>
          </a:p>
          <a:p>
            <a:pPr lvl="1"/>
            <a:r>
              <a:rPr lang="en-US" dirty="0"/>
              <a:t>requests for sexual favors</a:t>
            </a:r>
          </a:p>
          <a:p>
            <a:pPr lvl="1"/>
            <a:r>
              <a:rPr lang="en-US" dirty="0"/>
              <a:t>verbal, nonverbal, or physical conduct of a sexual nature </a:t>
            </a:r>
          </a:p>
          <a:p>
            <a:pPr lvl="1"/>
            <a:r>
              <a:rPr lang="en-US" dirty="0"/>
              <a:t>name-calling</a:t>
            </a:r>
          </a:p>
          <a:p>
            <a:pPr lvl="1"/>
            <a:r>
              <a:rPr lang="en-US" dirty="0"/>
              <a:t>graphic and written statements, which may include use of cell phones or the Internet</a:t>
            </a:r>
          </a:p>
          <a:p>
            <a:pPr lvl="1"/>
            <a:r>
              <a:rPr lang="en-US" dirty="0"/>
              <a:t>conduct that may be physically threatening, harmful, or humiliating</a:t>
            </a:r>
          </a:p>
        </p:txBody>
      </p:sp>
      <p:sp>
        <p:nvSpPr>
          <p:cNvPr id="2" name="Slide Title"/>
          <p:cNvSpPr>
            <a:spLocks noGrp="1"/>
          </p:cNvSpPr>
          <p:nvPr>
            <p:ph type="title"/>
          </p:nvPr>
        </p:nvSpPr>
        <p:spPr>
          <a:xfrm>
            <a:off x="165100" y="-152400"/>
            <a:ext cx="8969375" cy="1143000"/>
          </a:xfrm>
        </p:spPr>
        <p:txBody>
          <a:bodyPr/>
          <a:lstStyle/>
          <a:p>
            <a:r>
              <a:rPr lang="en-US" dirty="0" smtClean="0"/>
              <a:t>What is sexual harassment?</a:t>
            </a:r>
            <a:endParaRPr lang="en-US" dirty="0"/>
          </a:p>
        </p:txBody>
      </p:sp>
      <p:sp>
        <p:nvSpPr>
          <p:cNvPr id="6" name="Slide Number Placeholder 3"/>
          <p:cNvSpPr>
            <a:spLocks noGrp="1"/>
          </p:cNvSpPr>
          <p:nvPr>
            <p:ph type="sldNum" sz="quarter" idx="4294967295"/>
          </p:nvPr>
        </p:nvSpPr>
        <p:spPr>
          <a:xfrm>
            <a:off x="8428038" y="6497638"/>
            <a:ext cx="496887" cy="360362"/>
          </a:xfrm>
          <a:prstGeom prst="rect">
            <a:avLst/>
          </a:prstGeom>
        </p:spPr>
        <p:txBody>
          <a:bodyPr/>
          <a:lstStyle/>
          <a:p>
            <a:pPr algn="r"/>
            <a:fld id="{DCD87074-DA85-4F6D-9A76-6C90A62540DE}" type="slidenum">
              <a:rPr lang="en-US" sz="800" smtClean="0"/>
              <a:pPr algn="r"/>
              <a:t>35</a:t>
            </a:fld>
            <a:endParaRPr lang="en-US" sz="800" dirty="0"/>
          </a:p>
        </p:txBody>
      </p:sp>
    </p:spTree>
    <p:extLst>
      <p:ext uri="{BB962C8B-B14F-4D97-AF65-F5344CB8AC3E}">
        <p14:creationId xmlns:p14="http://schemas.microsoft.com/office/powerpoint/2010/main" val="2808005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CE0798-120A-49E9-ACAC-8FA91CC1DD68}" type="slidenum">
              <a:rPr lang="en-US"/>
              <a:pPr>
                <a:defRPr/>
              </a:pPr>
              <a:t>36</a:t>
            </a:fld>
            <a:endParaRPr lang="en-US" dirty="0"/>
          </a:p>
        </p:txBody>
      </p:sp>
      <p:sp>
        <p:nvSpPr>
          <p:cNvPr id="9219" name="Rectangle 2"/>
          <p:cNvSpPr>
            <a:spLocks noGrp="1" noChangeArrowheads="1"/>
          </p:cNvSpPr>
          <p:nvPr>
            <p:ph type="title"/>
          </p:nvPr>
        </p:nvSpPr>
        <p:spPr/>
        <p:txBody>
          <a:bodyPr/>
          <a:lstStyle/>
          <a:p>
            <a:pPr eaLnBrk="1" hangingPunct="1"/>
            <a:r>
              <a:rPr lang="en-US" dirty="0" smtClean="0"/>
              <a:t>Connecticut Law:  Bullying </a:t>
            </a:r>
          </a:p>
        </p:txBody>
      </p:sp>
      <p:sp>
        <p:nvSpPr>
          <p:cNvPr id="9220" name="Rectangle 3"/>
          <p:cNvSpPr>
            <a:spLocks noGrp="1" noChangeArrowheads="1"/>
          </p:cNvSpPr>
          <p:nvPr>
            <p:ph type="body" idx="1"/>
          </p:nvPr>
        </p:nvSpPr>
        <p:spPr>
          <a:xfrm>
            <a:off x="165100" y="1219200"/>
            <a:ext cx="8978900" cy="5233988"/>
          </a:xfrm>
        </p:spPr>
        <p:txBody>
          <a:bodyPr/>
          <a:lstStyle/>
          <a:p>
            <a:pPr eaLnBrk="1" hangingPunct="1"/>
            <a:endParaRPr lang="en-US" dirty="0" smtClean="0"/>
          </a:p>
          <a:p>
            <a:pPr eaLnBrk="1" hangingPunct="1"/>
            <a:endParaRPr lang="en-US" dirty="0" smtClean="0"/>
          </a:p>
          <a:p>
            <a:pPr eaLnBrk="1" hangingPunct="1"/>
            <a:r>
              <a:rPr lang="en-US" dirty="0" smtClean="0"/>
              <a:t>Connecticut Legislature took action in 2002 (Public </a:t>
            </a:r>
            <a:r>
              <a:rPr lang="en-US" dirty="0"/>
              <a:t>Act </a:t>
            </a:r>
            <a:r>
              <a:rPr lang="en-US" dirty="0" smtClean="0"/>
              <a:t>02-119) </a:t>
            </a:r>
            <a:r>
              <a:rPr lang="en-US" dirty="0"/>
              <a:t>to address bullying </a:t>
            </a:r>
            <a:r>
              <a:rPr lang="en-US" dirty="0" smtClean="0"/>
              <a:t>in public schools, and amended the law a number of times since 2002.</a:t>
            </a:r>
          </a:p>
          <a:p>
            <a:pPr eaLnBrk="1" hangingPunct="1"/>
            <a:endParaRPr lang="en-US" dirty="0" smtClean="0"/>
          </a:p>
        </p:txBody>
      </p:sp>
    </p:spTree>
    <p:extLst>
      <p:ext uri="{BB962C8B-B14F-4D97-AF65-F5344CB8AC3E}">
        <p14:creationId xmlns:p14="http://schemas.microsoft.com/office/powerpoint/2010/main" val="2936396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CE0798-120A-49E9-ACAC-8FA91CC1DD68}" type="slidenum">
              <a:rPr lang="en-US"/>
              <a:pPr>
                <a:defRPr/>
              </a:pPr>
              <a:t>37</a:t>
            </a:fld>
            <a:endParaRPr lang="en-US" dirty="0"/>
          </a:p>
        </p:txBody>
      </p:sp>
      <p:sp>
        <p:nvSpPr>
          <p:cNvPr id="9219" name="Rectangle 2"/>
          <p:cNvSpPr>
            <a:spLocks noGrp="1" noChangeArrowheads="1"/>
          </p:cNvSpPr>
          <p:nvPr>
            <p:ph type="title"/>
          </p:nvPr>
        </p:nvSpPr>
        <p:spPr/>
        <p:txBody>
          <a:bodyPr/>
          <a:lstStyle/>
          <a:p>
            <a:pPr eaLnBrk="1" hangingPunct="1"/>
            <a:r>
              <a:rPr lang="en-US" dirty="0"/>
              <a:t>Connecticut Law:  Bullying </a:t>
            </a:r>
            <a:endParaRPr lang="en-US" dirty="0" smtClean="0"/>
          </a:p>
        </p:txBody>
      </p:sp>
      <p:sp>
        <p:nvSpPr>
          <p:cNvPr id="9220" name="Rectangle 3"/>
          <p:cNvSpPr>
            <a:spLocks noGrp="1" noChangeArrowheads="1"/>
          </p:cNvSpPr>
          <p:nvPr>
            <p:ph type="body" idx="1"/>
          </p:nvPr>
        </p:nvSpPr>
        <p:spPr>
          <a:xfrm>
            <a:off x="165100" y="1219200"/>
            <a:ext cx="8978900" cy="5233988"/>
          </a:xfrm>
        </p:spPr>
        <p:txBody>
          <a:bodyPr/>
          <a:lstStyle/>
          <a:p>
            <a:pPr eaLnBrk="1" hangingPunct="1"/>
            <a:r>
              <a:rPr lang="en-US" sz="2600" dirty="0" smtClean="0"/>
              <a:t>How does Connecticut law define </a:t>
            </a:r>
            <a:r>
              <a:rPr lang="en-US" sz="2600" b="1" dirty="0" smtClean="0"/>
              <a:t>bullying</a:t>
            </a:r>
            <a:r>
              <a:rPr lang="en-US" sz="2600" dirty="0" smtClean="0"/>
              <a:t>?</a:t>
            </a:r>
          </a:p>
          <a:p>
            <a:pPr lvl="1" eaLnBrk="1" hangingPunct="1"/>
            <a:r>
              <a:rPr lang="en-US" sz="2200" dirty="0" smtClean="0"/>
              <a:t>The </a:t>
            </a:r>
            <a:r>
              <a:rPr lang="en-US" sz="2200" dirty="0"/>
              <a:t>repeated use by one or more students of a written, oral, or electronic communication, such as cyberbullying, directed at or referring to another student attending school in the same school district; </a:t>
            </a:r>
            <a:r>
              <a:rPr lang="en-US" sz="2200" b="1" u="sng" dirty="0" smtClean="0"/>
              <a:t>OR</a:t>
            </a:r>
            <a:endParaRPr lang="en-US" sz="2200" b="1" u="sng" dirty="0"/>
          </a:p>
          <a:p>
            <a:pPr lvl="1" eaLnBrk="1" hangingPunct="1"/>
            <a:r>
              <a:rPr lang="en-US" sz="2200" dirty="0" smtClean="0"/>
              <a:t>A </a:t>
            </a:r>
            <a:r>
              <a:rPr lang="en-US" sz="2200" dirty="0"/>
              <a:t>physical act or gesture by one or more students repeatedly directed at another student attending school in the same school district, that: </a:t>
            </a:r>
          </a:p>
          <a:p>
            <a:pPr lvl="2" eaLnBrk="1" hangingPunct="1"/>
            <a:r>
              <a:rPr lang="en-US" sz="1800" dirty="0" smtClean="0"/>
              <a:t>Causes </a:t>
            </a:r>
            <a:r>
              <a:rPr lang="en-US" sz="1800" dirty="0"/>
              <a:t>physical or emotional harm </a:t>
            </a:r>
            <a:r>
              <a:rPr lang="en-US" sz="1800" dirty="0" smtClean="0"/>
              <a:t>or </a:t>
            </a:r>
            <a:r>
              <a:rPr lang="en-US" sz="1800" dirty="0"/>
              <a:t>damage to </a:t>
            </a:r>
            <a:r>
              <a:rPr lang="en-US" sz="1800" dirty="0" smtClean="0"/>
              <a:t>the student's </a:t>
            </a:r>
            <a:r>
              <a:rPr lang="en-US" sz="1800" dirty="0"/>
              <a:t>property; </a:t>
            </a:r>
            <a:endParaRPr lang="en-US" sz="1800" dirty="0" smtClean="0"/>
          </a:p>
          <a:p>
            <a:pPr lvl="2" eaLnBrk="1" hangingPunct="1"/>
            <a:r>
              <a:rPr lang="en-US" sz="1800" dirty="0" smtClean="0"/>
              <a:t>Places </a:t>
            </a:r>
            <a:r>
              <a:rPr lang="en-US" sz="1800" dirty="0"/>
              <a:t>the student in reasonable fear of harm to himself or herself, or of damage to his or her </a:t>
            </a:r>
            <a:r>
              <a:rPr lang="en-US" sz="1800" dirty="0" smtClean="0"/>
              <a:t>property;</a:t>
            </a:r>
          </a:p>
          <a:p>
            <a:pPr lvl="2" eaLnBrk="1" hangingPunct="1"/>
            <a:r>
              <a:rPr lang="en-US" sz="1800" dirty="0" smtClean="0"/>
              <a:t>Creates </a:t>
            </a:r>
            <a:r>
              <a:rPr lang="en-US" sz="1800" dirty="0"/>
              <a:t>a hostile environment at school for the </a:t>
            </a:r>
            <a:r>
              <a:rPr lang="en-US" sz="1800" dirty="0" smtClean="0"/>
              <a:t>student;</a:t>
            </a:r>
          </a:p>
          <a:p>
            <a:pPr lvl="2" eaLnBrk="1" hangingPunct="1"/>
            <a:r>
              <a:rPr lang="en-US" sz="1800" dirty="0" smtClean="0"/>
              <a:t>Infringes </a:t>
            </a:r>
            <a:r>
              <a:rPr lang="en-US" sz="1800" dirty="0"/>
              <a:t>on the rights of such student at school; </a:t>
            </a:r>
            <a:r>
              <a:rPr lang="en-US" sz="1800" dirty="0" smtClean="0"/>
              <a:t>or</a:t>
            </a:r>
          </a:p>
          <a:p>
            <a:pPr lvl="2" eaLnBrk="1" hangingPunct="1"/>
            <a:r>
              <a:rPr lang="en-US" sz="1800" dirty="0" smtClean="0"/>
              <a:t>Substantially </a:t>
            </a:r>
            <a:r>
              <a:rPr lang="en-US" sz="1800" dirty="0"/>
              <a:t>disrupts the education process or the orderly operation of a school.</a:t>
            </a:r>
          </a:p>
          <a:p>
            <a:pPr eaLnBrk="1" hangingPunct="1"/>
            <a:endParaRPr lang="en-US" dirty="0" smtClean="0"/>
          </a:p>
        </p:txBody>
      </p:sp>
    </p:spTree>
    <p:extLst>
      <p:ext uri="{BB962C8B-B14F-4D97-AF65-F5344CB8AC3E}">
        <p14:creationId xmlns:p14="http://schemas.microsoft.com/office/powerpoint/2010/main" val="3377234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CE0798-120A-49E9-ACAC-8FA91CC1DD68}" type="slidenum">
              <a:rPr lang="en-US"/>
              <a:pPr>
                <a:defRPr/>
              </a:pPr>
              <a:t>38</a:t>
            </a:fld>
            <a:endParaRPr lang="en-US" dirty="0"/>
          </a:p>
        </p:txBody>
      </p:sp>
      <p:sp>
        <p:nvSpPr>
          <p:cNvPr id="9219" name="Rectangle 2"/>
          <p:cNvSpPr>
            <a:spLocks noGrp="1" noChangeArrowheads="1"/>
          </p:cNvSpPr>
          <p:nvPr>
            <p:ph type="title"/>
          </p:nvPr>
        </p:nvSpPr>
        <p:spPr/>
        <p:txBody>
          <a:bodyPr/>
          <a:lstStyle/>
          <a:p>
            <a:pPr eaLnBrk="1" hangingPunct="1"/>
            <a:r>
              <a:rPr lang="en-US" dirty="0"/>
              <a:t>Connecticut Law:  Bullying  </a:t>
            </a:r>
            <a:endParaRPr lang="en-US" dirty="0" smtClean="0"/>
          </a:p>
        </p:txBody>
      </p:sp>
      <p:sp>
        <p:nvSpPr>
          <p:cNvPr id="9220" name="Rectangle 3"/>
          <p:cNvSpPr>
            <a:spLocks noGrp="1" noChangeArrowheads="1"/>
          </p:cNvSpPr>
          <p:nvPr>
            <p:ph type="body" idx="1"/>
          </p:nvPr>
        </p:nvSpPr>
        <p:spPr>
          <a:xfrm>
            <a:off x="165100" y="1219200"/>
            <a:ext cx="8978900" cy="5233988"/>
          </a:xfrm>
        </p:spPr>
        <p:txBody>
          <a:bodyPr>
            <a:normAutofit lnSpcReduction="10000"/>
          </a:bodyPr>
          <a:lstStyle/>
          <a:p>
            <a:pPr eaLnBrk="1" hangingPunct="1"/>
            <a:r>
              <a:rPr lang="en-US" dirty="0" smtClean="0"/>
              <a:t>“‘Bullying’ </a:t>
            </a:r>
            <a:r>
              <a:rPr lang="en-US" dirty="0"/>
              <a:t>shall include, but not be limited to, a written, oral or electronic communication or physical act or gesture based on any actual or perceived differentiating characteristic, such as </a:t>
            </a:r>
            <a:r>
              <a:rPr lang="en-US" dirty="0" smtClean="0">
                <a:solidFill>
                  <a:srgbClr val="DC6A24"/>
                </a:solidFill>
              </a:rPr>
              <a:t>race, color</a:t>
            </a:r>
            <a:r>
              <a:rPr lang="en-US" dirty="0">
                <a:solidFill>
                  <a:srgbClr val="DC6A24"/>
                </a:solidFill>
              </a:rPr>
              <a:t>, religion, ancestry, national origin, gender, sexual orientation, gender identity or expression, socioeconomic status, academic status, physical appearance, or mental, physical, developmental or sensory disability</a:t>
            </a:r>
            <a:r>
              <a:rPr lang="en-US" dirty="0"/>
              <a:t>, or by association with an individual or group who has or is perceived to have one or more of such </a:t>
            </a:r>
            <a:r>
              <a:rPr lang="en-US" dirty="0" smtClean="0"/>
              <a:t>characteristics”</a:t>
            </a:r>
          </a:p>
          <a:p>
            <a:pPr marL="0" indent="0" eaLnBrk="1" hangingPunct="1">
              <a:buNone/>
            </a:pPr>
            <a:r>
              <a:rPr lang="en-US" dirty="0"/>
              <a:t>					</a:t>
            </a:r>
            <a:r>
              <a:rPr lang="en-US" sz="2000" dirty="0" smtClean="0"/>
              <a:t>-- </a:t>
            </a:r>
            <a:r>
              <a:rPr lang="en-US" sz="2000" dirty="0"/>
              <a:t>Conn. Gen. Stat. § § </a:t>
            </a:r>
            <a:r>
              <a:rPr lang="en-US" sz="2000" dirty="0" smtClean="0"/>
              <a:t>10-222d</a:t>
            </a:r>
          </a:p>
        </p:txBody>
      </p:sp>
    </p:spTree>
    <p:extLst>
      <p:ext uri="{BB962C8B-B14F-4D97-AF65-F5344CB8AC3E}">
        <p14:creationId xmlns:p14="http://schemas.microsoft.com/office/powerpoint/2010/main" val="4019576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CE0798-120A-49E9-ACAC-8FA91CC1DD68}" type="slidenum">
              <a:rPr lang="en-US"/>
              <a:pPr>
                <a:defRPr/>
              </a:pPr>
              <a:t>39</a:t>
            </a:fld>
            <a:endParaRPr lang="en-US" dirty="0"/>
          </a:p>
        </p:txBody>
      </p:sp>
      <p:sp>
        <p:nvSpPr>
          <p:cNvPr id="9219" name="Rectangle 2"/>
          <p:cNvSpPr>
            <a:spLocks noGrp="1" noChangeArrowheads="1"/>
          </p:cNvSpPr>
          <p:nvPr>
            <p:ph type="title"/>
          </p:nvPr>
        </p:nvSpPr>
        <p:spPr/>
        <p:txBody>
          <a:bodyPr/>
          <a:lstStyle/>
          <a:p>
            <a:pPr eaLnBrk="1" hangingPunct="1"/>
            <a:r>
              <a:rPr lang="en-US" dirty="0"/>
              <a:t>Connecticut Law:  Bullying  </a:t>
            </a:r>
            <a:endParaRPr lang="en-US" dirty="0" smtClean="0"/>
          </a:p>
        </p:txBody>
      </p:sp>
      <p:sp>
        <p:nvSpPr>
          <p:cNvPr id="9220" name="Rectangle 3"/>
          <p:cNvSpPr>
            <a:spLocks noGrp="1" noChangeArrowheads="1"/>
          </p:cNvSpPr>
          <p:nvPr>
            <p:ph type="body" idx="1"/>
          </p:nvPr>
        </p:nvSpPr>
        <p:spPr>
          <a:xfrm>
            <a:off x="165100" y="1219200"/>
            <a:ext cx="8978900" cy="5233988"/>
          </a:xfrm>
        </p:spPr>
        <p:txBody>
          <a:bodyPr>
            <a:normAutofit lnSpcReduction="10000"/>
          </a:bodyPr>
          <a:lstStyle/>
          <a:p>
            <a:pPr eaLnBrk="1" hangingPunct="1"/>
            <a:r>
              <a:rPr lang="en-US" dirty="0"/>
              <a:t>How does Connecticut law </a:t>
            </a:r>
            <a:r>
              <a:rPr lang="en-US" dirty="0" smtClean="0"/>
              <a:t>define </a:t>
            </a:r>
            <a:r>
              <a:rPr lang="en-US" b="1" dirty="0" smtClean="0"/>
              <a:t>cyberbullying</a:t>
            </a:r>
            <a:r>
              <a:rPr lang="en-US" dirty="0" smtClean="0"/>
              <a:t>?</a:t>
            </a:r>
          </a:p>
          <a:p>
            <a:pPr lvl="1" eaLnBrk="1" hangingPunct="1"/>
            <a:r>
              <a:rPr lang="en-US" sz="2000" dirty="0" smtClean="0"/>
              <a:t>“[A]ny act </a:t>
            </a:r>
            <a:r>
              <a:rPr lang="en-US" sz="2000" dirty="0"/>
              <a:t>of bullying through the use of the Internet, interactive and digital technologies, cellular mobile telephone or other mobile electronic devices or any electronic communications.”</a:t>
            </a:r>
            <a:endParaRPr lang="en-US" sz="2000" dirty="0" smtClean="0"/>
          </a:p>
          <a:p>
            <a:pPr lvl="2" eaLnBrk="1" hangingPunct="1"/>
            <a:r>
              <a:rPr lang="en-US" sz="1400" dirty="0"/>
              <a:t>“</a:t>
            </a:r>
            <a:r>
              <a:rPr lang="en-US" sz="1400" b="1" dirty="0"/>
              <a:t>Mobile electronic device</a:t>
            </a:r>
            <a:r>
              <a:rPr lang="en-US" sz="1400" dirty="0"/>
              <a:t>” </a:t>
            </a:r>
            <a:r>
              <a:rPr lang="en-US" sz="1400" dirty="0" smtClean="0"/>
              <a:t>means any </a:t>
            </a:r>
            <a:r>
              <a:rPr lang="en-US" sz="1400" dirty="0"/>
              <a:t>hand-held or other portable electronic equipment capable of providing data communication between two or more individuals, including, but not limited to, a text messaging device, a paging device, a personal digital assistant, a laptop computer, equipment that is capable of playing a video game or a digital video disk, or equipment on which digital images are taken or transmitted.</a:t>
            </a:r>
          </a:p>
          <a:p>
            <a:pPr lvl="2" eaLnBrk="1" hangingPunct="1"/>
            <a:r>
              <a:rPr lang="en-US" sz="1400" dirty="0" smtClean="0"/>
              <a:t>“</a:t>
            </a:r>
            <a:r>
              <a:rPr lang="en-US" sz="1400" b="1" dirty="0" smtClean="0"/>
              <a:t>Electronic </a:t>
            </a:r>
            <a:r>
              <a:rPr lang="en-US" sz="1400" b="1" dirty="0"/>
              <a:t>communication</a:t>
            </a:r>
            <a:r>
              <a:rPr lang="en-US" sz="1400" dirty="0"/>
              <a:t>” means any transfer of signs, signals, writing, images, sounds, data or intelligence of any nature transmitted in whole or in part by a wire, radio, electromagnetic, photoelectronic or photo-optical system.</a:t>
            </a:r>
          </a:p>
          <a:p>
            <a:pPr eaLnBrk="1" hangingPunct="1"/>
            <a:r>
              <a:rPr lang="en-US" dirty="0" smtClean="0"/>
              <a:t>Is </a:t>
            </a:r>
            <a:r>
              <a:rPr lang="en-US" dirty="0"/>
              <a:t>one action enough to qualify as </a:t>
            </a:r>
            <a:r>
              <a:rPr lang="en-US" dirty="0" smtClean="0"/>
              <a:t>bullying or cyberbullying?</a:t>
            </a:r>
            <a:endParaRPr lang="en-US" dirty="0"/>
          </a:p>
          <a:p>
            <a:pPr lvl="1" eaLnBrk="1" hangingPunct="1"/>
            <a:r>
              <a:rPr lang="en-US" b="1" u="sng" dirty="0"/>
              <a:t>NO</a:t>
            </a:r>
            <a:r>
              <a:rPr lang="en-US" dirty="0"/>
              <a:t> – under Connecticut law, bullying requires “</a:t>
            </a:r>
            <a:r>
              <a:rPr lang="en-US" i="1" dirty="0"/>
              <a:t>repeated</a:t>
            </a:r>
            <a:r>
              <a:rPr lang="en-US" dirty="0"/>
              <a:t>” written, oral or electronic communication.</a:t>
            </a:r>
          </a:p>
          <a:p>
            <a:pPr marL="1077913" lvl="3" indent="0" eaLnBrk="1" hangingPunct="1">
              <a:buNone/>
            </a:pPr>
            <a:r>
              <a:rPr lang="en-US" sz="1800" dirty="0" smtClean="0"/>
              <a:t>  </a:t>
            </a:r>
          </a:p>
        </p:txBody>
      </p:sp>
    </p:spTree>
    <p:extLst>
      <p:ext uri="{BB962C8B-B14F-4D97-AF65-F5344CB8AC3E}">
        <p14:creationId xmlns:p14="http://schemas.microsoft.com/office/powerpoint/2010/main" val="1961039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Districts are not legally obligated to address anti-transgender harassment under federal law in light of the recent repeal of the transgender-focused Dear Colleague Letter.</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4</a:t>
            </a:fld>
            <a:endParaRPr lang="en-US" dirty="0"/>
          </a:p>
        </p:txBody>
      </p:sp>
    </p:spTree>
    <p:extLst>
      <p:ext uri="{BB962C8B-B14F-4D97-AF65-F5344CB8AC3E}">
        <p14:creationId xmlns:p14="http://schemas.microsoft.com/office/powerpoint/2010/main" val="2595929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34B143E-393B-4B37-8DA0-1F8DCDA0002B}" type="slidenum">
              <a:rPr lang="en-US" smtClean="0"/>
              <a:pPr/>
              <a:t>40</a:t>
            </a:fld>
            <a:endParaRPr lang="en-US" dirty="0"/>
          </a:p>
        </p:txBody>
      </p:sp>
      <p:sp>
        <p:nvSpPr>
          <p:cNvPr id="3" name="Title 1"/>
          <p:cNvSpPr txBox="1">
            <a:spLocks/>
          </p:cNvSpPr>
          <p:nvPr/>
        </p:nvSpPr>
        <p:spPr>
          <a:xfrm>
            <a:off x="165100" y="0"/>
            <a:ext cx="8969375" cy="1143000"/>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r>
              <a:rPr lang="en-US" dirty="0" smtClean="0"/>
              <a:t>The Universe of Bullying &amp; Harassment </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784598116"/>
              </p:ext>
            </p:extLst>
          </p:nvPr>
        </p:nvGraphicFramePr>
        <p:xfrm>
          <a:off x="165100" y="914400"/>
          <a:ext cx="8794750" cy="553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424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p:txBody>
          <a:bodyPr>
            <a:normAutofit lnSpcReduction="10000"/>
          </a:bodyPr>
          <a:lstStyle/>
          <a:p>
            <a:r>
              <a:rPr lang="en-US" sz="2400" dirty="0"/>
              <a:t>Dear Colleague Letter (“DCL</a:t>
            </a:r>
            <a:r>
              <a:rPr lang="en-US" sz="2400" dirty="0" smtClean="0"/>
              <a:t>”) on Title IX, and Q&amp;A on Campus Sexual Misconduct (Sept. 22, 2017)</a:t>
            </a:r>
          </a:p>
          <a:p>
            <a:r>
              <a:rPr lang="en-US" sz="2400" dirty="0" smtClean="0"/>
              <a:t>DCL on </a:t>
            </a:r>
            <a:r>
              <a:rPr lang="en-US" sz="2400" dirty="0"/>
              <a:t>Title IX and Transgender Students (May 13, 2016) (</a:t>
            </a:r>
            <a:r>
              <a:rPr lang="en-US" sz="2400" i="1" dirty="0" smtClean="0"/>
              <a:t>withdrawn and rescinded, Feb. 22, 2017</a:t>
            </a:r>
            <a:r>
              <a:rPr lang="en-US" sz="2400" dirty="0" smtClean="0"/>
              <a:t>)</a:t>
            </a:r>
            <a:endParaRPr lang="en-US" sz="2400" dirty="0"/>
          </a:p>
          <a:p>
            <a:r>
              <a:rPr lang="en-US" sz="2400" dirty="0"/>
              <a:t>DCL on Obligation of Schools to Designate a Title IX Coordinator (April 24, 2015</a:t>
            </a:r>
            <a:r>
              <a:rPr lang="en-US" sz="2400" dirty="0" smtClean="0"/>
              <a:t>)</a:t>
            </a:r>
            <a:endParaRPr lang="en-US" sz="2400" dirty="0"/>
          </a:p>
          <a:p>
            <a:r>
              <a:rPr lang="en-US" sz="2400" dirty="0"/>
              <a:t>Questions and Answers on Title IX and Single-Sex Elementary and Secondary Classes and Extracurricular Activities (December 1, 2014)</a:t>
            </a:r>
          </a:p>
          <a:p>
            <a:r>
              <a:rPr lang="en-US" sz="2400" dirty="0"/>
              <a:t>DCL on Supporting the Academic Success of Pregnant and Parenting Students (June 25, 2014</a:t>
            </a:r>
            <a:r>
              <a:rPr lang="en-US" sz="2400" dirty="0" smtClean="0"/>
              <a:t>)</a:t>
            </a:r>
            <a:endParaRPr lang="en-US" sz="2400" dirty="0"/>
          </a:p>
          <a:p>
            <a:r>
              <a:rPr lang="en-US" sz="2400" dirty="0"/>
              <a:t>Questions and Answers about Title IX and Sexual Violence (April 29, 2014</a:t>
            </a:r>
            <a:r>
              <a:rPr lang="en-US" sz="2400" dirty="0" smtClean="0"/>
              <a:t>) (</a:t>
            </a:r>
            <a:r>
              <a:rPr lang="en-US" sz="2400" i="1" dirty="0" smtClean="0"/>
              <a:t>withdrawn, Sept. 22, 2017</a:t>
            </a:r>
            <a:r>
              <a:rPr lang="en-US" sz="2400" dirty="0" smtClean="0"/>
              <a:t>)</a:t>
            </a:r>
            <a:endParaRPr lang="en-US" sz="2400" dirty="0"/>
          </a:p>
          <a:p>
            <a:r>
              <a:rPr lang="en-US" dirty="0" smtClean="0"/>
              <a:t> </a:t>
            </a:r>
            <a:endParaRPr lang="en-US" dirty="0"/>
          </a:p>
        </p:txBody>
      </p:sp>
      <p:sp>
        <p:nvSpPr>
          <p:cNvPr id="2" name="Slide Title"/>
          <p:cNvSpPr>
            <a:spLocks noGrp="1"/>
          </p:cNvSpPr>
          <p:nvPr>
            <p:ph type="title"/>
          </p:nvPr>
        </p:nvSpPr>
        <p:spPr>
          <a:xfrm>
            <a:off x="165100" y="0"/>
            <a:ext cx="8969375" cy="990600"/>
          </a:xfrm>
        </p:spPr>
        <p:txBody>
          <a:bodyPr/>
          <a:lstStyle/>
          <a:p>
            <a:r>
              <a:rPr lang="en-US" dirty="0" smtClean="0"/>
              <a:t>Selected OCR Policy Guidance</a:t>
            </a:r>
            <a:endParaRPr lang="en-US" dirty="0"/>
          </a:p>
        </p:txBody>
      </p:sp>
      <p:sp>
        <p:nvSpPr>
          <p:cNvPr id="6" name="Slide Number Placeholder 3"/>
          <p:cNvSpPr>
            <a:spLocks noGrp="1"/>
          </p:cNvSpPr>
          <p:nvPr>
            <p:ph type="sldNum" sz="quarter" idx="4294967295"/>
          </p:nvPr>
        </p:nvSpPr>
        <p:spPr>
          <a:xfrm>
            <a:off x="8428038" y="6553200"/>
            <a:ext cx="496887" cy="360362"/>
          </a:xfrm>
          <a:prstGeom prst="rect">
            <a:avLst/>
          </a:prstGeom>
        </p:spPr>
        <p:txBody>
          <a:bodyPr/>
          <a:lstStyle/>
          <a:p>
            <a:pPr algn="r"/>
            <a:fld id="{DCD87074-DA85-4F6D-9A76-6C90A62540DE}" type="slidenum">
              <a:rPr lang="en-US" sz="800" smtClean="0"/>
              <a:pPr algn="r"/>
              <a:t>41</a:t>
            </a:fld>
            <a:endParaRPr lang="en-US" sz="800" dirty="0"/>
          </a:p>
        </p:txBody>
      </p:sp>
    </p:spTree>
    <p:extLst>
      <p:ext uri="{BB962C8B-B14F-4D97-AF65-F5344CB8AC3E}">
        <p14:creationId xmlns:p14="http://schemas.microsoft.com/office/powerpoint/2010/main" val="376009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p:txBody>
          <a:bodyPr>
            <a:normAutofit/>
          </a:bodyPr>
          <a:lstStyle/>
          <a:p>
            <a:r>
              <a:rPr lang="en-US" sz="2400" dirty="0"/>
              <a:t>DCL on the prohibition against retaliation under Federal civil rights laws (April 24, 2013)</a:t>
            </a:r>
          </a:p>
          <a:p>
            <a:r>
              <a:rPr lang="en-US" sz="2400" dirty="0"/>
              <a:t>DCL on Addressing Sexual Harassment/Sexual Violence (April 4, 2011) (</a:t>
            </a:r>
            <a:r>
              <a:rPr lang="en-US" sz="2400" i="1" dirty="0"/>
              <a:t>withdrawn, Sept. 22, 2017</a:t>
            </a:r>
            <a:r>
              <a:rPr lang="en-US" sz="2400" dirty="0" smtClean="0"/>
              <a:t>)</a:t>
            </a:r>
            <a:endParaRPr lang="en-US" sz="2400" dirty="0"/>
          </a:p>
          <a:p>
            <a:r>
              <a:rPr lang="en-US" sz="2400" dirty="0"/>
              <a:t>DCL on Schools’ Obligations to Protect Students from Student-on-Student Harassment on the Basis of Sex; Race, Color and National Origin; and Disability (October 26, 2010)</a:t>
            </a:r>
          </a:p>
          <a:p>
            <a:r>
              <a:rPr lang="en-US" sz="2400" dirty="0"/>
              <a:t>DCL on Accommodating Students’ Athletic Interests and Abilities: Standards for Part Three of the “Three-Part Test“ (April 20, 2010</a:t>
            </a:r>
            <a:r>
              <a:rPr lang="en-US" sz="2400" dirty="0" smtClean="0"/>
              <a:t>)</a:t>
            </a:r>
          </a:p>
          <a:p>
            <a:r>
              <a:rPr lang="en-US" sz="2400" dirty="0" smtClean="0"/>
              <a:t>DCL on Sexual Harassment (Jan. 25, 2006)</a:t>
            </a:r>
          </a:p>
          <a:p>
            <a:r>
              <a:rPr lang="en-US" sz="2400" dirty="0" smtClean="0"/>
              <a:t>Revised Sexual Harassment Guidance (Jan. 19, 2001)</a:t>
            </a:r>
            <a:endParaRPr lang="en-US" sz="2400" dirty="0"/>
          </a:p>
          <a:p>
            <a:pPr marL="0" indent="0">
              <a:buNone/>
            </a:pPr>
            <a:endParaRPr lang="en-US" dirty="0"/>
          </a:p>
        </p:txBody>
      </p:sp>
      <p:sp>
        <p:nvSpPr>
          <p:cNvPr id="2" name="Slide Title"/>
          <p:cNvSpPr>
            <a:spLocks noGrp="1"/>
          </p:cNvSpPr>
          <p:nvPr>
            <p:ph type="title"/>
          </p:nvPr>
        </p:nvSpPr>
        <p:spPr>
          <a:xfrm>
            <a:off x="165100" y="0"/>
            <a:ext cx="8969375" cy="990600"/>
          </a:xfrm>
        </p:spPr>
        <p:txBody>
          <a:bodyPr/>
          <a:lstStyle/>
          <a:p>
            <a:r>
              <a:rPr lang="en-US" dirty="0" smtClean="0"/>
              <a:t>Selected OCR Policy Guidance (cont’d)</a:t>
            </a:r>
            <a:endParaRPr lang="en-US" dirty="0"/>
          </a:p>
        </p:txBody>
      </p:sp>
      <p:sp>
        <p:nvSpPr>
          <p:cNvPr id="6" name="Slide Number Placeholder 3"/>
          <p:cNvSpPr>
            <a:spLocks noGrp="1"/>
          </p:cNvSpPr>
          <p:nvPr>
            <p:ph type="sldNum" sz="quarter" idx="4294967295"/>
          </p:nvPr>
        </p:nvSpPr>
        <p:spPr>
          <a:xfrm>
            <a:off x="8428038" y="6553200"/>
            <a:ext cx="496887" cy="360362"/>
          </a:xfrm>
          <a:prstGeom prst="rect">
            <a:avLst/>
          </a:prstGeom>
        </p:spPr>
        <p:txBody>
          <a:bodyPr/>
          <a:lstStyle/>
          <a:p>
            <a:pPr algn="r"/>
            <a:fld id="{DCD87074-DA85-4F6D-9A76-6C90A62540DE}" type="slidenum">
              <a:rPr lang="en-US" sz="800" smtClean="0"/>
              <a:pPr algn="r"/>
              <a:t>42</a:t>
            </a:fld>
            <a:endParaRPr lang="en-US" sz="800" dirty="0"/>
          </a:p>
        </p:txBody>
      </p:sp>
    </p:spTree>
    <p:extLst>
      <p:ext uri="{BB962C8B-B14F-4D97-AF65-F5344CB8AC3E}">
        <p14:creationId xmlns:p14="http://schemas.microsoft.com/office/powerpoint/2010/main" val="33482927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A Quick Caveat regarding Dept. of Education Regulations</a:t>
            </a:r>
            <a:endParaRPr lang="en-US" sz="2600" dirty="0"/>
          </a:p>
        </p:txBody>
      </p:sp>
      <p:sp>
        <p:nvSpPr>
          <p:cNvPr id="3" name="Content Placeholder 2"/>
          <p:cNvSpPr>
            <a:spLocks noGrp="1"/>
          </p:cNvSpPr>
          <p:nvPr>
            <p:ph idx="1"/>
          </p:nvPr>
        </p:nvSpPr>
        <p:spPr>
          <a:xfrm>
            <a:off x="152400" y="1295400"/>
            <a:ext cx="8794750" cy="5003800"/>
          </a:xfrm>
        </p:spPr>
        <p:txBody>
          <a:bodyPr>
            <a:normAutofit lnSpcReduction="10000"/>
          </a:bodyPr>
          <a:lstStyle/>
          <a:p>
            <a:r>
              <a:rPr lang="en-US" sz="2400" dirty="0" smtClean="0"/>
              <a:t>President Trump’s Regulatory Reform Executive Orders </a:t>
            </a:r>
          </a:p>
          <a:p>
            <a:pPr lvl="1"/>
            <a:r>
              <a:rPr lang="en-US" dirty="0" smtClean="0"/>
              <a:t>Series of EOs issued in January and February </a:t>
            </a:r>
          </a:p>
          <a:p>
            <a:pPr lvl="1"/>
            <a:r>
              <a:rPr lang="en-US" dirty="0" smtClean="0"/>
              <a:t>Requiring agencies to review all existing regulations focusing on whether the regulations: </a:t>
            </a:r>
          </a:p>
          <a:p>
            <a:pPr lvl="2"/>
            <a:r>
              <a:rPr lang="en-US" dirty="0" smtClean="0"/>
              <a:t>Eliminate jobs</a:t>
            </a:r>
          </a:p>
          <a:p>
            <a:pPr lvl="2"/>
            <a:r>
              <a:rPr lang="en-US" dirty="0" smtClean="0"/>
              <a:t>Are outdated</a:t>
            </a:r>
          </a:p>
          <a:p>
            <a:pPr lvl="2"/>
            <a:r>
              <a:rPr lang="en-US" dirty="0" smtClean="0"/>
              <a:t>Costs &gt; Benefits</a:t>
            </a:r>
          </a:p>
          <a:p>
            <a:r>
              <a:rPr lang="en-US" sz="2400" dirty="0" smtClean="0"/>
              <a:t>ED appointed a Regulatory Reform Task Force at the end of April that will:</a:t>
            </a:r>
          </a:p>
          <a:p>
            <a:pPr lvl="1"/>
            <a:r>
              <a:rPr lang="en-US" sz="2000" dirty="0" smtClean="0"/>
              <a:t>Canvas ED’s regulations and policy-oriented guidance, including Dear Colleague Letters</a:t>
            </a:r>
          </a:p>
          <a:p>
            <a:pPr lvl="1"/>
            <a:r>
              <a:rPr lang="en-US" sz="2000" dirty="0" smtClean="0"/>
              <a:t>Seek input from the public on existing regulations</a:t>
            </a:r>
          </a:p>
          <a:p>
            <a:pPr lvl="1"/>
            <a:r>
              <a:rPr lang="en-US" sz="2000" dirty="0" smtClean="0"/>
              <a:t>Make recommendations about what regulations should be repealed, replaced, or modified</a:t>
            </a:r>
            <a:endParaRPr lang="en-US" sz="20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43</a:t>
            </a:fld>
            <a:endParaRPr lang="en-GB" dirty="0"/>
          </a:p>
        </p:txBody>
      </p:sp>
    </p:spTree>
    <p:extLst>
      <p:ext uri="{BB962C8B-B14F-4D97-AF65-F5344CB8AC3E}">
        <p14:creationId xmlns:p14="http://schemas.microsoft.com/office/powerpoint/2010/main" val="3592402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sz="quarter" idx="12"/>
          </p:nvPr>
        </p:nvSpPr>
        <p:spPr/>
        <p:txBody>
          <a:bodyPr>
            <a:normAutofit fontScale="92500"/>
          </a:bodyPr>
          <a:lstStyle/>
          <a:p>
            <a:r>
              <a:rPr lang="en-US" sz="2600" dirty="0" smtClean="0"/>
              <a:t>In September 2017, OCR withdrew the statements of policy and guidance reflected in:</a:t>
            </a:r>
          </a:p>
          <a:p>
            <a:pPr lvl="1"/>
            <a:r>
              <a:rPr lang="en-US" dirty="0" smtClean="0"/>
              <a:t>2011 Dear Colleague Letter </a:t>
            </a:r>
            <a:r>
              <a:rPr lang="en-US" dirty="0"/>
              <a:t>on Addressing Sexual Harassment/Sexual Violence (April 4, 2011) </a:t>
            </a:r>
            <a:endParaRPr lang="en-US" dirty="0" smtClean="0"/>
          </a:p>
          <a:p>
            <a:pPr lvl="1"/>
            <a:r>
              <a:rPr lang="en-US" dirty="0"/>
              <a:t>Questions and Answers on Title IX and Single-Sex Elementary and Secondary Classes and Extracurricular Activities (December 1, </a:t>
            </a:r>
            <a:r>
              <a:rPr lang="en-US" dirty="0" smtClean="0"/>
              <a:t>2014)</a:t>
            </a:r>
          </a:p>
          <a:p>
            <a:r>
              <a:rPr lang="en-US" sz="2600" dirty="0" smtClean="0"/>
              <a:t>ED announced that it intends to engage in a rulemaking process to develop new regulations related to Title IX</a:t>
            </a:r>
          </a:p>
          <a:p>
            <a:r>
              <a:rPr lang="en-US" sz="2600" dirty="0" smtClean="0"/>
              <a:t>In the interim, ED issued a new Q&amp;A on Campus Sexual Misconduct (Sept. 22, 2017) and said that it would continue to rely on previous guidance (2006 DCL, 2001 Revised Sexual Harassment Guidance)</a:t>
            </a:r>
          </a:p>
          <a:p>
            <a:pPr lvl="1"/>
            <a:endParaRPr lang="en-US" dirty="0"/>
          </a:p>
        </p:txBody>
      </p:sp>
      <p:sp>
        <p:nvSpPr>
          <p:cNvPr id="2" name="Slide Title"/>
          <p:cNvSpPr>
            <a:spLocks noGrp="1"/>
          </p:cNvSpPr>
          <p:nvPr>
            <p:ph type="title"/>
          </p:nvPr>
        </p:nvSpPr>
        <p:spPr>
          <a:xfrm>
            <a:off x="165100" y="-76200"/>
            <a:ext cx="8969375" cy="1143000"/>
          </a:xfrm>
        </p:spPr>
        <p:txBody>
          <a:bodyPr/>
          <a:lstStyle/>
          <a:p>
            <a:r>
              <a:rPr lang="en-US" dirty="0"/>
              <a:t>A </a:t>
            </a:r>
            <a:r>
              <a:rPr lang="en-US" dirty="0" smtClean="0"/>
              <a:t>Quick Caveat regarding ED Regulations and Guidance</a:t>
            </a:r>
            <a:endParaRPr lang="en-US" dirty="0"/>
          </a:p>
        </p:txBody>
      </p:sp>
      <p:sp>
        <p:nvSpPr>
          <p:cNvPr id="6" name="Slide Number Placeholder 3"/>
          <p:cNvSpPr>
            <a:spLocks noGrp="1"/>
          </p:cNvSpPr>
          <p:nvPr>
            <p:ph type="sldNum" sz="quarter" idx="4294967295"/>
          </p:nvPr>
        </p:nvSpPr>
        <p:spPr>
          <a:xfrm>
            <a:off x="8428038" y="6553200"/>
            <a:ext cx="496887" cy="360362"/>
          </a:xfrm>
          <a:prstGeom prst="rect">
            <a:avLst/>
          </a:prstGeom>
        </p:spPr>
        <p:txBody>
          <a:bodyPr/>
          <a:lstStyle/>
          <a:p>
            <a:pPr algn="r"/>
            <a:fld id="{DCD87074-DA85-4F6D-9A76-6C90A62540DE}" type="slidenum">
              <a:rPr lang="en-US" sz="800" smtClean="0"/>
              <a:pPr algn="r"/>
              <a:t>44</a:t>
            </a:fld>
            <a:endParaRPr lang="en-US" sz="800" dirty="0"/>
          </a:p>
        </p:txBody>
      </p:sp>
    </p:spTree>
    <p:extLst>
      <p:ext uri="{BB962C8B-B14F-4D97-AF65-F5344CB8AC3E}">
        <p14:creationId xmlns:p14="http://schemas.microsoft.com/office/powerpoint/2010/main" val="1735716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C2F2CB8-210E-4BCE-BC9D-39295F4FABD4}" type="slidenum">
              <a:rPr lang="en-US"/>
              <a:pPr/>
              <a:t>45</a:t>
            </a:fld>
            <a:endParaRPr lang="en-US" dirty="0"/>
          </a:p>
        </p:txBody>
      </p:sp>
      <p:sp>
        <p:nvSpPr>
          <p:cNvPr id="34818" name="Title 1"/>
          <p:cNvSpPr>
            <a:spLocks noGrp="1"/>
          </p:cNvSpPr>
          <p:nvPr>
            <p:ph type="title" idx="4294967295"/>
          </p:nvPr>
        </p:nvSpPr>
        <p:spPr/>
        <p:txBody>
          <a:bodyPr/>
          <a:lstStyle/>
          <a:p>
            <a:r>
              <a:rPr lang="en-US" sz="2800" dirty="0">
                <a:solidFill>
                  <a:srgbClr val="000000"/>
                </a:solidFill>
              </a:rPr>
              <a:t>Elements of School Bullying &amp; Harassment </a:t>
            </a:r>
            <a:r>
              <a:rPr lang="en-US" sz="2800" dirty="0" smtClean="0">
                <a:solidFill>
                  <a:srgbClr val="000000"/>
                </a:solidFill>
              </a:rPr>
              <a:t>Claims</a:t>
            </a:r>
            <a:br>
              <a:rPr lang="en-US" sz="2800" dirty="0" smtClean="0">
                <a:solidFill>
                  <a:srgbClr val="000000"/>
                </a:solidFill>
              </a:rPr>
            </a:br>
            <a:r>
              <a:rPr lang="en-US" sz="2800" i="1" dirty="0" smtClean="0"/>
              <a:t>OCR Letter</a:t>
            </a:r>
            <a:r>
              <a:rPr lang="en-US" sz="2800" i="1" dirty="0"/>
              <a:t>: Bullying and </a:t>
            </a:r>
            <a:r>
              <a:rPr lang="en-US" sz="2800" i="1" dirty="0" smtClean="0"/>
              <a:t>Harassment (2010)</a:t>
            </a:r>
            <a:endParaRPr lang="en-US" i="1" dirty="0"/>
          </a:p>
        </p:txBody>
      </p:sp>
      <p:sp>
        <p:nvSpPr>
          <p:cNvPr id="34819" name="Content Placeholder 2"/>
          <p:cNvSpPr>
            <a:spLocks noGrp="1"/>
          </p:cNvSpPr>
          <p:nvPr>
            <p:ph idx="4294967295"/>
          </p:nvPr>
        </p:nvSpPr>
        <p:spPr>
          <a:xfrm>
            <a:off x="165100" y="1295400"/>
            <a:ext cx="8794750" cy="5157788"/>
          </a:xfrm>
        </p:spPr>
        <p:txBody>
          <a:bodyPr>
            <a:normAutofit/>
          </a:bodyPr>
          <a:lstStyle/>
          <a:p>
            <a:pPr>
              <a:lnSpc>
                <a:spcPct val="90000"/>
              </a:lnSpc>
            </a:pPr>
            <a:r>
              <a:rPr lang="en-US" altLang="zh-CN" dirty="0" smtClean="0">
                <a:ea typeface="SimSun" pitchFamily="2" charset="-122"/>
              </a:rPr>
              <a:t>OCR’s October </a:t>
            </a:r>
            <a:r>
              <a:rPr lang="en-US" altLang="zh-CN" dirty="0">
                <a:ea typeface="SimSun" pitchFamily="2" charset="-122"/>
              </a:rPr>
              <a:t>26, </a:t>
            </a:r>
            <a:r>
              <a:rPr lang="en-US" altLang="zh-CN" dirty="0" smtClean="0">
                <a:ea typeface="SimSun" pitchFamily="2" charset="-122"/>
              </a:rPr>
              <a:t>2010 DCL gave schools and districts guidance about what harassment they must address and how they must address it:</a:t>
            </a:r>
          </a:p>
          <a:p>
            <a:pPr marL="0" indent="0">
              <a:lnSpc>
                <a:spcPct val="90000"/>
              </a:lnSpc>
              <a:buNone/>
            </a:pPr>
            <a:endParaRPr lang="en-US" altLang="zh-CN" sz="1100" dirty="0">
              <a:ea typeface="SimSun" pitchFamily="2" charset="-122"/>
            </a:endParaRPr>
          </a:p>
          <a:p>
            <a:pPr lvl="1">
              <a:lnSpc>
                <a:spcPct val="90000"/>
              </a:lnSpc>
            </a:pPr>
            <a:r>
              <a:rPr lang="en-US" altLang="zh-CN" dirty="0" smtClean="0">
                <a:ea typeface="SimSun" pitchFamily="2" charset="-122"/>
              </a:rPr>
              <a:t>School </a:t>
            </a:r>
            <a:r>
              <a:rPr lang="en-US" altLang="zh-CN" dirty="0">
                <a:ea typeface="SimSun" pitchFamily="2" charset="-122"/>
              </a:rPr>
              <a:t>districts that fail to appropriately identify, thwart, and remedy bullying and harassment risk violating federal civil rights laws and losing federal funds</a:t>
            </a:r>
            <a:r>
              <a:rPr lang="en-US" altLang="zh-CN" dirty="0" smtClean="0">
                <a:ea typeface="SimSun" pitchFamily="2" charset="-122"/>
              </a:rPr>
              <a:t>.</a:t>
            </a:r>
          </a:p>
          <a:p>
            <a:pPr marL="360362" lvl="1" indent="0">
              <a:lnSpc>
                <a:spcPct val="90000"/>
              </a:lnSpc>
              <a:buNone/>
            </a:pPr>
            <a:endParaRPr lang="en-US" altLang="zh-CN" sz="1100" dirty="0" smtClean="0">
              <a:ea typeface="SimSun" pitchFamily="2" charset="-122"/>
            </a:endParaRPr>
          </a:p>
          <a:p>
            <a:pPr lvl="1">
              <a:lnSpc>
                <a:spcPct val="90000"/>
              </a:lnSpc>
            </a:pPr>
            <a:r>
              <a:rPr lang="en-US" altLang="zh-CN" dirty="0">
                <a:ea typeface="SimSun" pitchFamily="2" charset="-122"/>
              </a:rPr>
              <a:t>“[S]ome </a:t>
            </a:r>
            <a:r>
              <a:rPr lang="en-US" altLang="zh-CN" dirty="0" smtClean="0">
                <a:ea typeface="SimSun" pitchFamily="2" charset="-122"/>
              </a:rPr>
              <a:t>student </a:t>
            </a:r>
            <a:r>
              <a:rPr lang="en-US" altLang="zh-CN" dirty="0">
                <a:ea typeface="SimSun" pitchFamily="2" charset="-122"/>
              </a:rPr>
              <a:t>misconduct that falls under a school’s anti-bullying policy also may trigger responsibilities under one or more of the federal antidiscrimination laws enforced by [OCR].” </a:t>
            </a:r>
          </a:p>
          <a:p>
            <a:pPr marL="360362" lvl="1" indent="0">
              <a:lnSpc>
                <a:spcPct val="90000"/>
              </a:lnSpc>
              <a:buNone/>
            </a:pPr>
            <a:endParaRPr lang="en-US" altLang="zh-CN" sz="1100" dirty="0">
              <a:ea typeface="SimSun" pitchFamily="2" charset="-122"/>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47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0359DCA-52A8-4F6F-8FC9-DACE3AA35021}" type="slidenum">
              <a:rPr lang="en-US"/>
              <a:pPr>
                <a:defRPr/>
              </a:pPr>
              <a:t>46</a:t>
            </a:fld>
            <a:endParaRPr lang="en-US" dirty="0"/>
          </a:p>
        </p:txBody>
      </p:sp>
      <p:sp>
        <p:nvSpPr>
          <p:cNvPr id="11267" name="Rectangle 2"/>
          <p:cNvSpPr>
            <a:spLocks noGrp="1" noChangeArrowheads="1"/>
          </p:cNvSpPr>
          <p:nvPr>
            <p:ph type="title"/>
          </p:nvPr>
        </p:nvSpPr>
        <p:spPr/>
        <p:txBody>
          <a:bodyPr/>
          <a:lstStyle/>
          <a:p>
            <a:r>
              <a:rPr lang="en-US" sz="2800" dirty="0">
                <a:solidFill>
                  <a:srgbClr val="000000"/>
                </a:solidFill>
              </a:rPr>
              <a:t>Elements of School Bullying &amp; Harassment Claims</a:t>
            </a:r>
            <a:br>
              <a:rPr lang="en-US" sz="2800" dirty="0">
                <a:solidFill>
                  <a:srgbClr val="000000"/>
                </a:solidFill>
              </a:rPr>
            </a:br>
            <a:r>
              <a:rPr lang="en-US" sz="2800" i="1" dirty="0"/>
              <a:t>OCR Letter: Bullying and Harassment (2010)</a:t>
            </a:r>
            <a:endParaRPr lang="en-US" sz="2800" dirty="0" smtClean="0"/>
          </a:p>
        </p:txBody>
      </p:sp>
      <p:sp>
        <p:nvSpPr>
          <p:cNvPr id="11268" name="Rectangle 3"/>
          <p:cNvSpPr>
            <a:spLocks noGrp="1" noChangeArrowheads="1"/>
          </p:cNvSpPr>
          <p:nvPr>
            <p:ph type="body" idx="1"/>
          </p:nvPr>
        </p:nvSpPr>
        <p:spPr>
          <a:xfrm>
            <a:off x="0" y="1219200"/>
            <a:ext cx="9144000" cy="5233988"/>
          </a:xfrm>
        </p:spPr>
        <p:txBody>
          <a:bodyPr/>
          <a:lstStyle/>
          <a:p>
            <a:r>
              <a:rPr lang="en-US" dirty="0" smtClean="0"/>
              <a:t>What constitutes “harassment” for which schools are legally responsible under these civil rights laws?</a:t>
            </a:r>
          </a:p>
          <a:p>
            <a:pPr eaLnBrk="1" hangingPunct="1"/>
            <a:r>
              <a:rPr lang="en-US" dirty="0" smtClean="0"/>
              <a:t>The misconduct must: </a:t>
            </a:r>
          </a:p>
          <a:p>
            <a:pPr lvl="1" eaLnBrk="1" hangingPunct="1"/>
            <a:r>
              <a:rPr lang="en-US" dirty="0" smtClean="0"/>
              <a:t>(1) Have a nexus to school; </a:t>
            </a:r>
          </a:p>
          <a:p>
            <a:pPr lvl="1" eaLnBrk="1" hangingPunct="1"/>
            <a:r>
              <a:rPr lang="en-US" dirty="0" smtClean="0"/>
              <a:t>(2) Be based on a protected category;</a:t>
            </a:r>
          </a:p>
          <a:p>
            <a:pPr lvl="1" eaLnBrk="1" hangingPunct="1"/>
            <a:r>
              <a:rPr lang="en-US" dirty="0" smtClean="0"/>
              <a:t>(3) Be sufficiently severe or pervasive to create a hostile    </a:t>
            </a:r>
          </a:p>
          <a:p>
            <a:pPr marL="360362" lvl="1" indent="0" eaLnBrk="1" hangingPunct="1">
              <a:buNone/>
            </a:pPr>
            <a:r>
              <a:rPr lang="en-US" dirty="0" smtClean="0"/>
              <a:t>          environment; and</a:t>
            </a:r>
          </a:p>
          <a:p>
            <a:pPr lvl="1" eaLnBrk="1" hangingPunct="1"/>
            <a:r>
              <a:rPr lang="en-US" dirty="0" smtClean="0"/>
              <a:t>(4) Be known or reasonably should be known to school 		   administrators</a:t>
            </a:r>
          </a:p>
          <a:p>
            <a:pPr lvl="1" eaLnBrk="1" hangingPunct="1"/>
            <a:endParaRPr lang="en-US" sz="2000" b="1" dirty="0" smtClean="0"/>
          </a:p>
        </p:txBody>
      </p:sp>
    </p:spTree>
    <p:extLst>
      <p:ext uri="{BB962C8B-B14F-4D97-AF65-F5344CB8AC3E}">
        <p14:creationId xmlns:p14="http://schemas.microsoft.com/office/powerpoint/2010/main" val="3621594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29503D9-FFE0-4F45-8136-85578256EC7B}" type="slidenum">
              <a:rPr lang="en-US"/>
              <a:pPr/>
              <a:t>47</a:t>
            </a:fld>
            <a:endParaRPr lang="en-US" dirty="0"/>
          </a:p>
        </p:txBody>
      </p:sp>
      <p:sp>
        <p:nvSpPr>
          <p:cNvPr id="79875" name="Rectangle 2"/>
          <p:cNvSpPr>
            <a:spLocks noGrp="1" noChangeArrowheads="1"/>
          </p:cNvSpPr>
          <p:nvPr>
            <p:ph type="title" idx="4294967295"/>
          </p:nvPr>
        </p:nvSpPr>
        <p:spPr/>
        <p:txBody>
          <a:bodyPr/>
          <a:lstStyle/>
          <a:p>
            <a:r>
              <a:rPr lang="en-US" sz="2800" dirty="0">
                <a:solidFill>
                  <a:srgbClr val="000000"/>
                </a:solidFill>
              </a:rPr>
              <a:t>Elements of School Bullying &amp; Harassment Claims</a:t>
            </a:r>
            <a:br>
              <a:rPr lang="en-US" sz="2800" dirty="0">
                <a:solidFill>
                  <a:srgbClr val="000000"/>
                </a:solidFill>
              </a:rPr>
            </a:br>
            <a:r>
              <a:rPr lang="en-US" sz="2800" i="1" dirty="0">
                <a:solidFill>
                  <a:srgbClr val="000000"/>
                </a:solidFill>
              </a:rPr>
              <a:t>OCR Letter: Bullying and Harassment (2010)</a:t>
            </a:r>
            <a:endParaRPr lang="en-US" dirty="0"/>
          </a:p>
        </p:txBody>
      </p:sp>
      <p:sp>
        <p:nvSpPr>
          <p:cNvPr id="79876" name="Rectangle 3"/>
          <p:cNvSpPr>
            <a:spLocks noGrp="1" noChangeArrowheads="1"/>
          </p:cNvSpPr>
          <p:nvPr>
            <p:ph type="body" idx="4294967295"/>
          </p:nvPr>
        </p:nvSpPr>
        <p:spPr>
          <a:xfrm>
            <a:off x="165099" y="1219200"/>
            <a:ext cx="8759825" cy="5233988"/>
          </a:xfrm>
        </p:spPr>
        <p:txBody>
          <a:bodyPr>
            <a:normAutofit/>
          </a:bodyPr>
          <a:lstStyle/>
          <a:p>
            <a:pPr>
              <a:lnSpc>
                <a:spcPct val="90000"/>
              </a:lnSpc>
              <a:buFontTx/>
              <a:buNone/>
            </a:pPr>
            <a:r>
              <a:rPr lang="en-US" b="1" dirty="0" smtClean="0"/>
              <a:t>What are federally protected categories?</a:t>
            </a:r>
          </a:p>
          <a:p>
            <a:pPr>
              <a:lnSpc>
                <a:spcPct val="90000"/>
              </a:lnSpc>
            </a:pPr>
            <a:r>
              <a:rPr lang="en-US" dirty="0" smtClean="0"/>
              <a:t>Race</a:t>
            </a:r>
          </a:p>
          <a:p>
            <a:pPr>
              <a:lnSpc>
                <a:spcPct val="90000"/>
              </a:lnSpc>
            </a:pPr>
            <a:r>
              <a:rPr lang="en-US" dirty="0" smtClean="0"/>
              <a:t>Color</a:t>
            </a:r>
          </a:p>
          <a:p>
            <a:pPr>
              <a:lnSpc>
                <a:spcPct val="90000"/>
              </a:lnSpc>
            </a:pPr>
            <a:r>
              <a:rPr lang="en-US" dirty="0" smtClean="0"/>
              <a:t>National Origin</a:t>
            </a:r>
          </a:p>
          <a:p>
            <a:pPr>
              <a:lnSpc>
                <a:spcPct val="90000"/>
              </a:lnSpc>
            </a:pPr>
            <a:r>
              <a:rPr lang="en-US" dirty="0" smtClean="0"/>
              <a:t>Sex</a:t>
            </a:r>
          </a:p>
          <a:p>
            <a:pPr>
              <a:lnSpc>
                <a:spcPct val="90000"/>
              </a:lnSpc>
            </a:pPr>
            <a:r>
              <a:rPr lang="en-US" dirty="0" smtClean="0"/>
              <a:t>Disability</a:t>
            </a:r>
          </a:p>
          <a:p>
            <a:pPr>
              <a:lnSpc>
                <a:spcPct val="90000"/>
              </a:lnSpc>
            </a:pPr>
            <a:endParaRPr lang="en-US" dirty="0"/>
          </a:p>
          <a:p>
            <a:pPr marL="0" indent="0">
              <a:lnSpc>
                <a:spcPct val="90000"/>
              </a:lnSpc>
              <a:buNone/>
            </a:pPr>
            <a:r>
              <a:rPr lang="en-US" sz="2400" i="1" dirty="0" smtClean="0"/>
              <a:t>All are rooted in federal civil rights laws, which we will discuss later in the presentation</a:t>
            </a:r>
            <a:endParaRPr lang="en-US" sz="2400" i="1" dirty="0"/>
          </a:p>
          <a:p>
            <a:pPr>
              <a:lnSpc>
                <a:spcPct val="90000"/>
              </a:lnSpc>
              <a:buFontTx/>
              <a:buNone/>
            </a:pPr>
            <a:endParaRPr lang="en-US" sz="1100" u="sng" dirty="0"/>
          </a:p>
        </p:txBody>
      </p:sp>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433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BC649C1-150C-4D77-AA38-EA9AF2EBD56C}" type="slidenum">
              <a:rPr lang="en-US"/>
              <a:pPr/>
              <a:t>48</a:t>
            </a:fld>
            <a:endParaRPr lang="en-US" dirty="0"/>
          </a:p>
        </p:txBody>
      </p:sp>
      <p:sp>
        <p:nvSpPr>
          <p:cNvPr id="414723" name="Rectangle 2"/>
          <p:cNvSpPr>
            <a:spLocks noGrp="1" noChangeArrowheads="1"/>
          </p:cNvSpPr>
          <p:nvPr>
            <p:ph type="title" idx="4294967295"/>
          </p:nvPr>
        </p:nvSpPr>
        <p:spPr/>
        <p:txBody>
          <a:bodyPr/>
          <a:lstStyle/>
          <a:p>
            <a:r>
              <a:rPr lang="en-US" sz="2800" dirty="0">
                <a:solidFill>
                  <a:srgbClr val="000000"/>
                </a:solidFill>
              </a:rPr>
              <a:t>Elements of School Bullying &amp; Harassment Claims</a:t>
            </a:r>
            <a:br>
              <a:rPr lang="en-US" sz="2800" dirty="0">
                <a:solidFill>
                  <a:srgbClr val="000000"/>
                </a:solidFill>
              </a:rPr>
            </a:br>
            <a:r>
              <a:rPr lang="en-US" sz="2800" i="1" dirty="0">
                <a:solidFill>
                  <a:srgbClr val="000000"/>
                </a:solidFill>
              </a:rPr>
              <a:t>OCR Letter: Bullying and Harassment (2010)</a:t>
            </a:r>
            <a:endParaRPr lang="en-US" dirty="0"/>
          </a:p>
        </p:txBody>
      </p:sp>
      <p:sp>
        <p:nvSpPr>
          <p:cNvPr id="414724" name="Rectangle 3"/>
          <p:cNvSpPr>
            <a:spLocks noGrp="1" noChangeArrowheads="1"/>
          </p:cNvSpPr>
          <p:nvPr>
            <p:ph type="body" idx="4294967295"/>
          </p:nvPr>
        </p:nvSpPr>
        <p:spPr>
          <a:xfrm>
            <a:off x="0" y="1219200"/>
            <a:ext cx="9144000" cy="5233988"/>
          </a:xfrm>
        </p:spPr>
        <p:txBody>
          <a:bodyPr/>
          <a:lstStyle/>
          <a:p>
            <a:pPr>
              <a:buFontTx/>
              <a:buNone/>
            </a:pPr>
            <a:endParaRPr lang="en-US" sz="2000" dirty="0"/>
          </a:p>
          <a:p>
            <a:pPr lvl="0">
              <a:lnSpc>
                <a:spcPct val="90000"/>
              </a:lnSpc>
              <a:buNone/>
            </a:pPr>
            <a:r>
              <a:rPr lang="en-US" sz="2000" b="1" dirty="0" smtClean="0"/>
              <a:t>	</a:t>
            </a:r>
            <a:r>
              <a:rPr lang="en-US" b="1" dirty="0" smtClean="0">
                <a:solidFill>
                  <a:srgbClr val="000000"/>
                </a:solidFill>
              </a:rPr>
              <a:t>When is harassment sufficiently </a:t>
            </a:r>
            <a:r>
              <a:rPr lang="en-US" b="1" dirty="0">
                <a:solidFill>
                  <a:srgbClr val="000000"/>
                </a:solidFill>
              </a:rPr>
              <a:t>severe or pervasive to create a </a:t>
            </a:r>
            <a:r>
              <a:rPr lang="en-US" b="1" dirty="0" smtClean="0">
                <a:solidFill>
                  <a:srgbClr val="000000"/>
                </a:solidFill>
              </a:rPr>
              <a:t>hostile environment</a:t>
            </a:r>
            <a:r>
              <a:rPr lang="en-US" b="1" dirty="0">
                <a:solidFill>
                  <a:srgbClr val="000000"/>
                </a:solidFill>
              </a:rPr>
              <a:t>?</a:t>
            </a:r>
            <a:endParaRPr lang="en-US" b="1" dirty="0" smtClean="0">
              <a:solidFill>
                <a:srgbClr val="000000"/>
              </a:solidFill>
            </a:endParaRPr>
          </a:p>
          <a:p>
            <a:pPr>
              <a:buFontTx/>
              <a:buNone/>
            </a:pPr>
            <a:endParaRPr lang="en-US" sz="2000" dirty="0"/>
          </a:p>
          <a:p>
            <a:pPr>
              <a:buFontTx/>
              <a:buNone/>
            </a:pPr>
            <a:r>
              <a:rPr lang="en-US" sz="2000" dirty="0"/>
              <a:t>	“Harassment creates a </a:t>
            </a:r>
            <a:r>
              <a:rPr lang="en-US" sz="2000" b="1" i="1" dirty="0"/>
              <a:t>hostile environment </a:t>
            </a:r>
            <a:r>
              <a:rPr lang="en-US" sz="2000" dirty="0"/>
              <a:t>when the conduct is sufficiently severe, pervasive, or persistent so as to interfere with or limit a student’s ability to participate in or benefit from the services, activities, or opportunities offered by a school.”</a:t>
            </a: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099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9A91D0AE-EE17-4F62-BF75-6B7532A215AA}" type="slidenum">
              <a:rPr lang="en-US" sz="800">
                <a:latin typeface="+mn-lt"/>
              </a:rPr>
              <a:pPr algn="r">
                <a:defRPr/>
              </a:pPr>
              <a:t>49</a:t>
            </a:fld>
            <a:endParaRPr lang="en-US" sz="800" dirty="0">
              <a:latin typeface="+mn-lt"/>
            </a:endParaRPr>
          </a:p>
        </p:txBody>
      </p:sp>
      <p:sp>
        <p:nvSpPr>
          <p:cNvPr id="415747" name="Rectangle 2"/>
          <p:cNvSpPr>
            <a:spLocks noGrp="1" noChangeArrowheads="1"/>
          </p:cNvSpPr>
          <p:nvPr>
            <p:ph type="title" idx="4294967295"/>
          </p:nvPr>
        </p:nvSpPr>
        <p:spPr/>
        <p:txBody>
          <a:bodyPr/>
          <a:lstStyle/>
          <a:p>
            <a:r>
              <a:rPr lang="en-US" sz="2800" dirty="0">
                <a:solidFill>
                  <a:srgbClr val="000000"/>
                </a:solidFill>
              </a:rPr>
              <a:t>Elements of School Bullying &amp; Harassment Claims</a:t>
            </a:r>
            <a:br>
              <a:rPr lang="en-US" sz="2800" dirty="0">
                <a:solidFill>
                  <a:srgbClr val="000000"/>
                </a:solidFill>
              </a:rPr>
            </a:br>
            <a:r>
              <a:rPr lang="en-US" sz="2800" i="1" dirty="0">
                <a:solidFill>
                  <a:srgbClr val="000000"/>
                </a:solidFill>
              </a:rPr>
              <a:t>OCR Letter: Bullying and Harassment (2010)</a:t>
            </a:r>
            <a:endParaRPr lang="en-US" dirty="0"/>
          </a:p>
        </p:txBody>
      </p:sp>
      <p:sp>
        <p:nvSpPr>
          <p:cNvPr id="415748" name="Rectangle 3"/>
          <p:cNvSpPr>
            <a:spLocks noGrp="1" noChangeArrowheads="1"/>
          </p:cNvSpPr>
          <p:nvPr>
            <p:ph type="body" idx="4294967295"/>
          </p:nvPr>
        </p:nvSpPr>
        <p:spPr>
          <a:xfrm>
            <a:off x="0" y="1143000"/>
            <a:ext cx="9144000" cy="5233988"/>
          </a:xfrm>
        </p:spPr>
        <p:txBody>
          <a:bodyPr/>
          <a:lstStyle/>
          <a:p>
            <a:pPr>
              <a:buFontTx/>
              <a:buNone/>
            </a:pPr>
            <a:endParaRPr lang="en-US" sz="2400" u="sng" dirty="0"/>
          </a:p>
          <a:p>
            <a:pPr>
              <a:buFontTx/>
              <a:buNone/>
            </a:pPr>
            <a:endParaRPr lang="en-US" sz="2400" u="sng" dirty="0"/>
          </a:p>
          <a:p>
            <a:pPr algn="ctr">
              <a:buFontTx/>
              <a:buNone/>
            </a:pPr>
            <a:r>
              <a:rPr lang="en-US" sz="2400" b="1" dirty="0"/>
              <a:t>	</a:t>
            </a:r>
            <a:r>
              <a:rPr lang="en-US" sz="3200" b="1" dirty="0"/>
              <a:t>“A school is responsible for addressing harassment incidents about which it knows or reasonably should have known.”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768090"/>
            <a:ext cx="3009900" cy="2708910"/>
          </a:xfrm>
          <a:prstGeom prst="rect">
            <a:avLst/>
          </a:prstGeom>
        </p:spPr>
      </p:pic>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85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Schools are required to investigate off-campus, peer-on-peer sexual violence even after a police report has been filed.</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5</a:t>
            </a:fld>
            <a:endParaRPr lang="en-US" dirty="0"/>
          </a:p>
        </p:txBody>
      </p:sp>
    </p:spTree>
    <p:extLst>
      <p:ext uri="{BB962C8B-B14F-4D97-AF65-F5344CB8AC3E}">
        <p14:creationId xmlns:p14="http://schemas.microsoft.com/office/powerpoint/2010/main" val="915016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19239938"/>
              </p:ext>
            </p:extLst>
          </p:nvPr>
        </p:nvGraphicFramePr>
        <p:xfrm>
          <a:off x="533400" y="1295400"/>
          <a:ext cx="8229600" cy="507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2E0BBFD-3C28-455B-B3E3-FD8D1415BAC5}" type="slidenum">
              <a:rPr lang="en-GB" smtClean="0"/>
              <a:pPr/>
              <a:t>50</a:t>
            </a:fld>
            <a:endParaRPr lang="en-GB" dirty="0"/>
          </a:p>
        </p:txBody>
      </p:sp>
      <p:sp>
        <p:nvSpPr>
          <p:cNvPr id="7" name="Rectangle 2"/>
          <p:cNvSpPr>
            <a:spLocks noGrp="1" noChangeArrowheads="1"/>
          </p:cNvSpPr>
          <p:nvPr>
            <p:ph type="title"/>
          </p:nvPr>
        </p:nvSpPr>
        <p:spPr>
          <a:xfrm>
            <a:off x="165100" y="0"/>
            <a:ext cx="8969375" cy="1143000"/>
          </a:xfrm>
        </p:spPr>
        <p:txBody>
          <a:bodyPr/>
          <a:lstStyle/>
          <a:p>
            <a:r>
              <a:rPr lang="en-US" sz="2800" dirty="0">
                <a:solidFill>
                  <a:srgbClr val="000000"/>
                </a:solidFill>
              </a:rPr>
              <a:t>Elements of School Bullying &amp; Harassment Claims</a:t>
            </a:r>
            <a:br>
              <a:rPr lang="en-US" sz="2800" dirty="0">
                <a:solidFill>
                  <a:srgbClr val="000000"/>
                </a:solidFill>
              </a:rPr>
            </a:br>
            <a:r>
              <a:rPr lang="en-US" sz="2800" i="1" dirty="0" smtClean="0">
                <a:solidFill>
                  <a:srgbClr val="000000"/>
                </a:solidFill>
              </a:rPr>
              <a:t>Standards of Liability</a:t>
            </a:r>
            <a:endParaRPr lang="en-US" i="1" dirty="0"/>
          </a:p>
        </p:txBody>
      </p:sp>
    </p:spTree>
    <p:extLst>
      <p:ext uri="{BB962C8B-B14F-4D97-AF65-F5344CB8AC3E}">
        <p14:creationId xmlns:p14="http://schemas.microsoft.com/office/powerpoint/2010/main" val="4257454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51</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b="1" dirty="0" smtClean="0">
                <a:solidFill>
                  <a:srgbClr val="FF0000"/>
                </a:solidFill>
              </a:rPr>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12021441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8E201E8-B974-44EC-86C8-6C95E6AAA43E}" type="slidenum">
              <a:rPr lang="en-US"/>
              <a:pPr/>
              <a:t>52</a:t>
            </a:fld>
            <a:endParaRPr lang="en-US" dirty="0"/>
          </a:p>
        </p:txBody>
      </p:sp>
      <p:sp>
        <p:nvSpPr>
          <p:cNvPr id="4"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140AD43A-23E7-4FC1-ACE2-32A74EC70234}" type="slidenum">
              <a:rPr lang="en-US" sz="800">
                <a:latin typeface="+mn-lt"/>
              </a:rPr>
              <a:pPr algn="r">
                <a:defRPr/>
              </a:pPr>
              <a:t>52</a:t>
            </a:fld>
            <a:endParaRPr lang="en-US" sz="800" dirty="0">
              <a:latin typeface="+mn-lt"/>
            </a:endParaRPr>
          </a:p>
        </p:txBody>
      </p:sp>
      <p:sp>
        <p:nvSpPr>
          <p:cNvPr id="92163" name="Rectangle 2"/>
          <p:cNvSpPr>
            <a:spLocks noGrp="1" noChangeArrowheads="1"/>
          </p:cNvSpPr>
          <p:nvPr>
            <p:ph type="title" idx="4294967295"/>
          </p:nvPr>
        </p:nvSpPr>
        <p:spPr/>
        <p:txBody>
          <a:bodyPr/>
          <a:lstStyle/>
          <a:p>
            <a:r>
              <a:rPr lang="en-US" dirty="0" smtClean="0"/>
              <a:t>Life Cycle of a Bullying or Harassment Claim</a:t>
            </a:r>
            <a:endParaRPr lang="en-US"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903115647"/>
              </p:ext>
            </p:extLst>
          </p:nvPr>
        </p:nvGraphicFramePr>
        <p:xfrm>
          <a:off x="1043781" y="1371600"/>
          <a:ext cx="705643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397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3764B834-C548-48DE-A1CB-ABEDC21DF68A}" type="slidenum">
              <a:rPr lang="en-US" sz="800">
                <a:latin typeface="+mn-lt"/>
              </a:rPr>
              <a:pPr algn="r">
                <a:defRPr/>
              </a:pPr>
              <a:t>53</a:t>
            </a:fld>
            <a:endParaRPr lang="en-US" sz="800" dirty="0">
              <a:latin typeface="+mn-lt"/>
            </a:endParaRPr>
          </a:p>
        </p:txBody>
      </p:sp>
      <p:sp>
        <p:nvSpPr>
          <p:cNvPr id="93187" name="Rectangle 2"/>
          <p:cNvSpPr>
            <a:spLocks noGrp="1" noChangeArrowheads="1"/>
          </p:cNvSpPr>
          <p:nvPr>
            <p:ph type="title" idx="4294967295"/>
          </p:nvPr>
        </p:nvSpPr>
        <p:spPr/>
        <p:txBody>
          <a:bodyPr/>
          <a:lstStyle/>
          <a:p>
            <a:r>
              <a:rPr lang="en-US" sz="2800" dirty="0" smtClean="0"/>
              <a:t>Life Cycle of a Bullying or Harassment Claim </a:t>
            </a:r>
            <a:br>
              <a:rPr lang="en-US" sz="2800" dirty="0" smtClean="0"/>
            </a:br>
            <a:r>
              <a:rPr lang="en-US" sz="2800" i="1" dirty="0" smtClean="0"/>
              <a:t>OCR Monitoring of Bullying &amp; Harassment</a:t>
            </a:r>
            <a:endParaRPr lang="en-US" sz="2800" i="1" dirty="0"/>
          </a:p>
        </p:txBody>
      </p:sp>
      <p:sp>
        <p:nvSpPr>
          <p:cNvPr id="93188" name="Rectangle 3"/>
          <p:cNvSpPr>
            <a:spLocks noGrp="1" noChangeArrowheads="1"/>
          </p:cNvSpPr>
          <p:nvPr>
            <p:ph type="body" idx="4294967295"/>
          </p:nvPr>
        </p:nvSpPr>
        <p:spPr>
          <a:xfrm>
            <a:off x="609600" y="1449388"/>
            <a:ext cx="7924800" cy="5408612"/>
          </a:xfrm>
        </p:spPr>
        <p:txBody>
          <a:bodyPr/>
          <a:lstStyle/>
          <a:p>
            <a:pPr marL="514350" indent="-514350">
              <a:lnSpc>
                <a:spcPct val="90000"/>
              </a:lnSpc>
              <a:buFontTx/>
              <a:buAutoNum type="arabicParenBoth"/>
            </a:pPr>
            <a:r>
              <a:rPr lang="en-US" sz="2400" i="1" dirty="0"/>
              <a:t>OCR </a:t>
            </a:r>
            <a:r>
              <a:rPr lang="en-US" sz="2400" i="1" dirty="0" smtClean="0"/>
              <a:t>monitors school </a:t>
            </a:r>
            <a:r>
              <a:rPr lang="en-US" sz="2400" i="1" dirty="0"/>
              <a:t>districts’ responses to bullying and harassment.</a:t>
            </a:r>
          </a:p>
          <a:p>
            <a:pPr marL="514350" indent="-514350">
              <a:lnSpc>
                <a:spcPct val="90000"/>
              </a:lnSpc>
              <a:buFontTx/>
              <a:buNone/>
            </a:pPr>
            <a:endParaRPr lang="en-US" sz="1100" b="1" dirty="0"/>
          </a:p>
          <a:p>
            <a:pPr marL="514350" indent="-514350">
              <a:lnSpc>
                <a:spcPct val="90000"/>
              </a:lnSpc>
              <a:buFontTx/>
              <a:buNone/>
            </a:pPr>
            <a:r>
              <a:rPr lang="en-US" sz="2400" dirty="0" smtClean="0"/>
              <a:t>Monitoring tool: </a:t>
            </a:r>
            <a:r>
              <a:rPr lang="en-US" sz="2400" b="1" dirty="0" smtClean="0"/>
              <a:t>Civil </a:t>
            </a:r>
            <a:r>
              <a:rPr lang="en-US" sz="2400" b="1" dirty="0"/>
              <a:t>Rights Data Collection (“CRDC”)</a:t>
            </a:r>
          </a:p>
          <a:p>
            <a:pPr marL="514350" indent="-514350">
              <a:lnSpc>
                <a:spcPct val="90000"/>
              </a:lnSpc>
            </a:pPr>
            <a:r>
              <a:rPr lang="en-US" sz="2000" dirty="0"/>
              <a:t>Mandatory survey through which OCR collects </a:t>
            </a:r>
            <a:r>
              <a:rPr lang="en-US" sz="2000" dirty="0" smtClean="0"/>
              <a:t>data </a:t>
            </a:r>
            <a:r>
              <a:rPr lang="en-US" sz="2000" dirty="0"/>
              <a:t>directly from school districts </a:t>
            </a:r>
            <a:endParaRPr lang="en-US" sz="2000" dirty="0" smtClean="0"/>
          </a:p>
          <a:p>
            <a:pPr marL="873125" lvl="1" indent="-514350">
              <a:lnSpc>
                <a:spcPct val="90000"/>
              </a:lnSpc>
            </a:pPr>
            <a:r>
              <a:rPr lang="en-US" sz="2000" b="1" u="sng" dirty="0" smtClean="0"/>
              <a:t>All</a:t>
            </a:r>
            <a:r>
              <a:rPr lang="en-US" sz="2000" dirty="0" smtClean="0"/>
              <a:t> </a:t>
            </a:r>
            <a:r>
              <a:rPr lang="en-US" sz="2000" dirty="0"/>
              <a:t>districts </a:t>
            </a:r>
            <a:r>
              <a:rPr lang="en-US" sz="2000" dirty="0" smtClean="0"/>
              <a:t>now participate </a:t>
            </a:r>
            <a:r>
              <a:rPr lang="en-US" sz="2000" dirty="0"/>
              <a:t>in the CRDC </a:t>
            </a:r>
            <a:endParaRPr lang="en-US" sz="2000" dirty="0" smtClean="0"/>
          </a:p>
          <a:p>
            <a:pPr marL="873125" lvl="1" indent="-514350">
              <a:lnSpc>
                <a:spcPct val="90000"/>
              </a:lnSpc>
            </a:pPr>
            <a:r>
              <a:rPr lang="en-US" sz="2000" dirty="0" smtClean="0"/>
              <a:t>Data is collected for </a:t>
            </a:r>
            <a:r>
              <a:rPr lang="en-US" sz="2000" dirty="0"/>
              <a:t>one school year </a:t>
            </a:r>
            <a:r>
              <a:rPr lang="en-US" sz="2000" dirty="0" smtClean="0"/>
              <a:t>at a time</a:t>
            </a:r>
            <a:endParaRPr lang="en-US" dirty="0"/>
          </a:p>
          <a:p>
            <a:pPr marL="514350" indent="-514350">
              <a:lnSpc>
                <a:spcPct val="90000"/>
              </a:lnSpc>
            </a:pPr>
            <a:r>
              <a:rPr lang="en-US" sz="2000" dirty="0"/>
              <a:t>S</a:t>
            </a:r>
            <a:r>
              <a:rPr lang="en-US" sz="2000" dirty="0" smtClean="0"/>
              <a:t>chool </a:t>
            </a:r>
            <a:r>
              <a:rPr lang="en-US" sz="2000" dirty="0"/>
              <a:t>districts </a:t>
            </a:r>
            <a:r>
              <a:rPr lang="en-US" sz="2000" dirty="0" smtClean="0"/>
              <a:t>must collect </a:t>
            </a:r>
            <a:r>
              <a:rPr lang="en-US" sz="2000" dirty="0"/>
              <a:t>and report new data </a:t>
            </a:r>
            <a:r>
              <a:rPr lang="en-US" sz="2000" dirty="0" smtClean="0"/>
              <a:t>bullying </a:t>
            </a:r>
            <a:r>
              <a:rPr lang="en-US" sz="2000" dirty="0"/>
              <a:t>and </a:t>
            </a:r>
            <a:r>
              <a:rPr lang="en-US" sz="2000" dirty="0" smtClean="0"/>
              <a:t>harassment allegations, policies</a:t>
            </a:r>
            <a:r>
              <a:rPr lang="en-US" sz="2000" dirty="0"/>
              <a:t>, and </a:t>
            </a:r>
            <a:r>
              <a:rPr lang="en-US" sz="2000" dirty="0" smtClean="0"/>
              <a:t>disciplinary measures</a:t>
            </a:r>
          </a:p>
          <a:p>
            <a:pPr marL="514350" indent="-514350">
              <a:lnSpc>
                <a:spcPct val="90000"/>
              </a:lnSpc>
            </a:pPr>
            <a:r>
              <a:rPr lang="en-US" sz="2000" dirty="0" smtClean="0"/>
              <a:t>Tracks harassment and </a:t>
            </a:r>
            <a:r>
              <a:rPr lang="en-US" sz="2000" dirty="0"/>
              <a:t>bullying on the basis of </a:t>
            </a:r>
            <a:r>
              <a:rPr lang="en-US" sz="2000" dirty="0" smtClean="0"/>
              <a:t>disability</a:t>
            </a:r>
            <a:r>
              <a:rPr lang="en-US" sz="2000" dirty="0"/>
              <a:t>, </a:t>
            </a:r>
            <a:r>
              <a:rPr lang="en-US" sz="2000" dirty="0" smtClean="0"/>
              <a:t>race</a:t>
            </a:r>
            <a:r>
              <a:rPr lang="en-US" sz="2000" dirty="0"/>
              <a:t>, color, national origin, </a:t>
            </a:r>
            <a:r>
              <a:rPr lang="en-US" sz="2000" dirty="0" smtClean="0"/>
              <a:t>sex, sexual orientation, </a:t>
            </a:r>
            <a:r>
              <a:rPr lang="en-US" sz="2000" dirty="0"/>
              <a:t>and </a:t>
            </a:r>
            <a:r>
              <a:rPr lang="en-US" sz="2000" dirty="0" smtClean="0"/>
              <a:t>religion</a:t>
            </a:r>
          </a:p>
          <a:p>
            <a:pPr marL="514350" indent="-514350">
              <a:lnSpc>
                <a:spcPct val="90000"/>
              </a:lnSpc>
            </a:pPr>
            <a:endParaRPr lang="en-US" sz="1800" dirty="0"/>
          </a:p>
        </p:txBody>
      </p:sp>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401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22BFEAC-57B9-4001-82F2-CC1542E35365}" type="slidenum">
              <a:rPr lang="en-US"/>
              <a:pPr>
                <a:defRPr/>
              </a:pPr>
              <a:t>54</a:t>
            </a:fld>
            <a:endParaRPr lang="en-US" dirty="0"/>
          </a:p>
        </p:txBody>
      </p:sp>
      <p:sp>
        <p:nvSpPr>
          <p:cNvPr id="22531" name="Rectangle 2"/>
          <p:cNvSpPr>
            <a:spLocks noGrp="1" noChangeArrowheads="1"/>
          </p:cNvSpPr>
          <p:nvPr>
            <p:ph type="title"/>
          </p:nvPr>
        </p:nvSpPr>
        <p:spPr/>
        <p:txBody>
          <a:bodyPr/>
          <a:lstStyle/>
          <a:p>
            <a:r>
              <a:rPr lang="en-US" sz="2800" dirty="0">
                <a:solidFill>
                  <a:srgbClr val="000000"/>
                </a:solidFill>
              </a:rPr>
              <a:t>Life Cycle of a Bullying or Harassment Claim </a:t>
            </a:r>
            <a:br>
              <a:rPr lang="en-US" sz="2800" dirty="0">
                <a:solidFill>
                  <a:srgbClr val="000000"/>
                </a:solidFill>
              </a:rPr>
            </a:br>
            <a:r>
              <a:rPr lang="en-US" sz="2800" i="1" dirty="0">
                <a:solidFill>
                  <a:srgbClr val="000000"/>
                </a:solidFill>
              </a:rPr>
              <a:t>OCR Monitoring of Bullying &amp; Harassment</a:t>
            </a:r>
            <a:endParaRPr lang="en-US" dirty="0" smtClean="0"/>
          </a:p>
        </p:txBody>
      </p:sp>
      <p:pic>
        <p:nvPicPr>
          <p:cNvPr id="22533" name="Picture 10" descr="C:\Program Files\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438400"/>
            <a:ext cx="3454154"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1676400"/>
            <a:ext cx="44196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mn-ea"/>
                <a:cs typeface="+mn-cs"/>
              </a:defRPr>
            </a:lvl1pPr>
            <a:lvl2pPr marL="717550" indent="-357188" algn="l" rtl="0" eaLnBrk="0" fontAlgn="base" hangingPunct="0">
              <a:spcBef>
                <a:spcPct val="20000"/>
              </a:spcBef>
              <a:spcAft>
                <a:spcPct val="0"/>
              </a:spcAft>
              <a:buChar char="–"/>
              <a:defRPr sz="2400">
                <a:solidFill>
                  <a:schemeClr val="tx1"/>
                </a:solidFill>
                <a:latin typeface="+mn-lt"/>
              </a:defRPr>
            </a:lvl2pPr>
            <a:lvl3pPr marL="1076325" indent="-357188" algn="l" rtl="0" eaLnBrk="0" fontAlgn="base" hangingPunct="0">
              <a:spcBef>
                <a:spcPct val="20000"/>
              </a:spcBef>
              <a:spcAft>
                <a:spcPct val="0"/>
              </a:spcAft>
              <a:buChar char="•"/>
              <a:defRPr sz="2000">
                <a:solidFill>
                  <a:schemeClr val="tx1"/>
                </a:solidFill>
                <a:latin typeface="+mn-lt"/>
              </a:defRPr>
            </a:lvl3pPr>
            <a:lvl4pPr marL="1433513" indent="-355600" algn="l" rtl="0" eaLnBrk="0" fontAlgn="base" hangingPunct="0">
              <a:spcBef>
                <a:spcPct val="20000"/>
              </a:spcBef>
              <a:spcAft>
                <a:spcPct val="0"/>
              </a:spcAft>
              <a:buChar char="–"/>
              <a:defRPr sz="2000">
                <a:solidFill>
                  <a:schemeClr val="tx1"/>
                </a:solidFill>
                <a:latin typeface="+mn-lt"/>
              </a:defRPr>
            </a:lvl4pPr>
            <a:lvl5pPr marL="1792288" indent="-357188" algn="l" rtl="0" eaLnBrk="0" fontAlgn="base" hangingPunct="0">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pPr lvl="0" eaLnBrk="1" hangingPunct="1"/>
            <a:r>
              <a:rPr lang="en-US" sz="2000" kern="0" dirty="0" smtClean="0">
                <a:solidFill>
                  <a:srgbClr val="000000"/>
                </a:solidFill>
              </a:rPr>
              <a:t>CRDC </a:t>
            </a:r>
            <a:r>
              <a:rPr lang="en-US" sz="2000" kern="0" dirty="0">
                <a:solidFill>
                  <a:srgbClr val="000000"/>
                </a:solidFill>
              </a:rPr>
              <a:t>data </a:t>
            </a:r>
            <a:r>
              <a:rPr lang="en-US" sz="2000" kern="0" dirty="0" smtClean="0">
                <a:solidFill>
                  <a:srgbClr val="000000"/>
                </a:solidFill>
              </a:rPr>
              <a:t>goes into </a:t>
            </a:r>
            <a:r>
              <a:rPr lang="en-US" sz="2000" kern="0" dirty="0">
                <a:solidFill>
                  <a:srgbClr val="000000"/>
                </a:solidFill>
              </a:rPr>
              <a:t>a database </a:t>
            </a:r>
            <a:r>
              <a:rPr lang="en-US" sz="2000" kern="0" dirty="0" smtClean="0">
                <a:solidFill>
                  <a:srgbClr val="000000"/>
                </a:solidFill>
              </a:rPr>
              <a:t>used by OCR </a:t>
            </a:r>
            <a:r>
              <a:rPr lang="en-US" sz="2000" kern="0" dirty="0">
                <a:solidFill>
                  <a:srgbClr val="000000"/>
                </a:solidFill>
              </a:rPr>
              <a:t>in </a:t>
            </a:r>
            <a:r>
              <a:rPr lang="en-US" sz="2000" kern="0" dirty="0" smtClean="0">
                <a:solidFill>
                  <a:srgbClr val="000000"/>
                </a:solidFill>
              </a:rPr>
              <a:t>compliance </a:t>
            </a:r>
            <a:r>
              <a:rPr lang="en-US" sz="2000" kern="0" dirty="0">
                <a:solidFill>
                  <a:srgbClr val="000000"/>
                </a:solidFill>
              </a:rPr>
              <a:t>reviews and investigations of bullying and harassment. </a:t>
            </a:r>
          </a:p>
          <a:p>
            <a:pPr eaLnBrk="1" hangingPunct="1"/>
            <a:endParaRPr lang="en-US" dirty="0" smtClean="0"/>
          </a:p>
          <a:p>
            <a:pPr eaLnBrk="1" hangingPunct="1"/>
            <a:r>
              <a:rPr lang="en-US" sz="2000" dirty="0" smtClean="0"/>
              <a:t>The CRDC website allows the public to view data for specific schools and districts, and compare data across multiple schools or districts.</a:t>
            </a:r>
          </a:p>
          <a:p>
            <a:pPr marL="0" indent="0" eaLnBrk="1" hangingPunct="1">
              <a:buNone/>
            </a:pPr>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959941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5283700-1189-49A2-907C-DBFA7A08F970}" type="slidenum">
              <a:rPr lang="en-US"/>
              <a:pPr/>
              <a:t>55</a:t>
            </a:fld>
            <a:endParaRPr lang="en-US" dirty="0"/>
          </a:p>
        </p:txBody>
      </p:sp>
      <p:sp>
        <p:nvSpPr>
          <p:cNvPr id="95235" name="Rectangle 2"/>
          <p:cNvSpPr>
            <a:spLocks noGrp="1" noChangeArrowheads="1"/>
          </p:cNvSpPr>
          <p:nvPr>
            <p:ph type="title" idx="4294967295"/>
          </p:nvPr>
        </p:nvSpPr>
        <p:spPr/>
        <p:txBody>
          <a:bodyPr/>
          <a:lstStyle/>
          <a:p>
            <a:r>
              <a:rPr lang="en-US" sz="2800" dirty="0">
                <a:solidFill>
                  <a:srgbClr val="000000"/>
                </a:solidFill>
              </a:rPr>
              <a:t>Life Cycle of a Bullying or Harassment Claim </a:t>
            </a:r>
            <a:r>
              <a:rPr lang="en-US" sz="2800" i="1" dirty="0" smtClean="0">
                <a:solidFill>
                  <a:srgbClr val="000000"/>
                </a:solidFill>
              </a:rPr>
              <a:t>Investigating</a:t>
            </a:r>
            <a:r>
              <a:rPr lang="en-US" sz="2800" b="1" i="1" dirty="0" smtClean="0">
                <a:solidFill>
                  <a:srgbClr val="000000"/>
                </a:solidFill>
              </a:rPr>
              <a:t> </a:t>
            </a:r>
            <a:r>
              <a:rPr lang="en-US" sz="2800" i="1" dirty="0">
                <a:solidFill>
                  <a:srgbClr val="000000"/>
                </a:solidFill>
              </a:rPr>
              <a:t>Bullying &amp; Harassment</a:t>
            </a:r>
            <a:endParaRPr lang="en-US" i="1" dirty="0"/>
          </a:p>
        </p:txBody>
      </p:sp>
      <p:sp>
        <p:nvSpPr>
          <p:cNvPr id="95236" name="Rectangle 3"/>
          <p:cNvSpPr>
            <a:spLocks noGrp="1" noChangeArrowheads="1"/>
          </p:cNvSpPr>
          <p:nvPr>
            <p:ph type="body" idx="4294967295"/>
          </p:nvPr>
        </p:nvSpPr>
        <p:spPr>
          <a:xfrm>
            <a:off x="379413" y="1295400"/>
            <a:ext cx="8369300" cy="5202238"/>
          </a:xfrm>
        </p:spPr>
        <p:txBody>
          <a:bodyPr>
            <a:normAutofit lnSpcReduction="10000"/>
          </a:bodyPr>
          <a:lstStyle/>
          <a:p>
            <a:pPr>
              <a:lnSpc>
                <a:spcPct val="80000"/>
              </a:lnSpc>
              <a:buFontTx/>
              <a:buNone/>
            </a:pPr>
            <a:r>
              <a:rPr lang="en-US" sz="2400" i="1" dirty="0"/>
              <a:t>(2) OCR will investigate a district’s response to  </a:t>
            </a:r>
          </a:p>
          <a:p>
            <a:pPr>
              <a:lnSpc>
                <a:spcPct val="80000"/>
              </a:lnSpc>
              <a:buFontTx/>
              <a:buNone/>
            </a:pPr>
            <a:r>
              <a:rPr lang="en-US" sz="2400" i="1" dirty="0"/>
              <a:t>      bullying and harassment. </a:t>
            </a:r>
          </a:p>
          <a:p>
            <a:pPr>
              <a:lnSpc>
                <a:spcPct val="80000"/>
              </a:lnSpc>
              <a:buFontTx/>
              <a:buNone/>
            </a:pPr>
            <a:endParaRPr lang="en-US" sz="1400" dirty="0"/>
          </a:p>
          <a:p>
            <a:pPr>
              <a:lnSpc>
                <a:spcPct val="80000"/>
              </a:lnSpc>
            </a:pPr>
            <a:r>
              <a:rPr lang="en-US" sz="2400" dirty="0" smtClean="0"/>
              <a:t>Investigations can be initiated by</a:t>
            </a:r>
            <a:r>
              <a:rPr lang="en-US" sz="2400" dirty="0"/>
              <a:t> </a:t>
            </a:r>
            <a:r>
              <a:rPr lang="en-US" sz="2400" b="1" dirty="0" smtClean="0"/>
              <a:t>complaints</a:t>
            </a:r>
            <a:r>
              <a:rPr lang="en-US" sz="2400" dirty="0" smtClean="0"/>
              <a:t> or </a:t>
            </a:r>
            <a:r>
              <a:rPr lang="en-US" sz="2400" b="1" dirty="0" smtClean="0"/>
              <a:t>compliance</a:t>
            </a:r>
            <a:r>
              <a:rPr lang="en-US" sz="2400" dirty="0" smtClean="0"/>
              <a:t> reviews</a:t>
            </a:r>
            <a:endParaRPr lang="en-US" sz="2400" dirty="0"/>
          </a:p>
          <a:p>
            <a:pPr lvl="1">
              <a:lnSpc>
                <a:spcPct val="80000"/>
              </a:lnSpc>
            </a:pPr>
            <a:r>
              <a:rPr lang="en-US" sz="2000" dirty="0"/>
              <a:t>Complaint process: </a:t>
            </a:r>
            <a:r>
              <a:rPr lang="en-US" sz="2000" dirty="0" smtClean="0"/>
              <a:t>filed with OCR by impacted citizens</a:t>
            </a:r>
          </a:p>
          <a:p>
            <a:pPr marL="1143000" lvl="2" indent="-228600">
              <a:lnSpc>
                <a:spcPct val="80000"/>
              </a:lnSpc>
            </a:pPr>
            <a:r>
              <a:rPr lang="en-US" sz="1800" dirty="0" smtClean="0"/>
              <a:t>OCR evaluates thousands of complaints received to </a:t>
            </a:r>
            <a:r>
              <a:rPr lang="en-US" sz="1800" dirty="0"/>
              <a:t>determine whether it has the authority to investigate. </a:t>
            </a:r>
            <a:endParaRPr lang="en-US" sz="1800" dirty="0" smtClean="0"/>
          </a:p>
          <a:p>
            <a:pPr marL="1500188" lvl="3" indent="-228600">
              <a:lnSpc>
                <a:spcPct val="80000"/>
              </a:lnSpc>
            </a:pPr>
            <a:r>
              <a:rPr lang="en-US" sz="1600" b="1" dirty="0" smtClean="0">
                <a:solidFill>
                  <a:schemeClr val="accent4"/>
                </a:solidFill>
              </a:rPr>
              <a:t>OCR received 16,720 complaints in 2016. </a:t>
            </a:r>
            <a:endParaRPr lang="en-US" sz="1600" dirty="0"/>
          </a:p>
          <a:p>
            <a:pPr lvl="1">
              <a:lnSpc>
                <a:spcPct val="80000"/>
              </a:lnSpc>
            </a:pPr>
            <a:r>
              <a:rPr lang="en-US" sz="2000" dirty="0" smtClean="0"/>
              <a:t>Compliance </a:t>
            </a:r>
            <a:r>
              <a:rPr lang="en-US" sz="2000" dirty="0"/>
              <a:t>reviews</a:t>
            </a:r>
            <a:r>
              <a:rPr lang="en-US" sz="2000" dirty="0" smtClean="0"/>
              <a:t>: initiated by OCR</a:t>
            </a:r>
            <a:endParaRPr lang="en-US" sz="2000" dirty="0"/>
          </a:p>
          <a:p>
            <a:pPr marL="1143000" lvl="2" indent="-228600">
              <a:lnSpc>
                <a:spcPct val="80000"/>
              </a:lnSpc>
            </a:pPr>
            <a:r>
              <a:rPr lang="en-US" sz="1800" dirty="0"/>
              <a:t>OCR has authority to proactively initiate compliance </a:t>
            </a:r>
            <a:r>
              <a:rPr lang="en-US" sz="1800" dirty="0" smtClean="0"/>
              <a:t>reviews.</a:t>
            </a:r>
          </a:p>
          <a:p>
            <a:pPr marL="1143000" lvl="2" indent="-228600">
              <a:lnSpc>
                <a:spcPct val="80000"/>
              </a:lnSpc>
            </a:pPr>
            <a:r>
              <a:rPr lang="en-US" sz="1800" dirty="0" smtClean="0"/>
              <a:t>According to its FY 2015 Report to the President and Secretary of Education, </a:t>
            </a:r>
            <a:r>
              <a:rPr lang="en-US" sz="1600" b="1" dirty="0" smtClean="0">
                <a:solidFill>
                  <a:schemeClr val="accent4"/>
                </a:solidFill>
              </a:rPr>
              <a:t>OCR initiated 13 compliance reviews in 2016.</a:t>
            </a:r>
          </a:p>
          <a:p>
            <a:pPr marL="425450" indent="-228600">
              <a:lnSpc>
                <a:spcPct val="80000"/>
              </a:lnSpc>
            </a:pPr>
            <a:r>
              <a:rPr lang="en-US" sz="2400" dirty="0"/>
              <a:t>During an investigation, OCR acts as a </a:t>
            </a:r>
            <a:r>
              <a:rPr lang="en-US" sz="2400" b="1" dirty="0"/>
              <a:t>“neutral” fact finder</a:t>
            </a:r>
            <a:r>
              <a:rPr lang="en-US" sz="2400" dirty="0"/>
              <a:t>. </a:t>
            </a:r>
            <a:endParaRPr lang="en-US" sz="2400" dirty="0" smtClean="0"/>
          </a:p>
          <a:p>
            <a:pPr marL="425450" indent="-228600">
              <a:lnSpc>
                <a:spcPct val="80000"/>
              </a:lnSpc>
            </a:pPr>
            <a:r>
              <a:rPr lang="en-US" sz="2400" dirty="0" smtClean="0"/>
              <a:t>At the close of an investigation, OCR determines whether a school district has complied with its obligations under federal civil rights laws.</a:t>
            </a:r>
            <a:endParaRPr lang="en-US" sz="2400" dirty="0"/>
          </a:p>
          <a:p>
            <a:pPr marL="1143000" lvl="2" indent="-228600">
              <a:lnSpc>
                <a:spcPct val="80000"/>
              </a:lnSpc>
            </a:pPr>
            <a:endParaRPr lang="en-US" sz="1800" b="1" dirty="0" smtClean="0">
              <a:solidFill>
                <a:schemeClr val="accent4"/>
              </a:solidFill>
            </a:endParaRP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00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5283700-1189-49A2-907C-DBFA7A08F970}" type="slidenum">
              <a:rPr lang="en-US"/>
              <a:pPr/>
              <a:t>56</a:t>
            </a:fld>
            <a:endParaRPr lang="en-US" dirty="0"/>
          </a:p>
        </p:txBody>
      </p:sp>
      <p:sp>
        <p:nvSpPr>
          <p:cNvPr id="4"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F8744B73-FF3F-4CDF-9F1D-8B197CE56D7F}" type="slidenum">
              <a:rPr lang="en-US" sz="800">
                <a:latin typeface="+mn-lt"/>
              </a:rPr>
              <a:pPr algn="r">
                <a:defRPr/>
              </a:pPr>
              <a:t>56</a:t>
            </a:fld>
            <a:endParaRPr lang="en-US" sz="800" dirty="0">
              <a:latin typeface="+mn-lt"/>
            </a:endParaRPr>
          </a:p>
        </p:txBody>
      </p:sp>
      <p:sp>
        <p:nvSpPr>
          <p:cNvPr id="95235" name="Rectangle 2"/>
          <p:cNvSpPr>
            <a:spLocks noGrp="1" noChangeArrowheads="1"/>
          </p:cNvSpPr>
          <p:nvPr>
            <p:ph type="title" idx="4294967295"/>
          </p:nvPr>
        </p:nvSpPr>
        <p:spPr/>
        <p:txBody>
          <a:bodyPr/>
          <a:lstStyle/>
          <a:p>
            <a:r>
              <a:rPr lang="en-US" sz="2800" dirty="0">
                <a:solidFill>
                  <a:srgbClr val="000000"/>
                </a:solidFill>
              </a:rPr>
              <a:t>Life Cycle of a Bullying or Harassment Claim </a:t>
            </a:r>
            <a:r>
              <a:rPr lang="en-US" sz="2800" i="1" dirty="0">
                <a:solidFill>
                  <a:srgbClr val="000000"/>
                </a:solidFill>
              </a:rPr>
              <a:t>Investigating</a:t>
            </a:r>
            <a:r>
              <a:rPr lang="en-US" sz="2800" b="1" i="1" dirty="0">
                <a:solidFill>
                  <a:srgbClr val="000000"/>
                </a:solidFill>
              </a:rPr>
              <a:t> </a:t>
            </a:r>
            <a:r>
              <a:rPr lang="en-US" sz="2800" i="1" dirty="0">
                <a:solidFill>
                  <a:srgbClr val="000000"/>
                </a:solidFill>
              </a:rPr>
              <a:t>Bullying &amp; Harassment</a:t>
            </a:r>
            <a:endParaRPr lang="en-US" dirty="0"/>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46438" y="5810116"/>
            <a:ext cx="1116330" cy="461665"/>
          </a:xfrm>
          <a:prstGeom prst="rect">
            <a:avLst/>
          </a:prstGeom>
          <a:noFill/>
        </p:spPr>
        <p:txBody>
          <a:bodyPr wrap="square" rtlCol="0">
            <a:spAutoFit/>
          </a:bodyPr>
          <a:lstStyle/>
          <a:p>
            <a:r>
              <a:rPr lang="en-US" sz="1200" dirty="0" smtClean="0"/>
              <a:t>-- OCR FY 2016 Report</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057399"/>
            <a:ext cx="3767980" cy="3971945"/>
          </a:xfrm>
          <a:prstGeom prst="rect">
            <a:avLst/>
          </a:prstGeom>
        </p:spPr>
      </p:pic>
      <p:sp>
        <p:nvSpPr>
          <p:cNvPr id="8" name="TextBox 7"/>
          <p:cNvSpPr txBox="1"/>
          <p:nvPr/>
        </p:nvSpPr>
        <p:spPr>
          <a:xfrm>
            <a:off x="2095500" y="1447800"/>
            <a:ext cx="4301380" cy="369332"/>
          </a:xfrm>
          <a:prstGeom prst="rect">
            <a:avLst/>
          </a:prstGeom>
          <a:noFill/>
        </p:spPr>
        <p:txBody>
          <a:bodyPr wrap="square" rtlCol="0">
            <a:spAutoFit/>
          </a:bodyPr>
          <a:lstStyle/>
          <a:p>
            <a:r>
              <a:rPr lang="en-US" dirty="0" smtClean="0"/>
              <a:t>Complaints received by OCR in FY 2016</a:t>
            </a:r>
            <a:endParaRPr lang="en-US" dirty="0"/>
          </a:p>
        </p:txBody>
      </p:sp>
    </p:spTree>
    <p:extLst>
      <p:ext uri="{BB962C8B-B14F-4D97-AF65-F5344CB8AC3E}">
        <p14:creationId xmlns:p14="http://schemas.microsoft.com/office/powerpoint/2010/main" val="1078502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2F8A79-76FC-4A74-8EA6-43961E5D5C9F}" type="slidenum">
              <a:rPr lang="en-GB" smtClean="0"/>
              <a:pPr/>
              <a:t>57</a:t>
            </a:fld>
            <a:endParaRPr lang="en-GB" dirty="0"/>
          </a:p>
        </p:txBody>
      </p:sp>
      <p:sp>
        <p:nvSpPr>
          <p:cNvPr id="3" name="TextBox 2"/>
          <p:cNvSpPr txBox="1"/>
          <p:nvPr/>
        </p:nvSpPr>
        <p:spPr>
          <a:xfrm>
            <a:off x="457200" y="2667000"/>
            <a:ext cx="8153400" cy="1077218"/>
          </a:xfrm>
          <a:prstGeom prst="rect">
            <a:avLst/>
          </a:prstGeom>
          <a:noFill/>
        </p:spPr>
        <p:txBody>
          <a:bodyPr wrap="square" rtlCol="0">
            <a:spAutoFit/>
          </a:bodyPr>
          <a:lstStyle/>
          <a:p>
            <a:pPr algn="ctr"/>
            <a:r>
              <a:rPr lang="en-US" sz="3200" dirty="0" smtClean="0"/>
              <a:t>Recent Changes in Requirements for OCR Investigations</a:t>
            </a:r>
            <a:endParaRPr lang="en-US" sz="3200" dirty="0"/>
          </a:p>
        </p:txBody>
      </p:sp>
      <p:sp>
        <p:nvSpPr>
          <p:cNvPr id="4" name="Rectangle 2"/>
          <p:cNvSpPr txBox="1">
            <a:spLocks noChangeArrowheads="1"/>
          </p:cNvSpPr>
          <p:nvPr/>
        </p:nvSpPr>
        <p:spPr bwMode="auto">
          <a:xfrm>
            <a:off x="165100" y="0"/>
            <a:ext cx="896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aseline="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US" sz="2800" kern="0" dirty="0">
                <a:solidFill>
                  <a:srgbClr val="000000"/>
                </a:solidFill>
              </a:rPr>
              <a:t>Life Cycle of a Bullying or Harassment Claim </a:t>
            </a:r>
            <a:r>
              <a:rPr lang="en-US" sz="2800" i="1" kern="0" dirty="0">
                <a:solidFill>
                  <a:srgbClr val="000000"/>
                </a:solidFill>
              </a:rPr>
              <a:t>Investigating</a:t>
            </a:r>
            <a:r>
              <a:rPr lang="en-US" sz="2800" b="1" i="1" kern="0" dirty="0">
                <a:solidFill>
                  <a:srgbClr val="000000"/>
                </a:solidFill>
              </a:rPr>
              <a:t> </a:t>
            </a:r>
            <a:r>
              <a:rPr lang="en-US" sz="2800" i="1" kern="0" dirty="0">
                <a:solidFill>
                  <a:srgbClr val="000000"/>
                </a:solidFill>
              </a:rPr>
              <a:t>Bullying &amp; Harassment</a:t>
            </a:r>
            <a:endParaRPr lang="en-US" kern="0" dirty="0"/>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1811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solidFill>
                  <a:srgbClr val="000000"/>
                </a:solidFill>
              </a:rPr>
              <a:t>Investigating</a:t>
            </a:r>
            <a:r>
              <a:rPr lang="en-US" sz="2800" b="1" i="1" dirty="0">
                <a:solidFill>
                  <a:srgbClr val="000000"/>
                </a:solidFill>
              </a:rPr>
              <a:t> </a:t>
            </a:r>
            <a:r>
              <a:rPr lang="en-US" sz="2800" i="1" dirty="0">
                <a:solidFill>
                  <a:srgbClr val="000000"/>
                </a:solidFill>
              </a:rPr>
              <a:t>Bullying &amp; Harassment</a:t>
            </a:r>
            <a:r>
              <a:rPr lang="en-US" sz="2800" dirty="0"/>
              <a:t/>
            </a:r>
            <a:br>
              <a:rPr lang="en-US" sz="2800" dirty="0"/>
            </a:br>
            <a:r>
              <a:rPr lang="en-US" sz="2800" dirty="0" smtClean="0"/>
              <a:t>OCR Instructions to the Field re Scope of Complaints</a:t>
            </a:r>
            <a:endParaRPr lang="en-US" sz="2800" dirty="0"/>
          </a:p>
        </p:txBody>
      </p:sp>
      <p:sp>
        <p:nvSpPr>
          <p:cNvPr id="3" name="Content Placeholder 2"/>
          <p:cNvSpPr>
            <a:spLocks noGrp="1"/>
          </p:cNvSpPr>
          <p:nvPr>
            <p:ph idx="1"/>
          </p:nvPr>
        </p:nvSpPr>
        <p:spPr/>
        <p:txBody>
          <a:bodyPr>
            <a:normAutofit fontScale="92500"/>
          </a:bodyPr>
          <a:lstStyle/>
          <a:p>
            <a:r>
              <a:rPr lang="en-US" dirty="0" smtClean="0"/>
              <a:t>Circulated to OCR staff on June 8, 2017</a:t>
            </a:r>
          </a:p>
          <a:p>
            <a:pPr marL="0" indent="0">
              <a:buNone/>
            </a:pPr>
            <a:endParaRPr lang="en-US" sz="1100" dirty="0" smtClean="0"/>
          </a:p>
          <a:p>
            <a:r>
              <a:rPr lang="en-US" dirty="0"/>
              <a:t>Decisions about </a:t>
            </a:r>
            <a:r>
              <a:rPr lang="en-US" b="1" dirty="0"/>
              <a:t>whether to expand the scope of investigations</a:t>
            </a:r>
            <a:r>
              <a:rPr lang="en-US" dirty="0"/>
              <a:t> are now made on a </a:t>
            </a:r>
            <a:r>
              <a:rPr lang="en-US" b="1" dirty="0"/>
              <a:t>case-by-case</a:t>
            </a:r>
            <a:r>
              <a:rPr lang="en-US" dirty="0"/>
              <a:t> </a:t>
            </a:r>
            <a:r>
              <a:rPr lang="en-US" dirty="0" smtClean="0"/>
              <a:t>basis rather than determined by the category of complaint</a:t>
            </a:r>
          </a:p>
          <a:p>
            <a:pPr marL="0" indent="0">
              <a:buNone/>
            </a:pPr>
            <a:endParaRPr lang="en-US" sz="1200" dirty="0"/>
          </a:p>
          <a:p>
            <a:r>
              <a:rPr lang="en-US" dirty="0" smtClean="0"/>
              <a:t>This </a:t>
            </a:r>
            <a:r>
              <a:rPr lang="en-US" b="1" dirty="0" smtClean="0"/>
              <a:t>eliminates specialized treatment </a:t>
            </a:r>
            <a:r>
              <a:rPr lang="en-US" dirty="0" smtClean="0"/>
              <a:t>of certain types of complaints – including certain sexual violence and Title VI complaints – that automatically triggered institution-wide investigations</a:t>
            </a:r>
          </a:p>
          <a:p>
            <a:pPr lvl="1"/>
            <a:r>
              <a:rPr lang="en-US" dirty="0" smtClean="0"/>
              <a:t>Requirements included multi-year reviews of similar claims aimed at detecting patterns of discrimination and increased oversight from OCR headquarters</a:t>
            </a:r>
          </a:p>
          <a:p>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58</a:t>
            </a:fld>
            <a:endParaRPr lang="en-GB" dirty="0"/>
          </a:p>
        </p:txBody>
      </p:sp>
    </p:spTree>
    <p:extLst>
      <p:ext uri="{BB962C8B-B14F-4D97-AF65-F5344CB8AC3E}">
        <p14:creationId xmlns:p14="http://schemas.microsoft.com/office/powerpoint/2010/main" val="627242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solidFill>
                  <a:srgbClr val="000000"/>
                </a:solidFill>
              </a:rPr>
              <a:t>Investigating</a:t>
            </a:r>
            <a:r>
              <a:rPr lang="en-US" sz="2800" b="1" i="1" dirty="0">
                <a:solidFill>
                  <a:srgbClr val="000000"/>
                </a:solidFill>
              </a:rPr>
              <a:t> </a:t>
            </a:r>
            <a:r>
              <a:rPr lang="en-US" sz="2800" i="1" dirty="0">
                <a:solidFill>
                  <a:srgbClr val="000000"/>
                </a:solidFill>
              </a:rPr>
              <a:t>Bullying &amp; Harassment</a:t>
            </a:r>
            <a:r>
              <a:rPr lang="en-US" sz="2800" dirty="0"/>
              <a:t/>
            </a:r>
            <a:br>
              <a:rPr lang="en-US" sz="2800" dirty="0"/>
            </a:br>
            <a:r>
              <a:rPr lang="en-US" sz="2800" dirty="0" smtClean="0">
                <a:solidFill>
                  <a:srgbClr val="000000"/>
                </a:solidFill>
              </a:rPr>
              <a:t>OCR </a:t>
            </a:r>
            <a:r>
              <a:rPr lang="en-US" sz="2800" dirty="0">
                <a:solidFill>
                  <a:srgbClr val="000000"/>
                </a:solidFill>
              </a:rPr>
              <a:t>Instructions to the Field re Scope of Complaints</a:t>
            </a:r>
            <a:endParaRPr lang="en-US" dirty="0"/>
          </a:p>
        </p:txBody>
      </p:sp>
      <p:sp>
        <p:nvSpPr>
          <p:cNvPr id="3" name="Content Placeholder 2"/>
          <p:cNvSpPr>
            <a:spLocks noGrp="1"/>
          </p:cNvSpPr>
          <p:nvPr>
            <p:ph idx="1"/>
          </p:nvPr>
        </p:nvSpPr>
        <p:spPr/>
        <p:txBody>
          <a:bodyPr/>
          <a:lstStyle/>
          <a:p>
            <a:r>
              <a:rPr lang="en-US" dirty="0" smtClean="0"/>
              <a:t>Current OCR leadership says this change will make investigations more efficient and responses more timely</a:t>
            </a:r>
          </a:p>
          <a:p>
            <a:pPr marL="0" indent="0">
              <a:buNone/>
            </a:pPr>
            <a:endParaRPr lang="en-US" sz="1100" dirty="0" smtClean="0"/>
          </a:p>
          <a:p>
            <a:r>
              <a:rPr lang="en-US" dirty="0" smtClean="0"/>
              <a:t>Administrative backlog and slow response time were given as the main reasons for the change in policy</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59</a:t>
            </a:fld>
            <a:endParaRPr lang="en-GB" dirty="0"/>
          </a:p>
        </p:txBody>
      </p:sp>
    </p:spTree>
    <p:extLst>
      <p:ext uri="{BB962C8B-B14F-4D97-AF65-F5344CB8AC3E}">
        <p14:creationId xmlns:p14="http://schemas.microsoft.com/office/powerpoint/2010/main" val="108015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Districts are only legally responsible for the actions or inactions of their employees in response to bullying or harassment, not for the harassment itself.</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6</a:t>
            </a:fld>
            <a:endParaRPr lang="en-US" dirty="0"/>
          </a:p>
        </p:txBody>
      </p:sp>
    </p:spTree>
    <p:extLst>
      <p:ext uri="{BB962C8B-B14F-4D97-AF65-F5344CB8AC3E}">
        <p14:creationId xmlns:p14="http://schemas.microsoft.com/office/powerpoint/2010/main" val="557748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solidFill>
                  <a:srgbClr val="000000"/>
                </a:solidFill>
              </a:rPr>
              <a:t>Investigating</a:t>
            </a:r>
            <a:r>
              <a:rPr lang="en-US" sz="2800" b="1" i="1" dirty="0">
                <a:solidFill>
                  <a:srgbClr val="000000"/>
                </a:solidFill>
              </a:rPr>
              <a:t> </a:t>
            </a:r>
            <a:r>
              <a:rPr lang="en-US" sz="2800" i="1" dirty="0">
                <a:solidFill>
                  <a:srgbClr val="000000"/>
                </a:solidFill>
              </a:rPr>
              <a:t>Bullying &amp; Harassment</a:t>
            </a:r>
            <a:r>
              <a:rPr lang="en-US" sz="2800" dirty="0"/>
              <a:t/>
            </a:r>
            <a:br>
              <a:rPr lang="en-US" sz="2800" dirty="0"/>
            </a:br>
            <a:r>
              <a:rPr lang="en-US" sz="2800" dirty="0" smtClean="0"/>
              <a:t>OCR </a:t>
            </a:r>
            <a:r>
              <a:rPr lang="en-US" sz="2800" dirty="0"/>
              <a:t>Leadership Clarified New Approach at NACUA </a:t>
            </a:r>
          </a:p>
        </p:txBody>
      </p:sp>
      <p:sp>
        <p:nvSpPr>
          <p:cNvPr id="3" name="Content Placeholder 2"/>
          <p:cNvSpPr>
            <a:spLocks noGrp="1"/>
          </p:cNvSpPr>
          <p:nvPr>
            <p:ph idx="1"/>
          </p:nvPr>
        </p:nvSpPr>
        <p:spPr>
          <a:xfrm>
            <a:off x="241300" y="1371600"/>
            <a:ext cx="4940300" cy="5003800"/>
          </a:xfrm>
        </p:spPr>
        <p:txBody>
          <a:bodyPr>
            <a:normAutofit fontScale="92500"/>
          </a:bodyPr>
          <a:lstStyle/>
          <a:p>
            <a:pPr marL="0" indent="0">
              <a:buNone/>
            </a:pPr>
            <a:r>
              <a:rPr lang="en-US" dirty="0" smtClean="0"/>
              <a:t>Candice Jackson, head of OCR and Acting Assistant Secretary of Education, and Thomas Wheeler, Acting Assistant Attorney General in the Civil Rights Division of the DOJ</a:t>
            </a:r>
            <a:r>
              <a:rPr lang="en-US" dirty="0"/>
              <a:t>, spoke on June 27, </a:t>
            </a:r>
            <a:r>
              <a:rPr lang="en-US" dirty="0" smtClean="0"/>
              <a:t>2017 </a:t>
            </a:r>
            <a:r>
              <a:rPr lang="en-US" dirty="0"/>
              <a:t>at National Association of College and University </a:t>
            </a:r>
            <a:r>
              <a:rPr lang="en-US" dirty="0" smtClean="0"/>
              <a:t>Attorneys (NACUA) to help clarify the new administration’s approach to civil rights in education</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60</a:t>
            </a:fld>
            <a:endParaRPr lang="en-GB" dirty="0"/>
          </a:p>
        </p:txBody>
      </p:sp>
      <p:pic>
        <p:nvPicPr>
          <p:cNvPr id="4100" name="Picture 4" descr="https://www.insidehighered.com/sites/default/server_files/media/ocr%20nac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176849"/>
            <a:ext cx="3657599"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5943600"/>
            <a:ext cx="2514599" cy="338554"/>
          </a:xfrm>
          <a:prstGeom prst="rect">
            <a:avLst/>
          </a:prstGeom>
          <a:noFill/>
        </p:spPr>
        <p:txBody>
          <a:bodyPr wrap="square" rtlCol="0">
            <a:spAutoFit/>
          </a:bodyPr>
          <a:lstStyle/>
          <a:p>
            <a:r>
              <a:rPr lang="en-US" sz="1600" dirty="0" smtClean="0"/>
              <a:t>Source: Inside Higher Ed</a:t>
            </a:r>
            <a:endParaRPr lang="en-US" sz="1600" dirty="0"/>
          </a:p>
        </p:txBody>
      </p:sp>
    </p:spTree>
    <p:extLst>
      <p:ext uri="{BB962C8B-B14F-4D97-AF65-F5344CB8AC3E}">
        <p14:creationId xmlns:p14="http://schemas.microsoft.com/office/powerpoint/2010/main" val="41725430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solidFill>
                  <a:srgbClr val="000000"/>
                </a:solidFill>
              </a:rPr>
              <a:t>Investigating</a:t>
            </a:r>
            <a:r>
              <a:rPr lang="en-US" sz="2800" b="1" i="1" dirty="0">
                <a:solidFill>
                  <a:srgbClr val="000000"/>
                </a:solidFill>
              </a:rPr>
              <a:t> </a:t>
            </a:r>
            <a:r>
              <a:rPr lang="en-US" sz="2800" i="1" dirty="0">
                <a:solidFill>
                  <a:srgbClr val="000000"/>
                </a:solidFill>
              </a:rPr>
              <a:t>Bullying &amp; Harassment</a:t>
            </a:r>
            <a:r>
              <a:rPr lang="en-US" sz="2800" dirty="0"/>
              <a:t/>
            </a:r>
            <a:br>
              <a:rPr lang="en-US" sz="2800" dirty="0"/>
            </a:br>
            <a:r>
              <a:rPr lang="en-US" sz="2800" dirty="0" smtClean="0"/>
              <a:t>OCR </a:t>
            </a:r>
            <a:r>
              <a:rPr lang="en-US" sz="2800" dirty="0"/>
              <a:t>Leadership Clarified New Approach at NACUA </a:t>
            </a:r>
          </a:p>
        </p:txBody>
      </p:sp>
      <p:sp>
        <p:nvSpPr>
          <p:cNvPr id="3" name="Content Placeholder 2"/>
          <p:cNvSpPr>
            <a:spLocks noGrp="1"/>
          </p:cNvSpPr>
          <p:nvPr>
            <p:ph idx="1"/>
          </p:nvPr>
        </p:nvSpPr>
        <p:spPr/>
        <p:txBody>
          <a:bodyPr/>
          <a:lstStyle/>
          <a:p>
            <a:r>
              <a:rPr lang="en-US" dirty="0" smtClean="0"/>
              <a:t>Emphasized that the </a:t>
            </a:r>
            <a:r>
              <a:rPr lang="en-US" b="1" dirty="0" smtClean="0"/>
              <a:t>role of OCR has not changed</a:t>
            </a:r>
            <a:r>
              <a:rPr lang="en-US" dirty="0"/>
              <a:t>, still “to enforce the civil rights guaranteed to our nation’s </a:t>
            </a:r>
            <a:r>
              <a:rPr lang="en-US" dirty="0" smtClean="0"/>
              <a:t>students by certain civil rights laws”</a:t>
            </a:r>
          </a:p>
          <a:p>
            <a:r>
              <a:rPr lang="en-US" dirty="0" smtClean="0"/>
              <a:t>Argued that civil rights enforcement is </a:t>
            </a:r>
            <a:r>
              <a:rPr lang="en-US" b="1" dirty="0" smtClean="0"/>
              <a:t>not being scaled back</a:t>
            </a:r>
          </a:p>
          <a:p>
            <a:pPr lvl="1"/>
            <a:r>
              <a:rPr lang="en-US" dirty="0" smtClean="0"/>
              <a:t>Critics have voiced concerns over the combination of the withdrawal of OCR’s Dear Colleague Letter on transgender students with these investigative changes</a:t>
            </a:r>
          </a:p>
          <a:p>
            <a:r>
              <a:rPr lang="en-US" dirty="0" smtClean="0"/>
              <a:t>Aims to be </a:t>
            </a:r>
            <a:r>
              <a:rPr lang="en-US" b="1" dirty="0" smtClean="0"/>
              <a:t>less confrontational and more cooperative</a:t>
            </a:r>
            <a:r>
              <a:rPr lang="en-US" dirty="0" smtClean="0"/>
              <a:t> during investigations </a:t>
            </a:r>
          </a:p>
        </p:txBody>
      </p:sp>
      <p:sp>
        <p:nvSpPr>
          <p:cNvPr id="4" name="Slide Number Placeholder 3"/>
          <p:cNvSpPr>
            <a:spLocks noGrp="1"/>
          </p:cNvSpPr>
          <p:nvPr>
            <p:ph type="sldNum" sz="quarter" idx="10"/>
          </p:nvPr>
        </p:nvSpPr>
        <p:spPr/>
        <p:txBody>
          <a:bodyPr/>
          <a:lstStyle/>
          <a:p>
            <a:fld id="{62E0BBFD-3C28-455B-B3E3-FD8D1415BAC5}" type="slidenum">
              <a:rPr lang="en-GB" smtClean="0"/>
              <a:pPr/>
              <a:t>61</a:t>
            </a:fld>
            <a:endParaRPr lang="en-GB" dirty="0"/>
          </a:p>
        </p:txBody>
      </p:sp>
      <p:sp>
        <p:nvSpPr>
          <p:cNvPr id="5" name="TextBox 4"/>
          <p:cNvSpPr txBox="1"/>
          <p:nvPr/>
        </p:nvSpPr>
        <p:spPr>
          <a:xfrm>
            <a:off x="6324600" y="5943600"/>
            <a:ext cx="2514599" cy="338554"/>
          </a:xfrm>
          <a:prstGeom prst="rect">
            <a:avLst/>
          </a:prstGeom>
          <a:noFill/>
        </p:spPr>
        <p:txBody>
          <a:bodyPr wrap="square" rtlCol="0">
            <a:spAutoFit/>
          </a:bodyPr>
          <a:lstStyle/>
          <a:p>
            <a:r>
              <a:rPr lang="en-US" sz="1600" dirty="0" smtClean="0"/>
              <a:t>Source: Inside Higher Ed</a:t>
            </a:r>
            <a:endParaRPr lang="en-US" sz="1600" dirty="0"/>
          </a:p>
        </p:txBody>
      </p:sp>
    </p:spTree>
    <p:extLst>
      <p:ext uri="{BB962C8B-B14F-4D97-AF65-F5344CB8AC3E}">
        <p14:creationId xmlns:p14="http://schemas.microsoft.com/office/powerpoint/2010/main" val="2017260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solidFill>
                  <a:srgbClr val="000000"/>
                </a:solidFill>
              </a:rPr>
              <a:t>Investigating</a:t>
            </a:r>
            <a:r>
              <a:rPr lang="en-US" sz="2800" b="1" i="1" dirty="0">
                <a:solidFill>
                  <a:srgbClr val="000000"/>
                </a:solidFill>
              </a:rPr>
              <a:t> </a:t>
            </a:r>
            <a:r>
              <a:rPr lang="en-US" sz="2800" i="1" dirty="0">
                <a:solidFill>
                  <a:srgbClr val="000000"/>
                </a:solidFill>
              </a:rPr>
              <a:t>Bullying &amp; Harassment</a:t>
            </a:r>
            <a:r>
              <a:rPr lang="en-US" sz="2800" dirty="0"/>
              <a:t/>
            </a:r>
            <a:br>
              <a:rPr lang="en-US" sz="2800" dirty="0"/>
            </a:br>
            <a:r>
              <a:rPr lang="en-US" sz="2800" dirty="0" smtClean="0"/>
              <a:t>OCR </a:t>
            </a:r>
            <a:r>
              <a:rPr lang="en-US" sz="2800" dirty="0"/>
              <a:t>Leadership Clarified New Approach at NACUA </a:t>
            </a:r>
          </a:p>
        </p:txBody>
      </p:sp>
      <p:sp>
        <p:nvSpPr>
          <p:cNvPr id="3" name="Content Placeholder 2"/>
          <p:cNvSpPr>
            <a:spLocks noGrp="1"/>
          </p:cNvSpPr>
          <p:nvPr>
            <p:ph idx="1"/>
          </p:nvPr>
        </p:nvSpPr>
        <p:spPr/>
        <p:txBody>
          <a:bodyPr/>
          <a:lstStyle/>
          <a:p>
            <a:r>
              <a:rPr lang="en-US" dirty="0" smtClean="0"/>
              <a:t>Methods of policymaking – moving away from DCLs</a:t>
            </a:r>
          </a:p>
          <a:p>
            <a:pPr lvl="1"/>
            <a:r>
              <a:rPr lang="en-US" dirty="0" smtClean="0"/>
              <a:t>The new administration will not regulate via Dear Colleague Letters, but will use notice and comment procedures for new regulations</a:t>
            </a:r>
          </a:p>
          <a:p>
            <a:pPr lvl="1"/>
            <a:r>
              <a:rPr lang="en-US" dirty="0" smtClean="0"/>
              <a:t>Previously issued Dear Colleague Letters may be opened up to negotiated rulemaking</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62</a:t>
            </a:fld>
            <a:endParaRPr lang="en-GB" dirty="0"/>
          </a:p>
        </p:txBody>
      </p:sp>
      <p:sp>
        <p:nvSpPr>
          <p:cNvPr id="5" name="TextBox 4"/>
          <p:cNvSpPr txBox="1"/>
          <p:nvPr/>
        </p:nvSpPr>
        <p:spPr>
          <a:xfrm>
            <a:off x="6324600" y="5943600"/>
            <a:ext cx="2514599" cy="338554"/>
          </a:xfrm>
          <a:prstGeom prst="rect">
            <a:avLst/>
          </a:prstGeom>
          <a:noFill/>
        </p:spPr>
        <p:txBody>
          <a:bodyPr wrap="square" rtlCol="0">
            <a:spAutoFit/>
          </a:bodyPr>
          <a:lstStyle/>
          <a:p>
            <a:r>
              <a:rPr lang="en-US" sz="1600" dirty="0" smtClean="0"/>
              <a:t>Source: Inside Higher Ed</a:t>
            </a:r>
            <a:endParaRPr lang="en-US" sz="1600" dirty="0"/>
          </a:p>
        </p:txBody>
      </p:sp>
    </p:spTree>
    <p:extLst>
      <p:ext uri="{BB962C8B-B14F-4D97-AF65-F5344CB8AC3E}">
        <p14:creationId xmlns:p14="http://schemas.microsoft.com/office/powerpoint/2010/main" val="3258189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Recent Changes in Requirements for OCR </a:t>
            </a:r>
            <a:r>
              <a:rPr lang="en-US" sz="2800" i="1" dirty="0" smtClean="0"/>
              <a:t>Investigations:  Take-Aways</a:t>
            </a:r>
            <a:endParaRPr lang="en-US" sz="2800" i="1" dirty="0"/>
          </a:p>
        </p:txBody>
      </p:sp>
      <p:sp>
        <p:nvSpPr>
          <p:cNvPr id="3" name="Content Placeholder 2"/>
          <p:cNvSpPr>
            <a:spLocks noGrp="1"/>
          </p:cNvSpPr>
          <p:nvPr>
            <p:ph idx="1"/>
          </p:nvPr>
        </p:nvSpPr>
        <p:spPr/>
        <p:txBody>
          <a:bodyPr/>
          <a:lstStyle/>
          <a:p>
            <a:r>
              <a:rPr lang="en-US" dirty="0" smtClean="0"/>
              <a:t>There are many blanks still to be filled in about the new administration’s approach to investigations	</a:t>
            </a:r>
          </a:p>
          <a:p>
            <a:pPr lvl="1"/>
            <a:r>
              <a:rPr lang="en-US" dirty="0" smtClean="0"/>
              <a:t>What types of investigations will be prioritized?</a:t>
            </a:r>
          </a:p>
          <a:p>
            <a:pPr lvl="1"/>
            <a:r>
              <a:rPr lang="en-US" dirty="0" smtClean="0"/>
              <a:t>What policies will be developed in unsettled areas of the law, such as rights of transgender students?</a:t>
            </a:r>
          </a:p>
          <a:p>
            <a:pPr marL="0" indent="0">
              <a:buNone/>
            </a:pPr>
            <a:endParaRPr lang="en-US" sz="1100" dirty="0" smtClean="0"/>
          </a:p>
          <a:p>
            <a:r>
              <a:rPr lang="en-US" dirty="0" smtClean="0"/>
              <a:t>Schools that are investigated will likely not experience the expansive, drawn out investigations that became more common in recent years</a:t>
            </a:r>
          </a:p>
          <a:p>
            <a:pPr marL="0" indent="0">
              <a:buNone/>
            </a:pPr>
            <a:endParaRPr lang="en-US" sz="1100" dirty="0" smtClean="0"/>
          </a:p>
          <a:p>
            <a:r>
              <a:rPr lang="en-US" dirty="0" smtClean="0"/>
              <a:t>OCR will aim to resolve complaints quickly</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63</a:t>
            </a:fld>
            <a:endParaRPr lang="en-GB" dirty="0"/>
          </a:p>
        </p:txBody>
      </p:sp>
    </p:spTree>
    <p:extLst>
      <p:ext uri="{BB962C8B-B14F-4D97-AF65-F5344CB8AC3E}">
        <p14:creationId xmlns:p14="http://schemas.microsoft.com/office/powerpoint/2010/main" val="26308544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3202702-FD36-4BF7-B78C-D437D055A701}" type="slidenum">
              <a:rPr lang="en-US"/>
              <a:pPr/>
              <a:t>64</a:t>
            </a:fld>
            <a:endParaRPr lang="en-US" dirty="0"/>
          </a:p>
        </p:txBody>
      </p:sp>
      <p:sp>
        <p:nvSpPr>
          <p:cNvPr id="96259" name="Rectangle 2"/>
          <p:cNvSpPr>
            <a:spLocks noGrp="1" noChangeArrowheads="1"/>
          </p:cNvSpPr>
          <p:nvPr>
            <p:ph type="title" idx="4294967295"/>
          </p:nvPr>
        </p:nvSpPr>
        <p:spPr/>
        <p:txBody>
          <a:bodyPr/>
          <a:lstStyle/>
          <a:p>
            <a:r>
              <a:rPr lang="en-US" sz="2800" dirty="0">
                <a:solidFill>
                  <a:srgbClr val="000000"/>
                </a:solidFill>
                <a:latin typeface="Arial" charset="0"/>
                <a:ea typeface="+mn-ea"/>
                <a:cs typeface="+mn-cs"/>
              </a:rPr>
              <a:t>Life Cycle of a Bullying or Harassment Claim</a:t>
            </a:r>
            <a:r>
              <a:rPr lang="en-US" sz="2800" dirty="0" smtClean="0">
                <a:solidFill>
                  <a:srgbClr val="000000"/>
                </a:solidFill>
              </a:rPr>
              <a:t/>
            </a:r>
            <a:br>
              <a:rPr lang="en-US" sz="2800" dirty="0" smtClean="0">
                <a:solidFill>
                  <a:srgbClr val="000000"/>
                </a:solidFill>
              </a:rPr>
            </a:br>
            <a:r>
              <a:rPr lang="en-US" sz="2800" i="1" dirty="0" smtClean="0">
                <a:solidFill>
                  <a:srgbClr val="000000"/>
                </a:solidFill>
              </a:rPr>
              <a:t>Outcomes of Findings of Noncompliance</a:t>
            </a:r>
            <a:endParaRPr lang="en-US"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524" y="2590800"/>
            <a:ext cx="2713038" cy="3608156"/>
          </a:xfrm>
          <a:prstGeom prst="rect">
            <a:avLst/>
          </a:prstGeom>
        </p:spPr>
      </p:pic>
      <p:sp>
        <p:nvSpPr>
          <p:cNvPr id="96260" name="Rectangle 3"/>
          <p:cNvSpPr>
            <a:spLocks noGrp="1" noChangeArrowheads="1"/>
          </p:cNvSpPr>
          <p:nvPr>
            <p:ph type="body" idx="4294967295"/>
          </p:nvPr>
        </p:nvSpPr>
        <p:spPr>
          <a:xfrm>
            <a:off x="304800" y="1449388"/>
            <a:ext cx="8655050" cy="1141412"/>
          </a:xfrm>
        </p:spPr>
        <p:txBody>
          <a:bodyPr/>
          <a:lstStyle/>
          <a:p>
            <a:pPr marL="514350" indent="-514350">
              <a:buFontTx/>
              <a:buAutoNum type="arabicParenBoth" startAt="3"/>
              <a:tabLst>
                <a:tab pos="573088" algn="l"/>
              </a:tabLst>
            </a:pPr>
            <a:r>
              <a:rPr lang="en-US" i="1" dirty="0" smtClean="0"/>
              <a:t>Districts </a:t>
            </a:r>
            <a:r>
              <a:rPr lang="en-US" i="1" dirty="0"/>
              <a:t>that fail to respond appropriately to 	bullying and harassment </a:t>
            </a:r>
            <a:r>
              <a:rPr lang="en-US" i="1" dirty="0" smtClean="0"/>
              <a:t>risk may face:</a:t>
            </a:r>
          </a:p>
        </p:txBody>
      </p:sp>
      <p:cxnSp>
        <p:nvCxnSpPr>
          <p:cNvPr id="7" name="Straight Connector 6"/>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262" y="2895600"/>
            <a:ext cx="4343400" cy="2092881"/>
          </a:xfrm>
          <a:prstGeom prst="rect">
            <a:avLst/>
          </a:prstGeom>
          <a:noFill/>
        </p:spPr>
        <p:txBody>
          <a:bodyPr wrap="square" rtlCol="0">
            <a:spAutoFit/>
          </a:bodyPr>
          <a:lstStyle/>
          <a:p>
            <a:pPr marL="971550" lvl="1" indent="-406400">
              <a:buFontTx/>
              <a:buChar char="•"/>
              <a:tabLst>
                <a:tab pos="573088" algn="l"/>
              </a:tabLst>
            </a:pPr>
            <a:r>
              <a:rPr lang="en-US" sz="2800" dirty="0"/>
              <a:t>OCR enforcement; </a:t>
            </a:r>
          </a:p>
          <a:p>
            <a:pPr marL="971550" lvl="1" indent="-406400">
              <a:buFontTx/>
              <a:buChar char="•"/>
              <a:tabLst>
                <a:tab pos="573088" algn="l"/>
              </a:tabLst>
            </a:pPr>
            <a:r>
              <a:rPr lang="en-US" sz="2800" dirty="0"/>
              <a:t>Rarely, lawsuits by DOJ; or </a:t>
            </a:r>
          </a:p>
          <a:p>
            <a:pPr marL="971550" lvl="1" indent="-406400">
              <a:buFontTx/>
              <a:buChar char="•"/>
              <a:tabLst>
                <a:tab pos="573088" algn="l"/>
              </a:tabLst>
            </a:pPr>
            <a:r>
              <a:rPr lang="en-US" sz="2800" dirty="0"/>
              <a:t>P</a:t>
            </a:r>
            <a:r>
              <a:rPr lang="en-US" sz="2800" dirty="0" smtClean="0"/>
              <a:t>rivate </a:t>
            </a:r>
            <a:r>
              <a:rPr lang="en-US" sz="2800" dirty="0"/>
              <a:t>litigation.</a:t>
            </a:r>
          </a:p>
          <a:p>
            <a:endParaRPr lang="en-US" dirty="0"/>
          </a:p>
        </p:txBody>
      </p:sp>
    </p:spTree>
    <p:extLst>
      <p:ext uri="{BB962C8B-B14F-4D97-AF65-F5344CB8AC3E}">
        <p14:creationId xmlns:p14="http://schemas.microsoft.com/office/powerpoint/2010/main" val="2367969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428038" y="6497638"/>
            <a:ext cx="496887" cy="360362"/>
          </a:xfrm>
          <a:prstGeom prst="rect">
            <a:avLst/>
          </a:prstGeom>
          <a:noFill/>
          <a:ln>
            <a:miter lim="800000"/>
            <a:headEnd/>
            <a:tailEnd/>
          </a:ln>
        </p:spPr>
        <p:txBody>
          <a:bodyPr anchor="ctr"/>
          <a:lstStyle/>
          <a:p>
            <a:pPr algn="r">
              <a:defRPr/>
            </a:pPr>
            <a:fld id="{CF3FD77D-5FD4-4DCD-9018-EBC0D86BB4CB}" type="slidenum">
              <a:rPr lang="en-US" sz="800">
                <a:latin typeface="+mn-lt"/>
              </a:rPr>
              <a:pPr algn="r">
                <a:defRPr/>
              </a:pPr>
              <a:t>65</a:t>
            </a:fld>
            <a:endParaRPr lang="en-US" sz="800" dirty="0">
              <a:latin typeface="+mn-lt"/>
            </a:endParaRPr>
          </a:p>
        </p:txBody>
      </p:sp>
      <p:sp>
        <p:nvSpPr>
          <p:cNvPr id="97283" name="Rectangle 2"/>
          <p:cNvSpPr>
            <a:spLocks noGrp="1" noChangeArrowheads="1"/>
          </p:cNvSpPr>
          <p:nvPr>
            <p:ph type="title" idx="4294967295"/>
          </p:nvPr>
        </p:nvSpPr>
        <p:spPr/>
        <p:txBody>
          <a:bodyPr/>
          <a:lstStyle/>
          <a:p>
            <a:r>
              <a:rPr lang="en-US" sz="2800" dirty="0">
                <a:solidFill>
                  <a:srgbClr val="000000"/>
                </a:solidFill>
                <a:latin typeface="Arial" charset="0"/>
              </a:rPr>
              <a:t>Life Cycle of a Bullying or Harassment Claim</a:t>
            </a:r>
            <a:r>
              <a:rPr lang="en-US" sz="2800" dirty="0">
                <a:solidFill>
                  <a:srgbClr val="000000"/>
                </a:solidFill>
              </a:rPr>
              <a:t/>
            </a:r>
            <a:br>
              <a:rPr lang="en-US" sz="2800" dirty="0">
                <a:solidFill>
                  <a:srgbClr val="000000"/>
                </a:solidFill>
              </a:rPr>
            </a:br>
            <a:r>
              <a:rPr lang="en-US" sz="2800" i="1" dirty="0">
                <a:solidFill>
                  <a:srgbClr val="000000"/>
                </a:solidFill>
              </a:rPr>
              <a:t>Outcomes of Findings of Noncompliance</a:t>
            </a:r>
            <a:endParaRPr lang="en-US" dirty="0"/>
          </a:p>
        </p:txBody>
      </p:sp>
      <p:sp>
        <p:nvSpPr>
          <p:cNvPr id="97284" name="Rectangle 3"/>
          <p:cNvSpPr>
            <a:spLocks noGrp="1" noChangeArrowheads="1"/>
          </p:cNvSpPr>
          <p:nvPr>
            <p:ph type="body" idx="4294967295"/>
          </p:nvPr>
        </p:nvSpPr>
        <p:spPr>
          <a:xfrm>
            <a:off x="165100" y="1449388"/>
            <a:ext cx="8369300" cy="4722812"/>
          </a:xfrm>
        </p:spPr>
        <p:txBody>
          <a:bodyPr/>
          <a:lstStyle/>
          <a:p>
            <a:pPr marL="533400" indent="-533400">
              <a:buFontTx/>
              <a:buNone/>
            </a:pPr>
            <a:r>
              <a:rPr lang="en-US" u="sng" dirty="0"/>
              <a:t>OCR </a:t>
            </a:r>
            <a:r>
              <a:rPr lang="en-US" u="sng" dirty="0" smtClean="0"/>
              <a:t>Enforcement Mechanisms</a:t>
            </a:r>
            <a:endParaRPr lang="en-US" dirty="0"/>
          </a:p>
          <a:p>
            <a:pPr marL="533400" indent="-533400"/>
            <a:r>
              <a:rPr lang="en-US" sz="2400" dirty="0" smtClean="0"/>
              <a:t>OCR will usually </a:t>
            </a:r>
            <a:r>
              <a:rPr lang="en-US" sz="2400" dirty="0"/>
              <a:t>enforce compliance through one of the following mechanisms:</a:t>
            </a:r>
          </a:p>
          <a:p>
            <a:pPr marL="914400" lvl="1" indent="-457200"/>
            <a:r>
              <a:rPr lang="en-US" sz="2000" dirty="0" smtClean="0"/>
              <a:t>Entering </a:t>
            </a:r>
            <a:r>
              <a:rPr lang="en-US" sz="2000" dirty="0"/>
              <a:t>into a voluntary agreement;</a:t>
            </a:r>
          </a:p>
          <a:p>
            <a:pPr marL="914400" lvl="1" indent="-457200"/>
            <a:r>
              <a:rPr lang="en-US" sz="2000" dirty="0" smtClean="0"/>
              <a:t>Seeking </a:t>
            </a:r>
            <a:r>
              <a:rPr lang="en-US" sz="2000" dirty="0"/>
              <a:t>to terminate federal funds; or</a:t>
            </a:r>
          </a:p>
          <a:p>
            <a:pPr marL="914400" lvl="1" indent="-457200"/>
            <a:r>
              <a:rPr lang="en-US" sz="2000" dirty="0" smtClean="0"/>
              <a:t>Referral </a:t>
            </a:r>
            <a:r>
              <a:rPr lang="en-US" sz="2000" dirty="0"/>
              <a:t>to the DOJ for investigation for possible enforcement.</a:t>
            </a:r>
          </a:p>
        </p:txBody>
      </p:sp>
      <p:cxnSp>
        <p:nvCxnSpPr>
          <p:cNvPr id="6" name="Straight Connector 5"/>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3965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10B9B70-9688-4331-85D4-48E9B59345A9}" type="slidenum">
              <a:rPr lang="en-US"/>
              <a:pPr/>
              <a:t>66</a:t>
            </a:fld>
            <a:endParaRPr lang="en-US" dirty="0"/>
          </a:p>
        </p:txBody>
      </p:sp>
      <p:sp>
        <p:nvSpPr>
          <p:cNvPr id="99330" name="Rectangle 2"/>
          <p:cNvSpPr>
            <a:spLocks noGrp="1" noChangeArrowheads="1"/>
          </p:cNvSpPr>
          <p:nvPr>
            <p:ph type="title" idx="4294967295"/>
          </p:nvPr>
        </p:nvSpPr>
        <p:spPr/>
        <p:txBody>
          <a:bodyPr/>
          <a:lstStyle/>
          <a:p>
            <a:r>
              <a:rPr lang="en-US" sz="2800" dirty="0">
                <a:solidFill>
                  <a:srgbClr val="000000"/>
                </a:solidFill>
                <a:latin typeface="Arial" charset="0"/>
              </a:rPr>
              <a:t>Life Cycle of a Bullying or Harassment Claim</a:t>
            </a:r>
            <a:r>
              <a:rPr lang="en-US" sz="2800" dirty="0">
                <a:solidFill>
                  <a:srgbClr val="000000"/>
                </a:solidFill>
              </a:rPr>
              <a:t/>
            </a:r>
            <a:br>
              <a:rPr lang="en-US" sz="2800" dirty="0">
                <a:solidFill>
                  <a:srgbClr val="000000"/>
                </a:solidFill>
              </a:rPr>
            </a:br>
            <a:r>
              <a:rPr lang="en-US" sz="2800" i="1" dirty="0">
                <a:solidFill>
                  <a:srgbClr val="000000"/>
                </a:solidFill>
              </a:rPr>
              <a:t>Outcomes of Findings of Noncompliance</a:t>
            </a:r>
            <a:endParaRPr lang="en-US" sz="2800" dirty="0"/>
          </a:p>
        </p:txBody>
      </p:sp>
      <p:sp>
        <p:nvSpPr>
          <p:cNvPr id="99331" name="Rectangle 3"/>
          <p:cNvSpPr>
            <a:spLocks noGrp="1" noChangeArrowheads="1"/>
          </p:cNvSpPr>
          <p:nvPr>
            <p:ph type="body" idx="4294967295"/>
          </p:nvPr>
        </p:nvSpPr>
        <p:spPr>
          <a:xfrm>
            <a:off x="304800" y="1449388"/>
            <a:ext cx="8655050" cy="5003800"/>
          </a:xfrm>
        </p:spPr>
        <p:txBody>
          <a:bodyPr/>
          <a:lstStyle/>
          <a:p>
            <a:pPr>
              <a:buFontTx/>
              <a:buNone/>
            </a:pPr>
            <a:r>
              <a:rPr lang="en-US" u="sng" dirty="0"/>
              <a:t>DOJ Lawsuits</a:t>
            </a:r>
          </a:p>
          <a:p>
            <a:r>
              <a:rPr lang="en-US" sz="2400" dirty="0" smtClean="0"/>
              <a:t>If </a:t>
            </a:r>
            <a:r>
              <a:rPr lang="en-US" sz="2400" dirty="0"/>
              <a:t>OCR determines that a violation has occurred and the district refuses to resolve the violation, OCR may refer the case to DOJ.</a:t>
            </a:r>
          </a:p>
          <a:p>
            <a:pPr lvl="1"/>
            <a:r>
              <a:rPr lang="en-US" sz="2000" dirty="0" smtClean="0"/>
              <a:t>DOJ </a:t>
            </a:r>
            <a:r>
              <a:rPr lang="en-US" sz="2000" dirty="0"/>
              <a:t>will investigate and determine whether to initiate litigation against the district</a:t>
            </a:r>
            <a:r>
              <a:rPr lang="en-US" sz="2000" dirty="0" smtClean="0"/>
              <a:t>.</a:t>
            </a:r>
          </a:p>
          <a:p>
            <a:r>
              <a:rPr lang="en-US" sz="2400" dirty="0" smtClean="0"/>
              <a:t>OCR may initiate an investigation without a referral from OCR.</a:t>
            </a:r>
            <a:endParaRPr lang="en-US" sz="2400" dirty="0"/>
          </a:p>
          <a:p>
            <a:pPr>
              <a:buFontTx/>
              <a:buNone/>
            </a:pPr>
            <a:endParaRPr lang="en-US" sz="2400" u="sng" dirty="0"/>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643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2E69736-A53D-42C9-9B95-18B63254AB4F}" type="slidenum">
              <a:rPr lang="en-US"/>
              <a:pPr/>
              <a:t>67</a:t>
            </a:fld>
            <a:endParaRPr lang="en-US" dirty="0"/>
          </a:p>
        </p:txBody>
      </p:sp>
      <p:sp>
        <p:nvSpPr>
          <p:cNvPr id="100354" name="Rectangle 2"/>
          <p:cNvSpPr>
            <a:spLocks noGrp="1" noChangeArrowheads="1"/>
          </p:cNvSpPr>
          <p:nvPr>
            <p:ph type="title" idx="4294967295"/>
          </p:nvPr>
        </p:nvSpPr>
        <p:spPr>
          <a:xfrm>
            <a:off x="174625" y="0"/>
            <a:ext cx="8969375" cy="1143000"/>
          </a:xfrm>
        </p:spPr>
        <p:txBody>
          <a:bodyPr/>
          <a:lstStyle/>
          <a:p>
            <a:r>
              <a:rPr lang="en-US" sz="2800" dirty="0">
                <a:solidFill>
                  <a:srgbClr val="000000"/>
                </a:solidFill>
                <a:latin typeface="Arial" charset="0"/>
              </a:rPr>
              <a:t>Life Cycle of a Bullying or Harassment Claim</a:t>
            </a:r>
            <a:r>
              <a:rPr lang="en-US" sz="2800" dirty="0">
                <a:solidFill>
                  <a:srgbClr val="000000"/>
                </a:solidFill>
              </a:rPr>
              <a:t/>
            </a:r>
            <a:br>
              <a:rPr lang="en-US" sz="2800" dirty="0">
                <a:solidFill>
                  <a:srgbClr val="000000"/>
                </a:solidFill>
              </a:rPr>
            </a:br>
            <a:r>
              <a:rPr lang="en-US" sz="2800" i="1" dirty="0" smtClean="0">
                <a:solidFill>
                  <a:srgbClr val="000000"/>
                </a:solidFill>
              </a:rPr>
              <a:t>Outcomes </a:t>
            </a:r>
            <a:r>
              <a:rPr lang="en-US" sz="2800" i="1" dirty="0">
                <a:solidFill>
                  <a:srgbClr val="000000"/>
                </a:solidFill>
              </a:rPr>
              <a:t>of Findings of Noncompliance</a:t>
            </a:r>
            <a:endParaRPr lang="en-US" dirty="0"/>
          </a:p>
        </p:txBody>
      </p:sp>
      <p:sp>
        <p:nvSpPr>
          <p:cNvPr id="100355" name="Rectangle 3"/>
          <p:cNvSpPr>
            <a:spLocks noGrp="1" noChangeArrowheads="1"/>
          </p:cNvSpPr>
          <p:nvPr>
            <p:ph type="body" idx="4294967295"/>
          </p:nvPr>
        </p:nvSpPr>
        <p:spPr>
          <a:xfrm>
            <a:off x="469900" y="1295400"/>
            <a:ext cx="8140700" cy="5105400"/>
          </a:xfrm>
        </p:spPr>
        <p:txBody>
          <a:bodyPr>
            <a:normAutofit/>
          </a:bodyPr>
          <a:lstStyle/>
          <a:p>
            <a:pPr>
              <a:lnSpc>
                <a:spcPct val="90000"/>
              </a:lnSpc>
              <a:buFontTx/>
              <a:buNone/>
            </a:pPr>
            <a:r>
              <a:rPr lang="en-US" sz="2400" u="sng" dirty="0"/>
              <a:t>Private Litigation</a:t>
            </a:r>
            <a:endParaRPr lang="en-US" sz="2400" dirty="0"/>
          </a:p>
          <a:p>
            <a:pPr>
              <a:lnSpc>
                <a:spcPct val="90000"/>
              </a:lnSpc>
            </a:pPr>
            <a:r>
              <a:rPr lang="en-US" sz="2400" dirty="0"/>
              <a:t>Students (and parents on behalf of their children) may also sue districts and may seek money damages when districts fail to adequately address harassment in violation of federal civil rights laws or state bullying laws.</a:t>
            </a:r>
          </a:p>
          <a:p>
            <a:pPr>
              <a:lnSpc>
                <a:spcPct val="90000"/>
              </a:lnSpc>
            </a:pPr>
            <a:r>
              <a:rPr lang="en-US" sz="2400" dirty="0"/>
              <a:t>With increasing frequency, parents are pursuing lawsuits when bullies target their children and – in the parents’ opinion – the district fails to respond appropriately.  </a:t>
            </a:r>
          </a:p>
          <a:p>
            <a:pPr>
              <a:lnSpc>
                <a:spcPct val="90000"/>
              </a:lnSpc>
            </a:pPr>
            <a:r>
              <a:rPr lang="en-US" altLang="zh-CN" sz="2400" i="1" dirty="0">
                <a:ea typeface="SimSun" pitchFamily="2" charset="-122"/>
              </a:rPr>
              <a:t>Davis v. Monroe County Board of Education</a:t>
            </a:r>
            <a:r>
              <a:rPr lang="en-US" altLang="zh-CN" sz="2400" dirty="0">
                <a:ea typeface="SimSun" pitchFamily="2" charset="-122"/>
              </a:rPr>
              <a:t>, 526 U.S. 629 (1999</a:t>
            </a:r>
            <a:r>
              <a:rPr lang="en-US" altLang="zh-CN" sz="2400" dirty="0" smtClean="0">
                <a:ea typeface="SimSun" pitchFamily="2" charset="-122"/>
              </a:rPr>
              <a:t>) controls private lawsuits against schools. Schools are only liable for damages in cases of student on student harassment when they display </a:t>
            </a:r>
            <a:r>
              <a:rPr lang="en-US" altLang="zh-CN" sz="2400" i="1" dirty="0" smtClean="0">
                <a:ea typeface="SimSun" pitchFamily="2" charset="-122"/>
              </a:rPr>
              <a:t>deliberate indifference</a:t>
            </a:r>
            <a:r>
              <a:rPr lang="en-US" altLang="zh-CN" sz="2400" dirty="0" smtClean="0">
                <a:ea typeface="SimSun" pitchFamily="2" charset="-122"/>
              </a:rPr>
              <a:t> with regards to the bullying.</a:t>
            </a:r>
            <a:endParaRPr lang="en-US" sz="2400" dirty="0"/>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986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Remedies for </a:t>
            </a:r>
            <a:r>
              <a:rPr lang="en-US" dirty="0">
                <a:solidFill>
                  <a:srgbClr val="000000"/>
                </a:solidFill>
              </a:rPr>
              <a:t>Failure to Address </a:t>
            </a:r>
            <a:r>
              <a:rPr lang="en-US" dirty="0" smtClean="0">
                <a:solidFill>
                  <a:srgbClr val="000000"/>
                </a:solidFill>
              </a:rPr>
              <a:t>Harassment:</a:t>
            </a:r>
            <a:br>
              <a:rPr lang="en-US" dirty="0" smtClean="0">
                <a:solidFill>
                  <a:srgbClr val="000000"/>
                </a:solidFill>
              </a:rPr>
            </a:br>
            <a:r>
              <a:rPr lang="en-US" dirty="0" smtClean="0"/>
              <a:t>Case Studies </a:t>
            </a:r>
            <a:endParaRPr lang="en-US" dirty="0"/>
          </a:p>
        </p:txBody>
      </p:sp>
      <p:sp>
        <p:nvSpPr>
          <p:cNvPr id="3" name="Content Placeholder 2"/>
          <p:cNvSpPr>
            <a:spLocks noGrp="1"/>
          </p:cNvSpPr>
          <p:nvPr>
            <p:ph idx="1"/>
          </p:nvPr>
        </p:nvSpPr>
        <p:spPr>
          <a:xfrm>
            <a:off x="165100" y="1449388"/>
            <a:ext cx="4940300" cy="5003800"/>
          </a:xfrm>
        </p:spPr>
        <p:txBody>
          <a:bodyPr/>
          <a:lstStyle/>
          <a:p>
            <a:r>
              <a:rPr lang="en-US" dirty="0" smtClean="0"/>
              <a:t>Consent Decree</a:t>
            </a:r>
          </a:p>
          <a:p>
            <a:pPr lvl="1"/>
            <a:r>
              <a:rPr lang="en-US" dirty="0" smtClean="0"/>
              <a:t>Anoka-Hennepin School District (MN)</a:t>
            </a:r>
          </a:p>
          <a:p>
            <a:pPr marL="360362" lvl="1" indent="0">
              <a:buNone/>
            </a:pPr>
            <a:endParaRPr lang="en-US" sz="1100" dirty="0" smtClean="0">
              <a:solidFill>
                <a:schemeClr val="accent4"/>
              </a:solidFill>
            </a:endParaRPr>
          </a:p>
          <a:p>
            <a:r>
              <a:rPr lang="en-US" dirty="0" smtClean="0"/>
              <a:t>Resolution Agreement</a:t>
            </a:r>
          </a:p>
          <a:p>
            <a:pPr lvl="1"/>
            <a:r>
              <a:rPr lang="en-US" dirty="0" smtClean="0"/>
              <a:t>Pasadena Unified School District (CA)</a:t>
            </a:r>
          </a:p>
          <a:p>
            <a:pPr marL="360362" lvl="1" indent="0">
              <a:buNone/>
            </a:pPr>
            <a:endParaRPr lang="en-US" sz="1100" dirty="0"/>
          </a:p>
          <a:p>
            <a:r>
              <a:rPr lang="en-US" dirty="0" smtClean="0"/>
              <a:t>Private Litigation </a:t>
            </a:r>
          </a:p>
          <a:p>
            <a:pPr lvl="1"/>
            <a:r>
              <a:rPr lang="en-US" dirty="0"/>
              <a:t>Fenner v. Freeburg Comm. High School </a:t>
            </a:r>
            <a:r>
              <a:rPr lang="en-US" dirty="0" smtClean="0"/>
              <a:t>District (IL)</a:t>
            </a:r>
          </a:p>
          <a:p>
            <a:pPr lvl="1"/>
            <a:r>
              <a:rPr lang="en-US" dirty="0" smtClean="0"/>
              <a:t>Sawyer </a:t>
            </a:r>
            <a:r>
              <a:rPr lang="en-US" dirty="0"/>
              <a:t>Rosenstein (NJ</a:t>
            </a:r>
            <a:r>
              <a:rPr lang="en-US" dirty="0" smtClean="0"/>
              <a:t>)</a:t>
            </a:r>
          </a:p>
        </p:txBody>
      </p:sp>
      <p:sp>
        <p:nvSpPr>
          <p:cNvPr id="4" name="Slide Number Placeholder 3"/>
          <p:cNvSpPr>
            <a:spLocks noGrp="1"/>
          </p:cNvSpPr>
          <p:nvPr>
            <p:ph type="sldNum" sz="quarter" idx="10"/>
          </p:nvPr>
        </p:nvSpPr>
        <p:spPr/>
        <p:txBody>
          <a:bodyPr/>
          <a:lstStyle/>
          <a:p>
            <a:fld id="{DCD87074-DA85-4F6D-9A76-6C90A62540DE}" type="slidenum">
              <a:rPr lang="en-US" smtClean="0"/>
              <a:pPr/>
              <a:t>68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85999"/>
            <a:ext cx="3587237" cy="2224087"/>
          </a:xfrm>
          <a:prstGeom prst="rect">
            <a:avLst/>
          </a:prstGeom>
        </p:spPr>
      </p:pic>
    </p:spTree>
    <p:extLst>
      <p:ext uri="{BB962C8B-B14F-4D97-AF65-F5344CB8AC3E}">
        <p14:creationId xmlns:p14="http://schemas.microsoft.com/office/powerpoint/2010/main" val="7287002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Consent Decree </a:t>
            </a:r>
            <a:r>
              <a:rPr lang="en-US" sz="2800" dirty="0" smtClean="0"/>
              <a:t/>
            </a:r>
            <a:br>
              <a:rPr lang="en-US" sz="2800" dirty="0" smtClean="0"/>
            </a:br>
            <a:r>
              <a:rPr lang="en-US" sz="2800" i="1" dirty="0" smtClean="0"/>
              <a:t>Anoka-Hennepin School District</a:t>
            </a:r>
            <a:endParaRPr lang="en-US" sz="2800" i="1" dirty="0"/>
          </a:p>
        </p:txBody>
      </p:sp>
      <p:sp>
        <p:nvSpPr>
          <p:cNvPr id="3" name="Content Placeholder 2"/>
          <p:cNvSpPr>
            <a:spLocks noGrp="1"/>
          </p:cNvSpPr>
          <p:nvPr>
            <p:ph idx="1"/>
          </p:nvPr>
        </p:nvSpPr>
        <p:spPr/>
        <p:txBody>
          <a:bodyPr>
            <a:normAutofit fontScale="92500"/>
          </a:bodyPr>
          <a:lstStyle/>
          <a:p>
            <a:r>
              <a:rPr lang="en-US" dirty="0" smtClean="0"/>
              <a:t>Complaint submitted to DOJ that a female student was being “harassed by peers” for being “too manly.” Other female students reported similar teasing. Some male students were being called “gay boys” and “girly.” </a:t>
            </a:r>
          </a:p>
          <a:p>
            <a:r>
              <a:rPr lang="en-US" dirty="0" smtClean="0"/>
              <a:t>DOJ opened an investigation (Nov. 2010).</a:t>
            </a:r>
          </a:p>
          <a:p>
            <a:r>
              <a:rPr lang="en-US" dirty="0" smtClean="0"/>
              <a:t>Dept. of Ed. Office of Civil Rights (OCR) joined investigation (Jan. 2011).</a:t>
            </a:r>
          </a:p>
          <a:p>
            <a:pPr lvl="1"/>
            <a:r>
              <a:rPr lang="en-US" dirty="0" smtClean="0"/>
              <a:t>DOJ used authority under Title IX, Title IV, and ED regulations which prohibit discrimination on the basis of sex.  (Remember:  OCR will consider harassment based on not conforming to gender stereotypes as harassment on the basis of sex.)</a:t>
            </a:r>
          </a:p>
          <a:p>
            <a:endParaRPr lang="en-US"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69</a:t>
            </a:fld>
            <a:endParaRPr lang="en-US" dirty="0"/>
          </a:p>
        </p:txBody>
      </p:sp>
    </p:spTree>
    <p:extLst>
      <p:ext uri="{BB962C8B-B14F-4D97-AF65-F5344CB8AC3E}">
        <p14:creationId xmlns:p14="http://schemas.microsoft.com/office/powerpoint/2010/main" val="307611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1981200" cy="1271270"/>
          </a:xfrm>
          <a:prstGeom prst="rect">
            <a:avLst/>
          </a:prstGeom>
        </p:spPr>
      </p:pic>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65100" y="2363788"/>
            <a:ext cx="8794750" cy="3122612"/>
          </a:xfrm>
        </p:spPr>
        <p:txBody>
          <a:bodyPr/>
          <a:lstStyle/>
          <a:p>
            <a:pPr marL="0" indent="0" algn="ctr">
              <a:buNone/>
            </a:pPr>
            <a:r>
              <a:rPr lang="en-US" sz="3600" dirty="0" smtClean="0"/>
              <a:t>Although religion and sexual orientation are not explicitly named as federally protected characteristics, districts are sometimes legally obligated to address bullying on those topics. </a:t>
            </a:r>
            <a:endParaRPr lang="en-US" sz="3600"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7</a:t>
            </a:fld>
            <a:endParaRPr lang="en-US" dirty="0"/>
          </a:p>
        </p:txBody>
      </p:sp>
    </p:spTree>
    <p:extLst>
      <p:ext uri="{BB962C8B-B14F-4D97-AF65-F5344CB8AC3E}">
        <p14:creationId xmlns:p14="http://schemas.microsoft.com/office/powerpoint/2010/main" val="39007932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00"/>
                </a:solidFill>
              </a:rPr>
              <a:t>Consent </a:t>
            </a:r>
            <a:r>
              <a:rPr lang="en-US" sz="2800" b="1" dirty="0">
                <a:solidFill>
                  <a:srgbClr val="000000"/>
                </a:solidFill>
              </a:rPr>
              <a:t>Decree </a:t>
            </a:r>
            <a:r>
              <a:rPr lang="en-US" sz="2800" dirty="0">
                <a:solidFill>
                  <a:srgbClr val="000000"/>
                </a:solidFill>
              </a:rPr>
              <a:t/>
            </a:r>
            <a:br>
              <a:rPr lang="en-US" sz="2800" dirty="0">
                <a:solidFill>
                  <a:srgbClr val="000000"/>
                </a:solidFill>
              </a:rPr>
            </a:br>
            <a:r>
              <a:rPr lang="en-US" sz="2800" i="1" dirty="0">
                <a:solidFill>
                  <a:srgbClr val="000000"/>
                </a:solidFill>
              </a:rPr>
              <a:t>Anoka-Hennepin School District</a:t>
            </a:r>
            <a:endParaRPr lang="en-US" dirty="0"/>
          </a:p>
        </p:txBody>
      </p:sp>
      <p:sp>
        <p:nvSpPr>
          <p:cNvPr id="3" name="Content Placeholder 2"/>
          <p:cNvSpPr>
            <a:spLocks noGrp="1"/>
          </p:cNvSpPr>
          <p:nvPr>
            <p:ph idx="1"/>
          </p:nvPr>
        </p:nvSpPr>
        <p:spPr/>
        <p:txBody>
          <a:bodyPr/>
          <a:lstStyle/>
          <a:p>
            <a:r>
              <a:rPr lang="en-US" dirty="0" smtClean="0"/>
              <a:t>DOJ and OCR visited the district multiple times</a:t>
            </a:r>
          </a:p>
          <a:p>
            <a:pPr lvl="1"/>
            <a:r>
              <a:rPr lang="en-US" dirty="0" smtClean="0"/>
              <a:t>Conducted interviews with students, parents, teachers, staff, and administrators</a:t>
            </a:r>
          </a:p>
          <a:p>
            <a:pPr lvl="1"/>
            <a:r>
              <a:rPr lang="en-US" dirty="0" smtClean="0"/>
              <a:t>Reviewed more than 7,000 pages of documents</a:t>
            </a:r>
          </a:p>
          <a:p>
            <a:r>
              <a:rPr lang="en-US" dirty="0" smtClean="0"/>
              <a:t>In July 2011, six students filed federal lawsuits against the school district, school board, and several school administrators.  </a:t>
            </a:r>
          </a:p>
          <a:p>
            <a:r>
              <a:rPr lang="en-US" dirty="0" smtClean="0"/>
              <a:t>In August 2011, OCR and DOJ joined settlement discussions with the District, SPLC, and NCLR.</a:t>
            </a:r>
            <a:endParaRPr lang="en-US"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70</a:t>
            </a:fld>
            <a:endParaRPr lang="en-US" dirty="0"/>
          </a:p>
        </p:txBody>
      </p:sp>
    </p:spTree>
    <p:extLst>
      <p:ext uri="{BB962C8B-B14F-4D97-AF65-F5344CB8AC3E}">
        <p14:creationId xmlns:p14="http://schemas.microsoft.com/office/powerpoint/2010/main" val="10205922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00"/>
                </a:solidFill>
              </a:rPr>
              <a:t>Consent </a:t>
            </a:r>
            <a:r>
              <a:rPr lang="en-US" sz="2800" b="1" dirty="0">
                <a:solidFill>
                  <a:srgbClr val="000000"/>
                </a:solidFill>
              </a:rPr>
              <a:t>Decree </a:t>
            </a:r>
            <a:r>
              <a:rPr lang="en-US" sz="2800" dirty="0">
                <a:solidFill>
                  <a:srgbClr val="000000"/>
                </a:solidFill>
              </a:rPr>
              <a:t/>
            </a:r>
            <a:br>
              <a:rPr lang="en-US" sz="2800" dirty="0">
                <a:solidFill>
                  <a:srgbClr val="000000"/>
                </a:solidFill>
              </a:rPr>
            </a:br>
            <a:r>
              <a:rPr lang="en-US" sz="2800" i="1" dirty="0">
                <a:solidFill>
                  <a:srgbClr val="000000"/>
                </a:solidFill>
              </a:rPr>
              <a:t>Anoka-Hennepin School District</a:t>
            </a:r>
            <a:endParaRPr lang="en-US" dirty="0"/>
          </a:p>
        </p:txBody>
      </p:sp>
      <p:sp>
        <p:nvSpPr>
          <p:cNvPr id="3" name="Content Placeholder 2"/>
          <p:cNvSpPr>
            <a:spLocks noGrp="1"/>
          </p:cNvSpPr>
          <p:nvPr>
            <p:ph idx="1"/>
          </p:nvPr>
        </p:nvSpPr>
        <p:spPr/>
        <p:txBody>
          <a:bodyPr/>
          <a:lstStyle/>
          <a:p>
            <a:r>
              <a:rPr lang="en-US" dirty="0" smtClean="0"/>
              <a:t>All Parties entered into </a:t>
            </a:r>
            <a:r>
              <a:rPr lang="en-US" u="sng" dirty="0" smtClean="0"/>
              <a:t>Consent Decree</a:t>
            </a:r>
            <a:r>
              <a:rPr lang="en-US" dirty="0" smtClean="0"/>
              <a:t>, filed in U.S. District Court for the District of Minnesota.</a:t>
            </a:r>
          </a:p>
          <a:p>
            <a:pPr lvl="1"/>
            <a:r>
              <a:rPr lang="en-US" dirty="0" smtClean="0"/>
              <a:t>When fully implemented, investigation resolved.</a:t>
            </a:r>
          </a:p>
          <a:p>
            <a:pPr lvl="1"/>
            <a:r>
              <a:rPr lang="en-US" dirty="0" smtClean="0"/>
              <a:t>District agreed to:</a:t>
            </a:r>
          </a:p>
          <a:p>
            <a:pPr lvl="2"/>
            <a:r>
              <a:rPr lang="en-US" dirty="0" smtClean="0"/>
              <a:t>Review and improve its policies and procedures concerning sex-based harassment by working with an Equity Consultant;</a:t>
            </a:r>
          </a:p>
          <a:p>
            <a:pPr lvl="2"/>
            <a:r>
              <a:rPr lang="en-US" dirty="0" smtClean="0"/>
              <a:t>Hire or appoint a Title IX and Equity Coordinator;</a:t>
            </a:r>
          </a:p>
          <a:p>
            <a:pPr lvl="2"/>
            <a:r>
              <a:rPr lang="en-US" dirty="0" smtClean="0"/>
              <a:t>Conduct training for all faculty, staff, and students; clarify policies for reporting and responding to harassment;</a:t>
            </a:r>
          </a:p>
          <a:p>
            <a:pPr lvl="2"/>
            <a:r>
              <a:rPr lang="en-US" dirty="0" smtClean="0"/>
              <a:t>Hire a Mental Health Consultant to assist students subject to harassment; </a:t>
            </a:r>
          </a:p>
          <a:p>
            <a:pPr lvl="2"/>
            <a:r>
              <a:rPr lang="en-US" dirty="0" smtClean="0"/>
              <a:t>Create an Anti-bullying/ Anti-harassment Task Force.</a:t>
            </a:r>
          </a:p>
          <a:p>
            <a:pPr lvl="2"/>
            <a:endParaRPr lang="en-US"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71</a:t>
            </a:fld>
            <a:endParaRPr lang="en-US" dirty="0"/>
          </a:p>
        </p:txBody>
      </p:sp>
    </p:spTree>
    <p:extLst>
      <p:ext uri="{BB962C8B-B14F-4D97-AF65-F5344CB8AC3E}">
        <p14:creationId xmlns:p14="http://schemas.microsoft.com/office/powerpoint/2010/main" val="2662819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00"/>
                </a:solidFill>
              </a:rPr>
              <a:t>Consent </a:t>
            </a:r>
            <a:r>
              <a:rPr lang="en-US" sz="2800" b="1" dirty="0">
                <a:solidFill>
                  <a:srgbClr val="000000"/>
                </a:solidFill>
              </a:rPr>
              <a:t>Decree </a:t>
            </a:r>
            <a:r>
              <a:rPr lang="en-US" sz="2800" dirty="0">
                <a:solidFill>
                  <a:srgbClr val="000000"/>
                </a:solidFill>
              </a:rPr>
              <a:t/>
            </a:r>
            <a:br>
              <a:rPr lang="en-US" sz="2800" dirty="0">
                <a:solidFill>
                  <a:srgbClr val="000000"/>
                </a:solidFill>
              </a:rPr>
            </a:br>
            <a:r>
              <a:rPr lang="en-US" sz="2800" i="1" dirty="0">
                <a:solidFill>
                  <a:srgbClr val="000000"/>
                </a:solidFill>
              </a:rPr>
              <a:t>Anoka-Hennepin School District</a:t>
            </a:r>
            <a:endParaRPr lang="en-US" dirty="0"/>
          </a:p>
        </p:txBody>
      </p:sp>
      <p:sp>
        <p:nvSpPr>
          <p:cNvPr id="3" name="Content Placeholder 2"/>
          <p:cNvSpPr>
            <a:spLocks noGrp="1"/>
          </p:cNvSpPr>
          <p:nvPr>
            <p:ph idx="1"/>
          </p:nvPr>
        </p:nvSpPr>
        <p:spPr/>
        <p:txBody>
          <a:bodyPr>
            <a:normAutofit lnSpcReduction="10000"/>
          </a:bodyPr>
          <a:lstStyle/>
          <a:p>
            <a:pPr lvl="1"/>
            <a:r>
              <a:rPr lang="en-US" u="sng" dirty="0" smtClean="0"/>
              <a:t>Consent Decree </a:t>
            </a:r>
            <a:r>
              <a:rPr lang="en-US" dirty="0" smtClean="0"/>
              <a:t>(cont’d)</a:t>
            </a:r>
          </a:p>
          <a:p>
            <a:pPr lvl="2"/>
            <a:r>
              <a:rPr lang="en-US" dirty="0" smtClean="0"/>
              <a:t>Administer </a:t>
            </a:r>
            <a:r>
              <a:rPr lang="en-US" dirty="0"/>
              <a:t>an anti-bullying survey each </a:t>
            </a:r>
            <a:r>
              <a:rPr lang="en-US" dirty="0" smtClean="0"/>
              <a:t>year;</a:t>
            </a:r>
            <a:endParaRPr lang="en-US" dirty="0"/>
          </a:p>
          <a:p>
            <a:pPr lvl="2"/>
            <a:r>
              <a:rPr lang="en-US" dirty="0"/>
              <a:t>Identify harassment “hot spots” and monitor these trouble </a:t>
            </a:r>
            <a:r>
              <a:rPr lang="en-US" dirty="0" smtClean="0"/>
              <a:t>areas;</a:t>
            </a:r>
            <a:endParaRPr lang="en-US" dirty="0"/>
          </a:p>
          <a:p>
            <a:pPr lvl="2"/>
            <a:r>
              <a:rPr lang="en-US" dirty="0"/>
              <a:t>Ensure that all middle and high schools have a peer leadership program addressing </a:t>
            </a:r>
            <a:r>
              <a:rPr lang="en-US" dirty="0" smtClean="0"/>
              <a:t>harassment;</a:t>
            </a:r>
            <a:endParaRPr lang="en-US" dirty="0"/>
          </a:p>
          <a:p>
            <a:pPr lvl="2"/>
            <a:r>
              <a:rPr lang="en-US" dirty="0"/>
              <a:t>Hold annual meetings between Superintendent and students at each middle and high </a:t>
            </a:r>
            <a:r>
              <a:rPr lang="en-US" dirty="0" smtClean="0"/>
              <a:t>school; and</a:t>
            </a:r>
            <a:endParaRPr lang="en-US" dirty="0"/>
          </a:p>
          <a:p>
            <a:pPr lvl="2"/>
            <a:r>
              <a:rPr lang="en-US" dirty="0"/>
              <a:t>Provide compliance reports to DOJ and OCR each </a:t>
            </a:r>
            <a:r>
              <a:rPr lang="en-US" dirty="0" smtClean="0"/>
              <a:t>trimester.</a:t>
            </a:r>
          </a:p>
          <a:p>
            <a:r>
              <a:rPr lang="en-US" dirty="0" smtClean="0"/>
              <a:t>Consent Decree was for five years</a:t>
            </a:r>
            <a:r>
              <a:rPr lang="en-US" dirty="0"/>
              <a:t> </a:t>
            </a:r>
            <a:r>
              <a:rPr lang="en-US" dirty="0" smtClean="0"/>
              <a:t>with DOJ and OCR to monitor and  to provide technical assistance as needed.</a:t>
            </a:r>
          </a:p>
          <a:p>
            <a:pPr lvl="1"/>
            <a:r>
              <a:rPr lang="en-US" dirty="0" smtClean="0"/>
              <a:t>This could include additional visits, interviews, reports, or training.</a:t>
            </a:r>
          </a:p>
          <a:p>
            <a:endParaRPr lang="en-US"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72</a:t>
            </a:fld>
            <a:endParaRPr lang="en-US" dirty="0"/>
          </a:p>
        </p:txBody>
      </p:sp>
    </p:spTree>
    <p:extLst>
      <p:ext uri="{BB962C8B-B14F-4D97-AF65-F5344CB8AC3E}">
        <p14:creationId xmlns:p14="http://schemas.microsoft.com/office/powerpoint/2010/main" val="35706167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rPr>
              <a:t>Resolution Agreement</a:t>
            </a:r>
            <a:r>
              <a:rPr lang="en-US" sz="2800" b="1" dirty="0" smtClean="0"/>
              <a:t> </a:t>
            </a:r>
            <a:r>
              <a:rPr lang="en-US" sz="2800" dirty="0" smtClean="0"/>
              <a:t/>
            </a:r>
            <a:br>
              <a:rPr lang="en-US" sz="2800" dirty="0" smtClean="0"/>
            </a:br>
            <a:r>
              <a:rPr lang="en-US" sz="2800" i="1" dirty="0" smtClean="0"/>
              <a:t>Pasadena Unified School District (2016)</a:t>
            </a:r>
            <a:endParaRPr lang="en-US" sz="2800" i="1" dirty="0">
              <a:solidFill>
                <a:schemeClr val="tx1"/>
              </a:solidFill>
            </a:endParaRPr>
          </a:p>
        </p:txBody>
      </p:sp>
      <p:sp>
        <p:nvSpPr>
          <p:cNvPr id="3" name="Content Placeholder 2"/>
          <p:cNvSpPr>
            <a:spLocks noGrp="1"/>
          </p:cNvSpPr>
          <p:nvPr>
            <p:ph idx="1"/>
          </p:nvPr>
        </p:nvSpPr>
        <p:spPr>
          <a:xfrm>
            <a:off x="165100" y="1219200"/>
            <a:ext cx="5778500" cy="5233988"/>
          </a:xfrm>
        </p:spPr>
        <p:txBody>
          <a:bodyPr>
            <a:normAutofit fontScale="85000" lnSpcReduction="20000"/>
          </a:bodyPr>
          <a:lstStyle/>
          <a:p>
            <a:r>
              <a:rPr lang="en-US" dirty="0" smtClean="0"/>
              <a:t>Complaint filed with OCR by parent.</a:t>
            </a:r>
          </a:p>
          <a:p>
            <a:pPr lvl="1"/>
            <a:r>
              <a:rPr lang="en-US" dirty="0" smtClean="0"/>
              <a:t>Daughter has autism and receives 1:1 special education assistance.</a:t>
            </a:r>
          </a:p>
          <a:p>
            <a:pPr lvl="1"/>
            <a:r>
              <a:rPr lang="en-US" dirty="0" smtClean="0"/>
              <a:t>Complaint cited multiple instances of verbal and physical harassment based on sex, race, and disability.</a:t>
            </a:r>
          </a:p>
          <a:p>
            <a:r>
              <a:rPr lang="en-US" dirty="0" smtClean="0"/>
              <a:t>Subjects of OCR investigation</a:t>
            </a:r>
            <a:r>
              <a:rPr lang="en-US" dirty="0"/>
              <a:t> </a:t>
            </a:r>
            <a:r>
              <a:rPr lang="en-US" dirty="0" smtClean="0"/>
              <a:t>included:</a:t>
            </a:r>
          </a:p>
          <a:p>
            <a:pPr lvl="1"/>
            <a:r>
              <a:rPr lang="en-US" dirty="0" smtClean="0"/>
              <a:t>District policies prohibiting discrimination and</a:t>
            </a:r>
          </a:p>
          <a:p>
            <a:pPr lvl="1"/>
            <a:r>
              <a:rPr lang="en-US" dirty="0" smtClean="0"/>
              <a:t>District investigation procedures.</a:t>
            </a:r>
          </a:p>
          <a:p>
            <a:r>
              <a:rPr lang="en-US" dirty="0" smtClean="0"/>
              <a:t>Findings:</a:t>
            </a:r>
          </a:p>
          <a:p>
            <a:pPr lvl="1"/>
            <a:r>
              <a:rPr lang="en-US" dirty="0" smtClean="0"/>
              <a:t>District’s investigation was prompt and thorough (interviewed witnesses, students, complainant), but notification of parties, recordkeeping, and responsiveness to multiple instances of harassment were insufficient.</a:t>
            </a:r>
          </a:p>
          <a:p>
            <a:pPr lvl="1"/>
            <a:endParaRPr lang="en-US" dirty="0" smtClean="0"/>
          </a:p>
        </p:txBody>
      </p:sp>
      <p:sp>
        <p:nvSpPr>
          <p:cNvPr id="4" name="Slide Number Placeholder 3"/>
          <p:cNvSpPr>
            <a:spLocks noGrp="1"/>
          </p:cNvSpPr>
          <p:nvPr>
            <p:ph type="sldNum" sz="quarter" idx="10"/>
          </p:nvPr>
        </p:nvSpPr>
        <p:spPr/>
        <p:txBody>
          <a:bodyPr/>
          <a:lstStyle/>
          <a:p>
            <a:fld id="{DCD87074-DA85-4F6D-9A76-6C90A62540DE}" type="slidenum">
              <a:rPr lang="en-US" smtClean="0"/>
              <a:pPr/>
              <a:t>73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09800"/>
            <a:ext cx="2714244" cy="2609850"/>
          </a:xfrm>
          <a:prstGeom prst="rect">
            <a:avLst/>
          </a:prstGeom>
        </p:spPr>
      </p:pic>
    </p:spTree>
    <p:extLst>
      <p:ext uri="{BB962C8B-B14F-4D97-AF65-F5344CB8AC3E}">
        <p14:creationId xmlns:p14="http://schemas.microsoft.com/office/powerpoint/2010/main" val="15988316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00"/>
                </a:solidFill>
              </a:rPr>
              <a:t>Resolution </a:t>
            </a:r>
            <a:r>
              <a:rPr lang="en-US" sz="2800" b="1" dirty="0">
                <a:solidFill>
                  <a:srgbClr val="000000"/>
                </a:solidFill>
              </a:rPr>
              <a:t>Agreement </a:t>
            </a:r>
            <a:r>
              <a:rPr lang="en-US" sz="2800" dirty="0">
                <a:solidFill>
                  <a:srgbClr val="000000"/>
                </a:solidFill>
              </a:rPr>
              <a:t/>
            </a:r>
            <a:br>
              <a:rPr lang="en-US" sz="2800" dirty="0">
                <a:solidFill>
                  <a:srgbClr val="000000"/>
                </a:solidFill>
              </a:rPr>
            </a:br>
            <a:r>
              <a:rPr lang="en-US" sz="2800" i="1" dirty="0"/>
              <a:t>Pasadena Unified School District (2016)</a:t>
            </a:r>
            <a:endParaRPr lang="en-US" dirty="0">
              <a:solidFill>
                <a:schemeClr val="tx1"/>
              </a:solidFill>
            </a:endParaRPr>
          </a:p>
        </p:txBody>
      </p:sp>
      <p:sp>
        <p:nvSpPr>
          <p:cNvPr id="3" name="Content Placeholder 2"/>
          <p:cNvSpPr>
            <a:spLocks noGrp="1"/>
          </p:cNvSpPr>
          <p:nvPr>
            <p:ph idx="1"/>
          </p:nvPr>
        </p:nvSpPr>
        <p:spPr>
          <a:xfrm>
            <a:off x="165100" y="1219200"/>
            <a:ext cx="8794750" cy="5233988"/>
          </a:xfrm>
        </p:spPr>
        <p:txBody>
          <a:bodyPr>
            <a:normAutofit/>
          </a:bodyPr>
          <a:lstStyle/>
          <a:p>
            <a:r>
              <a:rPr lang="en-US" dirty="0" smtClean="0"/>
              <a:t>Pasadena and OCR entered into a Resolution Agreement</a:t>
            </a:r>
            <a:r>
              <a:rPr lang="en-US" dirty="0"/>
              <a:t>.</a:t>
            </a:r>
            <a:endParaRPr lang="en-US" dirty="0" smtClean="0"/>
          </a:p>
          <a:p>
            <a:pPr lvl="1"/>
            <a:r>
              <a:rPr lang="en-US" dirty="0" smtClean="0"/>
              <a:t>Within 5 months of the agreement, District was to</a:t>
            </a:r>
          </a:p>
          <a:p>
            <a:pPr lvl="2"/>
            <a:r>
              <a:rPr lang="en-US" dirty="0" smtClean="0"/>
              <a:t>Provide all district educators and students with education on preventing bullying and harassment;</a:t>
            </a:r>
          </a:p>
          <a:p>
            <a:pPr lvl="2"/>
            <a:r>
              <a:rPr lang="en-US" dirty="0" smtClean="0"/>
              <a:t>Provide OCR with an overview of its bullying/harassment plan; and</a:t>
            </a:r>
          </a:p>
          <a:p>
            <a:pPr lvl="2"/>
            <a:r>
              <a:rPr lang="en-US" dirty="0" smtClean="0"/>
              <a:t>Provide OCR with a copy of most recent annual climate survey results.</a:t>
            </a:r>
          </a:p>
          <a:p>
            <a:pPr lvl="1"/>
            <a:r>
              <a:rPr lang="en-US" dirty="0" smtClean="0"/>
              <a:t>Within 30 days of the agreement, District required to:</a:t>
            </a:r>
          </a:p>
          <a:p>
            <a:pPr lvl="2"/>
            <a:r>
              <a:rPr lang="en-US" dirty="0" smtClean="0"/>
              <a:t>Disseminate guidance to administrators on reporting findings to complainants any time it conducts an internal harassment investigation. </a:t>
            </a:r>
          </a:p>
          <a:p>
            <a:pPr marL="360362" lvl="1" indent="0">
              <a:buNone/>
            </a:pPr>
            <a:endParaRPr lang="en-US" dirty="0" smtClean="0"/>
          </a:p>
          <a:p>
            <a:pPr marL="719137" lvl="2" indent="0">
              <a:buNone/>
            </a:pPr>
            <a:endParaRPr lang="en-US" dirty="0" smtClean="0"/>
          </a:p>
        </p:txBody>
      </p:sp>
      <p:sp>
        <p:nvSpPr>
          <p:cNvPr id="4" name="Slide Number Placeholder 3"/>
          <p:cNvSpPr>
            <a:spLocks noGrp="1"/>
          </p:cNvSpPr>
          <p:nvPr>
            <p:ph type="sldNum" sz="quarter" idx="10"/>
          </p:nvPr>
        </p:nvSpPr>
        <p:spPr/>
        <p:txBody>
          <a:bodyPr/>
          <a:lstStyle/>
          <a:p>
            <a:fld id="{DCD87074-DA85-4F6D-9A76-6C90A62540DE}" type="slidenum">
              <a:rPr lang="en-US" smtClean="0"/>
              <a:pPr/>
              <a:t>74</a:t>
            </a:fld>
            <a:endParaRPr lang="en-US" dirty="0"/>
          </a:p>
        </p:txBody>
      </p:sp>
    </p:spTree>
    <p:extLst>
      <p:ext uri="{BB962C8B-B14F-4D97-AF65-F5344CB8AC3E}">
        <p14:creationId xmlns:p14="http://schemas.microsoft.com/office/powerpoint/2010/main" val="9752145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Private Litigation – Federal Civil Rights Claim</a:t>
            </a:r>
            <a:r>
              <a:rPr lang="en-US" sz="2800" b="1" dirty="0"/>
              <a:t/>
            </a:r>
            <a:br>
              <a:rPr lang="en-US" sz="2800" b="1" dirty="0"/>
            </a:br>
            <a:r>
              <a:rPr lang="en-US" sz="2400" dirty="0"/>
              <a:t>Fenner v. Freeburg </a:t>
            </a:r>
            <a:r>
              <a:rPr lang="en-US" sz="2400" dirty="0" smtClean="0"/>
              <a:t>Comm. </a:t>
            </a:r>
            <a:r>
              <a:rPr lang="en-US" sz="2400" dirty="0"/>
              <a:t>High School District (S.D. Ill. 2016</a:t>
            </a:r>
            <a:r>
              <a:rPr lang="en-US" sz="2400" dirty="0" smtClean="0"/>
              <a:t>)</a:t>
            </a:r>
            <a:endParaRPr lang="en-US" sz="2400" dirty="0"/>
          </a:p>
        </p:txBody>
      </p:sp>
      <p:sp>
        <p:nvSpPr>
          <p:cNvPr id="3" name="Content Placeholder 2"/>
          <p:cNvSpPr>
            <a:spLocks noGrp="1"/>
          </p:cNvSpPr>
          <p:nvPr>
            <p:ph idx="1"/>
          </p:nvPr>
        </p:nvSpPr>
        <p:spPr>
          <a:xfrm>
            <a:off x="152400" y="1371600"/>
            <a:ext cx="8794750" cy="5003800"/>
          </a:xfrm>
        </p:spPr>
        <p:txBody>
          <a:bodyPr>
            <a:normAutofit/>
          </a:bodyPr>
          <a:lstStyle/>
          <a:p>
            <a:r>
              <a:rPr lang="en-US" sz="2600" b="1" dirty="0" smtClean="0"/>
              <a:t>Parties:</a:t>
            </a:r>
            <a:r>
              <a:rPr lang="en-US" sz="2600" dirty="0" smtClean="0"/>
              <a:t> Katrina Fenner, on behalf of her son, filed suit against Freeburg Community High School District 77.</a:t>
            </a:r>
          </a:p>
          <a:p>
            <a:r>
              <a:rPr lang="en-US" sz="2600" b="1" dirty="0" smtClean="0"/>
              <a:t>Allegation:</a:t>
            </a:r>
            <a:r>
              <a:rPr lang="en-US" sz="2600" dirty="0" smtClean="0"/>
              <a:t> Fenner alleged that her son was hazed by senior members of the men’s soccer team and was harassed over social media continuously. </a:t>
            </a:r>
          </a:p>
          <a:p>
            <a:pPr lvl="1"/>
            <a:r>
              <a:rPr lang="en-US" sz="2200" dirty="0" smtClean="0"/>
              <a:t>Plaintiff claimed that this was harassment on the basis of sex because the girl’s soccer team did not have similar hazing rituals.  Furthermore, she alleged that the administration knew about the hazing rituals but did nothing to prevent them. </a:t>
            </a:r>
          </a:p>
          <a:p>
            <a:r>
              <a:rPr lang="en-US" sz="2600" b="1" dirty="0" smtClean="0"/>
              <a:t>Outcome: </a:t>
            </a:r>
            <a:r>
              <a:rPr lang="en-US" sz="2600" dirty="0" smtClean="0"/>
              <a:t>These claims survived a motion to dismiss in federal court. </a:t>
            </a:r>
          </a:p>
          <a:p>
            <a:endParaRPr lang="en-US" dirty="0"/>
          </a:p>
        </p:txBody>
      </p:sp>
      <p:sp>
        <p:nvSpPr>
          <p:cNvPr id="4" name="Slide Number Placeholder 3"/>
          <p:cNvSpPr>
            <a:spLocks noGrp="1"/>
          </p:cNvSpPr>
          <p:nvPr>
            <p:ph type="sldNum" sz="quarter" idx="10"/>
          </p:nvPr>
        </p:nvSpPr>
        <p:spPr/>
        <p:txBody>
          <a:bodyPr/>
          <a:lstStyle/>
          <a:p>
            <a:fld id="{DCD87074-DA85-4F6D-9A76-6C90A62540DE}" type="slidenum">
              <a:rPr lang="en-US" smtClean="0"/>
              <a:pPr/>
              <a:t>75</a:t>
            </a:fld>
            <a:endParaRPr lang="en-US" dirty="0"/>
          </a:p>
        </p:txBody>
      </p:sp>
    </p:spTree>
    <p:extLst>
      <p:ext uri="{BB962C8B-B14F-4D97-AF65-F5344CB8AC3E}">
        <p14:creationId xmlns:p14="http://schemas.microsoft.com/office/powerpoint/2010/main" val="3323232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051B724-7E81-4EB4-9081-3D324115281D}" type="slidenum">
              <a:rPr lang="en-US"/>
              <a:pPr/>
              <a:t>76</a:t>
            </a:fld>
            <a:endParaRPr lang="en-US" dirty="0"/>
          </a:p>
        </p:txBody>
      </p:sp>
      <p:sp>
        <p:nvSpPr>
          <p:cNvPr id="466946" name="Rectangle 2"/>
          <p:cNvSpPr>
            <a:spLocks noGrp="1" noChangeArrowheads="1"/>
          </p:cNvSpPr>
          <p:nvPr>
            <p:ph type="title"/>
          </p:nvPr>
        </p:nvSpPr>
        <p:spPr/>
        <p:txBody>
          <a:bodyPr/>
          <a:lstStyle/>
          <a:p>
            <a:r>
              <a:rPr lang="en-US" sz="2800" b="1" dirty="0" smtClean="0">
                <a:solidFill>
                  <a:srgbClr val="000000"/>
                </a:solidFill>
              </a:rPr>
              <a:t>Private </a:t>
            </a:r>
            <a:r>
              <a:rPr lang="en-US" sz="2800" b="1" dirty="0">
                <a:solidFill>
                  <a:srgbClr val="000000"/>
                </a:solidFill>
              </a:rPr>
              <a:t>Litigation </a:t>
            </a:r>
            <a:r>
              <a:rPr lang="en-US" sz="2800" b="1" dirty="0" smtClean="0">
                <a:solidFill>
                  <a:srgbClr val="000000"/>
                </a:solidFill>
              </a:rPr>
              <a:t>– State Bullying Claim</a:t>
            </a:r>
            <a:br>
              <a:rPr lang="en-US" sz="2800" b="1" dirty="0" smtClean="0">
                <a:solidFill>
                  <a:srgbClr val="000000"/>
                </a:solidFill>
              </a:rPr>
            </a:br>
            <a:r>
              <a:rPr lang="en-US" sz="2800" i="1" dirty="0" smtClean="0">
                <a:solidFill>
                  <a:srgbClr val="000000"/>
                </a:solidFill>
              </a:rPr>
              <a:t>Rosenstein (NJ 2012) (Case settled)</a:t>
            </a:r>
            <a:endParaRPr lang="en-US" i="1" dirty="0"/>
          </a:p>
        </p:txBody>
      </p:sp>
      <p:sp>
        <p:nvSpPr>
          <p:cNvPr id="466947" name="Rectangle 3"/>
          <p:cNvSpPr>
            <a:spLocks noGrp="1" noChangeArrowheads="1"/>
          </p:cNvSpPr>
          <p:nvPr>
            <p:ph type="body" idx="1"/>
          </p:nvPr>
        </p:nvSpPr>
        <p:spPr>
          <a:xfrm>
            <a:off x="152400" y="1295400"/>
            <a:ext cx="8794750" cy="5003800"/>
          </a:xfrm>
        </p:spPr>
        <p:txBody>
          <a:bodyPr>
            <a:normAutofit lnSpcReduction="10000"/>
          </a:bodyPr>
          <a:lstStyle/>
          <a:p>
            <a:r>
              <a:rPr lang="en-US" b="1" dirty="0"/>
              <a:t>Parties: </a:t>
            </a:r>
            <a:r>
              <a:rPr lang="en-US" b="1" dirty="0" smtClean="0"/>
              <a:t> </a:t>
            </a:r>
            <a:r>
              <a:rPr lang="en-US" dirty="0"/>
              <a:t>F</a:t>
            </a:r>
            <a:r>
              <a:rPr lang="en-US" dirty="0" smtClean="0"/>
              <a:t>amily </a:t>
            </a:r>
            <a:r>
              <a:rPr lang="en-US" dirty="0"/>
              <a:t>of Sawyer Rosenstein, a New Jersey middle school student who became paralyzed from the waist down after a school bully punched him in the </a:t>
            </a:r>
            <a:r>
              <a:rPr lang="en-US" dirty="0" smtClean="0"/>
              <a:t>abdomen sued the district.</a:t>
            </a:r>
          </a:p>
          <a:p>
            <a:r>
              <a:rPr lang="en-US" b="1" dirty="0" smtClean="0"/>
              <a:t>Allegation:  </a:t>
            </a:r>
            <a:r>
              <a:rPr lang="en-US" dirty="0" smtClean="0"/>
              <a:t>Sawyer’s </a:t>
            </a:r>
            <a:r>
              <a:rPr lang="en-US" dirty="0"/>
              <a:t>school knew or should have known that the boy’s attacker had violent tendencies and violated the state’s anti-bullying </a:t>
            </a:r>
            <a:r>
              <a:rPr lang="en-US" dirty="0" smtClean="0"/>
              <a:t>law.</a:t>
            </a:r>
          </a:p>
          <a:p>
            <a:pPr lvl="1"/>
            <a:r>
              <a:rPr lang="en-US" dirty="0" smtClean="0"/>
              <a:t>Rosenstein had </a:t>
            </a:r>
            <a:r>
              <a:rPr lang="en-US" dirty="0"/>
              <a:t>previously notified the school that he was being bullied by the same student but the school failed to take any disciplinary </a:t>
            </a:r>
            <a:r>
              <a:rPr lang="en-US" dirty="0" smtClean="0"/>
              <a:t>action.</a:t>
            </a:r>
            <a:endParaRPr lang="en-US" dirty="0"/>
          </a:p>
          <a:p>
            <a:r>
              <a:rPr lang="en-US" b="1" dirty="0" smtClean="0"/>
              <a:t>Outcome: </a:t>
            </a:r>
            <a:r>
              <a:rPr lang="en-US" dirty="0" smtClean="0"/>
              <a:t>The district settled with the family for $4.2 million.</a:t>
            </a:r>
            <a:endParaRPr lang="en-US" dirty="0"/>
          </a:p>
          <a:p>
            <a:pPr lvl="1"/>
            <a:endParaRPr lang="en-US" dirty="0" smtClean="0"/>
          </a:p>
          <a:p>
            <a:pPr lvl="1"/>
            <a:endParaRPr lang="en-US" dirty="0"/>
          </a:p>
          <a:p>
            <a:endParaRPr lang="en-US" dirty="0"/>
          </a:p>
          <a:p>
            <a:endParaRPr lang="en-US" dirty="0"/>
          </a:p>
        </p:txBody>
      </p:sp>
    </p:spTree>
    <p:extLst>
      <p:ext uri="{BB962C8B-B14F-4D97-AF65-F5344CB8AC3E}">
        <p14:creationId xmlns:p14="http://schemas.microsoft.com/office/powerpoint/2010/main" val="29488540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77</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b="1" dirty="0" smtClean="0">
                <a:solidFill>
                  <a:srgbClr val="FF0000"/>
                </a:solidFill>
              </a:rPr>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520879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78</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b="1" dirty="0" smtClean="0">
                <a:solidFill>
                  <a:srgbClr val="FF0000"/>
                </a:solidFill>
              </a:rPr>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694820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and Harassment Based on Race</a:t>
            </a:r>
            <a:endParaRPr lang="en-US" dirty="0"/>
          </a:p>
        </p:txBody>
      </p:sp>
      <p:sp>
        <p:nvSpPr>
          <p:cNvPr id="3" name="Content Placeholder 2"/>
          <p:cNvSpPr>
            <a:spLocks noGrp="1"/>
          </p:cNvSpPr>
          <p:nvPr>
            <p:ph idx="1"/>
          </p:nvPr>
        </p:nvSpPr>
        <p:spPr>
          <a:xfrm>
            <a:off x="264494" y="1219200"/>
            <a:ext cx="8794750" cy="5003800"/>
          </a:xfrm>
        </p:spPr>
        <p:txBody>
          <a:bodyPr/>
          <a:lstStyle/>
          <a:p>
            <a:pPr marL="0" indent="0">
              <a:buNone/>
            </a:pPr>
            <a:r>
              <a:rPr lang="en-US" dirty="0" smtClean="0"/>
              <a:t>OCR’s jurisdiction over bullying based on race, color, and national origin is derived from Title VI of the Civil Rights Act of 1964: </a:t>
            </a:r>
          </a:p>
          <a:p>
            <a:pPr marL="0" indent="0" algn="ctr">
              <a:buNone/>
            </a:pPr>
            <a:r>
              <a:rPr lang="en-US" sz="2400" dirty="0" smtClean="0"/>
              <a:t>“No person in the United States shall, on the ground of race, color, or national origin, be excluded from participation in, be denied benefits of, or be subjected to discrimination under any program or activity receiving Federal financial assistance.”</a:t>
            </a:r>
            <a:endParaRPr lang="en-US" sz="24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79</a:t>
            </a:fld>
            <a:endParaRPr lang="en-GB" dirty="0"/>
          </a:p>
        </p:txBody>
      </p:sp>
      <p:pic>
        <p:nvPicPr>
          <p:cNvPr id="12290" name="Picture 2" descr="C:\Users\kraskcg\AppData\Local\Microsoft\Windows\Temporary Internet Files\Content.IE5\LDJ1TP37\20121231-community-r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190999"/>
            <a:ext cx="2313339" cy="22092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5791200"/>
            <a:ext cx="2667000" cy="381000"/>
          </a:xfrm>
          <a:prstGeom prst="rect">
            <a:avLst/>
          </a:prstGeom>
          <a:noFill/>
        </p:spPr>
        <p:txBody>
          <a:bodyPr wrap="square" rtlCol="0">
            <a:spAutoFit/>
          </a:bodyPr>
          <a:lstStyle/>
          <a:p>
            <a:r>
              <a:rPr lang="en-US" dirty="0" smtClean="0"/>
              <a:t>42 U.S.C. §2000d</a:t>
            </a:r>
            <a:r>
              <a:rPr lang="en-US" dirty="0"/>
              <a:t>. </a:t>
            </a:r>
          </a:p>
        </p:txBody>
      </p:sp>
    </p:spTree>
    <p:extLst>
      <p:ext uri="{BB962C8B-B14F-4D97-AF65-F5344CB8AC3E}">
        <p14:creationId xmlns:p14="http://schemas.microsoft.com/office/powerpoint/2010/main" val="347997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8</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25227178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and Harassment Based on Race</a:t>
            </a:r>
          </a:p>
        </p:txBody>
      </p:sp>
      <p:sp>
        <p:nvSpPr>
          <p:cNvPr id="4" name="Slide Number Placeholder 3"/>
          <p:cNvSpPr>
            <a:spLocks noGrp="1"/>
          </p:cNvSpPr>
          <p:nvPr>
            <p:ph type="sldNum" sz="quarter" idx="10"/>
          </p:nvPr>
        </p:nvSpPr>
        <p:spPr/>
        <p:txBody>
          <a:bodyPr/>
          <a:lstStyle/>
          <a:p>
            <a:fld id="{62E0BBFD-3C28-455B-B3E3-FD8D1415BAC5}" type="slidenum">
              <a:rPr lang="en-GB" smtClean="0"/>
              <a:pPr/>
              <a:t>80</a:t>
            </a:fld>
            <a:endParaRPr lang="en-GB"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268397" cy="34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46438" y="5810116"/>
            <a:ext cx="1116330" cy="461665"/>
          </a:xfrm>
          <a:prstGeom prst="rect">
            <a:avLst/>
          </a:prstGeom>
          <a:noFill/>
        </p:spPr>
        <p:txBody>
          <a:bodyPr wrap="square" rtlCol="0">
            <a:spAutoFit/>
          </a:bodyPr>
          <a:lstStyle/>
          <a:p>
            <a:r>
              <a:rPr lang="en-US" sz="1200" dirty="0" smtClean="0"/>
              <a:t>-- OCR FY 2016 Report</a:t>
            </a:r>
            <a:endParaRPr lang="en-US" sz="1200" dirty="0"/>
          </a:p>
        </p:txBody>
      </p:sp>
    </p:spTree>
    <p:extLst>
      <p:ext uri="{BB962C8B-B14F-4D97-AF65-F5344CB8AC3E}">
        <p14:creationId xmlns:p14="http://schemas.microsoft.com/office/powerpoint/2010/main" val="35019084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and Harassment Based on Race</a:t>
            </a:r>
          </a:p>
        </p:txBody>
      </p:sp>
      <p:sp>
        <p:nvSpPr>
          <p:cNvPr id="3" name="Content Placeholder 2"/>
          <p:cNvSpPr>
            <a:spLocks noGrp="1"/>
          </p:cNvSpPr>
          <p:nvPr>
            <p:ph idx="1"/>
          </p:nvPr>
        </p:nvSpPr>
        <p:spPr/>
        <p:txBody>
          <a:bodyPr/>
          <a:lstStyle/>
          <a:p>
            <a:r>
              <a:rPr lang="en-US" dirty="0" smtClean="0"/>
              <a:t>Schools should follow the guidance provided in the Bullying and Harassment DCL to deal with claims based on race, color, or national origin.</a:t>
            </a:r>
          </a:p>
          <a:p>
            <a:pPr marL="0" indent="0">
              <a:buNone/>
            </a:pPr>
            <a:endParaRPr lang="en-US" sz="1100" dirty="0" smtClean="0"/>
          </a:p>
          <a:p>
            <a:r>
              <a:rPr lang="en-US" dirty="0" smtClean="0"/>
              <a:t>Schools must address race-based harassment that:</a:t>
            </a:r>
          </a:p>
          <a:p>
            <a:pPr lvl="1"/>
            <a:r>
              <a:rPr lang="en-US" dirty="0" smtClean="0"/>
              <a:t>Has a nexus to school;</a:t>
            </a:r>
          </a:p>
          <a:p>
            <a:pPr lvl="1"/>
            <a:r>
              <a:rPr lang="en-US" dirty="0" smtClean="0"/>
              <a:t>Creates a hostile environment; and</a:t>
            </a:r>
          </a:p>
          <a:p>
            <a:pPr lvl="1"/>
            <a:r>
              <a:rPr lang="en-US" dirty="0" smtClean="0"/>
              <a:t>Is known or should be known to school administrators.</a:t>
            </a:r>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81</a:t>
            </a:fld>
            <a:endParaRPr lang="en-GB" dirty="0"/>
          </a:p>
        </p:txBody>
      </p:sp>
    </p:spTree>
    <p:extLst>
      <p:ext uri="{BB962C8B-B14F-4D97-AF65-F5344CB8AC3E}">
        <p14:creationId xmlns:p14="http://schemas.microsoft.com/office/powerpoint/2010/main" val="24552438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a:xfrm>
            <a:off x="152400" y="1219200"/>
            <a:ext cx="8794750" cy="5257800"/>
          </a:xfrm>
        </p:spPr>
        <p:txBody>
          <a:bodyPr>
            <a:normAutofit/>
          </a:bodyPr>
          <a:lstStyle/>
          <a:p>
            <a:pPr marL="0" indent="0">
              <a:buNone/>
            </a:pPr>
            <a:r>
              <a:rPr lang="en-US" sz="2700" dirty="0" smtClean="0">
                <a:solidFill>
                  <a:srgbClr val="FF0000"/>
                </a:solidFill>
              </a:rPr>
              <a:t>Maria, a fifth grader, is overheard by some of her classmates speaking Spanish to her mother in the carpool line. That day at recess, one of the classmates approaches her and announces that Maria’s family should to be deported. As Maria starts to argue with the classmate, a circle of students forms around them and they start to chant “Maria is a bad hombre.” Maria stomps on one child’s foot and pushes another to break escape the circle. Both Maria and the instigator are punished for their physical altercation, but no action is taken about the cause of the encounter.</a:t>
            </a:r>
            <a:endParaRPr lang="en-US" sz="2700" dirty="0">
              <a:solidFill>
                <a:srgbClr val="FF0000"/>
              </a:solidFill>
            </a:endParaRPr>
          </a:p>
        </p:txBody>
      </p:sp>
      <p:sp>
        <p:nvSpPr>
          <p:cNvPr id="4" name="Slide Number Placeholder 3"/>
          <p:cNvSpPr>
            <a:spLocks noGrp="1"/>
          </p:cNvSpPr>
          <p:nvPr>
            <p:ph type="sldNum" sz="quarter" idx="10"/>
          </p:nvPr>
        </p:nvSpPr>
        <p:spPr/>
        <p:txBody>
          <a:bodyPr/>
          <a:lstStyle/>
          <a:p>
            <a:fld id="{DCD87074-DA85-4F6D-9A76-6C90A62540DE}" type="slidenum">
              <a:rPr lang="en-US" smtClean="0"/>
              <a:pPr/>
              <a:t>82</a:t>
            </a:fld>
            <a:endParaRPr lang="en-US" dirty="0"/>
          </a:p>
        </p:txBody>
      </p:sp>
    </p:spTree>
    <p:extLst>
      <p:ext uri="{BB962C8B-B14F-4D97-AF65-F5344CB8AC3E}">
        <p14:creationId xmlns:p14="http://schemas.microsoft.com/office/powerpoint/2010/main" val="41207880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solidFill>
                  <a:srgbClr val="000000"/>
                </a:solidFill>
              </a:rPr>
              <a:pPr/>
              <a:t>83</a:t>
            </a:fld>
            <a:endParaRPr lang="en-US" dirty="0">
              <a:solidFill>
                <a:srgbClr val="000000"/>
              </a:solidFill>
            </a:endParaRPr>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600" dirty="0"/>
              <a:t>Is this harassment? </a:t>
            </a:r>
          </a:p>
          <a:p>
            <a:r>
              <a:rPr lang="en-US" sz="3600" dirty="0"/>
              <a:t>If so, what type of harassment?</a:t>
            </a:r>
          </a:p>
          <a:p>
            <a:r>
              <a:rPr lang="en-US" sz="3600" dirty="0" smtClean="0"/>
              <a:t>Was the school deliberately indifferent?</a:t>
            </a:r>
          </a:p>
          <a:p>
            <a:r>
              <a:rPr lang="en-US" sz="3600" dirty="0" smtClean="0"/>
              <a:t>What, if anything, should the school have done differently? </a:t>
            </a:r>
            <a:endParaRPr lang="en-US" sz="3600" dirty="0"/>
          </a:p>
          <a:p>
            <a:endParaRPr lang="en-US" sz="3600" dirty="0"/>
          </a:p>
        </p:txBody>
      </p:sp>
    </p:spTree>
    <p:extLst>
      <p:ext uri="{BB962C8B-B14F-4D97-AF65-F5344CB8AC3E}">
        <p14:creationId xmlns:p14="http://schemas.microsoft.com/office/powerpoint/2010/main" val="4144979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1C8724B-B2BC-474E-BEF6-D12BEEC44CCE}" type="slidenum">
              <a:rPr lang="en-US"/>
              <a:pPr/>
              <a:t>84</a:t>
            </a:fld>
            <a:endParaRPr lang="en-US" dirty="0"/>
          </a:p>
        </p:txBody>
      </p:sp>
      <p:sp>
        <p:nvSpPr>
          <p:cNvPr id="408578" name="Rectangle 2"/>
          <p:cNvSpPr>
            <a:spLocks noGrp="1" noChangeArrowheads="1"/>
          </p:cNvSpPr>
          <p:nvPr>
            <p:ph type="title" idx="4294967295"/>
          </p:nvPr>
        </p:nvSpPr>
        <p:spPr/>
        <p:txBody>
          <a:bodyPr/>
          <a:lstStyle/>
          <a:p>
            <a:r>
              <a:rPr lang="en-US" sz="2800" dirty="0" smtClean="0"/>
              <a:t>Bullying and Harassment Based on Race</a:t>
            </a:r>
            <a:r>
              <a:rPr lang="en-US" sz="2800" i="1" dirty="0" smtClean="0"/>
              <a:t/>
            </a:r>
            <a:br>
              <a:rPr lang="en-US" sz="2800" i="1" dirty="0" smtClean="0"/>
            </a:br>
            <a:r>
              <a:rPr lang="en-US" sz="2800" i="1" dirty="0" smtClean="0"/>
              <a:t>What About Religion?</a:t>
            </a:r>
            <a:endParaRPr lang="en-US" sz="2800" i="1" dirty="0"/>
          </a:p>
        </p:txBody>
      </p:sp>
      <p:sp>
        <p:nvSpPr>
          <p:cNvPr id="408579" name="Rectangle 3"/>
          <p:cNvSpPr>
            <a:spLocks noGrp="1" noChangeArrowheads="1"/>
          </p:cNvSpPr>
          <p:nvPr>
            <p:ph type="body" idx="4294967295"/>
          </p:nvPr>
        </p:nvSpPr>
        <p:spPr/>
        <p:txBody>
          <a:bodyPr>
            <a:normAutofit/>
          </a:bodyPr>
          <a:lstStyle/>
          <a:p>
            <a:r>
              <a:rPr lang="en-US" sz="2400" dirty="0" smtClean="0"/>
              <a:t>Religion is not a protected trait under federal civil rights laws, but it can sometimes be linked to protected traits.</a:t>
            </a:r>
          </a:p>
          <a:p>
            <a:pPr lvl="1"/>
            <a:r>
              <a:rPr lang="en-US" sz="2000" dirty="0" smtClean="0"/>
              <a:t>Title VI covers only race, color, and national origin. </a:t>
            </a:r>
          </a:p>
          <a:p>
            <a:pPr lvl="1"/>
            <a:r>
              <a:rPr lang="en-US" sz="2000" b="1" dirty="0" smtClean="0"/>
              <a:t>Language</a:t>
            </a:r>
            <a:r>
              <a:rPr lang="en-US" sz="2000" dirty="0" smtClean="0"/>
              <a:t> </a:t>
            </a:r>
            <a:r>
              <a:rPr lang="en-US" sz="2000" dirty="0"/>
              <a:t>and </a:t>
            </a:r>
            <a:r>
              <a:rPr lang="en-US" sz="2000" b="1" dirty="0"/>
              <a:t>actual or perceived shared ancestry or ethnic </a:t>
            </a:r>
            <a:r>
              <a:rPr lang="en-US" sz="2000" b="1" dirty="0" smtClean="0"/>
              <a:t>characteristics </a:t>
            </a:r>
            <a:r>
              <a:rPr lang="en-US" sz="2000" dirty="0" smtClean="0"/>
              <a:t>are considered part of race and national origin.</a:t>
            </a:r>
            <a:endParaRPr lang="en-US" sz="2000" dirty="0"/>
          </a:p>
          <a:p>
            <a:r>
              <a:rPr lang="en-US" sz="2400" dirty="0" smtClean="0"/>
              <a:t>OCR has a broad view of Title VI’s protections:</a:t>
            </a:r>
          </a:p>
          <a:p>
            <a:pPr lvl="1"/>
            <a:r>
              <a:rPr lang="en-US" sz="2000" dirty="0" smtClean="0"/>
              <a:t>“…[G]roups </a:t>
            </a:r>
            <a:r>
              <a:rPr lang="en-US" sz="2000" dirty="0"/>
              <a:t>that face discrimination on the basis of actual or perceived shared ancestry or ethnic characteristics may not be denied protection under Title VI on the ground that they also share a common faith…thus, harassment against students who are members of any religious group triggers a school’s Title VI responsibilities </a:t>
            </a:r>
            <a:r>
              <a:rPr lang="en-US" sz="2000" b="1" dirty="0"/>
              <a:t>when the harassment is based on the group’s actual or perceived shared ancestry or ethnic characteristics, rather than solely on its members’ </a:t>
            </a:r>
            <a:r>
              <a:rPr lang="en-US" sz="2000" b="1" dirty="0" smtClean="0"/>
              <a:t>religious </a:t>
            </a:r>
            <a:r>
              <a:rPr lang="en-US" sz="2000" b="1" dirty="0"/>
              <a:t>practices.</a:t>
            </a:r>
            <a:r>
              <a:rPr lang="en-US" sz="2000" dirty="0"/>
              <a:t>” </a:t>
            </a:r>
            <a:endParaRPr lang="en-US" sz="2000" dirty="0" smtClean="0"/>
          </a:p>
          <a:p>
            <a:endParaRPr lang="en-US" dirty="0" smtClean="0"/>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3777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Mark’s mother posted pictures of his confirmation at church on social media, which his classmates’ parents saw and shared with their children. At school, Mark’s classmates start to call him “Little Altar Boy.” Mark’s teacher tells him this is a learning experience and a time to develop mental toughness, and does not intervene.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2E0BBFD-3C28-455B-B3E3-FD8D1415BAC5}" type="slidenum">
              <a:rPr lang="en-GB" smtClean="0"/>
              <a:pPr/>
              <a:t>85</a:t>
            </a:fld>
            <a:endParaRPr lang="en-GB" dirty="0"/>
          </a:p>
        </p:txBody>
      </p:sp>
    </p:spTree>
    <p:extLst>
      <p:ext uri="{BB962C8B-B14F-4D97-AF65-F5344CB8AC3E}">
        <p14:creationId xmlns:p14="http://schemas.microsoft.com/office/powerpoint/2010/main" val="17257939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solidFill>
                  <a:srgbClr val="000000"/>
                </a:solidFill>
              </a:rPr>
              <a:pPr/>
              <a:t>86</a:t>
            </a:fld>
            <a:endParaRPr lang="en-US" dirty="0">
              <a:solidFill>
                <a:srgbClr val="000000"/>
              </a:solidFill>
            </a:endParaRPr>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600" dirty="0"/>
              <a:t>Is this harassment? </a:t>
            </a:r>
          </a:p>
          <a:p>
            <a:r>
              <a:rPr lang="en-US" sz="3600" dirty="0"/>
              <a:t>If so, what type of harassment?</a:t>
            </a:r>
          </a:p>
          <a:p>
            <a:r>
              <a:rPr lang="en-US" sz="3600" dirty="0" smtClean="0"/>
              <a:t>Was the school deliberately indifferent?</a:t>
            </a:r>
          </a:p>
          <a:p>
            <a:r>
              <a:rPr lang="en-US" sz="3600" dirty="0" smtClean="0"/>
              <a:t>What, if anything, should the school have done differently? </a:t>
            </a:r>
            <a:endParaRPr lang="en-US" sz="3600" dirty="0"/>
          </a:p>
          <a:p>
            <a:endParaRPr lang="en-US" sz="3600" dirty="0"/>
          </a:p>
        </p:txBody>
      </p:sp>
    </p:spTree>
    <p:extLst>
      <p:ext uri="{BB962C8B-B14F-4D97-AF65-F5344CB8AC3E}">
        <p14:creationId xmlns:p14="http://schemas.microsoft.com/office/powerpoint/2010/main" val="19553034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A high school junior chooses to start wearing a hijab. She has always practiced her religion at home but has never discussed her faith at school. During a US history lecture on the military action in the Middle East in the year following 9/11, students throw paper airplanes at her back with notes written on them, including, “Go back to Afghanistan” and, “You’re a terrorist.” The instructor gives the perpetrators detention and meets with the student after class to debrief. For the rest of the semester, the student has trouble focusing and does not speak in that class.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2E0BBFD-3C28-455B-B3E3-FD8D1415BAC5}" type="slidenum">
              <a:rPr lang="en-GB" smtClean="0"/>
              <a:pPr/>
              <a:t>87</a:t>
            </a:fld>
            <a:endParaRPr lang="en-GB" dirty="0"/>
          </a:p>
        </p:txBody>
      </p:sp>
    </p:spTree>
    <p:extLst>
      <p:ext uri="{BB962C8B-B14F-4D97-AF65-F5344CB8AC3E}">
        <p14:creationId xmlns:p14="http://schemas.microsoft.com/office/powerpoint/2010/main" val="12069609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pPr/>
              <a:t>88</a:t>
            </a:fld>
            <a:endParaRPr lang="en-US" dirty="0"/>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600" dirty="0"/>
              <a:t>Is this harassment? </a:t>
            </a:r>
          </a:p>
          <a:p>
            <a:r>
              <a:rPr lang="en-US" sz="3600" dirty="0"/>
              <a:t>If so, what type of harassment?</a:t>
            </a:r>
          </a:p>
          <a:p>
            <a:r>
              <a:rPr lang="en-US" sz="3600" dirty="0" smtClean="0"/>
              <a:t>Was the school deliberately indifferent?</a:t>
            </a:r>
          </a:p>
          <a:p>
            <a:r>
              <a:rPr lang="en-US" sz="3600" dirty="0" smtClean="0"/>
              <a:t>What, if anything, should the school have done differently? </a:t>
            </a:r>
            <a:endParaRPr lang="en-US" sz="3600" dirty="0"/>
          </a:p>
          <a:p>
            <a:endParaRPr lang="en-US" sz="3600" dirty="0"/>
          </a:p>
        </p:txBody>
      </p:sp>
    </p:spTree>
    <p:extLst>
      <p:ext uri="{BB962C8B-B14F-4D97-AF65-F5344CB8AC3E}">
        <p14:creationId xmlns:p14="http://schemas.microsoft.com/office/powerpoint/2010/main" val="16634765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89</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dirty="0" smtClean="0"/>
              <a:t>Background</a:t>
            </a:r>
            <a:endParaRPr lang="en-US" sz="3200" dirty="0"/>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b="1" dirty="0" smtClean="0">
                <a:solidFill>
                  <a:srgbClr val="FF0000"/>
                </a:solidFill>
              </a:rPr>
              <a:t>Sex</a:t>
            </a:r>
            <a:endParaRPr lang="en-US" b="1" dirty="0">
              <a:solidFill>
                <a:srgbClr val="FF0000"/>
              </a:solidFill>
            </a:endParaRPr>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2356500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4683C18-4A25-42C0-B305-8CE249C11816}" type="slidenum">
              <a:rPr lang="en-US"/>
              <a:pPr/>
              <a:t>9</a:t>
            </a:fld>
            <a:endParaRPr lang="en-US" dirty="0"/>
          </a:p>
        </p:txBody>
      </p:sp>
      <p:sp>
        <p:nvSpPr>
          <p:cNvPr id="30723" name="Rectangle 3"/>
          <p:cNvSpPr>
            <a:spLocks noGrp="1" noChangeArrowheads="1"/>
          </p:cNvSpPr>
          <p:nvPr>
            <p:ph type="body" idx="4294967295"/>
          </p:nvPr>
        </p:nvSpPr>
        <p:spPr>
          <a:xfrm>
            <a:off x="314081" y="381000"/>
            <a:ext cx="8794750" cy="6629400"/>
          </a:xfrm>
        </p:spPr>
        <p:txBody>
          <a:bodyPr>
            <a:normAutofit/>
          </a:bodyPr>
          <a:lstStyle/>
          <a:p>
            <a:pPr marL="571500" indent="-571500">
              <a:buAutoNum type="romanUcPeriod"/>
            </a:pPr>
            <a:r>
              <a:rPr lang="en-US" sz="3200" b="1" dirty="0" smtClean="0">
                <a:solidFill>
                  <a:srgbClr val="FF0000"/>
                </a:solidFill>
              </a:rPr>
              <a:t>Background</a:t>
            </a:r>
            <a:endParaRPr lang="en-US" sz="3200" b="1" dirty="0">
              <a:solidFill>
                <a:srgbClr val="FF0000"/>
              </a:solidFill>
            </a:endParaRPr>
          </a:p>
          <a:p>
            <a:pPr marL="571500" indent="-571500">
              <a:buAutoNum type="romanUcPeriod"/>
            </a:pPr>
            <a:r>
              <a:rPr lang="en-US" sz="3200" dirty="0" smtClean="0"/>
              <a:t>State of the Law</a:t>
            </a:r>
          </a:p>
          <a:p>
            <a:pPr marL="815975" lvl="1" indent="-457200">
              <a:buAutoNum type="arabicPeriod"/>
            </a:pPr>
            <a:r>
              <a:rPr lang="en-US" dirty="0"/>
              <a:t>Overview of Bullying &amp; Harassment Legal Framework</a:t>
            </a:r>
          </a:p>
          <a:p>
            <a:pPr marL="1174750" lvl="2" indent="-457200">
              <a:buFont typeface="+mj-lt"/>
              <a:buAutoNum type="alphaLcParenR"/>
            </a:pPr>
            <a:r>
              <a:rPr lang="en-US" dirty="0" smtClean="0"/>
              <a:t>Legal Elements of School Bullying &amp; Harassment Claims</a:t>
            </a:r>
          </a:p>
          <a:p>
            <a:pPr marL="1174750" lvl="2" indent="-457200">
              <a:buFont typeface="+mj-lt"/>
              <a:buAutoNum type="alphaLcParenR"/>
            </a:pPr>
            <a:r>
              <a:rPr lang="en-US" dirty="0" smtClean="0"/>
              <a:t>Life Cycle of a School Bullying or Harassment Claim</a:t>
            </a:r>
          </a:p>
          <a:p>
            <a:pPr marL="815975" lvl="1" indent="-457200">
              <a:buAutoNum type="arabicPeriod"/>
            </a:pPr>
            <a:r>
              <a:rPr lang="en-US" dirty="0" smtClean="0"/>
              <a:t>Bullying &amp; Harassment Based On Federally Protected  Characteristics</a:t>
            </a:r>
          </a:p>
          <a:p>
            <a:pPr marL="1174750" lvl="2" indent="-457200">
              <a:buFont typeface="+mj-lt"/>
              <a:buAutoNum type="alphaLcParenR"/>
            </a:pPr>
            <a:r>
              <a:rPr lang="en-US" dirty="0" smtClean="0"/>
              <a:t>Race, Color, National Origin</a:t>
            </a:r>
          </a:p>
          <a:p>
            <a:pPr marL="1174750" lvl="2" indent="-457200">
              <a:buFont typeface="+mj-lt"/>
              <a:buAutoNum type="alphaLcParenR"/>
            </a:pPr>
            <a:r>
              <a:rPr lang="en-US" dirty="0" smtClean="0"/>
              <a:t>Sex</a:t>
            </a:r>
            <a:endParaRPr lang="en-US" dirty="0"/>
          </a:p>
          <a:p>
            <a:pPr marL="1174750" lvl="2" indent="-457200">
              <a:buFont typeface="+mj-lt"/>
              <a:buAutoNum type="alphaLcParenR"/>
            </a:pPr>
            <a:r>
              <a:rPr lang="en-US" dirty="0" smtClean="0"/>
              <a:t>Disability</a:t>
            </a:r>
          </a:p>
          <a:p>
            <a:pPr marL="815975" lvl="1" indent="-457200">
              <a:buFont typeface="+mj-lt"/>
              <a:buAutoNum type="arabicPeriod"/>
            </a:pPr>
            <a:r>
              <a:rPr lang="en-US" dirty="0" smtClean="0"/>
              <a:t>Cyberbullying</a:t>
            </a:r>
          </a:p>
          <a:p>
            <a:pPr marL="815975" lvl="1" indent="-457200">
              <a:buFont typeface="+mj-lt"/>
              <a:buAutoNum type="arabicPeriod"/>
            </a:pPr>
            <a:r>
              <a:rPr lang="en-US" dirty="0" smtClean="0"/>
              <a:t>State Anti-Bullying Laws</a:t>
            </a:r>
            <a:endParaRPr lang="en-US" dirty="0"/>
          </a:p>
          <a:p>
            <a:pPr marL="711200" indent="-711200">
              <a:buFontTx/>
              <a:buAutoNum type="romanUcPeriod"/>
            </a:pPr>
            <a:r>
              <a:rPr lang="en-US" sz="3200" dirty="0" smtClean="0"/>
              <a:t>Protecting Your Students and Yourselves</a:t>
            </a:r>
            <a:endParaRPr lang="en-US" sz="3200" dirty="0"/>
          </a:p>
          <a:p>
            <a:pPr algn="ctr">
              <a:buFontTx/>
              <a:buNone/>
            </a:pPr>
            <a:endParaRPr lang="en-US" sz="3200" dirty="0"/>
          </a:p>
          <a:p>
            <a:pPr algn="ctr">
              <a:buFontTx/>
              <a:buNone/>
            </a:pPr>
            <a:endParaRPr lang="en-US" sz="1200" dirty="0"/>
          </a:p>
          <a:p>
            <a:pPr algn="ctr">
              <a:buFontTx/>
              <a:buNone/>
            </a:pPr>
            <a:endParaRPr lang="en-US" sz="1200" dirty="0"/>
          </a:p>
          <a:p>
            <a:pPr marL="0" indent="0">
              <a:buNone/>
            </a:pPr>
            <a:endParaRPr lang="en-US" sz="3200" dirty="0"/>
          </a:p>
          <a:p>
            <a:pPr marL="711200" indent="-711200">
              <a:buFontTx/>
              <a:buAutoNum type="romanUcPeriod"/>
            </a:pPr>
            <a:endParaRPr lang="en-US" sz="3600" dirty="0"/>
          </a:p>
          <a:p>
            <a:pPr marL="711200" indent="-711200">
              <a:buFontTx/>
              <a:buAutoNum type="romanUcPeriod"/>
            </a:pPr>
            <a:endParaRPr lang="en-US" sz="3600" dirty="0"/>
          </a:p>
          <a:p>
            <a:pPr marL="711200" indent="-711200">
              <a:buFontTx/>
              <a:buAutoNum type="romanUcPeriod"/>
            </a:pPr>
            <a:endParaRPr lang="en-US" sz="3600" dirty="0"/>
          </a:p>
        </p:txBody>
      </p:sp>
    </p:spTree>
    <p:extLst>
      <p:ext uri="{BB962C8B-B14F-4D97-AF65-F5344CB8AC3E}">
        <p14:creationId xmlns:p14="http://schemas.microsoft.com/office/powerpoint/2010/main" val="10770380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2F8A79-76FC-4A74-8EA6-43961E5D5C9F}" type="slidenum">
              <a:rPr lang="en-GB" smtClean="0"/>
              <a:pPr/>
              <a:t>90</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2" y="1369102"/>
            <a:ext cx="4861395" cy="13157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50" y="5029200"/>
            <a:ext cx="6467475" cy="13049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99" y="3403336"/>
            <a:ext cx="5576887" cy="16258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885" y="2133600"/>
            <a:ext cx="5181600" cy="1330522"/>
          </a:xfrm>
          <a:prstGeom prst="rect">
            <a:avLst/>
          </a:prstGeom>
        </p:spPr>
      </p:pic>
      <p:sp>
        <p:nvSpPr>
          <p:cNvPr id="7" name="Title 1"/>
          <p:cNvSpPr txBox="1">
            <a:spLocks/>
          </p:cNvSpPr>
          <p:nvPr/>
        </p:nvSpPr>
        <p:spPr>
          <a:xfrm>
            <a:off x="165099" y="76200"/>
            <a:ext cx="8969375" cy="1143000"/>
          </a:xfrm>
          <a:prstGeom prst="rect">
            <a:avLst/>
          </a:prstGeom>
        </p:spPr>
        <p:txBody>
          <a:bodyPr/>
          <a:lstStyle>
            <a:lvl1pPr algn="l" rtl="0" eaLnBrk="1" fontAlgn="base" hangingPunct="1">
              <a:spcBef>
                <a:spcPct val="0"/>
              </a:spcBef>
              <a:spcAft>
                <a:spcPct val="0"/>
              </a:spcAft>
              <a:defRPr sz="3200" baseline="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US" sz="2800" kern="1200" dirty="0" smtClean="0">
                <a:solidFill>
                  <a:srgbClr val="000000"/>
                </a:solidFill>
                <a:latin typeface="Arial" charset="0"/>
                <a:ea typeface="+mn-ea"/>
                <a:cs typeface="+mn-cs"/>
              </a:rPr>
              <a:t>Bullying and Harassment Based on Sex</a:t>
            </a:r>
            <a:br>
              <a:rPr lang="en-US" sz="2800" kern="1200" dirty="0" smtClean="0">
                <a:solidFill>
                  <a:srgbClr val="000000"/>
                </a:solidFill>
                <a:latin typeface="Arial" charset="0"/>
                <a:ea typeface="+mn-ea"/>
                <a:cs typeface="+mn-cs"/>
              </a:rPr>
            </a:br>
            <a:r>
              <a:rPr lang="en-US" sz="2800" i="1" kern="1200" dirty="0" smtClean="0">
                <a:solidFill>
                  <a:srgbClr val="000000"/>
                </a:solidFill>
                <a:latin typeface="Arial" charset="0"/>
                <a:ea typeface="+mn-ea"/>
                <a:cs typeface="+mn-cs"/>
              </a:rPr>
              <a:t>Headlines</a:t>
            </a:r>
            <a:endParaRPr lang="en-US" sz="2800" i="1" kern="0" dirty="0"/>
          </a:p>
        </p:txBody>
      </p:sp>
      <p:cxnSp>
        <p:nvCxnSpPr>
          <p:cNvPr id="9" name="Straight Connector 8"/>
          <p:cNvCxnSpPr/>
          <p:nvPr/>
        </p:nvCxnSpPr>
        <p:spPr>
          <a:xfrm>
            <a:off x="165100" y="1066800"/>
            <a:ext cx="875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006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and Harassment Based on Sex</a:t>
            </a:r>
            <a:endParaRPr lang="en-US" dirty="0"/>
          </a:p>
        </p:txBody>
      </p:sp>
      <p:sp>
        <p:nvSpPr>
          <p:cNvPr id="3" name="Content Placeholder 2"/>
          <p:cNvSpPr>
            <a:spLocks noGrp="1"/>
          </p:cNvSpPr>
          <p:nvPr>
            <p:ph idx="1"/>
          </p:nvPr>
        </p:nvSpPr>
        <p:spPr/>
        <p:txBody>
          <a:bodyPr/>
          <a:lstStyle/>
          <a:p>
            <a:pPr marL="0" indent="0">
              <a:buNone/>
            </a:pPr>
            <a:r>
              <a:rPr lang="en-US" dirty="0" smtClean="0"/>
              <a:t>OCR’s jurisdiction over sex-based bullying is derived from Title IX of the Education Amendments of 1972:</a:t>
            </a:r>
          </a:p>
          <a:p>
            <a:pPr marL="0" indent="0">
              <a:buNone/>
            </a:pPr>
            <a:endParaRPr lang="en-US" sz="1100" dirty="0" smtClean="0"/>
          </a:p>
          <a:p>
            <a:pPr marL="0" indent="0" algn="ctr">
              <a:buNone/>
            </a:pPr>
            <a:r>
              <a:rPr lang="en-US" sz="2400" dirty="0" smtClean="0"/>
              <a:t>“No </a:t>
            </a:r>
            <a:r>
              <a:rPr lang="en-US" sz="2400" dirty="0"/>
              <a:t>person in the United States shall, on the basis of sex, be excluded from participation in, be denied the benefits of, or be subjected to discrimination under any education program or activity receiving Federal financial </a:t>
            </a:r>
            <a:r>
              <a:rPr lang="en-US" sz="2400" dirty="0" smtClean="0"/>
              <a:t>assistance…”</a:t>
            </a:r>
            <a:endParaRPr lang="en-US" sz="24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91</a:t>
            </a:fld>
            <a:endParaRPr lang="en-GB" dirty="0"/>
          </a:p>
        </p:txBody>
      </p:sp>
      <p:pic>
        <p:nvPicPr>
          <p:cNvPr id="9218" name="Picture 2" descr="C:\Users\kraskcg\AppData\Local\Microsoft\Windows\Temporary Internet Files\Content.IE5\3WFSV3PR\titlei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9600"/>
            <a:ext cx="1914720"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5943600"/>
            <a:ext cx="2286000" cy="369332"/>
          </a:xfrm>
          <a:prstGeom prst="rect">
            <a:avLst/>
          </a:prstGeom>
          <a:noFill/>
        </p:spPr>
        <p:txBody>
          <a:bodyPr wrap="square" rtlCol="0">
            <a:spAutoFit/>
          </a:bodyPr>
          <a:lstStyle/>
          <a:p>
            <a:r>
              <a:rPr lang="en-US" dirty="0" smtClean="0"/>
              <a:t>20 U.S.C</a:t>
            </a:r>
            <a:r>
              <a:rPr lang="en-US" dirty="0"/>
              <a:t>. §1681(a)</a:t>
            </a:r>
          </a:p>
        </p:txBody>
      </p:sp>
    </p:spTree>
    <p:extLst>
      <p:ext uri="{BB962C8B-B14F-4D97-AF65-F5344CB8AC3E}">
        <p14:creationId xmlns:p14="http://schemas.microsoft.com/office/powerpoint/2010/main" val="25411451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and Harassment Based on Sex</a:t>
            </a:r>
          </a:p>
        </p:txBody>
      </p:sp>
      <p:sp>
        <p:nvSpPr>
          <p:cNvPr id="3" name="Content Placeholder 2"/>
          <p:cNvSpPr>
            <a:spLocks noGrp="1"/>
          </p:cNvSpPr>
          <p:nvPr>
            <p:ph idx="1"/>
          </p:nvPr>
        </p:nvSpPr>
        <p:spPr/>
        <p:txBody>
          <a:bodyPr/>
          <a:lstStyle/>
          <a:p>
            <a:r>
              <a:rPr lang="en-US" dirty="0" smtClean="0"/>
              <a:t>Many forms of bullying and harassment can potentially fall under the category of “on the basis of sex.”</a:t>
            </a:r>
          </a:p>
          <a:p>
            <a:pPr lvl="1"/>
            <a:r>
              <a:rPr lang="en-US" dirty="0" smtClean="0"/>
              <a:t>Male vs. female</a:t>
            </a:r>
          </a:p>
          <a:p>
            <a:pPr lvl="1"/>
            <a:r>
              <a:rPr lang="en-US" dirty="0"/>
              <a:t>Sexual violence</a:t>
            </a:r>
          </a:p>
          <a:p>
            <a:pPr lvl="2"/>
            <a:r>
              <a:rPr lang="en-US" dirty="0" smtClean="0"/>
              <a:t>Sexual violence is considered a type of sexual harassment</a:t>
            </a:r>
          </a:p>
          <a:p>
            <a:pPr lvl="1"/>
            <a:r>
              <a:rPr lang="en-US" dirty="0" smtClean="0"/>
              <a:t>Sexual orientation (in certain cases)</a:t>
            </a:r>
          </a:p>
          <a:p>
            <a:pPr lvl="1"/>
            <a:r>
              <a:rPr lang="en-US" dirty="0" smtClean="0"/>
              <a:t>Transgender (in certain cases)</a:t>
            </a:r>
          </a:p>
        </p:txBody>
      </p:sp>
      <p:sp>
        <p:nvSpPr>
          <p:cNvPr id="4" name="Slide Number Placeholder 3"/>
          <p:cNvSpPr>
            <a:spLocks noGrp="1"/>
          </p:cNvSpPr>
          <p:nvPr>
            <p:ph type="sldNum" sz="quarter" idx="10"/>
          </p:nvPr>
        </p:nvSpPr>
        <p:spPr/>
        <p:txBody>
          <a:bodyPr/>
          <a:lstStyle/>
          <a:p>
            <a:fld id="{62E0BBFD-3C28-455B-B3E3-FD8D1415BAC5}" type="slidenum">
              <a:rPr lang="en-GB" smtClean="0"/>
              <a:pPr/>
              <a:t>92</a:t>
            </a:fld>
            <a:endParaRPr lang="en-GB" dirty="0"/>
          </a:p>
        </p:txBody>
      </p:sp>
    </p:spTree>
    <p:extLst>
      <p:ext uri="{BB962C8B-B14F-4D97-AF65-F5344CB8AC3E}">
        <p14:creationId xmlns:p14="http://schemas.microsoft.com/office/powerpoint/2010/main" val="24612218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Bullying and Harassment Based on Sex</a:t>
            </a:r>
            <a:endParaRPr lang="en-US" dirty="0"/>
          </a:p>
        </p:txBody>
      </p:sp>
      <p:sp>
        <p:nvSpPr>
          <p:cNvPr id="3" name="Content Placeholder 2"/>
          <p:cNvSpPr>
            <a:spLocks noGrp="1"/>
          </p:cNvSpPr>
          <p:nvPr>
            <p:ph idx="1"/>
          </p:nvPr>
        </p:nvSpPr>
        <p:spPr/>
        <p:txBody>
          <a:bodyPr/>
          <a:lstStyle/>
          <a:p>
            <a:r>
              <a:rPr lang="en-US" dirty="0" smtClean="0"/>
              <a:t>Bullying and harassment based on </a:t>
            </a:r>
            <a:r>
              <a:rPr lang="en-US" b="1" dirty="0" smtClean="0"/>
              <a:t>failure to conform to stereotypes </a:t>
            </a:r>
            <a:r>
              <a:rPr lang="en-US" dirty="0" smtClean="0"/>
              <a:t>associated with the sex one was assigned at birth is considered sexual harassment.</a:t>
            </a:r>
          </a:p>
          <a:p>
            <a:r>
              <a:rPr lang="en-US" dirty="0" smtClean="0"/>
              <a:t>Examples:</a:t>
            </a:r>
          </a:p>
          <a:p>
            <a:pPr lvl="1"/>
            <a:r>
              <a:rPr lang="en-US" dirty="0" smtClean="0"/>
              <a:t>Bullying a girl for preferring to play football at recess</a:t>
            </a:r>
          </a:p>
          <a:p>
            <a:pPr lvl="1"/>
            <a:r>
              <a:rPr lang="en-US" dirty="0" smtClean="0"/>
              <a:t>Teasing a boy for wearing a pink shirt</a:t>
            </a:r>
          </a:p>
          <a:p>
            <a:pPr lvl="1"/>
            <a:r>
              <a:rPr lang="en-US" dirty="0" smtClean="0"/>
              <a:t>Harassing a girl for having a deep voice</a:t>
            </a:r>
          </a:p>
          <a:p>
            <a:pPr lvl="1"/>
            <a:endParaRPr lang="en-US"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93</a:t>
            </a:fld>
            <a:endParaRPr lang="en-GB" dirty="0"/>
          </a:p>
        </p:txBody>
      </p:sp>
    </p:spTree>
    <p:extLst>
      <p:ext uri="{BB962C8B-B14F-4D97-AF65-F5344CB8AC3E}">
        <p14:creationId xmlns:p14="http://schemas.microsoft.com/office/powerpoint/2010/main" val="36809061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a:xfrm>
            <a:off x="165100" y="1219200"/>
            <a:ext cx="8794750" cy="5233988"/>
          </a:xfrm>
        </p:spPr>
        <p:txBody>
          <a:bodyPr/>
          <a:lstStyle/>
          <a:p>
            <a:pPr marL="0" indent="0">
              <a:buNone/>
            </a:pPr>
            <a:r>
              <a:rPr lang="en-US" dirty="0" smtClean="0">
                <a:solidFill>
                  <a:srgbClr val="FF0000"/>
                </a:solidFill>
              </a:rPr>
              <a:t>A male middle school student is verbally mocked daily due to his physique. He is short and portly, carrying most of his weight in his stomach and chest areas. Occasionally students on his school bus pin him down and squeeze his chest. At school, they ask when he will get a training bra. A teacher takes note of this teasing but is told that the school is not obligated to intervene because the bullying is about the student’s weight, which is not a legally protected trait.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CD87074-DA85-4F6D-9A76-6C90A62540DE}" type="slidenum">
              <a:rPr lang="en-US" smtClean="0"/>
              <a:pPr/>
              <a:t>94</a:t>
            </a:fld>
            <a:endParaRPr lang="en-US" dirty="0"/>
          </a:p>
        </p:txBody>
      </p:sp>
    </p:spTree>
    <p:extLst>
      <p:ext uri="{BB962C8B-B14F-4D97-AF65-F5344CB8AC3E}">
        <p14:creationId xmlns:p14="http://schemas.microsoft.com/office/powerpoint/2010/main" val="17309039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pPr/>
              <a:t>95</a:t>
            </a:fld>
            <a:endParaRPr lang="en-US" dirty="0"/>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600" dirty="0"/>
              <a:t>Is this harassment? </a:t>
            </a:r>
          </a:p>
          <a:p>
            <a:r>
              <a:rPr lang="en-US" sz="3600" dirty="0"/>
              <a:t>If so, what type of harassment?</a:t>
            </a:r>
          </a:p>
          <a:p>
            <a:r>
              <a:rPr lang="en-US" sz="3600" dirty="0" smtClean="0"/>
              <a:t>Was the school deliberately indifferent?</a:t>
            </a:r>
          </a:p>
          <a:p>
            <a:r>
              <a:rPr lang="en-US" sz="3600" dirty="0" smtClean="0"/>
              <a:t>What, if anything, should the school have done differently? </a:t>
            </a:r>
            <a:endParaRPr lang="en-US" sz="3600" dirty="0"/>
          </a:p>
          <a:p>
            <a:endParaRPr lang="en-US" sz="3600" dirty="0"/>
          </a:p>
        </p:txBody>
      </p:sp>
    </p:spTree>
    <p:extLst>
      <p:ext uri="{BB962C8B-B14F-4D97-AF65-F5344CB8AC3E}">
        <p14:creationId xmlns:p14="http://schemas.microsoft.com/office/powerpoint/2010/main" val="32580131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and Harassment Based on Sex</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r>
              <a:rPr lang="en-US" sz="3600" dirty="0" smtClean="0"/>
              <a:t>Sexual Orientation</a:t>
            </a:r>
            <a:endParaRPr lang="en-US" sz="3600" dirty="0"/>
          </a:p>
        </p:txBody>
      </p:sp>
      <p:sp>
        <p:nvSpPr>
          <p:cNvPr id="4" name="Slide Number Placeholder 3"/>
          <p:cNvSpPr>
            <a:spLocks noGrp="1"/>
          </p:cNvSpPr>
          <p:nvPr>
            <p:ph type="sldNum" sz="quarter" idx="10"/>
          </p:nvPr>
        </p:nvSpPr>
        <p:spPr/>
        <p:txBody>
          <a:bodyPr/>
          <a:lstStyle/>
          <a:p>
            <a:fld id="{62E0BBFD-3C28-455B-B3E3-FD8D1415BAC5}" type="slidenum">
              <a:rPr lang="en-GB" smtClean="0"/>
              <a:pPr/>
              <a:t>96</a:t>
            </a:fld>
            <a:endParaRPr lang="en-GB" dirty="0"/>
          </a:p>
        </p:txBody>
      </p:sp>
    </p:spTree>
    <p:extLst>
      <p:ext uri="{BB962C8B-B14F-4D97-AF65-F5344CB8AC3E}">
        <p14:creationId xmlns:p14="http://schemas.microsoft.com/office/powerpoint/2010/main" val="25270177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34B143E-393B-4B37-8DA0-1F8DCDA0002B}" type="slidenum">
              <a:rPr lang="en-US" smtClean="0"/>
              <a:pPr/>
              <a:t>97</a:t>
            </a:fld>
            <a:endParaRPr lang="en-US" dirty="0"/>
          </a:p>
        </p:txBody>
      </p:sp>
      <p:sp>
        <p:nvSpPr>
          <p:cNvPr id="3" name="Rectangle 2"/>
          <p:cNvSpPr txBox="1">
            <a:spLocks noChangeArrowheads="1"/>
          </p:cNvSpPr>
          <p:nvPr/>
        </p:nvSpPr>
        <p:spPr bwMode="auto">
          <a:xfrm>
            <a:off x="165100" y="0"/>
            <a:ext cx="896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r>
              <a:rPr lang="en-US" sz="2800" dirty="0">
                <a:solidFill>
                  <a:srgbClr val="000000"/>
                </a:solidFill>
              </a:rPr>
              <a:t>Bullying and Harassment Based on </a:t>
            </a:r>
            <a:r>
              <a:rPr lang="en-US" sz="2800" dirty="0" smtClean="0">
                <a:solidFill>
                  <a:srgbClr val="000000"/>
                </a:solidFill>
              </a:rPr>
              <a:t>Sex</a:t>
            </a:r>
          </a:p>
          <a:p>
            <a:r>
              <a:rPr lang="en-US" sz="2800" i="1" dirty="0" smtClean="0">
                <a:solidFill>
                  <a:schemeClr val="tx1"/>
                </a:solidFill>
              </a:rPr>
              <a:t>Sexual Orientation</a:t>
            </a:r>
            <a:endParaRPr lang="en-US" sz="2800" i="1" dirty="0">
              <a:solidFill>
                <a:schemeClr val="tx1"/>
              </a:solidFill>
            </a:endParaRPr>
          </a:p>
        </p:txBody>
      </p:sp>
      <p:sp>
        <p:nvSpPr>
          <p:cNvPr id="4" name="Rectangle 3"/>
          <p:cNvSpPr txBox="1">
            <a:spLocks noChangeArrowheads="1"/>
          </p:cNvSpPr>
          <p:nvPr/>
        </p:nvSpPr>
        <p:spPr bwMode="auto">
          <a:xfrm>
            <a:off x="152400" y="1295400"/>
            <a:ext cx="87947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8775" indent="-358775" algn="l" rtl="0" fontAlgn="base">
              <a:spcBef>
                <a:spcPct val="20000"/>
              </a:spcBef>
              <a:spcAft>
                <a:spcPct val="0"/>
              </a:spcAft>
              <a:buChar char="•"/>
              <a:defRPr sz="2800">
                <a:solidFill>
                  <a:schemeClr val="tx1"/>
                </a:solidFill>
                <a:latin typeface="+mn-lt"/>
                <a:ea typeface="+mn-ea"/>
                <a:cs typeface="+mn-cs"/>
              </a:defRPr>
            </a:lvl1pPr>
            <a:lvl2pPr marL="717550" indent="-357188" algn="l" rtl="0" fontAlgn="base">
              <a:spcBef>
                <a:spcPct val="20000"/>
              </a:spcBef>
              <a:spcAft>
                <a:spcPct val="0"/>
              </a:spcAft>
              <a:buChar char="–"/>
              <a:defRPr sz="2400">
                <a:solidFill>
                  <a:schemeClr val="tx1"/>
                </a:solidFill>
                <a:latin typeface="+mn-lt"/>
              </a:defRPr>
            </a:lvl2pPr>
            <a:lvl3pPr marL="1076325" indent="-357188" algn="l" rtl="0" fontAlgn="base">
              <a:spcBef>
                <a:spcPct val="20000"/>
              </a:spcBef>
              <a:spcAft>
                <a:spcPct val="0"/>
              </a:spcAft>
              <a:buChar char="•"/>
              <a:defRPr sz="2000">
                <a:solidFill>
                  <a:schemeClr val="tx1"/>
                </a:solidFill>
                <a:latin typeface="+mn-lt"/>
              </a:defRPr>
            </a:lvl3pPr>
            <a:lvl4pPr marL="1433513" indent="-355600" algn="l" rtl="0" fontAlgn="base">
              <a:spcBef>
                <a:spcPct val="20000"/>
              </a:spcBef>
              <a:spcAft>
                <a:spcPct val="0"/>
              </a:spcAft>
              <a:buChar char="–"/>
              <a:defRPr>
                <a:solidFill>
                  <a:schemeClr val="tx1"/>
                </a:solidFill>
                <a:latin typeface="+mn-lt"/>
              </a:defRPr>
            </a:lvl4pPr>
            <a:lvl5pPr marL="1792288" indent="-357188" algn="l" rtl="0" fontAlgn="base">
              <a:spcBef>
                <a:spcPct val="20000"/>
              </a:spcBef>
              <a:spcAft>
                <a:spcPct val="0"/>
              </a:spcAft>
              <a:buChar char="•"/>
              <a:defRPr sz="1600">
                <a:solidFill>
                  <a:schemeClr val="tx1"/>
                </a:solidFill>
                <a:latin typeface="+mn-lt"/>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a:lstStyle>
          <a:p>
            <a:r>
              <a:rPr lang="en-US" sz="2400" dirty="0"/>
              <a:t>Title IX does not </a:t>
            </a:r>
            <a:r>
              <a:rPr lang="en-US" sz="2400" i="1" dirty="0" smtClean="0"/>
              <a:t>explicitly</a:t>
            </a:r>
            <a:r>
              <a:rPr lang="en-US" sz="2400" dirty="0" smtClean="0"/>
              <a:t> prohibit </a:t>
            </a:r>
            <a:r>
              <a:rPr lang="en-US" sz="2400" dirty="0"/>
              <a:t>discrimination on the basis of sexual </a:t>
            </a:r>
            <a:r>
              <a:rPr lang="en-US" sz="2400" dirty="0" smtClean="0"/>
              <a:t>orientation.</a:t>
            </a:r>
            <a:endParaRPr lang="en-US" sz="2400" dirty="0"/>
          </a:p>
          <a:p>
            <a:r>
              <a:rPr lang="en-US" sz="2400" dirty="0" smtClean="0"/>
              <a:t>But </a:t>
            </a:r>
            <a:r>
              <a:rPr lang="en-US" sz="2400" dirty="0"/>
              <a:t>Title IX does protect all students – regardless of actual or perceived sexual orientation – from sex-based discrimination and </a:t>
            </a:r>
            <a:r>
              <a:rPr lang="en-US" sz="2400" dirty="0" smtClean="0"/>
              <a:t>harassment.</a:t>
            </a:r>
            <a:endParaRPr lang="en-US" sz="2400" dirty="0"/>
          </a:p>
          <a:p>
            <a:pPr lvl="1"/>
            <a:r>
              <a:rPr lang="en-US" dirty="0"/>
              <a:t>Title IX prohibits harassment of students for exhibiting </a:t>
            </a:r>
            <a:r>
              <a:rPr lang="en-US" b="1" dirty="0"/>
              <a:t>stereotypical characteristic </a:t>
            </a:r>
            <a:r>
              <a:rPr lang="en-US" dirty="0"/>
              <a:t>for their sex or for failing to conform to such </a:t>
            </a:r>
            <a:r>
              <a:rPr lang="en-US" dirty="0" smtClean="0"/>
              <a:t>stereotypes.</a:t>
            </a:r>
          </a:p>
          <a:p>
            <a:pPr lvl="1"/>
            <a:r>
              <a:rPr lang="en-US" dirty="0" smtClean="0"/>
              <a:t>Title </a:t>
            </a:r>
            <a:r>
              <a:rPr lang="en-US" dirty="0"/>
              <a:t>IX prohibits sexual harassment regardless of whether the harasser and the victim share the same </a:t>
            </a:r>
            <a:r>
              <a:rPr lang="en-US" dirty="0" smtClean="0"/>
              <a:t>gender</a:t>
            </a:r>
          </a:p>
          <a:p>
            <a:pPr lvl="1"/>
            <a:endParaRPr lang="en-US" sz="2000" dirty="0"/>
          </a:p>
        </p:txBody>
      </p:sp>
      <p:cxnSp>
        <p:nvCxnSpPr>
          <p:cNvPr id="5" name="Straight Connector 4"/>
          <p:cNvCxnSpPr/>
          <p:nvPr/>
        </p:nvCxnSpPr>
        <p:spPr>
          <a:xfrm>
            <a:off x="152400" y="1149409"/>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335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The star point guard of the basketball team comes out as gay to a close group of friends at the beginning of his senior year. Although he is the captain of the team, the other players refuse to give him high fives or make any voluntary bodily contact with him. Once the center of the team’s social circle, he is now the only player not invited to post-game dinners and parties. The coach notices the player’s isolation but does not feel he can force the other players to give high fives or involve him socially. The coach resorts to giving pep talks about team unity and brotherhood.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2E0BBFD-3C28-455B-B3E3-FD8D1415BAC5}" type="slidenum">
              <a:rPr lang="en-GB" smtClean="0"/>
              <a:pPr/>
              <a:t>98</a:t>
            </a:fld>
            <a:endParaRPr lang="en-GB" dirty="0"/>
          </a:p>
        </p:txBody>
      </p:sp>
    </p:spTree>
    <p:extLst>
      <p:ext uri="{BB962C8B-B14F-4D97-AF65-F5344CB8AC3E}">
        <p14:creationId xmlns:p14="http://schemas.microsoft.com/office/powerpoint/2010/main" val="34894603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D3D0CA-6B95-45DB-818E-A00D139C6714}" type="slidenum">
              <a:rPr lang="en-US"/>
              <a:pPr/>
              <a:t>99</a:t>
            </a:fld>
            <a:endParaRPr lang="en-US" dirty="0"/>
          </a:p>
        </p:txBody>
      </p:sp>
      <p:sp>
        <p:nvSpPr>
          <p:cNvPr id="454658" name="Rectangle 2"/>
          <p:cNvSpPr>
            <a:spLocks noGrp="1" noChangeArrowheads="1"/>
          </p:cNvSpPr>
          <p:nvPr>
            <p:ph type="title"/>
          </p:nvPr>
        </p:nvSpPr>
        <p:spPr/>
        <p:txBody>
          <a:bodyPr/>
          <a:lstStyle/>
          <a:p>
            <a:r>
              <a:rPr lang="en-US" dirty="0"/>
              <a:t>Hypothetical </a:t>
            </a:r>
          </a:p>
        </p:txBody>
      </p:sp>
      <p:sp>
        <p:nvSpPr>
          <p:cNvPr id="454659" name="Rectangle 3"/>
          <p:cNvSpPr>
            <a:spLocks noGrp="1" noChangeArrowheads="1"/>
          </p:cNvSpPr>
          <p:nvPr>
            <p:ph type="body" idx="1"/>
          </p:nvPr>
        </p:nvSpPr>
        <p:spPr/>
        <p:txBody>
          <a:bodyPr/>
          <a:lstStyle/>
          <a:p>
            <a:r>
              <a:rPr lang="en-US" sz="3200" dirty="0"/>
              <a:t>Is this harassment? </a:t>
            </a:r>
          </a:p>
          <a:p>
            <a:r>
              <a:rPr lang="en-US" sz="3200" dirty="0"/>
              <a:t>If so, what type of harassment?</a:t>
            </a:r>
          </a:p>
          <a:p>
            <a:r>
              <a:rPr lang="en-US" sz="3200" dirty="0" smtClean="0"/>
              <a:t>Was the school deliberately indifferent?</a:t>
            </a:r>
          </a:p>
          <a:p>
            <a:r>
              <a:rPr lang="en-US" sz="3200" dirty="0" smtClean="0"/>
              <a:t>What, anything, should the school have done differently? </a:t>
            </a:r>
            <a:endParaRPr lang="en-US" sz="3200" dirty="0"/>
          </a:p>
          <a:p>
            <a:endParaRPr lang="en-US" sz="3600" dirty="0"/>
          </a:p>
        </p:txBody>
      </p:sp>
    </p:spTree>
    <p:extLst>
      <p:ext uri="{BB962C8B-B14F-4D97-AF65-F5344CB8AC3E}">
        <p14:creationId xmlns:p14="http://schemas.microsoft.com/office/powerpoint/2010/main" val="176844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ogan Lovells">
      <a:dk1>
        <a:srgbClr val="000000"/>
      </a:dk1>
      <a:lt1>
        <a:srgbClr val="FFFFFF"/>
      </a:lt1>
      <a:dk2>
        <a:srgbClr val="1F497D"/>
      </a:dk2>
      <a:lt2>
        <a:srgbClr val="BED600"/>
      </a:lt2>
      <a:accent1>
        <a:srgbClr val="005A8C"/>
      </a:accent1>
      <a:accent2>
        <a:srgbClr val="4B116F"/>
      </a:accent2>
      <a:accent3>
        <a:srgbClr val="567632"/>
      </a:accent3>
      <a:accent4>
        <a:srgbClr val="EF8200"/>
      </a:accent4>
      <a:accent5>
        <a:srgbClr val="00AAD2"/>
      </a:accent5>
      <a:accent6>
        <a:srgbClr val="F32837"/>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gan Lovel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gan Lovel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gan Lovel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gan Lovel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gan Lovel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gan Lovel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gan Lovell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gan Lovel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gan Lovel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gan Lovel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gan Lovel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gan Lovel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gan Lovells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8719</TotalTime>
  <Words>18656</Words>
  <Application>Microsoft Office PowerPoint</Application>
  <PresentationFormat>On-screen Show (4:3)</PresentationFormat>
  <Paragraphs>2234</Paragraphs>
  <Slides>250</Slides>
  <Notes>87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250</vt:i4>
      </vt:variant>
    </vt:vector>
  </HeadingPairs>
  <TitlesOfParts>
    <vt:vector size="258" baseType="lpstr">
      <vt:lpstr>Arial Unicode MS</vt:lpstr>
      <vt:lpstr>ＭＳ Ｐゴシック</vt:lpstr>
      <vt:lpstr>宋体</vt:lpstr>
      <vt:lpstr>宋体</vt:lpstr>
      <vt:lpstr>Arial</vt:lpstr>
      <vt:lpstr>Calibri</vt:lpstr>
      <vt:lpstr>Geneva</vt:lpstr>
      <vt:lpstr>Blank</vt:lpstr>
      <vt:lpstr>PowerPoint Presentation</vt:lpstr>
      <vt:lpstr>PowerPoint Presentation</vt:lpstr>
      <vt:lpstr>True or False</vt:lpstr>
      <vt:lpstr>True or False</vt:lpstr>
      <vt:lpstr>True or False</vt:lpstr>
      <vt:lpstr>True or False</vt:lpstr>
      <vt:lpstr>True or False</vt:lpstr>
      <vt:lpstr>PowerPoint Presentation</vt:lpstr>
      <vt:lpstr>PowerPoint Presentation</vt:lpstr>
      <vt:lpstr>Background</vt:lpstr>
      <vt:lpstr> What are bullying and harassment?</vt:lpstr>
      <vt:lpstr> What are bullying and harassment?</vt:lpstr>
      <vt:lpstr>Background </vt:lpstr>
      <vt:lpstr>Why are bullying and harassment such “hot” topics? Statistics</vt:lpstr>
      <vt:lpstr>Why are bullying and harassment such “hot” topics? Statistics</vt:lpstr>
      <vt:lpstr>Why are bullying and harassment such “hot” topics? Statistics</vt:lpstr>
      <vt:lpstr>Reports of bullying and violence have declined since 2009–10</vt:lpstr>
      <vt:lpstr>Reports of bullying and violence have declined since 2009–10</vt:lpstr>
      <vt:lpstr>Bullying and violence are most prevalent in middle schools</vt:lpstr>
      <vt:lpstr>Cyberbullying, which has become more prevalent across the country, appears most common in large schools</vt:lpstr>
      <vt:lpstr>ABC District 2017-18 Data</vt:lpstr>
      <vt:lpstr>ABC District 2017-18 Data</vt:lpstr>
      <vt:lpstr>2016-17 Data</vt:lpstr>
      <vt:lpstr>ABC District 2017-18 Data</vt:lpstr>
      <vt:lpstr>ABC District 2017-18 Data</vt:lpstr>
      <vt:lpstr>Recommendations Based on 2017-18 Data</vt:lpstr>
      <vt:lpstr>Why are bullying and harassment such “hot” topics? Impacts of Bullying</vt:lpstr>
      <vt:lpstr>Why are bullying and harassment such “hot” topics? Headlines</vt:lpstr>
      <vt:lpstr>Why are bullying and harassment such “hot” topics? Headlines</vt:lpstr>
      <vt:lpstr>Why are bullying and harassment such “hot” topics? </vt:lpstr>
      <vt:lpstr>PowerPoint Presentation</vt:lpstr>
      <vt:lpstr>PowerPoint Presentation</vt:lpstr>
      <vt:lpstr>Elements of School Bullying &amp; Harassment Claims</vt:lpstr>
      <vt:lpstr>What is harassment?</vt:lpstr>
      <vt:lpstr>What is sexual harassment?</vt:lpstr>
      <vt:lpstr>Connecticut Law:  Bullying </vt:lpstr>
      <vt:lpstr>Connecticut Law:  Bullying </vt:lpstr>
      <vt:lpstr>Connecticut Law:  Bullying  </vt:lpstr>
      <vt:lpstr>Connecticut Law:  Bullying  </vt:lpstr>
      <vt:lpstr>PowerPoint Presentation</vt:lpstr>
      <vt:lpstr>Selected OCR Policy Guidance</vt:lpstr>
      <vt:lpstr>Selected OCR Policy Guidance (cont’d)</vt:lpstr>
      <vt:lpstr>A Quick Caveat regarding Dept. of Education Regulations</vt:lpstr>
      <vt:lpstr>A Quick Caveat regarding ED Regulations and Guidance</vt:lpstr>
      <vt:lpstr>Elements of School Bullying &amp; Harassment Claims OCR Letter: Bullying and Harassment (2010)</vt:lpstr>
      <vt:lpstr>Elements of School Bullying &amp; Harassment Claims OCR Letter: Bullying and Harassment (2010)</vt:lpstr>
      <vt:lpstr>Elements of School Bullying &amp; Harassment Claims OCR Letter: Bullying and Harassment (2010)</vt:lpstr>
      <vt:lpstr>Elements of School Bullying &amp; Harassment Claims OCR Letter: Bullying and Harassment (2010)</vt:lpstr>
      <vt:lpstr>Elements of School Bullying &amp; Harassment Claims OCR Letter: Bullying and Harassment (2010)</vt:lpstr>
      <vt:lpstr>Elements of School Bullying &amp; Harassment Claims Standards of Liability</vt:lpstr>
      <vt:lpstr>PowerPoint Presentation</vt:lpstr>
      <vt:lpstr>Life Cycle of a Bullying or Harassment Claim</vt:lpstr>
      <vt:lpstr>Life Cycle of a Bullying or Harassment Claim  OCR Monitoring of Bullying &amp; Harassment</vt:lpstr>
      <vt:lpstr>Life Cycle of a Bullying or Harassment Claim  OCR Monitoring of Bullying &amp; Harassment</vt:lpstr>
      <vt:lpstr>Life Cycle of a Bullying or Harassment Claim Investigating Bullying &amp; Harassment</vt:lpstr>
      <vt:lpstr>Life Cycle of a Bullying or Harassment Claim Investigating Bullying &amp; Harassment</vt:lpstr>
      <vt:lpstr>PowerPoint Presentation</vt:lpstr>
      <vt:lpstr>Investigating Bullying &amp; Harassment OCR Instructions to the Field re Scope of Complaints</vt:lpstr>
      <vt:lpstr>Investigating Bullying &amp; Harassment OCR Instructions to the Field re Scope of Complaints</vt:lpstr>
      <vt:lpstr>Investigating Bullying &amp; Harassment OCR Leadership Clarified New Approach at NACUA </vt:lpstr>
      <vt:lpstr>Investigating Bullying &amp; Harassment OCR Leadership Clarified New Approach at NACUA </vt:lpstr>
      <vt:lpstr>Investigating Bullying &amp; Harassment OCR Leadership Clarified New Approach at NACUA </vt:lpstr>
      <vt:lpstr>Recent Changes in Requirements for OCR Investigations:  Take-Aways</vt:lpstr>
      <vt:lpstr>Life Cycle of a Bullying or Harassment Claim Outcomes of Findings of Noncompliance</vt:lpstr>
      <vt:lpstr>Life Cycle of a Bullying or Harassment Claim Outcomes of Findings of Noncompliance</vt:lpstr>
      <vt:lpstr>Life Cycle of a Bullying or Harassment Claim Outcomes of Findings of Noncompliance</vt:lpstr>
      <vt:lpstr>Life Cycle of a Bullying or Harassment Claim Outcomes of Findings of Noncompliance</vt:lpstr>
      <vt:lpstr>Remedies for Failure to Address Harassment: Case Studies </vt:lpstr>
      <vt:lpstr>Consent Decree  Anoka-Hennepin School District</vt:lpstr>
      <vt:lpstr>Consent Decree  Anoka-Hennepin School District</vt:lpstr>
      <vt:lpstr>Consent Decree  Anoka-Hennepin School District</vt:lpstr>
      <vt:lpstr>Consent Decree  Anoka-Hennepin School District</vt:lpstr>
      <vt:lpstr>Resolution Agreement  Pasadena Unified School District (2016)</vt:lpstr>
      <vt:lpstr>Resolution Agreement  Pasadena Unified School District (2016)</vt:lpstr>
      <vt:lpstr>Private Litigation – Federal Civil Rights Claim Fenner v. Freeburg Comm. High School District (S.D. Ill. 2016)</vt:lpstr>
      <vt:lpstr>Private Litigation – State Bullying Claim Rosenstein (NJ 2012) (Case settled)</vt:lpstr>
      <vt:lpstr>PowerPoint Presentation</vt:lpstr>
      <vt:lpstr>PowerPoint Presentation</vt:lpstr>
      <vt:lpstr>Bullying and Harassment Based on Race</vt:lpstr>
      <vt:lpstr>Bullying and Harassment Based on Race</vt:lpstr>
      <vt:lpstr>Bullying and Harassment Based on Race</vt:lpstr>
      <vt:lpstr>Hypothetical</vt:lpstr>
      <vt:lpstr>Hypothetical </vt:lpstr>
      <vt:lpstr>Bullying and Harassment Based on Race What About Religion?</vt:lpstr>
      <vt:lpstr>Hypothetical</vt:lpstr>
      <vt:lpstr>Hypothetical </vt:lpstr>
      <vt:lpstr>Hypothetical</vt:lpstr>
      <vt:lpstr>Hypothetical </vt:lpstr>
      <vt:lpstr>PowerPoint Presentation</vt:lpstr>
      <vt:lpstr>PowerPoint Presentation</vt:lpstr>
      <vt:lpstr>Bullying and Harassment Based on Sex</vt:lpstr>
      <vt:lpstr>Bullying and Harassment Based on Sex</vt:lpstr>
      <vt:lpstr>Bullying and Harassment Based on Sex</vt:lpstr>
      <vt:lpstr>Hypothetical</vt:lpstr>
      <vt:lpstr>Hypothetical </vt:lpstr>
      <vt:lpstr>Bullying and Harassment Based on Sex</vt:lpstr>
      <vt:lpstr>PowerPoint Presentation</vt:lpstr>
      <vt:lpstr>Hypothetical</vt:lpstr>
      <vt:lpstr>Hypothetical </vt:lpstr>
      <vt:lpstr>Bullying and Harassment Based on Sex</vt:lpstr>
      <vt:lpstr>Bullying and Harassment Based on Sex Sexual Violence</vt:lpstr>
      <vt:lpstr>Bullying and Harassment Based on Sex Sexual Violence</vt:lpstr>
      <vt:lpstr>OCR sexual violence enforcement</vt:lpstr>
      <vt:lpstr>Bullying and Harassment Based on Sex Sexual Violence</vt:lpstr>
      <vt:lpstr>Bullying and Harassment Based on Sex Sexual Violence</vt:lpstr>
      <vt:lpstr>Bullying and Harassment Based on Sex Sexual Violence</vt:lpstr>
      <vt:lpstr>Sexual violence as sexual harassment</vt:lpstr>
      <vt:lpstr>Sexual violence as sexual harassment</vt:lpstr>
      <vt:lpstr>District Obligations Concerning Sexual Violence Training</vt:lpstr>
      <vt:lpstr>District Obligations Concerning Sexual Violence Areas of salience</vt:lpstr>
      <vt:lpstr>District Obligations Concerning Sexual Violence Employees Obligated to Report Incidents</vt:lpstr>
      <vt:lpstr>Title IX Coordinators</vt:lpstr>
      <vt:lpstr>What are the responsibilities of Title IX Coordinators?</vt:lpstr>
      <vt:lpstr>What are the responsibilities of Title IX Coordinators?</vt:lpstr>
      <vt:lpstr>What are the responsibilities of Title IX Coordinators?</vt:lpstr>
      <vt:lpstr>District Obligations Concerning Sexual Violence Records and Training</vt:lpstr>
      <vt:lpstr>District Obligations Concerning Sexual Violence Case Study: Palo Alto Unified School District</vt:lpstr>
      <vt:lpstr>District Obligations Concerning Sexual Violence Case Study: Palo Alto Unified School District</vt:lpstr>
      <vt:lpstr>District Obligations Concerning Sexual Violence Case Study: Palo Alto Unified School District</vt:lpstr>
      <vt:lpstr>District Obligations Concerning Sexual Violence Case Study: Palo Alto Unified School District</vt:lpstr>
      <vt:lpstr>District Obligations Concerning Sexual Violence Case Study: Palo Alto Unified School District</vt:lpstr>
      <vt:lpstr>District Obligations Concerning Sexual Violence Case Study: Palo Alto Unified School District</vt:lpstr>
      <vt:lpstr>District Obligations Concerning Sexual Violence Case Study: Palo Alto Unified School District</vt:lpstr>
      <vt:lpstr>Bullying and Harassment Based on Sex</vt:lpstr>
      <vt:lpstr>7 suspended in wake of attack on transgender student</vt:lpstr>
      <vt:lpstr>Bullying and Harassment Based on Sex Transgender Students</vt:lpstr>
      <vt:lpstr>OCR Internal Memo on Transgender Students </vt:lpstr>
      <vt:lpstr>Legal events following revocation of OCR DCL (Feb. 2017)</vt:lpstr>
      <vt:lpstr>Legal events following revocation of OCR DCL (Feb.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Legal events following revocation of OCR Transgender Guidance (February 2017)</vt:lpstr>
      <vt:lpstr>PowerPoint Presentation</vt:lpstr>
      <vt:lpstr>Bullying and Harassment of Students with Disabilities</vt:lpstr>
      <vt:lpstr>Bullying and Harassment of Students with Disabilities Statistics</vt:lpstr>
      <vt:lpstr>Bullying and Harassment of Students with Disabilities</vt:lpstr>
      <vt:lpstr>Bullying of Students with Disabilities  OSERS Letter (2013)</vt:lpstr>
      <vt:lpstr>Bullying of Students with Disabilities  OSERS Letter (2013)</vt:lpstr>
      <vt:lpstr>Bullying of Students with Disabilities  OSERS Letter (2013): Best Practices</vt:lpstr>
      <vt:lpstr>Bullying of Students with Disabilities  OSERS Letter (2013): Best Practices</vt:lpstr>
      <vt:lpstr>Bullying of Students with Disabilities  OCR Dear Colleague Letter (2014) </vt:lpstr>
      <vt:lpstr>Hypothetical</vt:lpstr>
      <vt:lpstr>Hypothetical </vt:lpstr>
      <vt:lpstr>PowerPoint Presentation</vt:lpstr>
      <vt:lpstr>Cyberbullying</vt:lpstr>
      <vt:lpstr>Cyberbullying</vt:lpstr>
      <vt:lpstr>Sexting and Cyberbullying </vt:lpstr>
      <vt:lpstr>Sexting and Cyberbullying in the News</vt:lpstr>
      <vt:lpstr>Sexting and Cyberbullying</vt:lpstr>
      <vt:lpstr>State Legislation: Pennsylvania</vt:lpstr>
      <vt:lpstr>State Legislation: North Carolina</vt:lpstr>
      <vt:lpstr>State Legislation: Texas</vt:lpstr>
      <vt:lpstr>Emerging Issues in Cyberbullying</vt:lpstr>
      <vt:lpstr>PowerPoint Presentation</vt:lpstr>
      <vt:lpstr>Hypothetical </vt:lpstr>
      <vt:lpstr>PowerPoint Presentation</vt:lpstr>
      <vt:lpstr>Headlines</vt:lpstr>
      <vt:lpstr>New, Tougher State Anti-bullying Laws </vt:lpstr>
      <vt:lpstr>State Variation in Anti-Harassment Policies </vt:lpstr>
      <vt:lpstr>PowerPoint Presentation</vt:lpstr>
      <vt:lpstr>Protecting Your Students and Yourselves General Tips </vt:lpstr>
      <vt:lpstr>PowerPoint Presentation</vt:lpstr>
      <vt:lpstr>Protecting Your Students and Yourselves Written Policies and Procedures</vt:lpstr>
      <vt:lpstr>PowerPoint Presentation</vt:lpstr>
      <vt:lpstr>You receive an allegation of harassment: Now what?</vt:lpstr>
      <vt:lpstr>Protecting Your Students and Yourselves Investigate Allegations of Harassment</vt:lpstr>
      <vt:lpstr>You receive an allegation of harassment: Now what?</vt:lpstr>
      <vt:lpstr>You receive an allegation of harassment: Now what?</vt:lpstr>
      <vt:lpstr>You receive an allegation of harassment: Now what?</vt:lpstr>
      <vt:lpstr>You receive an allegation of harassment: Now what?</vt:lpstr>
      <vt:lpstr>You receive an allegation of harassment: Now what?</vt:lpstr>
      <vt:lpstr>How to Investigate Allegations of Harassment </vt:lpstr>
      <vt:lpstr>How to Investigate Allegations of Harassment </vt:lpstr>
      <vt:lpstr>How to Investigate Allegations of Harassment </vt:lpstr>
      <vt:lpstr>How to Investigate Allegations of Harassment </vt:lpstr>
      <vt:lpstr>Protecting Your Students and Yourselves Investigate Allegations of Harassment</vt:lpstr>
      <vt:lpstr>Protecting Your Students and Yourselves Investigate Allegations of Harassment</vt:lpstr>
      <vt:lpstr>Protecting Your Students and Yourselves Investigate Allegations of Harassment</vt:lpstr>
      <vt:lpstr>Protecting Your Students and Yourselves Investigate Allegations of Harassment</vt:lpstr>
      <vt:lpstr>Protecting Your Students and Yourselves Investigate Allegations of Harassment</vt:lpstr>
      <vt:lpstr>Protecting Your Students and Yourselves Investigate Allegations of Harassment</vt:lpstr>
      <vt:lpstr>How to Investigate Allegations of Harassment</vt:lpstr>
      <vt:lpstr>How to Investigate Allegations of Harassment</vt:lpstr>
      <vt:lpstr>How to Investigate Allegations of Harassment</vt:lpstr>
      <vt:lpstr>How to Investigate Allegations of Harassment</vt:lpstr>
      <vt:lpstr>Investigation Steps Applied:</vt:lpstr>
      <vt:lpstr>Investigation Steps Applied:</vt:lpstr>
      <vt:lpstr>Investigation Steps Applied:</vt:lpstr>
      <vt:lpstr>Investigation Steps Applied:</vt:lpstr>
      <vt:lpstr>Investigation Steps Applied:</vt:lpstr>
      <vt:lpstr>Investigation Steps Applied:</vt:lpstr>
      <vt:lpstr>Investigation Steps Applied:</vt:lpstr>
      <vt:lpstr>How to Investigate Allegations of Harassment</vt:lpstr>
      <vt:lpstr>How to Investigate Allegations of Harassment</vt:lpstr>
      <vt:lpstr>How to Investigate Allegations of Harassment</vt:lpstr>
      <vt:lpstr>How to Investigate Allegations of Harassment</vt:lpstr>
      <vt:lpstr>How to Investigate Allegations of Harassment</vt:lpstr>
      <vt:lpstr>After an investigation</vt:lpstr>
      <vt:lpstr>PowerPoint Presentation</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Investigation Reports</vt:lpstr>
      <vt:lpstr>PowerPoint Presentation</vt:lpstr>
      <vt:lpstr>Putting Theory into Practice:  Role Play </vt:lpstr>
      <vt:lpstr>Putting Theory into Practice:  Role Play </vt:lpstr>
      <vt:lpstr>PowerPoint Presentation</vt:lpstr>
      <vt:lpstr>Remediate</vt:lpstr>
      <vt:lpstr>Remediate</vt:lpstr>
      <vt:lpstr>Remediate</vt:lpstr>
      <vt:lpstr>You receive an allegation of harassment: Now what?</vt:lpstr>
      <vt:lpstr>PowerPoint Presentation</vt:lpstr>
      <vt:lpstr>True or False</vt:lpstr>
      <vt:lpstr>True or False</vt:lpstr>
      <vt:lpstr>True or False</vt:lpstr>
      <vt:lpstr>True or False</vt:lpstr>
      <vt:lpstr>True or False</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
  <dc:creator>Wood, Adrian</dc:creator>
  <cp:keywords/>
  <dc:description/>
  <cp:lastModifiedBy>Wood, Adrian</cp:lastModifiedBy>
  <cp:revision>323</cp:revision>
  <cp:lastPrinted>2017-07-09T18:57:36Z</cp:lastPrinted>
  <dcterms:created xsi:type="dcterms:W3CDTF">2016-08-05T20:39:43Z</dcterms:created>
  <dcterms:modified xsi:type="dcterms:W3CDTF">2018-01-12T15:10:12Z</dcterms:modified>
  <cp:category/>
  <cp:contentStatus/>
  <cp:version>0</cp:version>
</cp:coreProperties>
</file>