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75" r:id="rId3"/>
  </p:sldMasterIdLst>
  <p:notesMasterIdLst>
    <p:notesMasterId r:id="rId39"/>
  </p:notesMasterIdLst>
  <p:handoutMasterIdLst>
    <p:handoutMasterId r:id="rId40"/>
  </p:handoutMasterIdLst>
  <p:sldIdLst>
    <p:sldId id="257" r:id="rId4"/>
    <p:sldId id="318" r:id="rId5"/>
    <p:sldId id="311" r:id="rId6"/>
    <p:sldId id="265" r:id="rId7"/>
    <p:sldId id="266" r:id="rId8"/>
    <p:sldId id="330" r:id="rId9"/>
    <p:sldId id="333" r:id="rId10"/>
    <p:sldId id="313" r:id="rId11"/>
    <p:sldId id="283" r:id="rId12"/>
    <p:sldId id="285" r:id="rId13"/>
    <p:sldId id="335" r:id="rId14"/>
    <p:sldId id="286" r:id="rId15"/>
    <p:sldId id="336" r:id="rId16"/>
    <p:sldId id="360" r:id="rId17"/>
    <p:sldId id="315" r:id="rId18"/>
    <p:sldId id="324" r:id="rId19"/>
    <p:sldId id="337" r:id="rId20"/>
    <p:sldId id="339" r:id="rId21"/>
    <p:sldId id="338" r:id="rId22"/>
    <p:sldId id="288" r:id="rId23"/>
    <p:sldId id="349" r:id="rId24"/>
    <p:sldId id="364" r:id="rId25"/>
    <p:sldId id="365" r:id="rId26"/>
    <p:sldId id="362" r:id="rId27"/>
    <p:sldId id="361" r:id="rId28"/>
    <p:sldId id="347" r:id="rId29"/>
    <p:sldId id="359" r:id="rId30"/>
    <p:sldId id="357" r:id="rId31"/>
    <p:sldId id="358" r:id="rId32"/>
    <p:sldId id="356" r:id="rId33"/>
    <p:sldId id="355" r:id="rId34"/>
    <p:sldId id="352" r:id="rId35"/>
    <p:sldId id="351" r:id="rId36"/>
    <p:sldId id="345" r:id="rId37"/>
    <p:sldId id="35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71845" autoAdjust="0"/>
  </p:normalViewPr>
  <p:slideViewPr>
    <p:cSldViewPr snapToGrid="0" snapToObjects="1">
      <p:cViewPr varScale="1">
        <p:scale>
          <a:sx n="91" d="100"/>
          <a:sy n="91" d="100"/>
        </p:scale>
        <p:origin x="1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72128-BABE-486F-8423-D695BDDE1DC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81A217E-4120-4FC0-A7DD-17CAB81C9337}">
      <dgm:prSet custT="1"/>
      <dgm:spPr/>
      <dgm:t>
        <a:bodyPr/>
        <a:lstStyle/>
        <a:p>
          <a:pPr rtl="0"/>
          <a:r>
            <a:rPr lang="en-US" sz="2800" dirty="0" smtClean="0">
              <a:latin typeface="Century Gothic" panose="020B0502020202020204" pitchFamily="34" charset="0"/>
            </a:rPr>
            <a:t>the structure of the Smarter Balanced Assessment </a:t>
          </a:r>
          <a:endParaRPr lang="en-US" sz="2800" dirty="0">
            <a:latin typeface="Century Gothic" panose="020B0502020202020204" pitchFamily="34" charset="0"/>
          </a:endParaRPr>
        </a:p>
      </dgm:t>
    </dgm:pt>
    <dgm:pt modelId="{25843C62-840A-4A49-98A4-B3E0DA700990}" type="parTrans" cxnId="{FC7F4593-98E0-41FF-A777-7A22408250BE}">
      <dgm:prSet/>
      <dgm:spPr/>
      <dgm:t>
        <a:bodyPr/>
        <a:lstStyle/>
        <a:p>
          <a:endParaRPr lang="en-US"/>
        </a:p>
      </dgm:t>
    </dgm:pt>
    <dgm:pt modelId="{6F6CC3B4-CAEE-435B-B3B0-4EA971CED340}" type="sibTrans" cxnId="{FC7F4593-98E0-41FF-A777-7A22408250BE}">
      <dgm:prSet/>
      <dgm:spPr/>
      <dgm:t>
        <a:bodyPr/>
        <a:lstStyle/>
        <a:p>
          <a:endParaRPr lang="en-US"/>
        </a:p>
      </dgm:t>
    </dgm:pt>
    <dgm:pt modelId="{BE2A5ECD-3B48-4996-B922-56FED2450933}">
      <dgm:prSet custT="1"/>
      <dgm:spPr/>
      <dgm:t>
        <a:bodyPr/>
        <a:lstStyle/>
        <a:p>
          <a:pPr rtl="0"/>
          <a:r>
            <a:rPr lang="en-US" sz="2800" dirty="0" smtClean="0">
              <a:latin typeface="Century Gothic" panose="020B0502020202020204" pitchFamily="34" charset="0"/>
            </a:rPr>
            <a:t>what the Smarter Balanced Assessment measures</a:t>
          </a:r>
          <a:endParaRPr lang="en-US" sz="2800" dirty="0">
            <a:latin typeface="Century Gothic" panose="020B0502020202020204" pitchFamily="34" charset="0"/>
          </a:endParaRPr>
        </a:p>
      </dgm:t>
    </dgm:pt>
    <dgm:pt modelId="{C0C61A6C-63E6-4031-BB22-3BDC32924721}" type="parTrans" cxnId="{00483AFA-DC06-40C6-90F2-80F4C878D1E0}">
      <dgm:prSet/>
      <dgm:spPr/>
      <dgm:t>
        <a:bodyPr/>
        <a:lstStyle/>
        <a:p>
          <a:endParaRPr lang="en-US"/>
        </a:p>
      </dgm:t>
    </dgm:pt>
    <dgm:pt modelId="{7DC75B02-0D36-4B7E-A95F-72CDD64159E1}" type="sibTrans" cxnId="{00483AFA-DC06-40C6-90F2-80F4C878D1E0}">
      <dgm:prSet/>
      <dgm:spPr/>
      <dgm:t>
        <a:bodyPr/>
        <a:lstStyle/>
        <a:p>
          <a:endParaRPr lang="en-US"/>
        </a:p>
      </dgm:t>
    </dgm:pt>
    <dgm:pt modelId="{8FE21B54-1110-455B-95AF-EA64F7D163C2}">
      <dgm:prSet custT="1"/>
      <dgm:spPr/>
      <dgm:t>
        <a:bodyPr/>
        <a:lstStyle/>
        <a:p>
          <a:pPr rtl="0"/>
          <a:r>
            <a:rPr lang="en-US" sz="2800" dirty="0" smtClean="0">
              <a:latin typeface="Century Gothic" panose="020B0502020202020204" pitchFamily="34" charset="0"/>
            </a:rPr>
            <a:t>how the Smarter Balanced Assessment links to curriculum and instruction</a:t>
          </a:r>
          <a:endParaRPr lang="en-US" sz="2800" dirty="0">
            <a:latin typeface="Century Gothic" panose="020B0502020202020204" pitchFamily="34" charset="0"/>
          </a:endParaRPr>
        </a:p>
      </dgm:t>
    </dgm:pt>
    <dgm:pt modelId="{0E173CDE-359F-4CE5-81D6-6B43BB384CC0}" type="parTrans" cxnId="{7BEEC664-C038-4179-8FD8-7195632D4C2A}">
      <dgm:prSet/>
      <dgm:spPr/>
      <dgm:t>
        <a:bodyPr/>
        <a:lstStyle/>
        <a:p>
          <a:endParaRPr lang="en-US"/>
        </a:p>
      </dgm:t>
    </dgm:pt>
    <dgm:pt modelId="{CB37D1D8-2EB0-479F-BB0F-48FA44C82C31}" type="sibTrans" cxnId="{7BEEC664-C038-4179-8FD8-7195632D4C2A}">
      <dgm:prSet/>
      <dgm:spPr/>
      <dgm:t>
        <a:bodyPr/>
        <a:lstStyle/>
        <a:p>
          <a:endParaRPr lang="en-US"/>
        </a:p>
      </dgm:t>
    </dgm:pt>
    <dgm:pt modelId="{8E9B303D-84D0-463D-A0AC-1F980047C0C0}" type="pres">
      <dgm:prSet presAssocID="{F7072128-BABE-486F-8423-D695BDDE1DC8}" presName="linear" presStyleCnt="0">
        <dgm:presLayoutVars>
          <dgm:animLvl val="lvl"/>
          <dgm:resizeHandles val="exact"/>
        </dgm:presLayoutVars>
      </dgm:prSet>
      <dgm:spPr/>
      <dgm:t>
        <a:bodyPr/>
        <a:lstStyle/>
        <a:p>
          <a:endParaRPr lang="en-US"/>
        </a:p>
      </dgm:t>
    </dgm:pt>
    <dgm:pt modelId="{EEFF2F08-0E68-4911-8A2C-C2E43BD89F53}" type="pres">
      <dgm:prSet presAssocID="{181A217E-4120-4FC0-A7DD-17CAB81C9337}" presName="parentText" presStyleLbl="node1" presStyleIdx="0" presStyleCnt="3">
        <dgm:presLayoutVars>
          <dgm:chMax val="0"/>
          <dgm:bulletEnabled val="1"/>
        </dgm:presLayoutVars>
      </dgm:prSet>
      <dgm:spPr/>
      <dgm:t>
        <a:bodyPr/>
        <a:lstStyle/>
        <a:p>
          <a:endParaRPr lang="en-US"/>
        </a:p>
      </dgm:t>
    </dgm:pt>
    <dgm:pt modelId="{3F49C635-F80D-423C-82E2-65AC80D1AFD0}" type="pres">
      <dgm:prSet presAssocID="{6F6CC3B4-CAEE-435B-B3B0-4EA971CED340}" presName="spacer" presStyleCnt="0"/>
      <dgm:spPr/>
    </dgm:pt>
    <dgm:pt modelId="{CBE3F154-8D40-4B4E-A3B5-374E8243B114}" type="pres">
      <dgm:prSet presAssocID="{BE2A5ECD-3B48-4996-B922-56FED2450933}" presName="parentText" presStyleLbl="node1" presStyleIdx="1" presStyleCnt="3">
        <dgm:presLayoutVars>
          <dgm:chMax val="0"/>
          <dgm:bulletEnabled val="1"/>
        </dgm:presLayoutVars>
      </dgm:prSet>
      <dgm:spPr/>
      <dgm:t>
        <a:bodyPr/>
        <a:lstStyle/>
        <a:p>
          <a:endParaRPr lang="en-US"/>
        </a:p>
      </dgm:t>
    </dgm:pt>
    <dgm:pt modelId="{1C330BAE-D593-4C66-A3C2-35B3A0BD0F30}" type="pres">
      <dgm:prSet presAssocID="{7DC75B02-0D36-4B7E-A95F-72CDD64159E1}" presName="spacer" presStyleCnt="0"/>
      <dgm:spPr/>
    </dgm:pt>
    <dgm:pt modelId="{2D46A544-A3C8-4BD8-83F0-9AF102EB32AF}" type="pres">
      <dgm:prSet presAssocID="{8FE21B54-1110-455B-95AF-EA64F7D163C2}" presName="parentText" presStyleLbl="node1" presStyleIdx="2" presStyleCnt="3">
        <dgm:presLayoutVars>
          <dgm:chMax val="0"/>
          <dgm:bulletEnabled val="1"/>
        </dgm:presLayoutVars>
      </dgm:prSet>
      <dgm:spPr/>
      <dgm:t>
        <a:bodyPr/>
        <a:lstStyle/>
        <a:p>
          <a:endParaRPr lang="en-US"/>
        </a:p>
      </dgm:t>
    </dgm:pt>
  </dgm:ptLst>
  <dgm:cxnLst>
    <dgm:cxn modelId="{1DAE070A-E497-445D-9205-4B29ADA6FFBE}" type="presOf" srcId="{BE2A5ECD-3B48-4996-B922-56FED2450933}" destId="{CBE3F154-8D40-4B4E-A3B5-374E8243B114}" srcOrd="0" destOrd="0" presId="urn:microsoft.com/office/officeart/2005/8/layout/vList2"/>
    <dgm:cxn modelId="{ABBEE3C1-9564-4E59-97F5-6BB63DED56B0}" type="presOf" srcId="{8FE21B54-1110-455B-95AF-EA64F7D163C2}" destId="{2D46A544-A3C8-4BD8-83F0-9AF102EB32AF}" srcOrd="0" destOrd="0" presId="urn:microsoft.com/office/officeart/2005/8/layout/vList2"/>
    <dgm:cxn modelId="{7BEEC664-C038-4179-8FD8-7195632D4C2A}" srcId="{F7072128-BABE-486F-8423-D695BDDE1DC8}" destId="{8FE21B54-1110-455B-95AF-EA64F7D163C2}" srcOrd="2" destOrd="0" parTransId="{0E173CDE-359F-4CE5-81D6-6B43BB384CC0}" sibTransId="{CB37D1D8-2EB0-479F-BB0F-48FA44C82C31}"/>
    <dgm:cxn modelId="{FC7F4593-98E0-41FF-A777-7A22408250BE}" srcId="{F7072128-BABE-486F-8423-D695BDDE1DC8}" destId="{181A217E-4120-4FC0-A7DD-17CAB81C9337}" srcOrd="0" destOrd="0" parTransId="{25843C62-840A-4A49-98A4-B3E0DA700990}" sibTransId="{6F6CC3B4-CAEE-435B-B3B0-4EA971CED340}"/>
    <dgm:cxn modelId="{E425BDAB-FCE4-4F98-90AC-29AE59A73409}" type="presOf" srcId="{181A217E-4120-4FC0-A7DD-17CAB81C9337}" destId="{EEFF2F08-0E68-4911-8A2C-C2E43BD89F53}" srcOrd="0" destOrd="0" presId="urn:microsoft.com/office/officeart/2005/8/layout/vList2"/>
    <dgm:cxn modelId="{C25597DE-D585-479D-9AF6-3D259BC13039}" type="presOf" srcId="{F7072128-BABE-486F-8423-D695BDDE1DC8}" destId="{8E9B303D-84D0-463D-A0AC-1F980047C0C0}" srcOrd="0" destOrd="0" presId="urn:microsoft.com/office/officeart/2005/8/layout/vList2"/>
    <dgm:cxn modelId="{00483AFA-DC06-40C6-90F2-80F4C878D1E0}" srcId="{F7072128-BABE-486F-8423-D695BDDE1DC8}" destId="{BE2A5ECD-3B48-4996-B922-56FED2450933}" srcOrd="1" destOrd="0" parTransId="{C0C61A6C-63E6-4031-BB22-3BDC32924721}" sibTransId="{7DC75B02-0D36-4B7E-A95F-72CDD64159E1}"/>
    <dgm:cxn modelId="{52A82017-F2B4-4FFF-BB8E-5B43C2A82F07}" type="presParOf" srcId="{8E9B303D-84D0-463D-A0AC-1F980047C0C0}" destId="{EEFF2F08-0E68-4911-8A2C-C2E43BD89F53}" srcOrd="0" destOrd="0" presId="urn:microsoft.com/office/officeart/2005/8/layout/vList2"/>
    <dgm:cxn modelId="{919BA973-1111-4448-8245-03E12B0D1459}" type="presParOf" srcId="{8E9B303D-84D0-463D-A0AC-1F980047C0C0}" destId="{3F49C635-F80D-423C-82E2-65AC80D1AFD0}" srcOrd="1" destOrd="0" presId="urn:microsoft.com/office/officeart/2005/8/layout/vList2"/>
    <dgm:cxn modelId="{EE7222A7-B818-46B2-880A-0678F649B9B9}" type="presParOf" srcId="{8E9B303D-84D0-463D-A0AC-1F980047C0C0}" destId="{CBE3F154-8D40-4B4E-A3B5-374E8243B114}" srcOrd="2" destOrd="0" presId="urn:microsoft.com/office/officeart/2005/8/layout/vList2"/>
    <dgm:cxn modelId="{54295020-BE19-4531-882E-C5251FC71F90}" type="presParOf" srcId="{8E9B303D-84D0-463D-A0AC-1F980047C0C0}" destId="{1C330BAE-D593-4C66-A3C2-35B3A0BD0F30}" srcOrd="3" destOrd="0" presId="urn:microsoft.com/office/officeart/2005/8/layout/vList2"/>
    <dgm:cxn modelId="{7B6EADEB-FE01-4FC3-810A-24F807D6067A}" type="presParOf" srcId="{8E9B303D-84D0-463D-A0AC-1F980047C0C0}" destId="{2D46A544-A3C8-4BD8-83F0-9AF102EB32A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F2F08-0E68-4911-8A2C-C2E43BD89F53}">
      <dsp:nvSpPr>
        <dsp:cNvPr id="0" name=""/>
        <dsp:cNvSpPr/>
      </dsp:nvSpPr>
      <dsp:spPr>
        <a:xfrm>
          <a:off x="0" y="1413"/>
          <a:ext cx="8686800" cy="11078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Century Gothic" panose="020B0502020202020204" pitchFamily="34" charset="0"/>
            </a:rPr>
            <a:t>the structure of the Smarter Balanced Assessment </a:t>
          </a:r>
          <a:endParaRPr lang="en-US" sz="2800" kern="1200" dirty="0">
            <a:latin typeface="Century Gothic" panose="020B0502020202020204" pitchFamily="34" charset="0"/>
          </a:endParaRPr>
        </a:p>
      </dsp:txBody>
      <dsp:txXfrm>
        <a:off x="54080" y="55493"/>
        <a:ext cx="8578640" cy="999683"/>
      </dsp:txXfrm>
    </dsp:sp>
    <dsp:sp modelId="{CBE3F154-8D40-4B4E-A3B5-374E8243B114}">
      <dsp:nvSpPr>
        <dsp:cNvPr id="0" name=""/>
        <dsp:cNvSpPr/>
      </dsp:nvSpPr>
      <dsp:spPr>
        <a:xfrm>
          <a:off x="0" y="1123460"/>
          <a:ext cx="8686800" cy="110784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Century Gothic" panose="020B0502020202020204" pitchFamily="34" charset="0"/>
            </a:rPr>
            <a:t>what the Smarter Balanced Assessment measures</a:t>
          </a:r>
          <a:endParaRPr lang="en-US" sz="2800" kern="1200" dirty="0">
            <a:latin typeface="Century Gothic" panose="020B0502020202020204" pitchFamily="34" charset="0"/>
          </a:endParaRPr>
        </a:p>
      </dsp:txBody>
      <dsp:txXfrm>
        <a:off x="54080" y="1177540"/>
        <a:ext cx="8578640" cy="999683"/>
      </dsp:txXfrm>
    </dsp:sp>
    <dsp:sp modelId="{2D46A544-A3C8-4BD8-83F0-9AF102EB32AF}">
      <dsp:nvSpPr>
        <dsp:cNvPr id="0" name=""/>
        <dsp:cNvSpPr/>
      </dsp:nvSpPr>
      <dsp:spPr>
        <a:xfrm>
          <a:off x="0" y="2245507"/>
          <a:ext cx="8686800" cy="110784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Century Gothic" panose="020B0502020202020204" pitchFamily="34" charset="0"/>
            </a:rPr>
            <a:t>how the Smarter Balanced Assessment links to curriculum and instruction</a:t>
          </a:r>
          <a:endParaRPr lang="en-US" sz="2800" kern="1200" dirty="0">
            <a:latin typeface="Century Gothic" panose="020B0502020202020204" pitchFamily="34" charset="0"/>
          </a:endParaRPr>
        </a:p>
      </dsp:txBody>
      <dsp:txXfrm>
        <a:off x="54080" y="2299587"/>
        <a:ext cx="8578640" cy="999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B0334F-E66E-42AF-84D2-0B281A521319}" type="datetimeFigureOut">
              <a:rPr lang="en-US" smtClean="0"/>
              <a:t>6/10/2016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8859A-21D5-4DB3-B0A0-31E7621522DF}" type="slidenum">
              <a:rPr lang="en-US" smtClean="0"/>
              <a:t>‹#›</a:t>
            </a:fld>
            <a:endParaRPr lang="en-US" dirty="0"/>
          </a:p>
        </p:txBody>
      </p:sp>
    </p:spTree>
    <p:extLst>
      <p:ext uri="{BB962C8B-B14F-4D97-AF65-F5344CB8AC3E}">
        <p14:creationId xmlns:p14="http://schemas.microsoft.com/office/powerpoint/2010/main" val="1255200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8D862-ADD8-984E-B8F2-1D319D5F8F89}" type="datetimeFigureOut">
              <a:rPr lang="en-US" smtClean="0"/>
              <a:t>6/10/2016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87E0F-5A19-6D48-97F0-7EDA4B9641F4}" type="slidenum">
              <a:rPr lang="en-US" smtClean="0"/>
              <a:t>‹#›</a:t>
            </a:fld>
            <a:endParaRPr lang="en-US" dirty="0"/>
          </a:p>
        </p:txBody>
      </p:sp>
    </p:spTree>
    <p:extLst>
      <p:ext uri="{BB962C8B-B14F-4D97-AF65-F5344CB8AC3E}">
        <p14:creationId xmlns:p14="http://schemas.microsoft.com/office/powerpoint/2010/main" val="3872189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t>Learning targets </a:t>
            </a:r>
            <a:r>
              <a:rPr lang="en-US" altLang="en-US" dirty="0" smtClean="0"/>
              <a:t>frame a lesson from the student point of view.  A learning target helps students grasp the lesson's purpose--why it is crucial to learn this chunk of information, on this day, and in this way. </a:t>
            </a:r>
          </a:p>
          <a:p>
            <a:pPr marL="0" lvl="1" eaLnBrk="1" hangingPunct="1">
              <a:spcBef>
                <a:spcPct val="0"/>
              </a:spcBef>
            </a:pPr>
            <a:endParaRPr lang="en-US" altLang="en-US" dirty="0" smtClean="0"/>
          </a:p>
          <a:p>
            <a:pPr eaLnBrk="1" hangingPunct="1">
              <a:spcBef>
                <a:spcPct val="0"/>
              </a:spcBef>
            </a:pPr>
            <a:r>
              <a:rPr lang="en-US" altLang="en-US" dirty="0" smtClean="0"/>
              <a:t>With this in mind, the three learning targets stated on this slide inform participants of the learning goals based on the scope of this presentation.</a:t>
            </a:r>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a:t>
            </a:fld>
            <a:endParaRPr lang="en-US" dirty="0"/>
          </a:p>
        </p:txBody>
      </p:sp>
    </p:spTree>
    <p:extLst>
      <p:ext uri="{BB962C8B-B14F-4D97-AF65-F5344CB8AC3E}">
        <p14:creationId xmlns:p14="http://schemas.microsoft.com/office/powerpoint/2010/main" val="37598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For</a:t>
            </a:r>
            <a:r>
              <a:rPr lang="en-US" baseline="0" dirty="0" smtClean="0"/>
              <a:t> each grade level,  the blueprints are expanded to show specific assessment targets related to each claim.</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4237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Assessment targets for each claim provide more detail about the range of content and Depth of Knowledge levels being assessed.</a:t>
            </a:r>
          </a:p>
          <a:p>
            <a:endParaRPr lang="en-US" baseline="0" dirty="0" smtClean="0"/>
          </a:p>
          <a:p>
            <a:r>
              <a:rPr lang="en-US" baseline="0" dirty="0" smtClean="0"/>
              <a:t>For Claim 1, the assessment targets are drawn from the grade-level cluster headings from the CT Core Standards for mathematics.</a:t>
            </a:r>
          </a:p>
          <a:p>
            <a:endParaRPr lang="en-US" baseline="0" dirty="0" smtClean="0"/>
          </a:p>
          <a:p>
            <a:r>
              <a:rPr lang="en-US" baseline="0" dirty="0" smtClean="0"/>
              <a:t>For Claims 2, 3, and 4, the assessment targets are drawn from the CT Core Standards for Mathematical Practice.  The assessment targets for Claims 2, 3, and 4 are the same across all tested grades.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4486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Claim 1, the assessment targets are drawn from the grade-level cluster headings from the CT Core Standards for mathematics.  This example shows the targets as they related to the domains in grade 4.  As you can see, the targets for claim 1 change based upon the grade level being assessed because the cluster heading change.  Claims 2, 3 and 4 targets draw from the language of the practice standards.  In some cases the target is directly pulled from the practice standard in others it is similar.  Hand out the practice standards and the targets and have them spend time looking for the connections.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135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Claim 1, the assessment targets are drawn from the grade-level cluster headings from the CT Core Standards for mathematics.  This example shows the targets as they related to the domains in grade 4.  As you can see, the targets for claim 1 change based upon the grade level being assessed because the cluster heading change.  Claims 2, 3 and 4 targets draw from the language of the practice standards.  In some cases the target is directly pulled from the practice standard in others it is similar.  Hand out the practice standards and the targets and have them spend time looking for the connections.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0512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biggest questions that teachers and administrators revolves around assessment.  I would like to provide you with some updates on the assessment landscape in CT and explain the beliefs surrounding assessment from the Academic Office.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8107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panose="020B0502020202020204" pitchFamily="34" charset="0"/>
              </a:rPr>
              <a:t>The blueprints can help you</a:t>
            </a:r>
            <a:r>
              <a:rPr lang="en-US" sz="1200" baseline="0" dirty="0" smtClean="0">
                <a:latin typeface="Century Gothic" panose="020B0502020202020204" pitchFamily="34" charset="0"/>
              </a:rPr>
              <a:t> understand the progressions from grade level to grade level.  In claim 1 the progressions can be seen by the target language within the same domain. The results from the assessments when looked at from a grade level perspective can also help in identifying strengths and weaknesses within the curriculum.  Oregon put together an expandable blueprint that takes information from various smarter balanced documents.  This information is all in one location so that the blueprints can help inform your instruction.  It includes a description of the target as well as the evidence of what will be required of the student for that target. Look at the resource.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16</a:t>
            </a:fld>
            <a:endParaRPr lang="en-US" dirty="0"/>
          </a:p>
        </p:txBody>
      </p:sp>
    </p:spTree>
    <p:extLst>
      <p:ext uri="{BB962C8B-B14F-4D97-AF65-F5344CB8AC3E}">
        <p14:creationId xmlns:p14="http://schemas.microsoft.com/office/powerpoint/2010/main" val="167581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Core State Standards require high-level cognitive demand, such as asking students to demonstrate deeper conceptual understanding through the application of content knowledge and skills to new situations and sustained tasks. The blueprint for the Smarter Balanced Assessment System, therefore, requires that questions cover a range of cognitive levels.  </a:t>
            </a:r>
          </a:p>
          <a:p>
            <a:endParaRPr lang="en-US" dirty="0"/>
          </a:p>
          <a:p>
            <a:pPr defTabSz="439049">
              <a:defRPr/>
            </a:pPr>
            <a:r>
              <a:rPr lang="en-US" dirty="0" smtClean="0"/>
              <a:t>Interpreting and assigning depth-of-knowledge levels to assessment items is an essential requirement of alignment analysis. Four levels of Depth of Knowledge are used for the Smarter Balanced items.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5219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2" indent="0" defTabSz="931774">
              <a:spcBef>
                <a:spcPct val="20000"/>
              </a:spcBef>
              <a:buClr>
                <a:srgbClr val="A5B592"/>
              </a:buClr>
              <a:buFont typeface="Arial" pitchFamily="34" charset="0"/>
              <a:buNone/>
              <a:defRPr/>
            </a:pPr>
            <a:r>
              <a:rPr lang="en-US" sz="2200" b="1" dirty="0" smtClean="0">
                <a:solidFill>
                  <a:prstClr val="black"/>
                </a:solidFill>
              </a:rPr>
              <a:t>Webb’s Depth of Knowledge</a:t>
            </a:r>
            <a:r>
              <a:rPr lang="en-US" sz="2200" b="1" baseline="0" dirty="0" smtClean="0">
                <a:solidFill>
                  <a:prstClr val="black"/>
                </a:solidFill>
              </a:rPr>
              <a:t> consists of 4 levels.</a:t>
            </a:r>
            <a:endParaRPr lang="en-US" sz="2200" b="1" dirty="0" smtClean="0">
              <a:solidFill>
                <a:prstClr val="black"/>
              </a:solidFill>
            </a:endParaRPr>
          </a:p>
          <a:p>
            <a:pPr marL="349415" indent="-232943" defTabSz="931774">
              <a:spcBef>
                <a:spcPct val="20000"/>
              </a:spcBef>
              <a:buClr>
                <a:srgbClr val="A5B592"/>
              </a:buClr>
              <a:buFont typeface="Arial" pitchFamily="34" charset="0"/>
              <a:buChar char="•"/>
              <a:defRPr/>
            </a:pPr>
            <a:r>
              <a:rPr lang="en-US" sz="2200" b="1" dirty="0" smtClean="0">
                <a:solidFill>
                  <a:prstClr val="black"/>
                </a:solidFill>
              </a:rPr>
              <a:t>DOK-1 </a:t>
            </a:r>
            <a:r>
              <a:rPr lang="en-US" sz="2200" dirty="0">
                <a:solidFill>
                  <a:prstClr val="black"/>
                </a:solidFill>
              </a:rPr>
              <a:t>– </a:t>
            </a:r>
            <a:r>
              <a:rPr lang="en-US" sz="2200" b="1" dirty="0">
                <a:solidFill>
                  <a:prstClr val="black"/>
                </a:solidFill>
              </a:rPr>
              <a:t>Recall &amp; Reproduction </a:t>
            </a:r>
            <a:r>
              <a:rPr lang="en-US" sz="2200" dirty="0">
                <a:solidFill>
                  <a:prstClr val="black"/>
                </a:solidFill>
              </a:rPr>
              <a:t>- Recall of a fact, term, principle, concept, or perform a routine procedure</a:t>
            </a:r>
          </a:p>
          <a:p>
            <a:pPr marL="349415" indent="-232943" defTabSz="931774">
              <a:spcBef>
                <a:spcPct val="20000"/>
              </a:spcBef>
              <a:buClr>
                <a:srgbClr val="A5B592"/>
              </a:buClr>
              <a:buFont typeface="Arial" pitchFamily="34" charset="0"/>
              <a:buChar char="•"/>
              <a:defRPr/>
            </a:pPr>
            <a:r>
              <a:rPr lang="en-US" sz="2200" b="1" dirty="0">
                <a:solidFill>
                  <a:prstClr val="black"/>
                </a:solidFill>
              </a:rPr>
              <a:t>DOK-2 </a:t>
            </a:r>
            <a:r>
              <a:rPr lang="en-US" sz="2200" dirty="0">
                <a:solidFill>
                  <a:prstClr val="black"/>
                </a:solidFill>
              </a:rPr>
              <a:t>- </a:t>
            </a:r>
            <a:r>
              <a:rPr lang="en-US" sz="2200" b="1" dirty="0">
                <a:solidFill>
                  <a:prstClr val="black"/>
                </a:solidFill>
              </a:rPr>
              <a:t>Basic Application of Skills/Concepts </a:t>
            </a:r>
            <a:r>
              <a:rPr lang="en-US" sz="2200" dirty="0">
                <a:solidFill>
                  <a:prstClr val="black"/>
                </a:solidFill>
              </a:rPr>
              <a:t>- Use of information, conceptual knowledge, select appropriate procedures for a task, two or more steps with decision points along the way, routine problems, organize/display data, interpret/use simple graphs</a:t>
            </a:r>
          </a:p>
          <a:p>
            <a:pPr marL="349415" indent="-232943" defTabSz="931774">
              <a:spcBef>
                <a:spcPct val="20000"/>
              </a:spcBef>
              <a:buClr>
                <a:srgbClr val="A5B592"/>
              </a:buClr>
              <a:buFont typeface="Arial" pitchFamily="34" charset="0"/>
              <a:buChar char="•"/>
              <a:defRPr/>
            </a:pPr>
            <a:r>
              <a:rPr lang="en-US" sz="2200" b="1" dirty="0">
                <a:solidFill>
                  <a:prstClr val="black"/>
                </a:solidFill>
              </a:rPr>
              <a:t>DOK-3 </a:t>
            </a:r>
            <a:r>
              <a:rPr lang="en-US" sz="2200" dirty="0">
                <a:solidFill>
                  <a:prstClr val="black"/>
                </a:solidFill>
              </a:rPr>
              <a:t>- </a:t>
            </a:r>
            <a:r>
              <a:rPr lang="en-US" sz="2200" b="1" dirty="0">
                <a:solidFill>
                  <a:prstClr val="black"/>
                </a:solidFill>
              </a:rPr>
              <a:t>Strategic Thinking </a:t>
            </a:r>
            <a:r>
              <a:rPr lang="en-US" sz="2200" dirty="0">
                <a:solidFill>
                  <a:prstClr val="black"/>
                </a:solidFill>
              </a:rPr>
              <a:t>- Requires reasoning, developing a plan or sequence of steps to approach problem; requires some decision making and justification; abstract, complex, or non-routine; often more than one possible answer</a:t>
            </a:r>
          </a:p>
          <a:p>
            <a:pPr marL="349415" indent="-232943" defTabSz="931774">
              <a:spcBef>
                <a:spcPct val="20000"/>
              </a:spcBef>
              <a:buClr>
                <a:srgbClr val="A5B592"/>
              </a:buClr>
              <a:buFont typeface="Arial" pitchFamily="34" charset="0"/>
              <a:buChar char="•"/>
              <a:defRPr/>
            </a:pPr>
            <a:r>
              <a:rPr lang="en-US" sz="2200" b="1" dirty="0">
                <a:solidFill>
                  <a:prstClr val="black"/>
                </a:solidFill>
              </a:rPr>
              <a:t>DOK-4 </a:t>
            </a:r>
            <a:r>
              <a:rPr lang="en-US" sz="2200" dirty="0">
                <a:solidFill>
                  <a:prstClr val="black"/>
                </a:solidFill>
              </a:rPr>
              <a:t>- </a:t>
            </a:r>
            <a:r>
              <a:rPr lang="en-US" sz="2200" b="1" dirty="0">
                <a:solidFill>
                  <a:prstClr val="black"/>
                </a:solidFill>
              </a:rPr>
              <a:t>Extended Thinking </a:t>
            </a:r>
            <a:r>
              <a:rPr lang="en-US" sz="2200" dirty="0">
                <a:solidFill>
                  <a:prstClr val="black"/>
                </a:solidFill>
              </a:rPr>
              <a:t>- An investigation or application to real world; requires time to research, problem solve, and process multiple conditions of the problem or task; non-routine manipulations, across disciplines/content areas/multiple </a:t>
            </a:r>
            <a:r>
              <a:rPr lang="en-US" sz="2200" dirty="0" smtClean="0">
                <a:solidFill>
                  <a:prstClr val="black"/>
                </a:solidFill>
              </a:rPr>
              <a:t>sources</a:t>
            </a:r>
          </a:p>
          <a:p>
            <a:pPr marL="116472" indent="0" defTabSz="931774">
              <a:spcBef>
                <a:spcPct val="20000"/>
              </a:spcBef>
              <a:buClr>
                <a:srgbClr val="A5B592"/>
              </a:buClr>
              <a:buFont typeface="Arial" pitchFamily="34" charset="0"/>
              <a:buNone/>
              <a:defRPr/>
            </a:pPr>
            <a:endParaRPr lang="en-US" sz="2200" dirty="0" smtClean="0">
              <a:solidFill>
                <a:prstClr val="black"/>
              </a:solidFill>
            </a:endParaRPr>
          </a:p>
          <a:p>
            <a:pPr marL="116472" indent="0" defTabSz="931774">
              <a:spcBef>
                <a:spcPct val="20000"/>
              </a:spcBef>
              <a:buClr>
                <a:srgbClr val="A5B592"/>
              </a:buClr>
              <a:buFont typeface="Arial" pitchFamily="34" charset="0"/>
              <a:buNone/>
              <a:defRPr/>
            </a:pPr>
            <a:r>
              <a:rPr lang="en-US" sz="2200" dirty="0" smtClean="0">
                <a:solidFill>
                  <a:prstClr val="black"/>
                </a:solidFill>
              </a:rPr>
              <a:t>I am providing you with a deeper description</a:t>
            </a:r>
            <a:r>
              <a:rPr lang="en-US" sz="2200" baseline="0" dirty="0" smtClean="0">
                <a:solidFill>
                  <a:prstClr val="black"/>
                </a:solidFill>
              </a:rPr>
              <a:t> of the DOK levels as they relate to math specifically.</a:t>
            </a:r>
            <a:endParaRPr lang="en-US" sz="22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7DE249B-2AFC-4BFC-B270-3882154278A3}" type="slidenum">
              <a:rPr lang="en-US" smtClean="0"/>
              <a:t>18</a:t>
            </a:fld>
            <a:endParaRPr lang="en-US" dirty="0"/>
          </a:p>
        </p:txBody>
      </p:sp>
    </p:spTree>
    <p:extLst>
      <p:ext uri="{BB962C8B-B14F-4D97-AF65-F5344CB8AC3E}">
        <p14:creationId xmlns:p14="http://schemas.microsoft.com/office/powerpoint/2010/main" val="214425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to illustrate this point, let’s look at the</a:t>
            </a:r>
            <a:r>
              <a:rPr lang="en-US" baseline="0" dirty="0" smtClean="0"/>
              <a:t> verb </a:t>
            </a:r>
            <a:r>
              <a:rPr lang="en-US" i="1" baseline="0" dirty="0" smtClean="0"/>
              <a:t>describe</a:t>
            </a:r>
            <a:r>
              <a:rPr lang="en-US" baseline="0" dirty="0" smtClean="0"/>
              <a:t>.  </a:t>
            </a:r>
            <a:r>
              <a:rPr lang="en-US" dirty="0" smtClean="0"/>
              <a:t>Notice that we are using the same verb, but what comes after the verb determines the level of complexity.  Being more complex is not the same as being harder. </a:t>
            </a:r>
            <a:endParaRPr lang="en-US" dirty="0"/>
          </a:p>
        </p:txBody>
      </p:sp>
      <p:sp>
        <p:nvSpPr>
          <p:cNvPr id="4" name="Slide Number Placeholder 3"/>
          <p:cNvSpPr>
            <a:spLocks noGrp="1"/>
          </p:cNvSpPr>
          <p:nvPr>
            <p:ph type="sldNum" sz="quarter" idx="10"/>
          </p:nvPr>
        </p:nvSpPr>
        <p:spPr/>
        <p:txBody>
          <a:bodyPr/>
          <a:lstStyle/>
          <a:p>
            <a:fld id="{27DE249B-2AFC-4BFC-B270-3882154278A3}" type="slidenum">
              <a:rPr lang="en-US" smtClean="0"/>
              <a:t>19</a:t>
            </a:fld>
            <a:endParaRPr lang="en-US" dirty="0"/>
          </a:p>
        </p:txBody>
      </p:sp>
    </p:spTree>
    <p:extLst>
      <p:ext uri="{BB962C8B-B14F-4D97-AF65-F5344CB8AC3E}">
        <p14:creationId xmlns:p14="http://schemas.microsoft.com/office/powerpoint/2010/main" val="204228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1554" indent="-321554" defTabSz="342900">
              <a:spcAft>
                <a:spcPts val="450"/>
              </a:spcAft>
            </a:pPr>
            <a:r>
              <a:rPr lang="en-US" dirty="0" smtClean="0">
                <a:solidFill>
                  <a:prstClr val="black"/>
                </a:solidFill>
                <a:latin typeface="Century Gothic" panose="020B0502020202020204" pitchFamily="34" charset="0"/>
              </a:rPr>
              <a:t>The Cognitive Rigor Matrix integrates two widely accepted measures to describe cognitive rigor</a:t>
            </a:r>
          </a:p>
          <a:p>
            <a:pPr marL="860822" lvl="1" indent="-302419" defTabSz="342900">
              <a:spcAft>
                <a:spcPts val="450"/>
              </a:spcAft>
            </a:pPr>
            <a:r>
              <a:rPr lang="en-US" dirty="0" smtClean="0">
                <a:solidFill>
                  <a:prstClr val="black"/>
                </a:solidFill>
                <a:latin typeface="Century Gothic" panose="020B0502020202020204" pitchFamily="34" charset="0"/>
              </a:rPr>
              <a:t>Revised Bloom’s Taxonomy</a:t>
            </a:r>
          </a:p>
          <a:p>
            <a:pPr marL="860822" lvl="1" indent="-302419" defTabSz="342900">
              <a:spcAft>
                <a:spcPts val="450"/>
              </a:spcAft>
            </a:pPr>
            <a:r>
              <a:rPr lang="en-US" dirty="0" smtClean="0">
                <a:solidFill>
                  <a:prstClr val="black"/>
                </a:solidFill>
                <a:latin typeface="Century Gothic" panose="020B0502020202020204" pitchFamily="34" charset="0"/>
              </a:rPr>
              <a:t>Webb’s DOK Levels</a:t>
            </a:r>
          </a:p>
          <a:p>
            <a:r>
              <a:rPr lang="en-US" baseline="0" dirty="0" smtClean="0"/>
              <a:t>This chart provides Bloom’s and Webb’s explanations of expectations for each level for mathematics and examples of what those expectations might look like.  Handout DOK Levels for Assessment tasks and ask participants to decide where the tasks would fall on the cognitive rigor matrix.</a:t>
            </a:r>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798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91417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Incorporating</a:t>
            </a:r>
            <a:r>
              <a:rPr lang="en-US" baseline="0" dirty="0" smtClean="0"/>
              <a:t> all levels of DOK in classroom instruction and assessment will help students be bettered prepared for the cognitive demands of the Smarter Balanced Assessment.  Take a look at the three multiple choice items on the slide and determine what you think the DOK  level is.  (allow time)</a:t>
            </a:r>
          </a:p>
          <a:p>
            <a:endParaRPr lang="en-US" baseline="0" dirty="0" smtClean="0"/>
          </a:p>
          <a:p>
            <a:r>
              <a:rPr lang="en-US" baseline="0" dirty="0" smtClean="0"/>
              <a:t>Go over the results which are:</a:t>
            </a:r>
          </a:p>
          <a:p>
            <a:r>
              <a:rPr lang="en-US" baseline="0" dirty="0" smtClean="0"/>
              <a:t>First example is level 2 because there are a number of different concepts and procedures that can be used for this problem rather than one obvious, simple one.  Not only must they identify different representations, they must also manipulate and compare.</a:t>
            </a:r>
          </a:p>
          <a:p>
            <a:r>
              <a:rPr lang="en-US" baseline="0" dirty="0" smtClean="0"/>
              <a:t>The second example is a level 1 because students only need to be able to recognize even numbers.</a:t>
            </a:r>
          </a:p>
          <a:p>
            <a:r>
              <a:rPr lang="en-US" baseline="0" dirty="0" smtClean="0"/>
              <a:t>Finally in the last example, we see an example of level 3.  This item requires generalizations, reasoning and hypothesis testing.</a:t>
            </a:r>
          </a:p>
          <a:p>
            <a:r>
              <a:rPr lang="en-US" baseline="0" dirty="0" smtClean="0"/>
              <a:t>Even though these are all multiple choice, the complexity of the problem and the level of cognitive demand that is needed in order to solve the problem is varied.</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21</a:t>
            </a:fld>
            <a:endParaRPr lang="en-US" dirty="0"/>
          </a:p>
        </p:txBody>
      </p:sp>
    </p:spTree>
    <p:extLst>
      <p:ext uri="{BB962C8B-B14F-4D97-AF65-F5344CB8AC3E}">
        <p14:creationId xmlns:p14="http://schemas.microsoft.com/office/powerpoint/2010/main" val="3429295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22</a:t>
            </a:fld>
            <a:endParaRPr lang="en-US" dirty="0"/>
          </a:p>
        </p:txBody>
      </p:sp>
    </p:spTree>
    <p:extLst>
      <p:ext uri="{BB962C8B-B14F-4D97-AF65-F5344CB8AC3E}">
        <p14:creationId xmlns:p14="http://schemas.microsoft.com/office/powerpoint/2010/main" val="3240420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idea holds true for open ended questions.  An open ended</a:t>
            </a:r>
            <a:r>
              <a:rPr lang="en-US" baseline="0" dirty="0" smtClean="0"/>
              <a:t> question does not necessarily mean that it will be at a higher DOK level.  To demonstrate this point look at the questions on this slide.</a:t>
            </a:r>
          </a:p>
          <a:p>
            <a:endParaRPr lang="en-US" baseline="0" dirty="0" smtClean="0"/>
          </a:p>
          <a:p>
            <a:r>
              <a:rPr lang="en-US" baseline="0" dirty="0" smtClean="0"/>
              <a:t>Although both of these are open ended item, the first example is a level 1 because the pattern is very routine.  It is easily recognizable and requires not processing.  The second open ended question has more then one possible answer and multiple approaches to the problem.  The student needs to make strategic decisions about how to proceed, which is more complex then simply applying a set of procedures </a:t>
            </a:r>
            <a:r>
              <a:rPr lang="en-US" baseline="0" smtClean="0"/>
              <a:t>or skills.</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24</a:t>
            </a:fld>
            <a:endParaRPr lang="en-US" dirty="0"/>
          </a:p>
        </p:txBody>
      </p:sp>
    </p:spTree>
    <p:extLst>
      <p:ext uri="{BB962C8B-B14F-4D97-AF65-F5344CB8AC3E}">
        <p14:creationId xmlns:p14="http://schemas.microsoft.com/office/powerpoint/2010/main" val="2204642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Incorporating</a:t>
            </a:r>
            <a:r>
              <a:rPr lang="en-US" baseline="0" dirty="0" smtClean="0"/>
              <a:t> all levels of DOK in classroom instruction and assessment will help students be bettered prepared for the cognitive demands of the Smarter Balanced Assessment.  Some guidance on how to do this is seen on this slide.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25</a:t>
            </a:fld>
            <a:endParaRPr lang="en-US" dirty="0"/>
          </a:p>
        </p:txBody>
      </p:sp>
    </p:spTree>
    <p:extLst>
      <p:ext uri="{BB962C8B-B14F-4D97-AF65-F5344CB8AC3E}">
        <p14:creationId xmlns:p14="http://schemas.microsoft.com/office/powerpoint/2010/main" val="2446857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the slide.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26</a:t>
            </a:fld>
            <a:endParaRPr lang="en-US" dirty="0"/>
          </a:p>
        </p:txBody>
      </p:sp>
    </p:spTree>
    <p:extLst>
      <p:ext uri="{BB962C8B-B14F-4D97-AF65-F5344CB8AC3E}">
        <p14:creationId xmlns:p14="http://schemas.microsoft.com/office/powerpoint/2010/main" val="401356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8309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types of interim assessments, the Interim Comprehensive Assessments (ICA) and the Interim Assessment Blocks (IAB)</a:t>
            </a:r>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04300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59" indent="-171559">
              <a:buFont typeface="Arial" panose="020B0604020202020204" pitchFamily="34" charset="0"/>
              <a:buChar char="•"/>
            </a:pPr>
            <a:r>
              <a:rPr lang="en-US" dirty="0" smtClean="0"/>
              <a:t>The</a:t>
            </a:r>
            <a:r>
              <a:rPr lang="en-US" baseline="0" dirty="0" smtClean="0"/>
              <a:t> Interim Comprehensive Assessments or ICAs were developed using the same blueprints as the summative assessments.  The blueprints give additional information such as number of items and DOK levels that may be useful as we will discuss later.</a:t>
            </a:r>
          </a:p>
          <a:p>
            <a:pPr marL="171559" indent="-171559">
              <a:buFont typeface="Arial" panose="020B0604020202020204" pitchFamily="34" charset="0"/>
              <a:buChar char="•"/>
            </a:pPr>
            <a:r>
              <a:rPr lang="en-US" baseline="0" dirty="0" smtClean="0"/>
              <a:t>The ICAs are fixed form tests, which means that every student will see the exact same items. Our former assessments (CMT/CAPT were fixed form tests. As more items are added to the interim assessment bank, the tests will be adaptive, similar to the summative assessments.  </a:t>
            </a:r>
          </a:p>
          <a:p>
            <a:pPr marL="171559" indent="-171559">
              <a:buFont typeface="Arial" panose="020B0604020202020204" pitchFamily="34" charset="0"/>
              <a:buChar char="•"/>
            </a:pPr>
            <a:r>
              <a:rPr lang="en-US" baseline="0" dirty="0" smtClean="0"/>
              <a:t>The ICAs include the same item types and performance tasks as the summative assessment.  </a:t>
            </a:r>
          </a:p>
          <a:p>
            <a:pPr marL="171559" indent="-171559">
              <a:buFont typeface="Arial" panose="020B0604020202020204" pitchFamily="34" charset="0"/>
              <a:buChar char="•"/>
            </a:pPr>
            <a:r>
              <a:rPr lang="en-US" baseline="0" dirty="0" smtClean="0"/>
              <a:t>Each grade level ICA will take the same amount of time as the summative assessment, therefore, consideration of the amount of instructional time needed to administer the ICAs should be considered, prior to test administration.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770579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59" indent="-171559">
              <a:buFont typeface="Arial" panose="020B0604020202020204" pitchFamily="34" charset="0"/>
              <a:buChar char="•"/>
            </a:pPr>
            <a:r>
              <a:rPr lang="en-US" dirty="0" smtClean="0"/>
              <a:t>The Interim Assessment Blocks focus on assessing a finer grain level of instruction. They were developed to be used as part of a unit of study.</a:t>
            </a:r>
            <a:r>
              <a:rPr lang="en-US" baseline="0" dirty="0" smtClean="0"/>
              <a:t> </a:t>
            </a:r>
          </a:p>
          <a:p>
            <a:pPr marL="171559" indent="-171559">
              <a:buFont typeface="Arial" panose="020B0604020202020204" pitchFamily="34" charset="0"/>
              <a:buChar char="•"/>
            </a:pPr>
            <a:r>
              <a:rPr lang="en-US" baseline="0" dirty="0" smtClean="0"/>
              <a:t>The IABs are currently available as fixed form tests, but may be made adaptive depending on the content being assessed and the availability of items in the interim item bank.</a:t>
            </a:r>
          </a:p>
          <a:p>
            <a:pPr marL="171559" indent="-171559">
              <a:buFont typeface="Arial" panose="020B0604020202020204" pitchFamily="34" charset="0"/>
              <a:buChar char="•"/>
            </a:pPr>
            <a:r>
              <a:rPr lang="en-US" baseline="0" dirty="0" smtClean="0"/>
              <a:t>Like the ICAs, they include the same types of items and performance tasks as the summative assessment.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04666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IABs that are currently</a:t>
            </a:r>
            <a:r>
              <a:rPr lang="en-US" baseline="0" dirty="0" smtClean="0"/>
              <a:t> available. There are 3 “non-PT” blocks and one PT block available for each grade level. </a:t>
            </a:r>
          </a:p>
          <a:p>
            <a:endParaRPr lang="en-US" baseline="0" dirty="0" smtClean="0"/>
          </a:p>
          <a:p>
            <a:r>
              <a:rPr lang="en-US" baseline="0" dirty="0" smtClean="0"/>
              <a:t>For Grade 3, the non-PT blocks are Operations and Algebraic Thinking, Fractions, and Measurement and Data.  You will note that some block titles repeat grades, such as fractions. However, the items in those blocks are different and based upon the grade level content standards. This speaks to the progressions inherent in the CT Core Standards.</a:t>
            </a:r>
          </a:p>
          <a:p>
            <a:endParaRPr lang="en-US" baseline="0" dirty="0" smtClean="0"/>
          </a:p>
          <a:p>
            <a:r>
              <a:rPr lang="en-US" baseline="0" dirty="0" smtClean="0"/>
              <a:t>The non-PT blocks are completely machine scored.  Hand scoring is required for some of the items in the PT blocks. These PTs are currently the same as the PTs available for the ICAs. Additional PTs will be made available as the interim item bank is augmented.</a:t>
            </a:r>
          </a:p>
          <a:p>
            <a:pPr>
              <a:spcAft>
                <a:spcPts val="900"/>
              </a:spcAft>
            </a:pPr>
            <a:r>
              <a:rPr lang="en-US" sz="1200" dirty="0" smtClean="0">
                <a:latin typeface="Century Gothic" panose="020B0502020202020204" pitchFamily="34" charset="0"/>
              </a:rPr>
              <a:t>Hand scoring of the interim assessments is a local responsibility.</a:t>
            </a:r>
          </a:p>
          <a:p>
            <a:pPr>
              <a:spcAft>
                <a:spcPts val="900"/>
              </a:spcAft>
            </a:pPr>
            <a:r>
              <a:rPr lang="en-US" sz="1200" dirty="0" smtClean="0">
                <a:latin typeface="Century Gothic" panose="020B0502020202020204" pitchFamily="34" charset="0"/>
              </a:rPr>
              <a:t>Educators will use the same scoring rules as the summative assessment.</a:t>
            </a:r>
          </a:p>
          <a:p>
            <a:pPr>
              <a:spcAft>
                <a:spcPts val="900"/>
              </a:spcAft>
            </a:pPr>
            <a:r>
              <a:rPr lang="en-US" sz="1200" dirty="0" smtClean="0">
                <a:latin typeface="Century Gothic" panose="020B0502020202020204" pitchFamily="34" charset="0"/>
              </a:rPr>
              <a:t>Training is essential to provide optimal levels of reliability and validity when interpreting test results. </a:t>
            </a:r>
          </a:p>
          <a:p>
            <a:pPr>
              <a:spcAft>
                <a:spcPts val="900"/>
              </a:spcAft>
            </a:pPr>
            <a:r>
              <a:rPr lang="en-US" sz="1200" dirty="0" smtClean="0">
                <a:latin typeface="Century Gothic" panose="020B0502020202020204" pitchFamily="34" charset="0"/>
              </a:rPr>
              <a:t>Hand scoring training materials will be available in the Teacher Hand Scoring System (THSS) and in the Test Information Distribution Engine (TIDE) for download.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08363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a:t>
            </a:r>
            <a:r>
              <a:rPr lang="en-US" baseline="0" dirty="0" smtClean="0"/>
              <a:t> are two components of the Smarter Balanced assessment.  The Computer Adaptive section and the Performance Task.</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dirty="0"/>
          </a:p>
        </p:txBody>
      </p:sp>
    </p:spTree>
    <p:extLst>
      <p:ext uri="{BB962C8B-B14F-4D97-AF65-F5344CB8AC3E}">
        <p14:creationId xmlns:p14="http://schemas.microsoft.com/office/powerpoint/2010/main" val="1080198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targets DOK level can help teachers identify appropriate tasks to use within their class in order to meet the needs of their student.  </a:t>
            </a:r>
            <a:r>
              <a:rPr lang="en-US" sz="1200" baseline="0" dirty="0" smtClean="0">
                <a:latin typeface="Century Gothic" panose="020B0502020202020204" pitchFamily="34" charset="0"/>
              </a:rPr>
              <a:t>Take a look at the blueprints for grades 3, 4 and 5 fractions block.  Notice that in Grade 3 there is only 1 question that may be at a higher DOK level than level 2, but by the time a student is in Grade 5 there are 4 questions that may be a level 3 or higher.</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57244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can be seen the assessments</a:t>
            </a:r>
            <a:r>
              <a:rPr lang="en-US" baseline="0" dirty="0" smtClean="0"/>
              <a:t> are tied directly to the standards for math content and the standards for math practice.  Therefore, assessment, curriculum and instruction need to work together.  To this end the interims have a variety of possible uses.  </a:t>
            </a:r>
            <a:r>
              <a:rPr lang="en-US" dirty="0" smtClean="0"/>
              <a:t>Educators</a:t>
            </a:r>
            <a:r>
              <a:rPr lang="en-US" baseline="0" dirty="0" smtClean="0"/>
              <a:t> will also need to be trained on the use of the hand scoring materials prior to giving the PT that requires hand scoring.</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447463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you have any further questions, please</a:t>
            </a:r>
            <a:r>
              <a:rPr lang="en-US" baseline="0" dirty="0" smtClean="0"/>
              <a:t> feel free to contact us.</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34</a:t>
            </a:fld>
            <a:endParaRPr lang="en-US" dirty="0"/>
          </a:p>
        </p:txBody>
      </p:sp>
    </p:spTree>
    <p:extLst>
      <p:ext uri="{BB962C8B-B14F-4D97-AF65-F5344CB8AC3E}">
        <p14:creationId xmlns:p14="http://schemas.microsoft.com/office/powerpoint/2010/main" val="1597764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biggest questions that teachers and administrators revolves around assessment.  I would like to provide you with some updates on the assessment landscape in CT and explain the beliefs surrounding assessment from the Academic Office.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12481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lain" startAt="3"/>
            </a:pPr>
            <a:endParaRPr lang="en-US" sz="1100" dirty="0" smtClean="0"/>
          </a:p>
          <a:p>
            <a:r>
              <a:rPr lang="en-US" sz="1100" dirty="0" smtClean="0"/>
              <a:t>Since the Smarter Balanced</a:t>
            </a:r>
            <a:r>
              <a:rPr lang="en-US" sz="1100" baseline="0" dirty="0" smtClean="0"/>
              <a:t> Assessment</a:t>
            </a:r>
            <a:r>
              <a:rPr lang="en-US" sz="1100" dirty="0" smtClean="0"/>
              <a:t> is</a:t>
            </a:r>
            <a:r>
              <a:rPr lang="en-US" sz="1100" baseline="0" dirty="0" smtClean="0"/>
              <a:t> taken on a computer, the CAT </a:t>
            </a:r>
            <a:r>
              <a:rPr lang="en-US" sz="1100" dirty="0" smtClean="0"/>
              <a:t>part… Speak to the slide.</a:t>
            </a:r>
            <a:endParaRPr lang="en-US" sz="11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288252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a:t>
            </a:r>
            <a:r>
              <a:rPr lang="en-US" sz="1100" baseline="0" dirty="0" smtClean="0"/>
              <a:t> performance task for math enables students to demonstrate application of mathematics in a situation requiring high level thinking.  The classroom task is no longer administered and although the PT has been removed for ELA, it remains for math.</a:t>
            </a:r>
            <a:endParaRPr lang="en-US" sz="11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dirty="0"/>
          </a:p>
        </p:txBody>
      </p:sp>
    </p:spTree>
    <p:extLst>
      <p:ext uri="{BB962C8B-B14F-4D97-AF65-F5344CB8AC3E}">
        <p14:creationId xmlns:p14="http://schemas.microsoft.com/office/powerpoint/2010/main" val="211055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One of the biggest changes in the Smarter</a:t>
            </a:r>
            <a:r>
              <a:rPr lang="en-US" sz="1100" baseline="0" dirty="0" smtClean="0"/>
              <a:t> Balanced Assessment is the item types.  Previously students had multiple choice, grid-in and constructed response.  As a result of technology there are many more types of items that students may experience.   It is a good idea to be aware of these item types and expose your students to them.  One resource that you can use is a compilation of sample items by task type created by Oregon’s Department of Education from released Smarter Balanced items.  Click on the link to explore.</a:t>
            </a:r>
            <a:endParaRPr lang="en-US" sz="11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dirty="0"/>
          </a:p>
        </p:txBody>
      </p:sp>
    </p:spTree>
    <p:extLst>
      <p:ext uri="{BB962C8B-B14F-4D97-AF65-F5344CB8AC3E}">
        <p14:creationId xmlns:p14="http://schemas.microsoft.com/office/powerpoint/2010/main" val="128436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effectively</a:t>
            </a:r>
            <a:r>
              <a:rPr lang="en-US" baseline="0" dirty="0" smtClean="0"/>
              <a:t> prepare students for the assessment, it is important to understand what is being measured.</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191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a:t>
            </a:r>
            <a:r>
              <a:rPr lang="en-US" baseline="0" dirty="0" smtClean="0"/>
              <a:t>prints for grades 3-5 and grades 6-8 provide an overview of what is assessed.  We will now take a few minutes to dig deeper into these blueprints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30135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 claim? A Claim is a summary statement about the knowledge and skill student are expected to demonstrate on the assessment related to a particular aspect of the CT Core Standards for mathematics.</a:t>
            </a:r>
          </a:p>
          <a:p>
            <a:endParaRPr lang="en-US" baseline="0" dirty="0" smtClean="0"/>
          </a:p>
          <a:p>
            <a:r>
              <a:rPr lang="en-US" baseline="0" dirty="0" smtClean="0"/>
              <a:t>The four Mathematics Claims for grades 3-8 and 11 are:</a:t>
            </a:r>
          </a:p>
          <a:p>
            <a:pPr marL="171559" indent="-171559">
              <a:buFont typeface="Arial" panose="020B0604020202020204" pitchFamily="34" charset="0"/>
              <a:buChar char="•"/>
            </a:pPr>
            <a:r>
              <a:rPr lang="en-US" baseline="0" dirty="0" smtClean="0"/>
              <a:t>Claim 1 – Concepts and Procedures. Claim 1 items measure the extent to which students can explain and apply mathematical concepts and interpret and carry out mathematical procedures with precision and fluency.</a:t>
            </a:r>
          </a:p>
          <a:p>
            <a:pPr marL="171559" indent="-171559">
              <a:buFont typeface="Arial" panose="020B0604020202020204" pitchFamily="34" charset="0"/>
              <a:buChar char="•"/>
            </a:pPr>
            <a:r>
              <a:rPr lang="en-US" baseline="0" dirty="0" smtClean="0"/>
              <a:t>Claim 2 – Problem Solving. Claim 2 items measure the extent to which students can solve a range of complex well-posed problems in pure and applied mathematics, making productive use of knowledge and problem solving strategies.</a:t>
            </a:r>
          </a:p>
          <a:p>
            <a:pPr marL="171559" indent="-171559">
              <a:buFont typeface="Arial" panose="020B0604020202020204" pitchFamily="34" charset="0"/>
              <a:buChar char="•"/>
            </a:pPr>
            <a:r>
              <a:rPr lang="en-US" baseline="0" dirty="0" smtClean="0"/>
              <a:t>Claim 3 – Communicating Reasoning. Claim 3 items measure the extent to which students can clearly and precisely construct viable arguments to support their own reasoning and to critique the reasoning of others.</a:t>
            </a:r>
          </a:p>
          <a:p>
            <a:pPr marL="171559" indent="-171559">
              <a:buFont typeface="Arial" panose="020B0604020202020204" pitchFamily="34" charset="0"/>
              <a:buChar char="•"/>
            </a:pPr>
            <a:r>
              <a:rPr lang="en-US" baseline="0" dirty="0" smtClean="0"/>
              <a:t>Claim 4 – Modeling and Data Analysis. Claim 4 items measure the extent to which students can analyze complex, real-world scenarios and can construct and use mathematical models to interpret and solve problems.</a:t>
            </a:r>
          </a:p>
          <a:p>
            <a:endParaRPr lang="en-US" baseline="0" dirty="0" smtClean="0"/>
          </a:p>
          <a:p>
            <a:r>
              <a:rPr lang="en-US" baseline="0" dirty="0" smtClean="0"/>
              <a:t>Claims 2 and 4 are reported as one score.</a:t>
            </a:r>
          </a:p>
          <a:p>
            <a:endParaRPr lang="en-US" baseline="0" dirty="0" smtClean="0"/>
          </a:p>
          <a:p>
            <a:r>
              <a:rPr lang="en-US" baseline="0" dirty="0" smtClean="0"/>
              <a:t>Additional information about the Claims is available in the Smarter Balanced Mathematics Content Specifications available on the Smarter Balanced Web site.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08483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25540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36633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09480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85741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291713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204582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79743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98323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285194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844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34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97672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834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453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9265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5319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96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907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3058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19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4407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F6907F47-50AB-4A7F-A7ED-DDC8F1F431F1}" type="datetime1">
              <a:rPr lang="en-US" smtClean="0"/>
              <a:t>6/10/2016</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DF934E8A-924F-4D27-A156-BCE77C52CE63}" type="slidenum">
              <a:rPr lang="en-US" smtClean="0"/>
              <a:t>‹#›</a:t>
            </a:fld>
            <a:endParaRPr lang="en-US" dirty="0"/>
          </a:p>
        </p:txBody>
      </p:sp>
    </p:spTree>
    <p:extLst>
      <p:ext uri="{BB962C8B-B14F-4D97-AF65-F5344CB8AC3E}">
        <p14:creationId xmlns:p14="http://schemas.microsoft.com/office/powerpoint/2010/main" val="3282202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23569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7" y="6650770"/>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4"/>
            <a:ext cx="4220006"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4"/>
            <a:ext cx="1040773" cy="789779"/>
          </a:xfrm>
          <a:prstGeom prst="rect">
            <a:avLst/>
          </a:prstGeom>
        </p:spPr>
      </p:pic>
    </p:spTree>
    <p:extLst>
      <p:ext uri="{BB962C8B-B14F-4D97-AF65-F5344CB8AC3E}">
        <p14:creationId xmlns:p14="http://schemas.microsoft.com/office/powerpoint/2010/main" val="196965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7" y="6650770"/>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4"/>
            <a:ext cx="4220006"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4"/>
            <a:ext cx="1040773" cy="789779"/>
          </a:xfrm>
          <a:prstGeom prst="rect">
            <a:avLst/>
          </a:prstGeom>
        </p:spPr>
      </p:pic>
    </p:spTree>
    <p:extLst>
      <p:ext uri="{BB962C8B-B14F-4D97-AF65-F5344CB8AC3E}">
        <p14:creationId xmlns:p14="http://schemas.microsoft.com/office/powerpoint/2010/main" val="398074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AFCBF247-9942-4816-A3EB-7F8E3BC7FE56}" type="datetimeFigureOut">
              <a:rPr lang="en-US" smtClean="0"/>
              <a:t>6/10/2016</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204868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186405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146997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t>6/10/2016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974556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 id="2147483668" r:id="rId4"/>
    <p:sldLayoutId id="2147483673" r:id="rId5"/>
    <p:sldLayoutId id="214748369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t>6/10/2016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t>‹#›</a:t>
            </a:fld>
            <a:endParaRPr lang="en-US" dirty="0"/>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90150529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6/10/2016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0798907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www.ode.state.or.us/search/page/?id=430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tatic.pdesas.org/content/documents/m2-activity_2_handout.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smarterbalanced.org/wp-content/uploads/2015/09/Math_Interim_Assessment_Blocks_Blueprint.pdf"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mailto:Jennifer.Michalek@ct.gov"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ode.state.or.us/search/page/?id=3606"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smarterbalanced.org/assessments/developmen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215370" y="206738"/>
            <a:ext cx="8713260" cy="1897222"/>
          </a:xfrm>
          <a:prstGeom prst="rect">
            <a:avLst/>
          </a:prstGeom>
          <a:solidFill>
            <a:srgbClr val="002D7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cxnSp>
        <p:nvCxnSpPr>
          <p:cNvPr id="10" name="Straight Connector 9"/>
          <p:cNvCxnSpPr/>
          <p:nvPr/>
        </p:nvCxnSpPr>
        <p:spPr>
          <a:xfrm>
            <a:off x="215370" y="2103959"/>
            <a:ext cx="8713260" cy="0"/>
          </a:xfrm>
          <a:prstGeom prst="line">
            <a:avLst/>
          </a:prstGeom>
          <a:ln w="57150"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endParaRPr>
          </a:p>
        </p:txBody>
      </p:sp>
      <p:pic>
        <p:nvPicPr>
          <p:cNvPr id="12" name="Picture 11" descr="treebackground2.pn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32900" y="398046"/>
            <a:ext cx="8261709" cy="6266754"/>
          </a:xfrm>
          <a:prstGeom prst="rect">
            <a:avLst/>
          </a:prstGeom>
        </p:spPr>
      </p:pic>
      <p:sp>
        <p:nvSpPr>
          <p:cNvPr id="13" name="Content Placeholder 4"/>
          <p:cNvSpPr txBox="1">
            <a:spLocks/>
          </p:cNvSpPr>
          <p:nvPr/>
        </p:nvSpPr>
        <p:spPr>
          <a:xfrm>
            <a:off x="482539" y="2366817"/>
            <a:ext cx="8229600" cy="40024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7000"/>
              </a:lnSpc>
              <a:spcAft>
                <a:spcPts val="600"/>
              </a:spcAft>
              <a:buNone/>
            </a:pPr>
            <a:r>
              <a:rPr lang="en-US" sz="4000" b="1" dirty="0" smtClean="0">
                <a:latin typeface="Helvetica"/>
                <a:cs typeface="Helvetica"/>
              </a:rPr>
              <a:t/>
            </a:r>
            <a:br>
              <a:rPr lang="en-US" sz="4000" b="1" dirty="0" smtClean="0">
                <a:latin typeface="Helvetica"/>
                <a:cs typeface="Helvetica"/>
              </a:rPr>
            </a:br>
            <a:r>
              <a:rPr lang="en-US" sz="4000" b="1" dirty="0" smtClean="0">
                <a:latin typeface="Century Gothic" panose="020B0502020202020204" pitchFamily="34" charset="0"/>
                <a:ea typeface="Calibri" panose="020F0502020204030204" pitchFamily="34" charset="0"/>
                <a:cs typeface="Times New Roman" panose="02020603050405020304" pitchFamily="18" charset="0"/>
              </a:rPr>
              <a:t>Linking Curriculum, Instruction and Assessment in Mathematics</a:t>
            </a:r>
            <a:endParaRPr lang="en-US" sz="3600" b="1" dirty="0" smtClean="0">
              <a:solidFill>
                <a:srgbClr val="1F497D"/>
              </a:solidFill>
              <a:latin typeface="Century Gothic" panose="020B0502020202020204" pitchFamily="34" charset="0"/>
              <a:cs typeface="Arial Black"/>
            </a:endParaRP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r>
              <a:rPr lang="en-US" sz="2000" dirty="0" smtClean="0">
                <a:solidFill>
                  <a:srgbClr val="002D73"/>
                </a:solidFill>
                <a:latin typeface="Century Gothic" panose="020B0502020202020204" pitchFamily="34" charset="0"/>
                <a:cs typeface="Times New Roman"/>
              </a:rPr>
              <a:t>March 10, 2016</a:t>
            </a: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endParaRPr lang="en-US" sz="3600" b="1" dirty="0">
              <a:latin typeface="Arial Black"/>
              <a:cs typeface="Arial Black"/>
            </a:endParaRPr>
          </a:p>
        </p:txBody>
      </p:sp>
      <p:sp>
        <p:nvSpPr>
          <p:cNvPr id="14" name="Title 1"/>
          <p:cNvSpPr txBox="1">
            <a:spLocks/>
          </p:cNvSpPr>
          <p:nvPr/>
        </p:nvSpPr>
        <p:spPr>
          <a:xfrm>
            <a:off x="1406585" y="1575589"/>
            <a:ext cx="6338395" cy="33170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spc="100" dirty="0" smtClean="0">
                <a:solidFill>
                  <a:srgbClr val="002D73"/>
                </a:solidFill>
                <a:latin typeface="Times New Roman"/>
                <a:cs typeface="Times New Roman"/>
              </a:rPr>
              <a:t>CONNECTICUT STATE DEPARTMENT OF EDUCATION </a:t>
            </a:r>
            <a:r>
              <a:rPr lang="en-US" sz="1800" dirty="0" smtClean="0">
                <a:solidFill>
                  <a:srgbClr val="002D73"/>
                </a:solidFill>
                <a:latin typeface="Times New Roman"/>
                <a:cs typeface="Times New Roman"/>
              </a:rPr>
              <a:t/>
            </a:r>
            <a:br>
              <a:rPr lang="en-US" sz="1800" dirty="0" smtClean="0">
                <a:solidFill>
                  <a:srgbClr val="002D73"/>
                </a:solidFill>
                <a:latin typeface="Times New Roman"/>
                <a:cs typeface="Times New Roman"/>
              </a:rPr>
            </a:br>
            <a:endParaRPr lang="en-US" sz="1800" b="1" dirty="0">
              <a:solidFill>
                <a:srgbClr val="002D73"/>
              </a:solidFill>
              <a:latin typeface="Times New Roman"/>
              <a:cs typeface="Times New Roman"/>
            </a:endParaRPr>
          </a:p>
        </p:txBody>
      </p:sp>
      <p:pic>
        <p:nvPicPr>
          <p:cNvPr id="15" name="Picture 14" descr="CSDElogo_informal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384" y="445645"/>
            <a:ext cx="1351351" cy="1025457"/>
          </a:xfrm>
          <a:prstGeom prst="rect">
            <a:avLst/>
          </a:prstGeom>
        </p:spPr>
      </p:pic>
    </p:spTree>
    <p:extLst>
      <p:ext uri="{BB962C8B-B14F-4D97-AF65-F5344CB8AC3E}">
        <p14:creationId xmlns:p14="http://schemas.microsoft.com/office/powerpoint/2010/main" val="253367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57695"/>
            <a:ext cx="6858000" cy="685800"/>
          </a:xfrm>
          <a:prstGeom prst="rect">
            <a:avLst/>
          </a:prstGeom>
        </p:spPr>
        <p:txBody>
          <a:bodyPr anchor="ctr">
            <a:noAutofit/>
          </a:bodyPr>
          <a:lstStyle/>
          <a:p>
            <a:r>
              <a:rPr lang="en-US" sz="4000" b="1" dirty="0">
                <a:latin typeface="Century Gothic" panose="020B0502020202020204" pitchFamily="34" charset="0"/>
              </a:rPr>
              <a:t>What is a Claim?</a:t>
            </a:r>
          </a:p>
        </p:txBody>
      </p:sp>
      <p:sp>
        <p:nvSpPr>
          <p:cNvPr id="3" name="Rectangle 2"/>
          <p:cNvSpPr/>
          <p:nvPr/>
        </p:nvSpPr>
        <p:spPr>
          <a:xfrm>
            <a:off x="1080572" y="1149716"/>
            <a:ext cx="6981668" cy="2395528"/>
          </a:xfrm>
          <a:prstGeom prst="rect">
            <a:avLst/>
          </a:prstGeom>
        </p:spPr>
        <p:txBody>
          <a:bodyPr wrap="square">
            <a:spAutoFit/>
          </a:bodyPr>
          <a:lstStyle/>
          <a:p>
            <a:pPr marL="321554" indent="-321554" defTabSz="342900">
              <a:spcAft>
                <a:spcPts val="1350"/>
              </a:spcAft>
              <a:buFont typeface="Arial" panose="020B0604020202020204" pitchFamily="34" charset="0"/>
              <a:buChar char="•"/>
            </a:pPr>
            <a:r>
              <a:rPr lang="en-US" sz="2400" dirty="0">
                <a:solidFill>
                  <a:prstClr val="black"/>
                </a:solidFill>
                <a:latin typeface="Century Gothic" panose="020B0502020202020204" pitchFamily="34" charset="0"/>
              </a:rPr>
              <a:t>A </a:t>
            </a:r>
            <a:r>
              <a:rPr lang="en-US" sz="2400" b="1" dirty="0">
                <a:solidFill>
                  <a:prstClr val="black"/>
                </a:solidFill>
                <a:latin typeface="Century Gothic" panose="020B0502020202020204" pitchFamily="34" charset="0"/>
              </a:rPr>
              <a:t>Claim</a:t>
            </a:r>
            <a:r>
              <a:rPr lang="en-US" sz="2400" dirty="0">
                <a:solidFill>
                  <a:prstClr val="black"/>
                </a:solidFill>
                <a:latin typeface="Century Gothic" panose="020B0502020202020204" pitchFamily="34" charset="0"/>
              </a:rPr>
              <a:t> is a summary statement about the knowledge and skills students are expected to demonstrate on the assessment related to a particular aspect of the CT Core Standards for mathematics.</a:t>
            </a:r>
          </a:p>
          <a:p>
            <a:pPr defTabSz="342900">
              <a:spcAft>
                <a:spcPts val="1350"/>
              </a:spcAft>
            </a:pPr>
            <a:endParaRPr lang="en-US" dirty="0">
              <a:solidFill>
                <a:prstClr val="black"/>
              </a:solidFill>
              <a:latin typeface="Century Gothic" panose="020B0502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042" y="5498154"/>
            <a:ext cx="4682728"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reeform 17"/>
          <p:cNvSpPr/>
          <p:nvPr/>
        </p:nvSpPr>
        <p:spPr>
          <a:xfrm>
            <a:off x="2105432" y="3159455"/>
            <a:ext cx="4843939" cy="539662"/>
          </a:xfrm>
          <a:custGeom>
            <a:avLst/>
            <a:gdLst>
              <a:gd name="connsiteX0" fmla="*/ 0 w 6458585"/>
              <a:gd name="connsiteY0" fmla="*/ 119927 h 719549"/>
              <a:gd name="connsiteX1" fmla="*/ 119927 w 6458585"/>
              <a:gd name="connsiteY1" fmla="*/ 0 h 719549"/>
              <a:gd name="connsiteX2" fmla="*/ 6338658 w 6458585"/>
              <a:gd name="connsiteY2" fmla="*/ 0 h 719549"/>
              <a:gd name="connsiteX3" fmla="*/ 6458585 w 6458585"/>
              <a:gd name="connsiteY3" fmla="*/ 119927 h 719549"/>
              <a:gd name="connsiteX4" fmla="*/ 6458585 w 6458585"/>
              <a:gd name="connsiteY4" fmla="*/ 599622 h 719549"/>
              <a:gd name="connsiteX5" fmla="*/ 6338658 w 6458585"/>
              <a:gd name="connsiteY5" fmla="*/ 719549 h 719549"/>
              <a:gd name="connsiteX6" fmla="*/ 119927 w 6458585"/>
              <a:gd name="connsiteY6" fmla="*/ 719549 h 719549"/>
              <a:gd name="connsiteX7" fmla="*/ 0 w 6458585"/>
              <a:gd name="connsiteY7" fmla="*/ 599622 h 719549"/>
              <a:gd name="connsiteX8" fmla="*/ 0 w 6458585"/>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8585" h="719549">
                <a:moveTo>
                  <a:pt x="0" y="119927"/>
                </a:moveTo>
                <a:cubicBezTo>
                  <a:pt x="0" y="53693"/>
                  <a:pt x="53693" y="0"/>
                  <a:pt x="119927" y="0"/>
                </a:cubicBezTo>
                <a:lnTo>
                  <a:pt x="6338658" y="0"/>
                </a:lnTo>
                <a:cubicBezTo>
                  <a:pt x="6404892" y="0"/>
                  <a:pt x="6458585" y="53693"/>
                  <a:pt x="6458585" y="119927"/>
                </a:cubicBezTo>
                <a:lnTo>
                  <a:pt x="6458585" y="599622"/>
                </a:lnTo>
                <a:cubicBezTo>
                  <a:pt x="6458585" y="665856"/>
                  <a:pt x="6404892" y="719549"/>
                  <a:pt x="6338658" y="719549"/>
                </a:cubicBezTo>
                <a:lnTo>
                  <a:pt x="119927" y="719549"/>
                </a:lnTo>
                <a:cubicBezTo>
                  <a:pt x="53693" y="719549"/>
                  <a:pt x="0" y="665856"/>
                  <a:pt x="0" y="599622"/>
                </a:cubicBezTo>
                <a:lnTo>
                  <a:pt x="0" y="11992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2250" dirty="0">
                <a:solidFill>
                  <a:prstClr val="white"/>
                </a:solidFill>
              </a:rPr>
              <a:t>Claim #1 – Concepts and Procedures</a:t>
            </a:r>
          </a:p>
        </p:txBody>
      </p:sp>
      <p:sp>
        <p:nvSpPr>
          <p:cNvPr id="19" name="Freeform 18"/>
          <p:cNvSpPr/>
          <p:nvPr/>
        </p:nvSpPr>
        <p:spPr>
          <a:xfrm>
            <a:off x="2105432" y="3763917"/>
            <a:ext cx="4843939" cy="539662"/>
          </a:xfrm>
          <a:custGeom>
            <a:avLst/>
            <a:gdLst>
              <a:gd name="connsiteX0" fmla="*/ 0 w 6458585"/>
              <a:gd name="connsiteY0" fmla="*/ 119927 h 719549"/>
              <a:gd name="connsiteX1" fmla="*/ 119927 w 6458585"/>
              <a:gd name="connsiteY1" fmla="*/ 0 h 719549"/>
              <a:gd name="connsiteX2" fmla="*/ 6338658 w 6458585"/>
              <a:gd name="connsiteY2" fmla="*/ 0 h 719549"/>
              <a:gd name="connsiteX3" fmla="*/ 6458585 w 6458585"/>
              <a:gd name="connsiteY3" fmla="*/ 119927 h 719549"/>
              <a:gd name="connsiteX4" fmla="*/ 6458585 w 6458585"/>
              <a:gd name="connsiteY4" fmla="*/ 599622 h 719549"/>
              <a:gd name="connsiteX5" fmla="*/ 6338658 w 6458585"/>
              <a:gd name="connsiteY5" fmla="*/ 719549 h 719549"/>
              <a:gd name="connsiteX6" fmla="*/ 119927 w 6458585"/>
              <a:gd name="connsiteY6" fmla="*/ 719549 h 719549"/>
              <a:gd name="connsiteX7" fmla="*/ 0 w 6458585"/>
              <a:gd name="connsiteY7" fmla="*/ 599622 h 719549"/>
              <a:gd name="connsiteX8" fmla="*/ 0 w 6458585"/>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8585" h="719549">
                <a:moveTo>
                  <a:pt x="0" y="119927"/>
                </a:moveTo>
                <a:cubicBezTo>
                  <a:pt x="0" y="53693"/>
                  <a:pt x="53693" y="0"/>
                  <a:pt x="119927" y="0"/>
                </a:cubicBezTo>
                <a:lnTo>
                  <a:pt x="6338658" y="0"/>
                </a:lnTo>
                <a:cubicBezTo>
                  <a:pt x="6404892" y="0"/>
                  <a:pt x="6458585" y="53693"/>
                  <a:pt x="6458585" y="119927"/>
                </a:cubicBezTo>
                <a:lnTo>
                  <a:pt x="6458585" y="599622"/>
                </a:lnTo>
                <a:cubicBezTo>
                  <a:pt x="6458585" y="665856"/>
                  <a:pt x="6404892" y="719549"/>
                  <a:pt x="6338658" y="719549"/>
                </a:cubicBezTo>
                <a:lnTo>
                  <a:pt x="119927" y="719549"/>
                </a:lnTo>
                <a:cubicBezTo>
                  <a:pt x="53693" y="719549"/>
                  <a:pt x="0" y="665856"/>
                  <a:pt x="0" y="599622"/>
                </a:cubicBezTo>
                <a:lnTo>
                  <a:pt x="0" y="11992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2250" dirty="0">
                <a:solidFill>
                  <a:prstClr val="white"/>
                </a:solidFill>
              </a:rPr>
              <a:t>Claim #2 – Problem Solving</a:t>
            </a:r>
          </a:p>
        </p:txBody>
      </p:sp>
      <p:sp>
        <p:nvSpPr>
          <p:cNvPr id="20" name="Freeform 19"/>
          <p:cNvSpPr/>
          <p:nvPr/>
        </p:nvSpPr>
        <p:spPr>
          <a:xfrm>
            <a:off x="2105432" y="4368379"/>
            <a:ext cx="4843939" cy="539662"/>
          </a:xfrm>
          <a:custGeom>
            <a:avLst/>
            <a:gdLst>
              <a:gd name="connsiteX0" fmla="*/ 0 w 6458585"/>
              <a:gd name="connsiteY0" fmla="*/ 119927 h 719549"/>
              <a:gd name="connsiteX1" fmla="*/ 119927 w 6458585"/>
              <a:gd name="connsiteY1" fmla="*/ 0 h 719549"/>
              <a:gd name="connsiteX2" fmla="*/ 6338658 w 6458585"/>
              <a:gd name="connsiteY2" fmla="*/ 0 h 719549"/>
              <a:gd name="connsiteX3" fmla="*/ 6458585 w 6458585"/>
              <a:gd name="connsiteY3" fmla="*/ 119927 h 719549"/>
              <a:gd name="connsiteX4" fmla="*/ 6458585 w 6458585"/>
              <a:gd name="connsiteY4" fmla="*/ 599622 h 719549"/>
              <a:gd name="connsiteX5" fmla="*/ 6338658 w 6458585"/>
              <a:gd name="connsiteY5" fmla="*/ 719549 h 719549"/>
              <a:gd name="connsiteX6" fmla="*/ 119927 w 6458585"/>
              <a:gd name="connsiteY6" fmla="*/ 719549 h 719549"/>
              <a:gd name="connsiteX7" fmla="*/ 0 w 6458585"/>
              <a:gd name="connsiteY7" fmla="*/ 599622 h 719549"/>
              <a:gd name="connsiteX8" fmla="*/ 0 w 6458585"/>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8585" h="719549">
                <a:moveTo>
                  <a:pt x="0" y="119927"/>
                </a:moveTo>
                <a:cubicBezTo>
                  <a:pt x="0" y="53693"/>
                  <a:pt x="53693" y="0"/>
                  <a:pt x="119927" y="0"/>
                </a:cubicBezTo>
                <a:lnTo>
                  <a:pt x="6338658" y="0"/>
                </a:lnTo>
                <a:cubicBezTo>
                  <a:pt x="6404892" y="0"/>
                  <a:pt x="6458585" y="53693"/>
                  <a:pt x="6458585" y="119927"/>
                </a:cubicBezTo>
                <a:lnTo>
                  <a:pt x="6458585" y="599622"/>
                </a:lnTo>
                <a:cubicBezTo>
                  <a:pt x="6458585" y="665856"/>
                  <a:pt x="6404892" y="719549"/>
                  <a:pt x="6338658" y="719549"/>
                </a:cubicBezTo>
                <a:lnTo>
                  <a:pt x="119927" y="719549"/>
                </a:lnTo>
                <a:cubicBezTo>
                  <a:pt x="53693" y="719549"/>
                  <a:pt x="0" y="665856"/>
                  <a:pt x="0" y="599622"/>
                </a:cubicBezTo>
                <a:lnTo>
                  <a:pt x="0" y="11992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2250" dirty="0">
                <a:solidFill>
                  <a:prstClr val="white"/>
                </a:solidFill>
              </a:rPr>
              <a:t>Claim #3 – Communicating Reasoning</a:t>
            </a:r>
          </a:p>
        </p:txBody>
      </p:sp>
      <p:sp>
        <p:nvSpPr>
          <p:cNvPr id="21" name="Freeform 20"/>
          <p:cNvSpPr/>
          <p:nvPr/>
        </p:nvSpPr>
        <p:spPr>
          <a:xfrm>
            <a:off x="2105432" y="4972842"/>
            <a:ext cx="4843939" cy="539662"/>
          </a:xfrm>
          <a:custGeom>
            <a:avLst/>
            <a:gdLst>
              <a:gd name="connsiteX0" fmla="*/ 0 w 6458585"/>
              <a:gd name="connsiteY0" fmla="*/ 119927 h 719549"/>
              <a:gd name="connsiteX1" fmla="*/ 119927 w 6458585"/>
              <a:gd name="connsiteY1" fmla="*/ 0 h 719549"/>
              <a:gd name="connsiteX2" fmla="*/ 6338658 w 6458585"/>
              <a:gd name="connsiteY2" fmla="*/ 0 h 719549"/>
              <a:gd name="connsiteX3" fmla="*/ 6458585 w 6458585"/>
              <a:gd name="connsiteY3" fmla="*/ 119927 h 719549"/>
              <a:gd name="connsiteX4" fmla="*/ 6458585 w 6458585"/>
              <a:gd name="connsiteY4" fmla="*/ 599622 h 719549"/>
              <a:gd name="connsiteX5" fmla="*/ 6338658 w 6458585"/>
              <a:gd name="connsiteY5" fmla="*/ 719549 h 719549"/>
              <a:gd name="connsiteX6" fmla="*/ 119927 w 6458585"/>
              <a:gd name="connsiteY6" fmla="*/ 719549 h 719549"/>
              <a:gd name="connsiteX7" fmla="*/ 0 w 6458585"/>
              <a:gd name="connsiteY7" fmla="*/ 599622 h 719549"/>
              <a:gd name="connsiteX8" fmla="*/ 0 w 6458585"/>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8585" h="719549">
                <a:moveTo>
                  <a:pt x="0" y="119927"/>
                </a:moveTo>
                <a:cubicBezTo>
                  <a:pt x="0" y="53693"/>
                  <a:pt x="53693" y="0"/>
                  <a:pt x="119927" y="0"/>
                </a:cubicBezTo>
                <a:lnTo>
                  <a:pt x="6338658" y="0"/>
                </a:lnTo>
                <a:cubicBezTo>
                  <a:pt x="6404892" y="0"/>
                  <a:pt x="6458585" y="53693"/>
                  <a:pt x="6458585" y="119927"/>
                </a:cubicBezTo>
                <a:lnTo>
                  <a:pt x="6458585" y="599622"/>
                </a:lnTo>
                <a:cubicBezTo>
                  <a:pt x="6458585" y="665856"/>
                  <a:pt x="6404892" y="719549"/>
                  <a:pt x="6338658" y="719549"/>
                </a:cubicBezTo>
                <a:lnTo>
                  <a:pt x="119927" y="719549"/>
                </a:lnTo>
                <a:cubicBezTo>
                  <a:pt x="53693" y="719549"/>
                  <a:pt x="0" y="665856"/>
                  <a:pt x="0" y="599622"/>
                </a:cubicBezTo>
                <a:lnTo>
                  <a:pt x="0" y="11992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2250" dirty="0">
                <a:solidFill>
                  <a:prstClr val="white"/>
                </a:solidFill>
              </a:rPr>
              <a:t>Claim #4 – Modeling and Data Analysis</a:t>
            </a:r>
          </a:p>
        </p:txBody>
      </p:sp>
      <p:cxnSp>
        <p:nvCxnSpPr>
          <p:cNvPr id="11" name="Straight Connector 10"/>
          <p:cNvCxnSpPr/>
          <p:nvPr/>
        </p:nvCxnSpPr>
        <p:spPr>
          <a:xfrm>
            <a:off x="0" y="971292"/>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98328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4950" y="170305"/>
            <a:ext cx="8610600" cy="685800"/>
          </a:xfrm>
          <a:prstGeom prst="rect">
            <a:avLst/>
          </a:prstGeom>
        </p:spPr>
        <p:txBody>
          <a:bodyPr anchor="ctr">
            <a:noAutofit/>
          </a:bodyPr>
          <a:lstStyle/>
          <a:p>
            <a:r>
              <a:rPr lang="en-US" sz="4000" b="1" dirty="0" smtClean="0">
                <a:latin typeface="Century Gothic" panose="020B0502020202020204" pitchFamily="34" charset="0"/>
              </a:rPr>
              <a:t>Going Deeper Into the Blueprint</a:t>
            </a:r>
            <a:endParaRPr lang="en-US" sz="4000" b="1" dirty="0">
              <a:latin typeface="Century Gothic" panose="020B0502020202020204" pitchFamily="34" charset="0"/>
            </a:endParaRPr>
          </a:p>
        </p:txBody>
      </p:sp>
      <p:cxnSp>
        <p:nvCxnSpPr>
          <p:cNvPr id="4" name="Straight Connector 3"/>
          <p:cNvCxnSpPr/>
          <p:nvPr/>
        </p:nvCxnSpPr>
        <p:spPr>
          <a:xfrm>
            <a:off x="0" y="1055370"/>
            <a:ext cx="9144000" cy="0"/>
          </a:xfrm>
          <a:prstGeom prst="line">
            <a:avLst/>
          </a:prstGeom>
          <a:ln>
            <a:solidFill>
              <a:srgbClr val="002D73"/>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676363" y="1147763"/>
            <a:ext cx="7948524" cy="4814887"/>
          </a:xfrm>
          <a:prstGeom prst="rect">
            <a:avLst/>
          </a:prstGeom>
        </p:spPr>
      </p:pic>
    </p:spTree>
    <p:extLst>
      <p:ext uri="{BB962C8B-B14F-4D97-AF65-F5344CB8AC3E}">
        <p14:creationId xmlns:p14="http://schemas.microsoft.com/office/powerpoint/2010/main" val="172316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6767" y="171449"/>
            <a:ext cx="6858000" cy="685800"/>
          </a:xfrm>
          <a:prstGeom prst="rect">
            <a:avLst/>
          </a:prstGeom>
        </p:spPr>
        <p:txBody>
          <a:bodyPr anchor="ctr">
            <a:noAutofit/>
          </a:bodyPr>
          <a:lstStyle/>
          <a:p>
            <a:r>
              <a:rPr lang="en-US" sz="4000" b="1" dirty="0">
                <a:latin typeface="Century Gothic" panose="020B0502020202020204" pitchFamily="34" charset="0"/>
              </a:rPr>
              <a:t>What is a Target?</a:t>
            </a:r>
          </a:p>
        </p:txBody>
      </p:sp>
      <p:sp>
        <p:nvSpPr>
          <p:cNvPr id="3" name="Rectangle 2"/>
          <p:cNvSpPr/>
          <p:nvPr/>
        </p:nvSpPr>
        <p:spPr>
          <a:xfrm>
            <a:off x="404734" y="1166783"/>
            <a:ext cx="8349521" cy="4514056"/>
          </a:xfrm>
          <a:prstGeom prst="rect">
            <a:avLst/>
          </a:prstGeom>
        </p:spPr>
        <p:txBody>
          <a:bodyPr wrap="square">
            <a:spAutoFit/>
          </a:bodyPr>
          <a:lstStyle/>
          <a:p>
            <a:pPr marL="321554" indent="-321554" defTabSz="342900">
              <a:spcAft>
                <a:spcPts val="1350"/>
              </a:spcAft>
              <a:buFont typeface="Arial" panose="020B0604020202020204" pitchFamily="34" charset="0"/>
              <a:buChar char="•"/>
            </a:pPr>
            <a:r>
              <a:rPr lang="en-US" sz="2400" dirty="0">
                <a:solidFill>
                  <a:prstClr val="black"/>
                </a:solidFill>
                <a:latin typeface="Century Gothic" panose="020B0502020202020204" pitchFamily="34" charset="0"/>
              </a:rPr>
              <a:t>Each Claim is accompanied by a set of </a:t>
            </a:r>
            <a:r>
              <a:rPr lang="en-US" sz="2400" b="1" dirty="0">
                <a:solidFill>
                  <a:prstClr val="black"/>
                </a:solidFill>
                <a:latin typeface="Century Gothic" panose="020B0502020202020204" pitchFamily="34" charset="0"/>
              </a:rPr>
              <a:t>assessment targets </a:t>
            </a:r>
            <a:r>
              <a:rPr lang="en-US" sz="2400" dirty="0">
                <a:solidFill>
                  <a:prstClr val="black"/>
                </a:solidFill>
                <a:latin typeface="Century Gothic" panose="020B0502020202020204" pitchFamily="34" charset="0"/>
              </a:rPr>
              <a:t>that provide more detail about the range of content and Depth of Knowledge levels being assessed.</a:t>
            </a:r>
          </a:p>
          <a:p>
            <a:pPr marL="321554" indent="-321554" defTabSz="342900">
              <a:spcAft>
                <a:spcPts val="1350"/>
              </a:spcAft>
              <a:buFont typeface="Arial" panose="020B0604020202020204" pitchFamily="34" charset="0"/>
              <a:buChar char="•"/>
            </a:pPr>
            <a:r>
              <a:rPr lang="en-US" sz="2400" dirty="0">
                <a:solidFill>
                  <a:prstClr val="black"/>
                </a:solidFill>
                <a:latin typeface="Century Gothic" panose="020B0502020202020204" pitchFamily="34" charset="0"/>
              </a:rPr>
              <a:t>For Claim 1, the assessment targets are drawn from the grade-level cluster headings from the CT Core Standards for mathematics.</a:t>
            </a:r>
          </a:p>
          <a:p>
            <a:pPr marL="321554" indent="-321554" defTabSz="342900">
              <a:spcAft>
                <a:spcPts val="1350"/>
              </a:spcAft>
              <a:buFont typeface="Arial" panose="020B0604020202020204" pitchFamily="34" charset="0"/>
              <a:buChar char="•"/>
            </a:pPr>
            <a:r>
              <a:rPr lang="en-US" sz="2400" dirty="0">
                <a:solidFill>
                  <a:prstClr val="black"/>
                </a:solidFill>
                <a:latin typeface="Century Gothic" panose="020B0502020202020204" pitchFamily="34" charset="0"/>
              </a:rPr>
              <a:t>For Claims 2, 3, and </a:t>
            </a:r>
            <a:r>
              <a:rPr lang="en-US" sz="2400" dirty="0" smtClean="0">
                <a:solidFill>
                  <a:prstClr val="black"/>
                </a:solidFill>
                <a:latin typeface="Century Gothic" panose="020B0502020202020204" pitchFamily="34" charset="0"/>
              </a:rPr>
              <a:t>4 </a:t>
            </a:r>
            <a:r>
              <a:rPr lang="en-US" sz="2400" dirty="0">
                <a:solidFill>
                  <a:prstClr val="black"/>
                </a:solidFill>
                <a:latin typeface="Century Gothic" panose="020B0502020202020204" pitchFamily="34" charset="0"/>
              </a:rPr>
              <a:t>the assessment targets are drawn from the CT Core Standards for Mathematical Practice.  The assessment targets for Claims 2, 3, and 4 are the same across all tested grades.</a:t>
            </a:r>
          </a:p>
        </p:txBody>
      </p:sp>
      <p:cxnSp>
        <p:nvCxnSpPr>
          <p:cNvPr id="5" name="Straight Connector 4"/>
          <p:cNvCxnSpPr/>
          <p:nvPr/>
        </p:nvCxnSpPr>
        <p:spPr>
          <a:xfrm>
            <a:off x="0" y="93976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081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8418" y="4008075"/>
            <a:ext cx="7716932" cy="1749623"/>
          </a:xfrm>
          <a:prstGeom prst="rect">
            <a:avLst/>
          </a:prstGeom>
          <a:solidFill>
            <a:srgbClr val="5B9BD5">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98418" y="2005233"/>
            <a:ext cx="7716932" cy="1783116"/>
          </a:xfrm>
          <a:prstGeom prst="rect">
            <a:avLst/>
          </a:prstGeom>
          <a:solidFill>
            <a:srgbClr val="5B9BD5">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0967"/>
            <a:ext cx="9144000" cy="1325563"/>
          </a:xfrm>
          <a:prstGeom prst="rect">
            <a:avLst/>
          </a:prstGeom>
        </p:spPr>
        <p:txBody>
          <a:bodyPr anchor="ctr">
            <a:noAutofit/>
          </a:bodyPr>
          <a:lstStyle/>
          <a:p>
            <a:pPr algn="ctr"/>
            <a:r>
              <a:rPr lang="en-US" sz="4000" b="1" dirty="0" smtClean="0">
                <a:latin typeface="Century Gothic" panose="020B0502020202020204" pitchFamily="34" charset="0"/>
              </a:rPr>
              <a:t>Understanding the Targets</a:t>
            </a:r>
            <a:endParaRPr lang="en-US" sz="4000" b="1" dirty="0">
              <a:latin typeface="Century Gothic" panose="020B0502020202020204" pitchFamily="34" charset="0"/>
            </a:endParaRPr>
          </a:p>
        </p:txBody>
      </p:sp>
      <p:sp>
        <p:nvSpPr>
          <p:cNvPr id="5" name="Content Placeholder 4"/>
          <p:cNvSpPr>
            <a:spLocks noGrp="1"/>
          </p:cNvSpPr>
          <p:nvPr>
            <p:ph idx="1"/>
          </p:nvPr>
        </p:nvSpPr>
        <p:spPr>
          <a:xfrm>
            <a:off x="628650" y="1139260"/>
            <a:ext cx="7886700" cy="4861490"/>
          </a:xfrm>
        </p:spPr>
        <p:txBody>
          <a:bodyPr>
            <a:normAutofit fontScale="85000" lnSpcReduction="20000"/>
          </a:bodyPr>
          <a:lstStyle/>
          <a:p>
            <a:pPr marL="0" indent="0">
              <a:spcBef>
                <a:spcPts val="0"/>
              </a:spcBef>
              <a:buNone/>
            </a:pPr>
            <a:r>
              <a:rPr lang="en-US" sz="3100" dirty="0" smtClean="0">
                <a:latin typeface="Century Gothic" panose="020B0502020202020204" pitchFamily="34" charset="0"/>
              </a:rPr>
              <a:t>Claim 1 targets </a:t>
            </a:r>
            <a:r>
              <a:rPr lang="en-US" sz="3100" dirty="0" smtClean="0">
                <a:solidFill>
                  <a:srgbClr val="FF0000"/>
                </a:solidFill>
                <a:latin typeface="Century Gothic" panose="020B0502020202020204" pitchFamily="34" charset="0"/>
              </a:rPr>
              <a:t>change</a:t>
            </a:r>
            <a:r>
              <a:rPr lang="en-US" sz="3100" dirty="0" smtClean="0">
                <a:latin typeface="Century Gothic" panose="020B0502020202020204" pitchFamily="34" charset="0"/>
              </a:rPr>
              <a:t> based upon the grade level being assessed</a:t>
            </a:r>
            <a:endParaRPr lang="en-US" sz="3100" b="1" dirty="0" smtClean="0">
              <a:latin typeface="Century Gothic" panose="020B0502020202020204" pitchFamily="34" charset="0"/>
            </a:endParaRPr>
          </a:p>
          <a:p>
            <a:pPr marL="457200" lvl="1" indent="0">
              <a:buNone/>
            </a:pPr>
            <a:endParaRPr lang="en-US" b="1" dirty="0" smtClean="0">
              <a:latin typeface="Century Gothic" panose="020B0502020202020204" pitchFamily="34" charset="0"/>
            </a:endParaRPr>
          </a:p>
          <a:p>
            <a:pPr marL="457200" lvl="1" indent="0">
              <a:lnSpc>
                <a:spcPct val="120000"/>
              </a:lnSpc>
              <a:buNone/>
            </a:pPr>
            <a:r>
              <a:rPr lang="en-US" sz="2600" b="1" dirty="0" smtClean="0">
                <a:latin typeface="Century Gothic" panose="020B0502020202020204" pitchFamily="34" charset="0"/>
              </a:rPr>
              <a:t>Grade 4 Cluster Heading Number &amp; Operations - Fractions:  </a:t>
            </a:r>
            <a:r>
              <a:rPr lang="en-US" sz="2600" i="1" dirty="0">
                <a:latin typeface="Century Gothic" panose="020B0502020202020204" pitchFamily="34" charset="0"/>
              </a:rPr>
              <a:t>Extend understanding of fraction equivalence and ordering</a:t>
            </a:r>
            <a:r>
              <a:rPr lang="en-US" sz="2600" i="1" dirty="0" smtClean="0">
                <a:latin typeface="Century Gothic" panose="020B0502020202020204" pitchFamily="34" charset="0"/>
              </a:rPr>
              <a:t>.</a:t>
            </a:r>
            <a:endParaRPr lang="en-US" sz="2600" b="1" dirty="0" smtClean="0">
              <a:latin typeface="Century Gothic" panose="020B0502020202020204" pitchFamily="34" charset="0"/>
            </a:endParaRPr>
          </a:p>
          <a:p>
            <a:pPr marL="457200" lvl="1" indent="0">
              <a:lnSpc>
                <a:spcPct val="120000"/>
              </a:lnSpc>
              <a:spcAft>
                <a:spcPts val="2400"/>
              </a:spcAft>
              <a:buNone/>
            </a:pPr>
            <a:r>
              <a:rPr lang="en-US" sz="2600" b="1" dirty="0" smtClean="0">
                <a:latin typeface="Century Gothic" panose="020B0502020202020204" pitchFamily="34" charset="0"/>
              </a:rPr>
              <a:t>Grade 4 Claim 1 Target F:  </a:t>
            </a:r>
            <a:r>
              <a:rPr lang="en-US" sz="2600" i="1" dirty="0" smtClean="0">
                <a:latin typeface="Century Gothic" panose="020B0502020202020204" pitchFamily="34" charset="0"/>
              </a:rPr>
              <a:t>Extend understanding of fraction equivalence and ordering</a:t>
            </a:r>
            <a:endParaRPr lang="en-US" b="1" dirty="0">
              <a:latin typeface="Century Gothic" panose="020B0502020202020204" pitchFamily="34" charset="0"/>
            </a:endParaRPr>
          </a:p>
          <a:p>
            <a:pPr marL="457200" lvl="1" indent="0">
              <a:lnSpc>
                <a:spcPct val="120000"/>
              </a:lnSpc>
              <a:buNone/>
            </a:pPr>
            <a:r>
              <a:rPr lang="en-US" sz="2600" b="1" dirty="0" smtClean="0">
                <a:latin typeface="Century Gothic" panose="020B0502020202020204" pitchFamily="34" charset="0"/>
              </a:rPr>
              <a:t>Grade 8 Cluster Heading Geometry:  </a:t>
            </a:r>
            <a:r>
              <a:rPr lang="en-US" sz="2600" i="1" dirty="0" smtClean="0">
                <a:latin typeface="Century Gothic" panose="020B0502020202020204" pitchFamily="34" charset="0"/>
              </a:rPr>
              <a:t>Understand and apply the Pythagorean Theorem.</a:t>
            </a:r>
          </a:p>
          <a:p>
            <a:pPr marL="457200" lvl="1" indent="0">
              <a:lnSpc>
                <a:spcPct val="120000"/>
              </a:lnSpc>
              <a:spcAft>
                <a:spcPts val="2400"/>
              </a:spcAft>
              <a:buNone/>
            </a:pPr>
            <a:r>
              <a:rPr lang="en-US" sz="2600" b="1" dirty="0" smtClean="0">
                <a:latin typeface="Century Gothic" panose="020B0502020202020204" pitchFamily="34" charset="0"/>
              </a:rPr>
              <a:t>Grade 8 Claim 1 Target H:  </a:t>
            </a:r>
            <a:r>
              <a:rPr lang="en-US" sz="2600" i="1" dirty="0" smtClean="0">
                <a:latin typeface="Century Gothic" panose="020B0502020202020204" pitchFamily="34" charset="0"/>
              </a:rPr>
              <a:t>Understand </a:t>
            </a:r>
            <a:r>
              <a:rPr lang="en-US" sz="2600" i="1" dirty="0">
                <a:latin typeface="Century Gothic" panose="020B0502020202020204" pitchFamily="34" charset="0"/>
              </a:rPr>
              <a:t>and apply the Pythagorean Theorem.</a:t>
            </a:r>
            <a:endParaRPr lang="en-US" sz="2600" b="1" dirty="0" smtClean="0">
              <a:latin typeface="Century Gothic" panose="020B0502020202020204" pitchFamily="34" charset="0"/>
            </a:endParaRPr>
          </a:p>
          <a:p>
            <a:pPr marL="457200" lvl="1" indent="0">
              <a:spcAft>
                <a:spcPts val="1200"/>
              </a:spcAft>
              <a:buNone/>
            </a:pPr>
            <a:endParaRPr lang="en-US" i="1" dirty="0" smtClean="0">
              <a:latin typeface="Century Gothic" panose="020B0502020202020204" pitchFamily="34" charset="0"/>
            </a:endParaRPr>
          </a:p>
          <a:p>
            <a:pPr marL="457200" lvl="1" indent="0">
              <a:spcAft>
                <a:spcPts val="1200"/>
              </a:spcAft>
              <a:buNone/>
            </a:pPr>
            <a:endParaRPr lang="en-US" i="1" dirty="0" smtClean="0">
              <a:latin typeface="Century Gothic" panose="020B0502020202020204" pitchFamily="34" charset="0"/>
            </a:endParaRPr>
          </a:p>
          <a:p>
            <a:pPr marL="457200" lvl="1" indent="0">
              <a:spcAft>
                <a:spcPts val="2400"/>
              </a:spcAft>
              <a:buNone/>
            </a:pPr>
            <a:endParaRPr lang="en-US" i="1" dirty="0" smtClean="0">
              <a:latin typeface="Century Gothic" panose="020B0502020202020204" pitchFamily="34" charset="0"/>
            </a:endParaRPr>
          </a:p>
          <a:p>
            <a:pPr marL="457200" lvl="1" indent="0">
              <a:spcAft>
                <a:spcPts val="2400"/>
              </a:spcAft>
              <a:buNone/>
            </a:pPr>
            <a:endParaRPr lang="en-US" b="1" dirty="0" smtClean="0">
              <a:latin typeface="Century Gothic" panose="020B0502020202020204" pitchFamily="34" charset="0"/>
            </a:endParaRPr>
          </a:p>
          <a:p>
            <a:pPr marL="457200" lvl="1" indent="0">
              <a:lnSpc>
                <a:spcPct val="100000"/>
              </a:lnSpc>
              <a:spcAft>
                <a:spcPts val="600"/>
              </a:spcAft>
              <a:buNone/>
            </a:pPr>
            <a:endParaRPr lang="en-US" b="1" dirty="0" smtClean="0">
              <a:latin typeface="Century Gothic" panose="020B0502020202020204" pitchFamily="34" charset="0"/>
            </a:endParaRPr>
          </a:p>
          <a:p>
            <a:pPr marL="0" indent="0">
              <a:buNone/>
            </a:pPr>
            <a:endParaRPr lang="en-US" b="1" dirty="0"/>
          </a:p>
        </p:txBody>
      </p:sp>
      <p:cxnSp>
        <p:nvCxnSpPr>
          <p:cNvPr id="7" name="Straight Connector 6"/>
          <p:cNvCxnSpPr/>
          <p:nvPr/>
        </p:nvCxnSpPr>
        <p:spPr>
          <a:xfrm>
            <a:off x="0" y="1044869"/>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91529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a:prstGeom prst="rect">
            <a:avLst/>
          </a:prstGeom>
        </p:spPr>
        <p:txBody>
          <a:bodyPr anchor="ctr">
            <a:noAutofit/>
          </a:bodyPr>
          <a:lstStyle/>
          <a:p>
            <a:pPr algn="ctr"/>
            <a:r>
              <a:rPr lang="en-US" sz="4000" b="1" dirty="0" smtClean="0">
                <a:latin typeface="Century Gothic" panose="020B0502020202020204" pitchFamily="34" charset="0"/>
              </a:rPr>
              <a:t>Understanding the Targets</a:t>
            </a:r>
            <a:endParaRPr lang="en-US" sz="4000" b="1" dirty="0">
              <a:latin typeface="Century Gothic" panose="020B0502020202020204" pitchFamily="34" charset="0"/>
            </a:endParaRPr>
          </a:p>
        </p:txBody>
      </p:sp>
      <p:sp>
        <p:nvSpPr>
          <p:cNvPr id="10" name="Content Placeholder 9"/>
          <p:cNvSpPr>
            <a:spLocks noGrp="1"/>
          </p:cNvSpPr>
          <p:nvPr>
            <p:ph sz="half" idx="2"/>
          </p:nvPr>
        </p:nvSpPr>
        <p:spPr>
          <a:xfrm>
            <a:off x="4457700" y="2133164"/>
            <a:ext cx="4476750" cy="4724836"/>
          </a:xfrm>
        </p:spPr>
        <p:txBody>
          <a:bodyPr>
            <a:normAutofit lnSpcReduction="10000"/>
          </a:bodyPr>
          <a:lstStyle/>
          <a:p>
            <a:pPr marL="0" indent="0" algn="ctr">
              <a:lnSpc>
                <a:spcPct val="70000"/>
              </a:lnSpc>
              <a:spcBef>
                <a:spcPts val="600"/>
              </a:spcBef>
              <a:buNone/>
            </a:pPr>
            <a:r>
              <a:rPr lang="en-US" sz="2700" i="1" u="sng" dirty="0" smtClean="0">
                <a:latin typeface="Century Gothic" panose="020B0502020202020204" pitchFamily="34" charset="0"/>
              </a:rPr>
              <a:t>Math Practice Language</a:t>
            </a:r>
            <a:endParaRPr lang="en-US" sz="2700" i="1" u="sng" dirty="0">
              <a:latin typeface="Century Gothic" panose="020B0502020202020204" pitchFamily="34" charset="0"/>
            </a:endParaRPr>
          </a:p>
          <a:p>
            <a:pPr marL="0" indent="0">
              <a:spcBef>
                <a:spcPts val="600"/>
              </a:spcBef>
              <a:buNone/>
            </a:pPr>
            <a:r>
              <a:rPr lang="en-US" sz="2200" b="1" dirty="0" smtClean="0">
                <a:latin typeface="Century Gothic" panose="020B0502020202020204" pitchFamily="34" charset="0"/>
              </a:rPr>
              <a:t>Math Practice 3</a:t>
            </a:r>
          </a:p>
          <a:p>
            <a:pPr marL="457200" lvl="1" indent="0">
              <a:lnSpc>
                <a:spcPct val="110000"/>
              </a:lnSpc>
              <a:spcBef>
                <a:spcPts val="0"/>
              </a:spcBef>
              <a:spcAft>
                <a:spcPts val="600"/>
              </a:spcAft>
              <a:buNone/>
            </a:pPr>
            <a:r>
              <a:rPr lang="en-US" sz="2000" dirty="0" smtClean="0">
                <a:latin typeface="Century Gothic" panose="020B0502020202020204" pitchFamily="34" charset="0"/>
              </a:rPr>
              <a:t>They are able to analyze situations by breaking them into cases and recognize and use counterexamples.</a:t>
            </a:r>
          </a:p>
          <a:p>
            <a:pPr marL="0" indent="0">
              <a:spcBef>
                <a:spcPts val="0"/>
              </a:spcBef>
              <a:buNone/>
            </a:pPr>
            <a:r>
              <a:rPr lang="en-US" sz="2200" b="1" dirty="0" smtClean="0">
                <a:latin typeface="Century Gothic" panose="020B0502020202020204" pitchFamily="34" charset="0"/>
              </a:rPr>
              <a:t>Math Practice 4 </a:t>
            </a:r>
          </a:p>
          <a:p>
            <a:pPr marL="457200" lvl="1" indent="0">
              <a:lnSpc>
                <a:spcPct val="110000"/>
              </a:lnSpc>
              <a:spcBef>
                <a:spcPts val="0"/>
              </a:spcBef>
              <a:buNone/>
            </a:pPr>
            <a:r>
              <a:rPr lang="en-US" sz="2000" dirty="0" smtClean="0">
                <a:latin typeface="Century Gothic" panose="020B0502020202020204" pitchFamily="34" charset="0"/>
              </a:rPr>
              <a:t>They routinely interpret their mathematical results in the context of the situation and reflect on whether the results make sense, possibly improving the model if it has not served its purpose.</a:t>
            </a:r>
          </a:p>
        </p:txBody>
      </p:sp>
      <p:cxnSp>
        <p:nvCxnSpPr>
          <p:cNvPr id="7" name="Straight Connector 6"/>
          <p:cNvCxnSpPr/>
          <p:nvPr/>
        </p:nvCxnSpPr>
        <p:spPr>
          <a:xfrm>
            <a:off x="0" y="1044869"/>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
        <p:nvSpPr>
          <p:cNvPr id="11" name="TextBox 10"/>
          <p:cNvSpPr txBox="1"/>
          <p:nvPr/>
        </p:nvSpPr>
        <p:spPr>
          <a:xfrm>
            <a:off x="628650" y="1135063"/>
            <a:ext cx="8020050" cy="1169551"/>
          </a:xfrm>
          <a:prstGeom prst="rect">
            <a:avLst/>
          </a:prstGeom>
          <a:noFill/>
        </p:spPr>
        <p:txBody>
          <a:bodyPr wrap="square" rtlCol="0">
            <a:spAutoFit/>
          </a:bodyPr>
          <a:lstStyle/>
          <a:p>
            <a:r>
              <a:rPr lang="en-US" sz="2600" dirty="0">
                <a:latin typeface="Century Gothic" panose="020B0502020202020204" pitchFamily="34" charset="0"/>
              </a:rPr>
              <a:t>Claim 2, 3 and 4 targets do </a:t>
            </a:r>
            <a:r>
              <a:rPr lang="en-US" sz="2600" b="1" dirty="0">
                <a:latin typeface="Century Gothic" panose="020B0502020202020204" pitchFamily="34" charset="0"/>
              </a:rPr>
              <a:t>not</a:t>
            </a:r>
            <a:r>
              <a:rPr lang="en-US" sz="2600" dirty="0">
                <a:latin typeface="Century Gothic" panose="020B0502020202020204" pitchFamily="34" charset="0"/>
              </a:rPr>
              <a:t> change based upon the grade level being assessed</a:t>
            </a:r>
          </a:p>
          <a:p>
            <a:endParaRPr lang="en-US" dirty="0"/>
          </a:p>
        </p:txBody>
      </p:sp>
      <p:sp>
        <p:nvSpPr>
          <p:cNvPr id="13" name="Content Placeholder 9"/>
          <p:cNvSpPr>
            <a:spLocks noGrp="1"/>
          </p:cNvSpPr>
          <p:nvPr>
            <p:ph sz="half" idx="2"/>
          </p:nvPr>
        </p:nvSpPr>
        <p:spPr>
          <a:xfrm>
            <a:off x="361950" y="2094409"/>
            <a:ext cx="4267200" cy="4351338"/>
          </a:xfrm>
        </p:spPr>
        <p:txBody>
          <a:bodyPr>
            <a:normAutofit fontScale="62500" lnSpcReduction="20000"/>
          </a:bodyPr>
          <a:lstStyle/>
          <a:p>
            <a:pPr marL="0" indent="0" algn="ctr">
              <a:spcBef>
                <a:spcPts val="600"/>
              </a:spcBef>
              <a:buNone/>
            </a:pPr>
            <a:r>
              <a:rPr lang="en-US" sz="3800" i="1" u="sng" dirty="0" smtClean="0">
                <a:latin typeface="Century Gothic" panose="020B0502020202020204" pitchFamily="34" charset="0"/>
              </a:rPr>
              <a:t>Target Language</a:t>
            </a:r>
            <a:endParaRPr lang="en-US" sz="3500" u="sng" dirty="0" smtClean="0">
              <a:latin typeface="Century Gothic" panose="020B0502020202020204" pitchFamily="34" charset="0"/>
            </a:endParaRPr>
          </a:p>
          <a:p>
            <a:pPr marL="0" indent="0">
              <a:buNone/>
            </a:pPr>
            <a:r>
              <a:rPr lang="en-US" sz="3700" b="1" dirty="0" smtClean="0">
                <a:latin typeface="Century Gothic" panose="020B0502020202020204" pitchFamily="34" charset="0"/>
              </a:rPr>
              <a:t>Claim 3 Target D</a:t>
            </a:r>
          </a:p>
          <a:p>
            <a:pPr marL="457200" lvl="1" indent="0">
              <a:lnSpc>
                <a:spcPct val="110000"/>
              </a:lnSpc>
              <a:buNone/>
            </a:pPr>
            <a:r>
              <a:rPr lang="en-US" sz="3400" dirty="0" smtClean="0">
                <a:latin typeface="Century Gothic" panose="020B0502020202020204" pitchFamily="34" charset="0"/>
              </a:rPr>
              <a:t>Use the technique of breaking an argument into cases.</a:t>
            </a:r>
          </a:p>
          <a:p>
            <a:pPr marL="0" indent="0">
              <a:buNone/>
            </a:pPr>
            <a:r>
              <a:rPr lang="en-US" sz="3700" b="1" dirty="0" smtClean="0">
                <a:latin typeface="Century Gothic" panose="020B0502020202020204" pitchFamily="34" charset="0"/>
              </a:rPr>
              <a:t>Claim 4 Target E</a:t>
            </a:r>
          </a:p>
          <a:p>
            <a:pPr marL="457200" lvl="1" indent="0">
              <a:lnSpc>
                <a:spcPct val="110000"/>
              </a:lnSpc>
              <a:buNone/>
            </a:pPr>
            <a:r>
              <a:rPr lang="en-US" sz="3400" dirty="0" smtClean="0">
                <a:latin typeface="Century Gothic" panose="020B0502020202020204" pitchFamily="34" charset="0"/>
              </a:rPr>
              <a:t>Analyze the adequacy of and make improvements to an existing model or develop a mathematical model of a real phenomenon.</a:t>
            </a:r>
          </a:p>
          <a:p>
            <a:pPr marL="457200" lvl="1" indent="0">
              <a:buNone/>
            </a:pPr>
            <a:endParaRPr lang="en-US" dirty="0"/>
          </a:p>
        </p:txBody>
      </p:sp>
    </p:spTree>
    <p:extLst>
      <p:ext uri="{BB962C8B-B14F-4D97-AF65-F5344CB8AC3E}">
        <p14:creationId xmlns:p14="http://schemas.microsoft.com/office/powerpoint/2010/main" val="351542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2" name="TextBox 1"/>
          <p:cNvSpPr txBox="1"/>
          <p:nvPr/>
        </p:nvSpPr>
        <p:spPr>
          <a:xfrm>
            <a:off x="215370" y="1542942"/>
            <a:ext cx="8589417" cy="3600986"/>
          </a:xfrm>
          <a:prstGeom prst="rect">
            <a:avLst/>
          </a:prstGeom>
          <a:noFill/>
        </p:spPr>
        <p:txBody>
          <a:bodyPr wrap="square" rtlCol="0">
            <a:spAutoFit/>
          </a:bodyPr>
          <a:lstStyle/>
          <a:p>
            <a:pPr algn="ctr"/>
            <a:r>
              <a:rPr lang="en-US" sz="6000" b="1" dirty="0">
                <a:solidFill>
                  <a:prstClr val="black"/>
                </a:solidFill>
              </a:rPr>
              <a:t>The Smarter Balanced Assessment</a:t>
            </a:r>
          </a:p>
          <a:p>
            <a:pPr algn="ctr"/>
            <a:r>
              <a:rPr lang="en-US" sz="5400" b="1" dirty="0" smtClean="0">
                <a:solidFill>
                  <a:srgbClr val="002D73"/>
                </a:solidFill>
              </a:rPr>
              <a:t>How can I use it to drive curriculum and instruction?</a:t>
            </a:r>
            <a:endParaRPr lang="en-US" sz="5400" b="1" dirty="0">
              <a:solidFill>
                <a:srgbClr val="002D73"/>
              </a:solidFill>
            </a:endParaRPr>
          </a:p>
        </p:txBody>
      </p:sp>
    </p:spTree>
    <p:extLst>
      <p:ext uri="{BB962C8B-B14F-4D97-AF65-F5344CB8AC3E}">
        <p14:creationId xmlns:p14="http://schemas.microsoft.com/office/powerpoint/2010/main" val="223072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000" y="137911"/>
            <a:ext cx="6858000" cy="685800"/>
          </a:xfrm>
          <a:prstGeom prst="rect">
            <a:avLst/>
          </a:prstGeom>
        </p:spPr>
        <p:txBody>
          <a:bodyPr anchor="ctr">
            <a:noAutofit/>
          </a:bodyPr>
          <a:lstStyle/>
          <a:p>
            <a:pPr marL="0" indent="0" algn="ctr">
              <a:buNone/>
            </a:pPr>
            <a:r>
              <a:rPr lang="en-US" sz="4000" b="1" dirty="0" smtClean="0">
                <a:latin typeface="Century Gothic" panose="020B0502020202020204" pitchFamily="34" charset="0"/>
              </a:rPr>
              <a:t>Progressions of Topics</a:t>
            </a:r>
            <a:endParaRPr lang="en-US" sz="4000" b="1" dirty="0">
              <a:latin typeface="Century Gothic" panose="020B0502020202020204" pitchFamily="34" charset="0"/>
            </a:endParaRPr>
          </a:p>
        </p:txBody>
      </p:sp>
      <p:sp>
        <p:nvSpPr>
          <p:cNvPr id="7" name="TextBox 6"/>
          <p:cNvSpPr txBox="1"/>
          <p:nvPr/>
        </p:nvSpPr>
        <p:spPr>
          <a:xfrm>
            <a:off x="819150" y="1238250"/>
            <a:ext cx="7658100" cy="486287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entury Gothic" panose="020B0502020202020204" pitchFamily="34" charset="0"/>
              </a:rPr>
              <a:t>Understanding the progressions of the standards from grade to </a:t>
            </a:r>
            <a:r>
              <a:rPr lang="en-US" sz="2800" dirty="0" smtClean="0">
                <a:latin typeface="Century Gothic" panose="020B0502020202020204" pitchFamily="34" charset="0"/>
              </a:rPr>
              <a:t>grade</a:t>
            </a:r>
          </a:p>
          <a:p>
            <a:endParaRPr lang="en-US" sz="2800" dirty="0" smtClean="0">
              <a:latin typeface="Century Gothic" panose="020B0502020202020204" pitchFamily="34" charset="0"/>
            </a:endParaRPr>
          </a:p>
          <a:p>
            <a:pPr marL="742950" lvl="1" indent="-285750">
              <a:buFont typeface="Arial" panose="020B0604020202020204" pitchFamily="34" charset="0"/>
              <a:buChar char="•"/>
            </a:pPr>
            <a:r>
              <a:rPr lang="en-US" sz="2400" i="1" dirty="0" smtClean="0">
                <a:latin typeface="Century Gothic" panose="020B0502020202020204" pitchFamily="34" charset="0"/>
              </a:rPr>
              <a:t>Grade 6 Ratio and Proportions</a:t>
            </a:r>
          </a:p>
          <a:p>
            <a:pPr lvl="1">
              <a:spcAft>
                <a:spcPts val="1200"/>
              </a:spcAft>
            </a:pPr>
            <a:r>
              <a:rPr lang="en-US" sz="2400" b="1" dirty="0">
                <a:latin typeface="Century Gothic" panose="020B0502020202020204" pitchFamily="34" charset="0"/>
              </a:rPr>
              <a:t> </a:t>
            </a:r>
            <a:r>
              <a:rPr lang="en-US" sz="2400" b="1" dirty="0" smtClean="0">
                <a:latin typeface="Century Gothic" panose="020B0502020202020204" pitchFamily="34" charset="0"/>
              </a:rPr>
              <a:t>    Target A: </a:t>
            </a:r>
            <a:r>
              <a:rPr lang="en-US" sz="2400" u="sng" dirty="0" smtClean="0">
                <a:solidFill>
                  <a:srgbClr val="FF0000"/>
                </a:solidFill>
                <a:latin typeface="Century Gothic" panose="020B0502020202020204" pitchFamily="34" charset="0"/>
              </a:rPr>
              <a:t>Understand</a:t>
            </a:r>
            <a:r>
              <a:rPr lang="en-US" sz="2400" dirty="0" smtClean="0">
                <a:latin typeface="Century Gothic" panose="020B0502020202020204" pitchFamily="34" charset="0"/>
              </a:rPr>
              <a:t> </a:t>
            </a:r>
            <a:r>
              <a:rPr lang="en-US" sz="2400" dirty="0">
                <a:latin typeface="Century Gothic" panose="020B0502020202020204" pitchFamily="34" charset="0"/>
              </a:rPr>
              <a:t>ratio concepts and use ratio reasoning to solve </a:t>
            </a:r>
            <a:r>
              <a:rPr lang="en-US" sz="2400" dirty="0" smtClean="0">
                <a:latin typeface="Century Gothic" panose="020B0502020202020204" pitchFamily="34" charset="0"/>
              </a:rPr>
              <a:t>problems.</a:t>
            </a:r>
          </a:p>
          <a:p>
            <a:pPr marL="742950" lvl="1" indent="-285750">
              <a:buFont typeface="Arial" panose="020B0604020202020204" pitchFamily="34" charset="0"/>
              <a:buChar char="•"/>
            </a:pPr>
            <a:r>
              <a:rPr lang="en-US" sz="2400" i="1" dirty="0" smtClean="0">
                <a:latin typeface="Century Gothic" panose="020B0502020202020204" pitchFamily="34" charset="0"/>
              </a:rPr>
              <a:t>Grade 7 Ratio and Proportions</a:t>
            </a:r>
          </a:p>
          <a:p>
            <a:pPr lvl="1"/>
            <a:r>
              <a:rPr lang="en-US" sz="2400" b="1" dirty="0">
                <a:latin typeface="Century Gothic" panose="020B0502020202020204" pitchFamily="34" charset="0"/>
              </a:rPr>
              <a:t> </a:t>
            </a:r>
            <a:r>
              <a:rPr lang="en-US" sz="2400" b="1" dirty="0" smtClean="0">
                <a:latin typeface="Century Gothic" panose="020B0502020202020204" pitchFamily="34" charset="0"/>
              </a:rPr>
              <a:t>     Target A: </a:t>
            </a:r>
            <a:r>
              <a:rPr lang="en-US" sz="2400" u="sng" dirty="0" smtClean="0">
                <a:solidFill>
                  <a:srgbClr val="FF0000"/>
                </a:solidFill>
                <a:latin typeface="Century Gothic" panose="020B0502020202020204" pitchFamily="34" charset="0"/>
              </a:rPr>
              <a:t>Analyze </a:t>
            </a:r>
            <a:r>
              <a:rPr lang="en-US" sz="2400" dirty="0">
                <a:latin typeface="Century Gothic" panose="020B0502020202020204" pitchFamily="34" charset="0"/>
              </a:rPr>
              <a:t>proportional relationships and use them to solve real-world </a:t>
            </a:r>
            <a:r>
              <a:rPr lang="en-US" sz="2400" dirty="0" smtClean="0">
                <a:latin typeface="Century Gothic" panose="020B0502020202020204" pitchFamily="34" charset="0"/>
              </a:rPr>
              <a:t>and mathematical problems</a:t>
            </a:r>
            <a:endParaRPr lang="en-US" dirty="0">
              <a:latin typeface="Century Gothic" panose="020B0502020202020204" pitchFamily="34" charset="0"/>
            </a:endParaRPr>
          </a:p>
          <a:p>
            <a:pPr lvl="1"/>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smtClean="0">
                <a:latin typeface="Century Gothic" panose="020B0502020202020204" pitchFamily="34" charset="0"/>
                <a:hlinkClick r:id="rId3"/>
              </a:rPr>
              <a:t>Resource</a:t>
            </a:r>
            <a:r>
              <a:rPr lang="en-US" sz="2400" dirty="0" smtClean="0">
                <a:latin typeface="Century Gothic" panose="020B0502020202020204" pitchFamily="34" charset="0"/>
              </a:rPr>
              <a:t> to support the blueprints</a:t>
            </a:r>
          </a:p>
        </p:txBody>
      </p:sp>
      <p:cxnSp>
        <p:nvCxnSpPr>
          <p:cNvPr id="5" name="Straight Connector 4"/>
          <p:cNvCxnSpPr/>
          <p:nvPr/>
        </p:nvCxnSpPr>
        <p:spPr>
          <a:xfrm>
            <a:off x="0" y="950272"/>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885386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041"/>
            <a:ext cx="7886700" cy="1086904"/>
          </a:xfrm>
          <a:prstGeom prst="rect">
            <a:avLst/>
          </a:prstGeom>
        </p:spPr>
        <p:txBody>
          <a:bodyPr anchor="ctr">
            <a:noAutofit/>
          </a:bodyPr>
          <a:lstStyle/>
          <a:p>
            <a:pPr algn="ctr"/>
            <a:r>
              <a:rPr lang="en-US" sz="4000" b="1" dirty="0" smtClean="0">
                <a:latin typeface="Century Gothic" panose="020B0502020202020204" pitchFamily="34" charset="0"/>
              </a:rPr>
              <a:t>Depth-of-Knowledge and Instruction</a:t>
            </a:r>
            <a:endParaRPr lang="en-US" sz="4000" b="1" dirty="0">
              <a:latin typeface="Century Gothic" panose="020B0502020202020204" pitchFamily="34" charset="0"/>
            </a:endParaRPr>
          </a:p>
        </p:txBody>
      </p:sp>
      <p:sp>
        <p:nvSpPr>
          <p:cNvPr id="5" name="Content Placeholder 4"/>
          <p:cNvSpPr>
            <a:spLocks noGrp="1"/>
          </p:cNvSpPr>
          <p:nvPr>
            <p:ph idx="1"/>
          </p:nvPr>
        </p:nvSpPr>
        <p:spPr>
          <a:xfrm>
            <a:off x="609599" y="1806575"/>
            <a:ext cx="8271641" cy="4351338"/>
          </a:xfrm>
        </p:spPr>
        <p:txBody>
          <a:bodyPr>
            <a:normAutofit/>
          </a:bodyPr>
          <a:lstStyle/>
          <a:p>
            <a:pPr marL="321554" indent="-321554" defTabSz="342900">
              <a:spcAft>
                <a:spcPts val="600"/>
              </a:spcAft>
            </a:pPr>
            <a:r>
              <a:rPr lang="en-US" sz="3200" dirty="0">
                <a:solidFill>
                  <a:prstClr val="black"/>
                </a:solidFill>
                <a:latin typeface="Century Gothic" panose="020B0502020202020204" pitchFamily="34" charset="0"/>
              </a:rPr>
              <a:t>The CT Core Standards require high-level of cognitive demand</a:t>
            </a:r>
          </a:p>
          <a:p>
            <a:pPr marL="860822" lvl="1" indent="-302419" defTabSz="342900">
              <a:spcAft>
                <a:spcPts val="600"/>
              </a:spcAft>
            </a:pPr>
            <a:r>
              <a:rPr lang="en-US" sz="2800" dirty="0">
                <a:solidFill>
                  <a:prstClr val="black"/>
                </a:solidFill>
                <a:latin typeface="Century Gothic" panose="020B0502020202020204" pitchFamily="34" charset="0"/>
              </a:rPr>
              <a:t>Students are expected to apply content knowledge and skills to new situations and sustained tasks</a:t>
            </a:r>
            <a:r>
              <a:rPr lang="en-US" sz="2800" dirty="0" smtClean="0">
                <a:solidFill>
                  <a:prstClr val="black"/>
                </a:solidFill>
                <a:latin typeface="Century Gothic" panose="020B0502020202020204" pitchFamily="34" charset="0"/>
              </a:rPr>
              <a:t>.</a:t>
            </a:r>
            <a:endParaRPr lang="en-US" sz="2800" dirty="0">
              <a:solidFill>
                <a:prstClr val="black"/>
              </a:solidFill>
              <a:latin typeface="Century Gothic" panose="020B0502020202020204" pitchFamily="34" charset="0"/>
            </a:endParaRPr>
          </a:p>
          <a:p>
            <a:pPr marL="321554" indent="-321554" defTabSz="342900">
              <a:spcAft>
                <a:spcPts val="450"/>
              </a:spcAft>
            </a:pPr>
            <a:r>
              <a:rPr lang="en-US" sz="3200" dirty="0">
                <a:solidFill>
                  <a:prstClr val="black"/>
                </a:solidFill>
                <a:latin typeface="Century Gothic" panose="020B0502020202020204" pitchFamily="34" charset="0"/>
              </a:rPr>
              <a:t>The DOK is identified for each target </a:t>
            </a:r>
            <a:endParaRPr lang="en-US" sz="3200" dirty="0" smtClean="0">
              <a:solidFill>
                <a:prstClr val="black"/>
              </a:solidFill>
              <a:latin typeface="Century Gothic" panose="020B0502020202020204" pitchFamily="34" charset="0"/>
            </a:endParaRPr>
          </a:p>
          <a:p>
            <a:pPr marL="403622" indent="-302419" defTabSz="342900">
              <a:spcAft>
                <a:spcPts val="1350"/>
              </a:spcAft>
            </a:pPr>
            <a:endParaRPr lang="en-US" dirty="0" smtClean="0">
              <a:solidFill>
                <a:prstClr val="black"/>
              </a:solidFill>
              <a:latin typeface="Century Gothic" panose="020B0502020202020204" pitchFamily="34" charset="0"/>
            </a:endParaRPr>
          </a:p>
        </p:txBody>
      </p:sp>
      <p:cxnSp>
        <p:nvCxnSpPr>
          <p:cNvPr id="6" name="Straight Connector 5"/>
          <p:cNvCxnSpPr/>
          <p:nvPr/>
        </p:nvCxnSpPr>
        <p:spPr>
          <a:xfrm>
            <a:off x="0" y="1086904"/>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20376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535"/>
            <a:ext cx="9144000" cy="639762"/>
          </a:xfrm>
          <a:prstGeom prst="rect">
            <a:avLst/>
          </a:prstGeom>
        </p:spPr>
        <p:txBody>
          <a:bodyPr>
            <a:noAutofit/>
          </a:bodyPr>
          <a:lstStyle/>
          <a:p>
            <a:r>
              <a:rPr lang="en-US" b="1" dirty="0" smtClean="0"/>
              <a:t>Webb’s Depth-of-Knowledge Levels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252096064"/>
              </p:ext>
            </p:extLst>
          </p:nvPr>
        </p:nvGraphicFramePr>
        <p:xfrm>
          <a:off x="266219" y="1105969"/>
          <a:ext cx="8590644" cy="4684933"/>
        </p:xfrm>
        <a:graphic>
          <a:graphicData uri="http://schemas.openxmlformats.org/drawingml/2006/table">
            <a:tbl>
              <a:tblPr firstRow="1" bandRow="1">
                <a:tableStyleId>{5C22544A-7EE6-4342-B048-85BDC9FD1C3A}</a:tableStyleId>
              </a:tblPr>
              <a:tblGrid>
                <a:gridCol w="1011386"/>
                <a:gridCol w="2788479"/>
                <a:gridCol w="4790779"/>
              </a:tblGrid>
              <a:tr h="870682">
                <a:tc>
                  <a:txBody>
                    <a:bodyPr/>
                    <a:lstStyle/>
                    <a:p>
                      <a:r>
                        <a:rPr lang="en-US" sz="2400" dirty="0" smtClean="0">
                          <a:latin typeface="Century Gothic" panose="020B0502020202020204" pitchFamily="34" charset="0"/>
                        </a:rPr>
                        <a:t>DOK</a:t>
                      </a:r>
                    </a:p>
                    <a:p>
                      <a:r>
                        <a:rPr lang="en-US" sz="2400" dirty="0" smtClean="0">
                          <a:latin typeface="Century Gothic" panose="020B0502020202020204" pitchFamily="34" charset="0"/>
                        </a:rPr>
                        <a:t>Level</a:t>
                      </a:r>
                      <a:endParaRPr lang="en-US" sz="2400" dirty="0">
                        <a:latin typeface="Century Gothic" panose="020B0502020202020204" pitchFamily="34" charset="0"/>
                      </a:endParaRPr>
                    </a:p>
                  </a:txBody>
                  <a:tcPr/>
                </a:tc>
                <a:tc>
                  <a:txBody>
                    <a:bodyPr/>
                    <a:lstStyle/>
                    <a:p>
                      <a:r>
                        <a:rPr lang="en-US" sz="2400" dirty="0" smtClean="0">
                          <a:latin typeface="Century Gothic" panose="020B0502020202020204" pitchFamily="34" charset="0"/>
                        </a:rPr>
                        <a:t>Description</a:t>
                      </a:r>
                      <a:endParaRPr lang="en-US" sz="2400" dirty="0">
                        <a:latin typeface="Century Gothic" panose="020B0502020202020204" pitchFamily="34" charset="0"/>
                      </a:endParaRPr>
                    </a:p>
                  </a:txBody>
                  <a:tcPr/>
                </a:tc>
                <a:tc>
                  <a:txBody>
                    <a:bodyPr/>
                    <a:lstStyle/>
                    <a:p>
                      <a:r>
                        <a:rPr lang="en-US" sz="2400" dirty="0" smtClean="0">
                          <a:latin typeface="Century Gothic" panose="020B0502020202020204" pitchFamily="34" charset="0"/>
                        </a:rPr>
                        <a:t>Tasks</a:t>
                      </a:r>
                      <a:endParaRPr lang="en-US" sz="2400" dirty="0">
                        <a:latin typeface="Century Gothic" panose="020B0502020202020204" pitchFamily="34" charset="0"/>
                      </a:endParaRPr>
                    </a:p>
                  </a:txBody>
                  <a:tcPr/>
                </a:tc>
              </a:tr>
              <a:tr h="796731">
                <a:tc>
                  <a:txBody>
                    <a:bodyPr/>
                    <a:lstStyle/>
                    <a:p>
                      <a:pPr algn="ctr"/>
                      <a:r>
                        <a:rPr lang="en-US" sz="2400" dirty="0" smtClean="0">
                          <a:latin typeface="Century Gothic" panose="020B0502020202020204" pitchFamily="34" charset="0"/>
                        </a:rPr>
                        <a:t>1</a:t>
                      </a:r>
                      <a:endParaRPr lang="en-US" sz="24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Recall and Reproduction</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Facts, simple procedures;</a:t>
                      </a:r>
                      <a:r>
                        <a:rPr lang="en-US" sz="2000" baseline="0" dirty="0" smtClean="0">
                          <a:latin typeface="Century Gothic" panose="020B0502020202020204" pitchFamily="34" charset="0"/>
                        </a:rPr>
                        <a:t> little transformation of knowledge; right or wrong</a:t>
                      </a:r>
                      <a:endParaRPr lang="en-US" sz="2000" dirty="0">
                        <a:latin typeface="Century Gothic" panose="020B0502020202020204" pitchFamily="34" charset="0"/>
                      </a:endParaRPr>
                    </a:p>
                  </a:txBody>
                  <a:tcPr/>
                </a:tc>
              </a:tr>
              <a:tr h="796731">
                <a:tc>
                  <a:txBody>
                    <a:bodyPr/>
                    <a:lstStyle/>
                    <a:p>
                      <a:pPr algn="ctr"/>
                      <a:r>
                        <a:rPr lang="en-US" sz="2400" dirty="0" smtClean="0">
                          <a:latin typeface="Century Gothic" panose="020B0502020202020204" pitchFamily="34" charset="0"/>
                        </a:rPr>
                        <a:t>2</a:t>
                      </a:r>
                      <a:endParaRPr lang="en-US" sz="24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Basic Application of Skills and</a:t>
                      </a:r>
                      <a:r>
                        <a:rPr lang="en-US" sz="2000" baseline="0" dirty="0" smtClean="0">
                          <a:latin typeface="Century Gothic" panose="020B0502020202020204" pitchFamily="34" charset="0"/>
                        </a:rPr>
                        <a:t> Concepts</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Transform knowledge before responding, e.g. compare, explain</a:t>
                      </a:r>
                      <a:endParaRPr lang="en-US" sz="2000" dirty="0">
                        <a:latin typeface="Century Gothic" panose="020B0502020202020204" pitchFamily="34" charset="0"/>
                      </a:endParaRPr>
                    </a:p>
                  </a:txBody>
                  <a:tcPr/>
                </a:tc>
              </a:tr>
              <a:tr h="967425">
                <a:tc>
                  <a:txBody>
                    <a:bodyPr/>
                    <a:lstStyle/>
                    <a:p>
                      <a:pPr algn="ctr"/>
                      <a:r>
                        <a:rPr lang="en-US" sz="2400" dirty="0" smtClean="0">
                          <a:latin typeface="Century Gothic" panose="020B0502020202020204" pitchFamily="34" charset="0"/>
                        </a:rPr>
                        <a:t>3</a:t>
                      </a:r>
                      <a:endParaRPr lang="en-US" sz="24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Strategic Thinking</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Use knowledge</a:t>
                      </a:r>
                      <a:r>
                        <a:rPr lang="en-US" sz="2000" baseline="0" dirty="0" smtClean="0">
                          <a:latin typeface="Century Gothic" panose="020B0502020202020204" pitchFamily="34" charset="0"/>
                        </a:rPr>
                        <a:t> and extended thinking to solve complex problems with more than one possible solution</a:t>
                      </a:r>
                      <a:endParaRPr lang="en-US" sz="2000" dirty="0">
                        <a:latin typeface="Century Gothic" panose="020B0502020202020204" pitchFamily="34" charset="0"/>
                      </a:endParaRPr>
                    </a:p>
                  </a:txBody>
                  <a:tcPr/>
                </a:tc>
              </a:tr>
              <a:tr h="796731">
                <a:tc>
                  <a:txBody>
                    <a:bodyPr/>
                    <a:lstStyle/>
                    <a:p>
                      <a:pPr algn="ctr"/>
                      <a:r>
                        <a:rPr lang="en-US" sz="2400" dirty="0" smtClean="0">
                          <a:latin typeface="Century Gothic" panose="020B0502020202020204" pitchFamily="34" charset="0"/>
                        </a:rPr>
                        <a:t>4</a:t>
                      </a:r>
                      <a:endParaRPr lang="en-US" sz="24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Extended</a:t>
                      </a:r>
                      <a:r>
                        <a:rPr lang="en-US" sz="2000" baseline="0" dirty="0" smtClean="0">
                          <a:latin typeface="Century Gothic" panose="020B0502020202020204" pitchFamily="34" charset="0"/>
                        </a:rPr>
                        <a:t> Thinking</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Sustained strategic thinking over a period of time; real audiences; collaboration</a:t>
                      </a:r>
                      <a:endParaRPr lang="en-US" sz="2000" dirty="0">
                        <a:latin typeface="Century Gothic" panose="020B0502020202020204" pitchFamily="34" charset="0"/>
                      </a:endParaRPr>
                    </a:p>
                  </a:txBody>
                  <a:tcPr/>
                </a:tc>
              </a:tr>
            </a:tbl>
          </a:graphicData>
        </a:graphic>
      </p:graphicFrame>
      <p:cxnSp>
        <p:nvCxnSpPr>
          <p:cNvPr id="6" name="Straight Connector 5"/>
          <p:cNvCxnSpPr/>
          <p:nvPr/>
        </p:nvCxnSpPr>
        <p:spPr>
          <a:xfrm>
            <a:off x="0" y="1002824"/>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419817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3200" y="1170631"/>
            <a:ext cx="8792308" cy="4904348"/>
          </a:xfrm>
          <a:prstGeom prst="rect">
            <a:avLst/>
          </a:prstGeom>
        </p:spPr>
        <p:txBody>
          <a:bodyPr>
            <a:normAutofit lnSpcReduction="10000"/>
          </a:bodyPr>
          <a:lstStyle/>
          <a:p>
            <a:pPr>
              <a:spcAft>
                <a:spcPts val="1200"/>
              </a:spcAft>
            </a:pPr>
            <a:r>
              <a:rPr lang="en-US" sz="2400" dirty="0" smtClean="0">
                <a:latin typeface="Century Gothic" panose="020B0502020202020204" pitchFamily="34" charset="0"/>
              </a:rPr>
              <a:t>The intended student learning outcome determines the DOK level.  What mental processing must occur?  </a:t>
            </a:r>
          </a:p>
          <a:p>
            <a:pPr>
              <a:spcAft>
                <a:spcPts val="1200"/>
              </a:spcAft>
            </a:pPr>
            <a:r>
              <a:rPr lang="en-US" sz="2400" dirty="0" smtClean="0">
                <a:latin typeface="Century Gothic" panose="020B0502020202020204" pitchFamily="34" charset="0"/>
              </a:rPr>
              <a:t>While verbs may appear to point to a DOK level, it is </a:t>
            </a:r>
            <a:r>
              <a:rPr lang="en-US" sz="2400" i="1" dirty="0" smtClean="0">
                <a:latin typeface="Century Gothic" panose="020B0502020202020204" pitchFamily="34" charset="0"/>
              </a:rPr>
              <a:t>what comes after the verb </a:t>
            </a:r>
            <a:r>
              <a:rPr lang="en-US" sz="2400" dirty="0" smtClean="0">
                <a:latin typeface="Century Gothic" panose="020B0502020202020204" pitchFamily="34" charset="0"/>
              </a:rPr>
              <a:t>that is the best indicator of the rigor/DOK level.</a:t>
            </a:r>
          </a:p>
          <a:p>
            <a:pPr lvl="1"/>
            <a:r>
              <a:rPr lang="en-US" b="1" i="1" dirty="0" smtClean="0">
                <a:latin typeface="Century Gothic" panose="020B0502020202020204" pitchFamily="34" charset="0"/>
              </a:rPr>
              <a:t>Describe </a:t>
            </a:r>
            <a:r>
              <a:rPr lang="en-US" dirty="0" smtClean="0">
                <a:latin typeface="Century Gothic" panose="020B0502020202020204" pitchFamily="34" charset="0"/>
              </a:rPr>
              <a:t>the properties of a parallelogram.</a:t>
            </a:r>
          </a:p>
          <a:p>
            <a:pPr lvl="1"/>
            <a:r>
              <a:rPr lang="en-US" b="1" i="1" dirty="0" smtClean="0">
                <a:latin typeface="Century Gothic" panose="020B0502020202020204" pitchFamily="34" charset="0"/>
              </a:rPr>
              <a:t>Describe </a:t>
            </a:r>
            <a:r>
              <a:rPr lang="en-US" dirty="0" smtClean="0">
                <a:latin typeface="Century Gothic" panose="020B0502020202020204" pitchFamily="34" charset="0"/>
              </a:rPr>
              <a:t>how ratios and rates are alike and different.</a:t>
            </a:r>
          </a:p>
          <a:p>
            <a:pPr lvl="1"/>
            <a:r>
              <a:rPr lang="en-US" b="1" i="1" dirty="0" smtClean="0">
                <a:latin typeface="Century Gothic" panose="020B0502020202020204" pitchFamily="34" charset="0"/>
              </a:rPr>
              <a:t>Describe </a:t>
            </a:r>
            <a:r>
              <a:rPr lang="en-US" dirty="0" smtClean="0">
                <a:latin typeface="Century Gothic" panose="020B0502020202020204" pitchFamily="34" charset="0"/>
              </a:rPr>
              <a:t>the most significant component of a linear graph.</a:t>
            </a:r>
          </a:p>
          <a:p>
            <a:pPr marL="114300" indent="0">
              <a:buNone/>
            </a:pPr>
            <a:endParaRPr lang="en-US" sz="1300" dirty="0" smtClean="0">
              <a:latin typeface="Century Gothic" panose="020B0502020202020204" pitchFamily="34" charset="0"/>
            </a:endParaRPr>
          </a:p>
          <a:p>
            <a:pPr marL="114300" indent="0">
              <a:buNone/>
            </a:pPr>
            <a:r>
              <a:rPr lang="en-US" sz="1300" dirty="0" smtClean="0">
                <a:latin typeface="Century Gothic" panose="020B0502020202020204" pitchFamily="34" charset="0"/>
              </a:rPr>
              <a:t>Source: Karin Hess, Ed.D. National Center for Assessment</a:t>
            </a:r>
            <a:endParaRPr lang="en-US" sz="1300" dirty="0">
              <a:latin typeface="Century Gothic" panose="020B0502020202020204" pitchFamily="34" charset="0"/>
            </a:endParaRPr>
          </a:p>
        </p:txBody>
      </p:sp>
      <p:sp>
        <p:nvSpPr>
          <p:cNvPr id="5" name="TextBox 4"/>
          <p:cNvSpPr txBox="1"/>
          <p:nvPr/>
        </p:nvSpPr>
        <p:spPr>
          <a:xfrm>
            <a:off x="76200" y="188685"/>
            <a:ext cx="9144000" cy="646331"/>
          </a:xfrm>
          <a:prstGeom prst="rect">
            <a:avLst/>
          </a:prstGeom>
          <a:noFill/>
        </p:spPr>
        <p:txBody>
          <a:bodyPr wrap="square" rtlCol="0">
            <a:spAutoFit/>
          </a:bodyPr>
          <a:lstStyle/>
          <a:p>
            <a:r>
              <a:rPr lang="en-US" sz="3600" b="1" dirty="0" smtClean="0">
                <a:latin typeface="Century Gothic" panose="020B0502020202020204" pitchFamily="34" charset="0"/>
              </a:rPr>
              <a:t>DOK is about complexity – not difficulty!</a:t>
            </a:r>
            <a:endParaRPr lang="en-US" sz="3600" b="1" dirty="0">
              <a:latin typeface="Century Gothic" panose="020B0502020202020204" pitchFamily="34" charset="0"/>
            </a:endParaRPr>
          </a:p>
        </p:txBody>
      </p:sp>
      <p:cxnSp>
        <p:nvCxnSpPr>
          <p:cNvPr id="7" name="Straight Connector 6"/>
          <p:cNvCxnSpPr/>
          <p:nvPr/>
        </p:nvCxnSpPr>
        <p:spPr>
          <a:xfrm>
            <a:off x="0" y="1002823"/>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714109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0960"/>
            <a:ext cx="9144000" cy="9144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Century Gothic" panose="020B0502020202020204" pitchFamily="34" charset="0"/>
              </a:rPr>
              <a:t>Learning Targets</a:t>
            </a:r>
            <a:endParaRPr lang="en-US" sz="4000" b="1" dirty="0">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2539191135"/>
              </p:ext>
            </p:extLst>
          </p:nvPr>
        </p:nvGraphicFramePr>
        <p:xfrm>
          <a:off x="228600" y="1856584"/>
          <a:ext cx="8686800" cy="3354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22475" y="1230736"/>
            <a:ext cx="8189090" cy="492443"/>
          </a:xfrm>
          <a:prstGeom prst="rect">
            <a:avLst/>
          </a:prstGeom>
        </p:spPr>
        <p:txBody>
          <a:bodyPr wrap="square">
            <a:spAutoFit/>
          </a:bodyPr>
          <a:lstStyle/>
          <a:p>
            <a:pPr>
              <a:spcAft>
                <a:spcPts val="1200"/>
              </a:spcAft>
            </a:pPr>
            <a:r>
              <a:rPr lang="en-US" sz="2600" dirty="0">
                <a:latin typeface="Century Gothic" panose="020B0502020202020204" pitchFamily="34" charset="0"/>
              </a:rPr>
              <a:t>By the end of this presentation, I will </a:t>
            </a:r>
            <a:r>
              <a:rPr lang="en-US" sz="2600" dirty="0" smtClean="0">
                <a:latin typeface="Century Gothic" panose="020B0502020202020204" pitchFamily="34" charset="0"/>
              </a:rPr>
              <a:t>know:</a:t>
            </a:r>
            <a:endParaRPr lang="en-US" sz="2600" dirty="0">
              <a:latin typeface="Century Gothic" panose="020B0502020202020204" pitchFamily="34" charset="0"/>
            </a:endParaRPr>
          </a:p>
        </p:txBody>
      </p:sp>
      <p:pic>
        <p:nvPicPr>
          <p:cNvPr id="4" name="Picture 3"/>
          <p:cNvPicPr>
            <a:picLocks noChangeAspect="1"/>
          </p:cNvPicPr>
          <p:nvPr/>
        </p:nvPicPr>
        <p:blipFill>
          <a:blip r:embed="rId8"/>
          <a:stretch>
            <a:fillRect/>
          </a:stretch>
        </p:blipFill>
        <p:spPr>
          <a:xfrm>
            <a:off x="-49169" y="946243"/>
            <a:ext cx="9242337" cy="109738"/>
          </a:xfrm>
          <a:prstGeom prst="rect">
            <a:avLst/>
          </a:prstGeom>
        </p:spPr>
      </p:pic>
    </p:spTree>
    <p:extLst>
      <p:ext uri="{BB962C8B-B14F-4D97-AF65-F5344CB8AC3E}">
        <p14:creationId xmlns:p14="http://schemas.microsoft.com/office/powerpoint/2010/main" val="129003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2050" y="90569"/>
            <a:ext cx="6858000" cy="685800"/>
          </a:xfrm>
          <a:prstGeom prst="rect">
            <a:avLst/>
          </a:prstGeom>
        </p:spPr>
        <p:txBody>
          <a:bodyPr anchor="ctr"/>
          <a:lstStyle/>
          <a:p>
            <a:r>
              <a:rPr lang="en-US" sz="4000" b="1" dirty="0" smtClean="0">
                <a:latin typeface="Century Gothic" panose="020B0502020202020204" pitchFamily="34" charset="0"/>
              </a:rPr>
              <a:t>Putting It Into Practice</a:t>
            </a:r>
            <a:endParaRPr lang="en-US" sz="4000" b="1" dirty="0">
              <a:latin typeface="Century Gothic" panose="020B0502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211192"/>
            <a:ext cx="7219950" cy="465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0" y="859197"/>
            <a:ext cx="9144000" cy="0"/>
          </a:xfrm>
          <a:prstGeom prst="line">
            <a:avLst/>
          </a:prstGeom>
          <a:ln>
            <a:solidFill>
              <a:srgbClr val="002D73"/>
            </a:solidFill>
          </a:ln>
        </p:spPr>
        <p:style>
          <a:lnRef idx="2">
            <a:schemeClr val="accent1"/>
          </a:lnRef>
          <a:fillRef idx="0">
            <a:schemeClr val="accent1"/>
          </a:fillRef>
          <a:effectRef idx="1">
            <a:schemeClr val="accent1"/>
          </a:effectRef>
          <a:fontRef idx="minor">
            <a:schemeClr val="tx1"/>
          </a:fontRef>
        </p:style>
      </p:cxnSp>
      <p:sp>
        <p:nvSpPr>
          <p:cNvPr id="3" name="Right Arrow 2"/>
          <p:cNvSpPr/>
          <p:nvPr/>
        </p:nvSpPr>
        <p:spPr>
          <a:xfrm rot="2268180">
            <a:off x="2986694" y="3214779"/>
            <a:ext cx="3733800" cy="971550"/>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2895600" y="5893449"/>
            <a:ext cx="4572000" cy="369332"/>
          </a:xfrm>
          <a:prstGeom prst="rect">
            <a:avLst/>
          </a:prstGeom>
        </p:spPr>
        <p:txBody>
          <a:bodyPr>
            <a:spAutoFit/>
          </a:bodyPr>
          <a:lstStyle/>
          <a:p>
            <a:r>
              <a:rPr lang="en-US" dirty="0" smtClean="0">
                <a:hlinkClick r:id="rId4"/>
              </a:rPr>
              <a:t>Cognitive Rigor Matrix for Math</a:t>
            </a:r>
            <a:endParaRPr lang="en-US" dirty="0"/>
          </a:p>
        </p:txBody>
      </p:sp>
    </p:spTree>
    <p:extLst>
      <p:ext uri="{BB962C8B-B14F-4D97-AF65-F5344CB8AC3E}">
        <p14:creationId xmlns:p14="http://schemas.microsoft.com/office/powerpoint/2010/main" val="2260639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146"/>
            <a:ext cx="7886700" cy="1325563"/>
          </a:xfrm>
        </p:spPr>
        <p:txBody>
          <a:bodyPr>
            <a:normAutofit/>
          </a:bodyPr>
          <a:lstStyle/>
          <a:p>
            <a:pPr algn="ctr"/>
            <a:r>
              <a:rPr lang="en-US" b="1" dirty="0" smtClean="0">
                <a:latin typeface="Century Gothic" panose="020B0502020202020204" pitchFamily="34" charset="0"/>
              </a:rPr>
              <a:t>Identifying the DOK Level</a:t>
            </a:r>
            <a:endParaRPr lang="en-US" dirty="0"/>
          </a:p>
        </p:txBody>
      </p:sp>
      <p:sp>
        <p:nvSpPr>
          <p:cNvPr id="3" name="Content Placeholder 2"/>
          <p:cNvSpPr>
            <a:spLocks noGrp="1"/>
          </p:cNvSpPr>
          <p:nvPr>
            <p:ph idx="1"/>
          </p:nvPr>
        </p:nvSpPr>
        <p:spPr>
          <a:xfrm>
            <a:off x="231228" y="1610709"/>
            <a:ext cx="8681545" cy="4351338"/>
          </a:xfrm>
        </p:spPr>
        <p:txBody>
          <a:bodyPr>
            <a:normAutofit/>
          </a:bodyPr>
          <a:lstStyle/>
          <a:p>
            <a:pPr marL="0" indent="0">
              <a:spcAft>
                <a:spcPts val="1200"/>
              </a:spcAft>
              <a:buNone/>
            </a:pPr>
            <a:r>
              <a:rPr lang="en-US" sz="3200" i="1" dirty="0" smtClean="0">
                <a:latin typeface="Century Gothic" panose="020B0502020202020204" pitchFamily="34" charset="0"/>
              </a:rPr>
              <a:t>Grade 8: </a:t>
            </a:r>
            <a:r>
              <a:rPr lang="en-US" sz="3200" dirty="0" smtClean="0">
                <a:latin typeface="Century Gothic" panose="020B0502020202020204" pitchFamily="34" charset="0"/>
              </a:rPr>
              <a:t>In which set are the numbers equivalent?</a:t>
            </a:r>
          </a:p>
          <a:p>
            <a:pPr marL="0" indent="0">
              <a:spcAft>
                <a:spcPts val="1200"/>
              </a:spcAft>
              <a:buNone/>
            </a:pPr>
            <a:r>
              <a:rPr lang="en-US" sz="3200" i="1" dirty="0">
                <a:latin typeface="Century Gothic" panose="020B0502020202020204" pitchFamily="34" charset="0"/>
              </a:rPr>
              <a:t>	</a:t>
            </a:r>
            <a:r>
              <a:rPr lang="en-US" sz="3200" dirty="0" smtClean="0">
                <a:latin typeface="Century Gothic" panose="020B0502020202020204" pitchFamily="34" charset="0"/>
              </a:rPr>
              <a:t>a. 1/3, 3/27, 33%</a:t>
            </a:r>
          </a:p>
          <a:p>
            <a:pPr marL="0" indent="0">
              <a:spcAft>
                <a:spcPts val="1200"/>
              </a:spcAft>
              <a:buNone/>
            </a:pPr>
            <a:r>
              <a:rPr lang="en-US" sz="3200" dirty="0">
                <a:latin typeface="Century Gothic" panose="020B0502020202020204" pitchFamily="34" charset="0"/>
              </a:rPr>
              <a:t>	</a:t>
            </a:r>
            <a:r>
              <a:rPr lang="en-US" sz="3200" dirty="0" smtClean="0">
                <a:latin typeface="Century Gothic" panose="020B0502020202020204" pitchFamily="34" charset="0"/>
              </a:rPr>
              <a:t>b.  0.090, 90%, 0.90</a:t>
            </a:r>
          </a:p>
          <a:p>
            <a:pPr marL="0" indent="0">
              <a:spcAft>
                <a:spcPts val="1200"/>
              </a:spcAft>
              <a:buNone/>
            </a:pPr>
            <a:r>
              <a:rPr lang="en-US" sz="3200" dirty="0">
                <a:latin typeface="Century Gothic" panose="020B0502020202020204" pitchFamily="34" charset="0"/>
              </a:rPr>
              <a:t>	</a:t>
            </a:r>
            <a:r>
              <a:rPr lang="en-US" sz="3200" dirty="0" smtClean="0">
                <a:latin typeface="Century Gothic" panose="020B0502020202020204" pitchFamily="34" charset="0"/>
              </a:rPr>
              <a:t>c.  88%, 88/100, 22/25</a:t>
            </a:r>
          </a:p>
          <a:p>
            <a:pPr marL="0" indent="0">
              <a:spcAft>
                <a:spcPts val="1200"/>
              </a:spcAft>
              <a:buNone/>
            </a:pPr>
            <a:r>
              <a:rPr lang="en-US" sz="3200" dirty="0">
                <a:latin typeface="Century Gothic" panose="020B0502020202020204" pitchFamily="34" charset="0"/>
              </a:rPr>
              <a:t>	</a:t>
            </a:r>
            <a:r>
              <a:rPr lang="en-US" sz="3200" dirty="0" smtClean="0">
                <a:latin typeface="Century Gothic" panose="020B0502020202020204" pitchFamily="34" charset="0"/>
              </a:rPr>
              <a:t>d.  0.66%, 2/3, 66.7%</a:t>
            </a:r>
          </a:p>
          <a:p>
            <a:pPr marL="0" indent="0">
              <a:spcAft>
                <a:spcPts val="1200"/>
              </a:spcAft>
              <a:buNone/>
            </a:pPr>
            <a:endParaRPr lang="en-US" sz="3200" i="1" dirty="0">
              <a:latin typeface="Century Gothic" panose="020B0502020202020204" pitchFamily="34" charset="0"/>
            </a:endParaRPr>
          </a:p>
        </p:txBody>
      </p:sp>
      <p:cxnSp>
        <p:nvCxnSpPr>
          <p:cNvPr id="5" name="Straight Connector 4"/>
          <p:cNvCxnSpPr/>
          <p:nvPr/>
        </p:nvCxnSpPr>
        <p:spPr>
          <a:xfrm>
            <a:off x="0" y="1276088"/>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4335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Identifying the </a:t>
            </a:r>
            <a:r>
              <a:rPr lang="en-US" b="1" dirty="0" err="1">
                <a:latin typeface="Century Gothic" panose="020B0502020202020204" pitchFamily="34" charset="0"/>
              </a:rPr>
              <a:t>DOK</a:t>
            </a:r>
            <a:r>
              <a:rPr lang="en-US" b="1" dirty="0">
                <a:latin typeface="Century Gothic" panose="020B0502020202020204" pitchFamily="34" charset="0"/>
              </a:rPr>
              <a:t> Level</a:t>
            </a:r>
            <a:endParaRPr lang="en-US" dirty="0"/>
          </a:p>
        </p:txBody>
      </p:sp>
      <p:sp>
        <p:nvSpPr>
          <p:cNvPr id="4" name="Content Placeholder 5"/>
          <p:cNvSpPr txBox="1">
            <a:spLocks/>
          </p:cNvSpPr>
          <p:nvPr/>
        </p:nvSpPr>
        <p:spPr>
          <a:xfrm>
            <a:off x="628650" y="1910678"/>
            <a:ext cx="7886700" cy="435133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latin typeface="Century Gothic" panose="020B0502020202020204" pitchFamily="34" charset="0"/>
              </a:rPr>
              <a:t>Bill lives on the side of the street with even-numbered addresses.  Which addresses below would be found on Bill’s side of the street?</a:t>
            </a:r>
          </a:p>
          <a:p>
            <a:pPr marL="0" indent="0">
              <a:buFont typeface="Arial" panose="020B0604020202020204" pitchFamily="34" charset="0"/>
              <a:buNone/>
            </a:pPr>
            <a:r>
              <a:rPr lang="en-US" sz="3200" dirty="0" smtClean="0">
                <a:latin typeface="Century Gothic" panose="020B0502020202020204" pitchFamily="34" charset="0"/>
              </a:rPr>
              <a:t>	a.  1020, 1022, 1024</a:t>
            </a:r>
          </a:p>
          <a:p>
            <a:pPr marL="0" indent="0">
              <a:buFont typeface="Arial" panose="020B0604020202020204" pitchFamily="34" charset="0"/>
              <a:buNone/>
            </a:pPr>
            <a:r>
              <a:rPr lang="en-US" sz="3200" dirty="0" smtClean="0">
                <a:latin typeface="Century Gothic" panose="020B0502020202020204" pitchFamily="34" charset="0"/>
              </a:rPr>
              <a:t>	b.  2021,2023,2025</a:t>
            </a:r>
          </a:p>
          <a:p>
            <a:pPr marL="0" indent="0">
              <a:buFont typeface="Arial" panose="020B0604020202020204" pitchFamily="34" charset="0"/>
              <a:buNone/>
            </a:pPr>
            <a:r>
              <a:rPr lang="en-US" sz="3200" dirty="0" smtClean="0">
                <a:latin typeface="Century Gothic" panose="020B0502020202020204" pitchFamily="34" charset="0"/>
              </a:rPr>
              <a:t>	c.  3168, 3169, 3170</a:t>
            </a:r>
          </a:p>
          <a:p>
            <a:pPr marL="0" indent="0">
              <a:buFont typeface="Arial" panose="020B0604020202020204" pitchFamily="34" charset="0"/>
              <a:buNone/>
            </a:pPr>
            <a:r>
              <a:rPr lang="en-US" sz="3200" dirty="0" smtClean="0">
                <a:latin typeface="Century Gothic" panose="020B0502020202020204" pitchFamily="34" charset="0"/>
              </a:rPr>
              <a:t>	d.  4167, 4168, 4170</a:t>
            </a:r>
            <a:endParaRPr lang="en-US" sz="3200" dirty="0">
              <a:latin typeface="Century Gothic" panose="020B0502020202020204" pitchFamily="34" charset="0"/>
            </a:endParaRPr>
          </a:p>
        </p:txBody>
      </p:sp>
      <p:cxnSp>
        <p:nvCxnSpPr>
          <p:cNvPr id="5" name="Straight Connector 4"/>
          <p:cNvCxnSpPr/>
          <p:nvPr/>
        </p:nvCxnSpPr>
        <p:spPr>
          <a:xfrm>
            <a:off x="0" y="1276088"/>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29909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entury Gothic" panose="020B0502020202020204" pitchFamily="34" charset="0"/>
              </a:rPr>
              <a:t>Identifying the </a:t>
            </a:r>
            <a:r>
              <a:rPr lang="en-US" b="1" dirty="0" err="1">
                <a:latin typeface="Century Gothic" panose="020B0502020202020204" pitchFamily="34" charset="0"/>
              </a:rPr>
              <a:t>DOK</a:t>
            </a:r>
            <a:r>
              <a:rPr lang="en-US" b="1" dirty="0">
                <a:latin typeface="Century Gothic" panose="020B0502020202020204" pitchFamily="34" charset="0"/>
              </a:rPr>
              <a:t> Level</a:t>
            </a:r>
            <a:endParaRPr lang="en-US" dirty="0"/>
          </a:p>
        </p:txBody>
      </p:sp>
      <p:sp>
        <p:nvSpPr>
          <p:cNvPr id="4" name="Content Placeholder 7"/>
          <p:cNvSpPr txBox="1">
            <a:spLocks/>
          </p:cNvSpPr>
          <p:nvPr/>
        </p:nvSpPr>
        <p:spPr>
          <a:xfrm>
            <a:off x="628650" y="1825625"/>
            <a:ext cx="78867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latin typeface="Century Gothic" panose="020B0502020202020204" pitchFamily="34" charset="0"/>
              </a:rPr>
              <a:t>Which of the following is NOT true for any value of x?</a:t>
            </a:r>
          </a:p>
          <a:p>
            <a:pPr marL="0" indent="0">
              <a:buFont typeface="Arial" panose="020B0604020202020204" pitchFamily="34" charset="0"/>
              <a:buNone/>
            </a:pPr>
            <a:r>
              <a:rPr lang="en-US" sz="3200" dirty="0" smtClean="0">
                <a:latin typeface="Century Gothic" panose="020B0502020202020204" pitchFamily="34" charset="0"/>
              </a:rPr>
              <a:t>	a.  x &lt; </a:t>
            </a:r>
            <a:r>
              <a:rPr lang="en-US" sz="3200" dirty="0" smtClean="0">
                <a:latin typeface="Century Gothic" panose="020B0502020202020204" pitchFamily="34" charset="0"/>
              </a:rPr>
              <a:t>x</a:t>
            </a:r>
            <a:r>
              <a:rPr lang="en-US" sz="3200" baseline="30000" dirty="0" smtClean="0">
                <a:latin typeface="Century Gothic" panose="020B0502020202020204" pitchFamily="34" charset="0"/>
              </a:rPr>
              <a:t>2</a:t>
            </a:r>
            <a:r>
              <a:rPr lang="en-US" sz="3200" dirty="0" smtClean="0">
                <a:latin typeface="Century Gothic" panose="020B0502020202020204" pitchFamily="34" charset="0"/>
              </a:rPr>
              <a:t> &lt; </a:t>
            </a:r>
            <a:r>
              <a:rPr lang="en-US" sz="3200" dirty="0" smtClean="0">
                <a:latin typeface="Century Gothic" panose="020B0502020202020204" pitchFamily="34" charset="0"/>
              </a:rPr>
              <a:t>x</a:t>
            </a:r>
            <a:r>
              <a:rPr lang="en-US" sz="3200" baseline="30000" dirty="0" smtClean="0">
                <a:latin typeface="Century Gothic" panose="020B0502020202020204" pitchFamily="34" charset="0"/>
              </a:rPr>
              <a:t>3</a:t>
            </a:r>
            <a:endParaRPr lang="en-US" sz="3200" baseline="30000" dirty="0" smtClean="0">
              <a:latin typeface="Century Gothic" panose="020B0502020202020204" pitchFamily="34" charset="0"/>
            </a:endParaRPr>
          </a:p>
          <a:p>
            <a:pPr marL="0" indent="0">
              <a:buFont typeface="Arial" panose="020B0604020202020204" pitchFamily="34" charset="0"/>
              <a:buNone/>
            </a:pPr>
            <a:r>
              <a:rPr lang="en-US" sz="3200" baseline="30000" dirty="0" smtClean="0">
                <a:latin typeface="Century Gothic" panose="020B0502020202020204" pitchFamily="34" charset="0"/>
              </a:rPr>
              <a:t>	</a:t>
            </a:r>
            <a:r>
              <a:rPr lang="en-US" sz="3200" dirty="0" smtClean="0">
                <a:latin typeface="Century Gothic" panose="020B0502020202020204" pitchFamily="34" charset="0"/>
              </a:rPr>
              <a:t>b.  </a:t>
            </a:r>
            <a:r>
              <a:rPr lang="en-US" sz="3200" dirty="0" err="1" smtClean="0">
                <a:latin typeface="Century Gothic" panose="020B0502020202020204" pitchFamily="34" charset="0"/>
              </a:rPr>
              <a:t>x</a:t>
            </a:r>
            <a:r>
              <a:rPr lang="en-US" sz="3200" baseline="30000" dirty="0" err="1" smtClean="0">
                <a:latin typeface="Century Gothic" panose="020B0502020202020204" pitchFamily="34" charset="0"/>
              </a:rPr>
              <a:t>3</a:t>
            </a:r>
            <a:r>
              <a:rPr lang="en-US" sz="3200" dirty="0" smtClean="0">
                <a:latin typeface="Century Gothic" panose="020B0502020202020204" pitchFamily="34" charset="0"/>
              </a:rPr>
              <a:t> &lt; x &lt; </a:t>
            </a:r>
            <a:r>
              <a:rPr lang="en-US" sz="3200" dirty="0" err="1" smtClean="0">
                <a:latin typeface="Century Gothic" panose="020B0502020202020204" pitchFamily="34" charset="0"/>
              </a:rPr>
              <a:t>x</a:t>
            </a:r>
            <a:r>
              <a:rPr lang="en-US" sz="3200" baseline="30000" dirty="0" err="1" smtClean="0">
                <a:latin typeface="Century Gothic" panose="020B0502020202020204" pitchFamily="34" charset="0"/>
              </a:rPr>
              <a:t>2</a:t>
            </a:r>
            <a:endParaRPr lang="en-US" sz="3200" baseline="30000" dirty="0" smtClean="0">
              <a:latin typeface="Century Gothic" panose="020B0502020202020204" pitchFamily="34" charset="0"/>
            </a:endParaRPr>
          </a:p>
          <a:p>
            <a:pPr marL="0" indent="0">
              <a:buFont typeface="Arial" panose="020B0604020202020204" pitchFamily="34" charset="0"/>
              <a:buNone/>
            </a:pPr>
            <a:r>
              <a:rPr lang="en-US" sz="3200" baseline="30000" dirty="0" smtClean="0">
                <a:latin typeface="Century Gothic" panose="020B0502020202020204" pitchFamily="34" charset="0"/>
              </a:rPr>
              <a:t>	</a:t>
            </a:r>
            <a:r>
              <a:rPr lang="en-US" sz="3200" dirty="0" smtClean="0">
                <a:latin typeface="Century Gothic" panose="020B0502020202020204" pitchFamily="34" charset="0"/>
              </a:rPr>
              <a:t>c.  x &lt; </a:t>
            </a:r>
            <a:r>
              <a:rPr lang="en-US" sz="3200" dirty="0" err="1" smtClean="0">
                <a:latin typeface="Century Gothic" panose="020B0502020202020204" pitchFamily="34" charset="0"/>
              </a:rPr>
              <a:t>x</a:t>
            </a:r>
            <a:r>
              <a:rPr lang="en-US" sz="3200" baseline="30000" dirty="0" err="1" smtClean="0">
                <a:latin typeface="Century Gothic" panose="020B0502020202020204" pitchFamily="34" charset="0"/>
              </a:rPr>
              <a:t>3</a:t>
            </a:r>
            <a:r>
              <a:rPr lang="en-US" sz="3200" dirty="0" smtClean="0">
                <a:latin typeface="Century Gothic" panose="020B0502020202020204" pitchFamily="34" charset="0"/>
              </a:rPr>
              <a:t> &lt; </a:t>
            </a:r>
            <a:r>
              <a:rPr lang="en-US" sz="3200" dirty="0" err="1" smtClean="0">
                <a:latin typeface="Century Gothic" panose="020B0502020202020204" pitchFamily="34" charset="0"/>
              </a:rPr>
              <a:t>x</a:t>
            </a:r>
            <a:r>
              <a:rPr lang="en-US" sz="3200" baseline="30000" dirty="0" err="1" smtClean="0">
                <a:latin typeface="Century Gothic" panose="020B0502020202020204" pitchFamily="34" charset="0"/>
              </a:rPr>
              <a:t>2</a:t>
            </a:r>
            <a:endParaRPr lang="en-US" sz="3200" dirty="0" smtClean="0">
              <a:latin typeface="Century Gothic" panose="020B0502020202020204" pitchFamily="34" charset="0"/>
            </a:endParaRPr>
          </a:p>
          <a:p>
            <a:pPr marL="0" indent="0">
              <a:buFont typeface="Arial" panose="020B0604020202020204" pitchFamily="34" charset="0"/>
              <a:buNone/>
            </a:pPr>
            <a:r>
              <a:rPr lang="en-US" sz="3200" baseline="30000" dirty="0" smtClean="0">
                <a:latin typeface="Century Gothic" panose="020B0502020202020204" pitchFamily="34" charset="0"/>
              </a:rPr>
              <a:t>	</a:t>
            </a:r>
            <a:r>
              <a:rPr lang="en-US" sz="3200" dirty="0" smtClean="0">
                <a:latin typeface="Century Gothic" panose="020B0502020202020204" pitchFamily="34" charset="0"/>
              </a:rPr>
              <a:t>d.  </a:t>
            </a:r>
            <a:r>
              <a:rPr lang="en-US" sz="3200" dirty="0" err="1" smtClean="0">
                <a:latin typeface="Century Gothic" panose="020B0502020202020204" pitchFamily="34" charset="0"/>
              </a:rPr>
              <a:t>x</a:t>
            </a:r>
            <a:r>
              <a:rPr lang="en-US" sz="3200" baseline="30000" dirty="0" err="1" smtClean="0">
                <a:latin typeface="Century Gothic" panose="020B0502020202020204" pitchFamily="34" charset="0"/>
              </a:rPr>
              <a:t>2</a:t>
            </a:r>
            <a:r>
              <a:rPr lang="en-US" sz="3200" dirty="0" smtClean="0">
                <a:latin typeface="Century Gothic" panose="020B0502020202020204" pitchFamily="34" charset="0"/>
              </a:rPr>
              <a:t> &lt; x &lt; </a:t>
            </a:r>
            <a:r>
              <a:rPr lang="en-US" sz="3200" dirty="0" err="1" smtClean="0">
                <a:latin typeface="Century Gothic" panose="020B0502020202020204" pitchFamily="34" charset="0"/>
              </a:rPr>
              <a:t>x</a:t>
            </a:r>
            <a:r>
              <a:rPr lang="en-US" sz="3200" baseline="30000" dirty="0" err="1" smtClean="0">
                <a:latin typeface="Century Gothic" panose="020B0502020202020204" pitchFamily="34" charset="0"/>
              </a:rPr>
              <a:t>3</a:t>
            </a:r>
            <a:endParaRPr lang="en-US" sz="3200" baseline="30000" dirty="0" smtClean="0">
              <a:latin typeface="Century Gothic" panose="020B0502020202020204" pitchFamily="34" charset="0"/>
            </a:endParaRPr>
          </a:p>
          <a:p>
            <a:pPr marL="0" indent="0">
              <a:buFont typeface="Arial" panose="020B0604020202020204" pitchFamily="34" charset="0"/>
              <a:buNone/>
            </a:pPr>
            <a:r>
              <a:rPr lang="en-US" sz="3200" baseline="30000" dirty="0" smtClean="0">
                <a:latin typeface="Century Gothic" panose="020B0502020202020204" pitchFamily="34" charset="0"/>
              </a:rPr>
              <a:t>	</a:t>
            </a:r>
            <a:r>
              <a:rPr lang="en-US" sz="3200" dirty="0" smtClean="0">
                <a:latin typeface="Century Gothic" panose="020B0502020202020204" pitchFamily="34" charset="0"/>
              </a:rPr>
              <a:t>e. </a:t>
            </a:r>
            <a:r>
              <a:rPr lang="en-US" sz="3200" dirty="0" err="1" smtClean="0">
                <a:latin typeface="Century Gothic" panose="020B0502020202020204" pitchFamily="34" charset="0"/>
              </a:rPr>
              <a:t>x</a:t>
            </a:r>
            <a:r>
              <a:rPr lang="en-US" sz="3200" baseline="30000" dirty="0" err="1" smtClean="0">
                <a:latin typeface="Century Gothic" panose="020B0502020202020204" pitchFamily="34" charset="0"/>
              </a:rPr>
              <a:t>3</a:t>
            </a:r>
            <a:r>
              <a:rPr lang="en-US" sz="3200" dirty="0" smtClean="0">
                <a:latin typeface="Century Gothic" panose="020B0502020202020204" pitchFamily="34" charset="0"/>
              </a:rPr>
              <a:t> &lt; </a:t>
            </a:r>
            <a:r>
              <a:rPr lang="en-US" sz="3200" dirty="0" err="1" smtClean="0">
                <a:latin typeface="Century Gothic" panose="020B0502020202020204" pitchFamily="34" charset="0"/>
              </a:rPr>
              <a:t>x</a:t>
            </a:r>
            <a:r>
              <a:rPr lang="en-US" sz="3200" baseline="30000" dirty="0" err="1" smtClean="0">
                <a:latin typeface="Century Gothic" panose="020B0502020202020204" pitchFamily="34" charset="0"/>
              </a:rPr>
              <a:t>2</a:t>
            </a:r>
            <a:r>
              <a:rPr lang="en-US" sz="3200" dirty="0" smtClean="0">
                <a:latin typeface="Century Gothic" panose="020B0502020202020204" pitchFamily="34" charset="0"/>
              </a:rPr>
              <a:t> &lt; x</a:t>
            </a:r>
            <a:endParaRPr lang="en-US" sz="3200" baseline="30000" dirty="0" smtClean="0">
              <a:latin typeface="Century Gothic" panose="020B0502020202020204" pitchFamily="34" charset="0"/>
            </a:endParaRPr>
          </a:p>
          <a:p>
            <a:pPr marL="0" indent="0">
              <a:buFont typeface="Arial" panose="020B0604020202020204" pitchFamily="34" charset="0"/>
              <a:buNone/>
            </a:pPr>
            <a:endParaRPr lang="en-US" sz="3200" baseline="30000" dirty="0" smtClean="0">
              <a:latin typeface="Century Gothic" panose="020B0502020202020204" pitchFamily="34" charset="0"/>
            </a:endParaRPr>
          </a:p>
          <a:p>
            <a:pPr marL="0" indent="0">
              <a:buFont typeface="Arial" panose="020B0604020202020204" pitchFamily="34" charset="0"/>
              <a:buNone/>
            </a:pPr>
            <a:endParaRPr lang="en-US" sz="3200" baseline="30000" dirty="0" smtClean="0">
              <a:latin typeface="Century Gothic" panose="020B0502020202020204" pitchFamily="34" charset="0"/>
            </a:endParaRPr>
          </a:p>
          <a:p>
            <a:pPr marL="0" indent="0">
              <a:buFont typeface="Arial" panose="020B0604020202020204" pitchFamily="34" charset="0"/>
              <a:buNone/>
            </a:pPr>
            <a:r>
              <a:rPr lang="en-US" sz="3200" baseline="30000" dirty="0" smtClean="0">
                <a:latin typeface="Century Gothic" panose="020B0502020202020204" pitchFamily="34" charset="0"/>
              </a:rPr>
              <a:t> </a:t>
            </a:r>
          </a:p>
          <a:p>
            <a:pPr marL="0" indent="0">
              <a:buFont typeface="Arial" panose="020B0604020202020204" pitchFamily="34" charset="0"/>
              <a:buNone/>
            </a:pPr>
            <a:endParaRPr lang="en-US" sz="3200" dirty="0">
              <a:latin typeface="Century Gothic" panose="020B0502020202020204" pitchFamily="34" charset="0"/>
            </a:endParaRPr>
          </a:p>
        </p:txBody>
      </p:sp>
      <p:cxnSp>
        <p:nvCxnSpPr>
          <p:cNvPr id="5" name="Straight Connector 4"/>
          <p:cNvCxnSpPr/>
          <p:nvPr/>
        </p:nvCxnSpPr>
        <p:spPr>
          <a:xfrm>
            <a:off x="0" y="1276088"/>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15149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1325563"/>
          </a:xfrm>
        </p:spPr>
        <p:txBody>
          <a:bodyPr>
            <a:normAutofit/>
          </a:bodyPr>
          <a:lstStyle/>
          <a:p>
            <a:pPr algn="ctr"/>
            <a:r>
              <a:rPr lang="en-US" b="1" dirty="0" smtClean="0">
                <a:latin typeface="Century Gothic" panose="020B0502020202020204" pitchFamily="34" charset="0"/>
              </a:rPr>
              <a:t>Identifying the DOK Level</a:t>
            </a:r>
            <a:endParaRPr lang="en-US" dirty="0"/>
          </a:p>
        </p:txBody>
      </p:sp>
      <p:sp>
        <p:nvSpPr>
          <p:cNvPr id="10" name="Text Placeholder 9"/>
          <p:cNvSpPr>
            <a:spLocks noGrp="1"/>
          </p:cNvSpPr>
          <p:nvPr>
            <p:ph type="body" idx="1"/>
          </p:nvPr>
        </p:nvSpPr>
        <p:spPr>
          <a:xfrm>
            <a:off x="152400" y="1013619"/>
            <a:ext cx="4346575" cy="604837"/>
          </a:xfrm>
        </p:spPr>
        <p:txBody>
          <a:bodyPr>
            <a:normAutofit/>
          </a:bodyPr>
          <a:lstStyle/>
          <a:p>
            <a:pPr algn="ctr"/>
            <a:r>
              <a:rPr lang="en-US" sz="2800" dirty="0" smtClean="0">
                <a:solidFill>
                  <a:srgbClr val="FF0000"/>
                </a:solidFill>
                <a:latin typeface="Century Gothic" panose="020B0502020202020204" pitchFamily="34" charset="0"/>
              </a:rPr>
              <a:t>DOK Level 1</a:t>
            </a:r>
            <a:endParaRPr lang="en-US" sz="2800" dirty="0">
              <a:solidFill>
                <a:srgbClr val="FF0000"/>
              </a:solidFill>
              <a:latin typeface="Century Gothic" panose="020B0502020202020204" pitchFamily="34" charset="0"/>
            </a:endParaRPr>
          </a:p>
        </p:txBody>
      </p:sp>
      <p:sp>
        <p:nvSpPr>
          <p:cNvPr id="11" name="Content Placeholder 10"/>
          <p:cNvSpPr>
            <a:spLocks noGrp="1"/>
          </p:cNvSpPr>
          <p:nvPr>
            <p:ph sz="half" idx="2"/>
          </p:nvPr>
        </p:nvSpPr>
        <p:spPr>
          <a:xfrm>
            <a:off x="114300" y="1507602"/>
            <a:ext cx="4610100" cy="4151313"/>
          </a:xfrm>
        </p:spPr>
        <p:txBody>
          <a:bodyPr>
            <a:noAutofit/>
          </a:bodyPr>
          <a:lstStyle/>
          <a:p>
            <a:pPr marL="0" indent="0">
              <a:lnSpc>
                <a:spcPct val="100000"/>
              </a:lnSpc>
              <a:spcBef>
                <a:spcPts val="0"/>
              </a:spcBef>
              <a:buNone/>
            </a:pPr>
            <a:r>
              <a:rPr lang="en-US" sz="2000" dirty="0" smtClean="0">
                <a:latin typeface="Century Gothic" panose="020B0502020202020204" pitchFamily="34" charset="0"/>
              </a:rPr>
              <a:t>From any vertex of a 4-sided polygon, 1 diagonal can be drawn.</a:t>
            </a:r>
          </a:p>
          <a:p>
            <a:pPr marL="0" indent="0">
              <a:lnSpc>
                <a:spcPct val="100000"/>
              </a:lnSpc>
              <a:spcBef>
                <a:spcPts val="0"/>
              </a:spcBef>
              <a:buNone/>
            </a:pPr>
            <a:r>
              <a:rPr lang="en-US" sz="2000" dirty="0">
                <a:latin typeface="Century Gothic" panose="020B0502020202020204" pitchFamily="34" charset="0"/>
              </a:rPr>
              <a:t>From any vertex of a 4-sided polygon, 1 diagonal can be drawn.</a:t>
            </a:r>
          </a:p>
          <a:p>
            <a:pPr marL="0" indent="0">
              <a:lnSpc>
                <a:spcPct val="100000"/>
              </a:lnSpc>
              <a:spcBef>
                <a:spcPts val="0"/>
              </a:spcBef>
              <a:buNone/>
            </a:pPr>
            <a:r>
              <a:rPr lang="en-US" sz="2000" dirty="0">
                <a:latin typeface="Century Gothic" panose="020B0502020202020204" pitchFamily="34" charset="0"/>
              </a:rPr>
              <a:t>From any vertex of a 4-sided polygon, 1 diagonal can be drawn.</a:t>
            </a:r>
          </a:p>
          <a:p>
            <a:pPr marL="0" indent="0">
              <a:lnSpc>
                <a:spcPct val="100000"/>
              </a:lnSpc>
              <a:spcBef>
                <a:spcPts val="0"/>
              </a:spcBef>
              <a:buNone/>
            </a:pPr>
            <a:r>
              <a:rPr lang="en-US" sz="2000" dirty="0">
                <a:latin typeface="Century Gothic" panose="020B0502020202020204" pitchFamily="34" charset="0"/>
              </a:rPr>
              <a:t>From any vertex of a 4-sided polygon, 1 diagonal can be drawn</a:t>
            </a:r>
            <a:r>
              <a:rPr lang="en-US" sz="2000" dirty="0" smtClean="0">
                <a:latin typeface="Century Gothic" panose="020B0502020202020204" pitchFamily="34" charset="0"/>
              </a:rPr>
              <a:t>.</a:t>
            </a:r>
          </a:p>
          <a:p>
            <a:pPr marL="0" indent="0">
              <a:lnSpc>
                <a:spcPct val="100000"/>
              </a:lnSpc>
              <a:spcBef>
                <a:spcPts val="0"/>
              </a:spcBef>
              <a:buNone/>
            </a:pPr>
            <a:endParaRPr lang="en-US" sz="2000" dirty="0">
              <a:latin typeface="Century Gothic" panose="020B0502020202020204" pitchFamily="34" charset="0"/>
            </a:endParaRPr>
          </a:p>
          <a:p>
            <a:pPr marL="0" indent="0">
              <a:lnSpc>
                <a:spcPct val="100000"/>
              </a:lnSpc>
              <a:spcBef>
                <a:spcPts val="0"/>
              </a:spcBef>
              <a:buNone/>
            </a:pPr>
            <a:r>
              <a:rPr lang="en-US" sz="2000" dirty="0" smtClean="0">
                <a:latin typeface="Century Gothic" panose="020B0502020202020204" pitchFamily="34" charset="0"/>
              </a:rPr>
              <a:t>How many diagonals can be drawn form any vertex of a 20-sided polygon</a:t>
            </a:r>
            <a:endParaRPr lang="en-US" sz="2000" dirty="0">
              <a:latin typeface="Century Gothic" panose="020B0502020202020204" pitchFamily="34" charset="0"/>
            </a:endParaRPr>
          </a:p>
          <a:p>
            <a:pPr marL="0" indent="0">
              <a:lnSpc>
                <a:spcPct val="100000"/>
              </a:lnSpc>
              <a:buNone/>
            </a:pPr>
            <a:endParaRPr lang="en-US" sz="1800" dirty="0"/>
          </a:p>
        </p:txBody>
      </p:sp>
      <p:sp>
        <p:nvSpPr>
          <p:cNvPr id="12" name="Text Placeholder 11"/>
          <p:cNvSpPr>
            <a:spLocks noGrp="1"/>
          </p:cNvSpPr>
          <p:nvPr>
            <p:ph type="body" sz="quarter" idx="3"/>
          </p:nvPr>
        </p:nvSpPr>
        <p:spPr>
          <a:xfrm>
            <a:off x="4629150" y="983989"/>
            <a:ext cx="4343400" cy="596367"/>
          </a:xfrm>
        </p:spPr>
        <p:txBody>
          <a:bodyPr>
            <a:normAutofit/>
          </a:bodyPr>
          <a:lstStyle/>
          <a:p>
            <a:pPr algn="ctr"/>
            <a:r>
              <a:rPr lang="en-US" sz="2800" dirty="0" smtClean="0">
                <a:solidFill>
                  <a:srgbClr val="FF0000"/>
                </a:solidFill>
                <a:latin typeface="Century Gothic" panose="020B0502020202020204" pitchFamily="34" charset="0"/>
              </a:rPr>
              <a:t>DOK Level 3</a:t>
            </a:r>
            <a:endParaRPr lang="en-US" sz="2800" dirty="0">
              <a:solidFill>
                <a:srgbClr val="FF0000"/>
              </a:solidFill>
              <a:latin typeface="Century Gothic" panose="020B0502020202020204" pitchFamily="34" charset="0"/>
            </a:endParaRPr>
          </a:p>
        </p:txBody>
      </p:sp>
      <p:sp>
        <p:nvSpPr>
          <p:cNvPr id="13" name="Content Placeholder 12"/>
          <p:cNvSpPr>
            <a:spLocks noGrp="1"/>
          </p:cNvSpPr>
          <p:nvPr>
            <p:ph sz="quarter" idx="4"/>
          </p:nvPr>
        </p:nvSpPr>
        <p:spPr>
          <a:xfrm>
            <a:off x="4781550" y="1482202"/>
            <a:ext cx="4343400" cy="4118237"/>
          </a:xfrm>
        </p:spPr>
        <p:txBody>
          <a:bodyPr>
            <a:noAutofit/>
          </a:bodyPr>
          <a:lstStyle/>
          <a:p>
            <a:pPr marL="0" indent="0">
              <a:lnSpc>
                <a:spcPct val="100000"/>
              </a:lnSpc>
              <a:spcBef>
                <a:spcPts val="0"/>
              </a:spcBef>
              <a:spcAft>
                <a:spcPts val="1200"/>
              </a:spcAft>
              <a:buNone/>
            </a:pPr>
            <a:r>
              <a:rPr lang="en-US" sz="2000" dirty="0" smtClean="0">
                <a:latin typeface="Century Gothic" panose="020B0502020202020204" pitchFamily="34" charset="0"/>
              </a:rPr>
              <a:t>Think carefully about the following question.  Write a complete answer.  You may uses drawings, words, and numbers to explain your answer.  Be sure to show all of your work.</a:t>
            </a:r>
          </a:p>
          <a:p>
            <a:pPr marL="0" indent="0">
              <a:lnSpc>
                <a:spcPct val="100000"/>
              </a:lnSpc>
              <a:spcBef>
                <a:spcPts val="0"/>
              </a:spcBef>
              <a:spcAft>
                <a:spcPts val="1200"/>
              </a:spcAft>
              <a:buNone/>
            </a:pPr>
            <a:r>
              <a:rPr lang="en-US" sz="2000" dirty="0" smtClean="0">
                <a:latin typeface="Century Gothic" panose="020B0502020202020204" pitchFamily="34" charset="0"/>
              </a:rPr>
              <a:t>Laura wanted to enter the number 8375 into her calculator.  By mistake, she entered the number 8275.  Without clearing the calculator, how could she correct her mistake?</a:t>
            </a:r>
          </a:p>
          <a:p>
            <a:pPr marL="0" indent="0">
              <a:lnSpc>
                <a:spcPct val="100000"/>
              </a:lnSpc>
              <a:spcBef>
                <a:spcPts val="0"/>
              </a:spcBef>
              <a:buNone/>
            </a:pPr>
            <a:r>
              <a:rPr lang="en-US" sz="2000" dirty="0" smtClean="0">
                <a:latin typeface="Century Gothic" panose="020B0502020202020204" pitchFamily="34" charset="0"/>
              </a:rPr>
              <a:t>Without clearing her calculator, how could she correct her mistake another way?</a:t>
            </a:r>
          </a:p>
        </p:txBody>
      </p:sp>
      <p:cxnSp>
        <p:nvCxnSpPr>
          <p:cNvPr id="5" name="Straight Connector 4"/>
          <p:cNvCxnSpPr/>
          <p:nvPr/>
        </p:nvCxnSpPr>
        <p:spPr>
          <a:xfrm>
            <a:off x="0" y="1123688"/>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2383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146"/>
            <a:ext cx="7886700" cy="1325563"/>
          </a:xfrm>
        </p:spPr>
        <p:txBody>
          <a:bodyPr>
            <a:normAutofit fontScale="90000"/>
          </a:bodyPr>
          <a:lstStyle/>
          <a:p>
            <a:pPr algn="ctr"/>
            <a:r>
              <a:rPr lang="en-US" b="1" dirty="0" smtClean="0">
                <a:latin typeface="Century Gothic" panose="020B0502020202020204" pitchFamily="34" charset="0"/>
              </a:rPr>
              <a:t>What DOK Means For Classroom Assessment</a:t>
            </a:r>
            <a:r>
              <a:rPr lang="en-US" dirty="0"/>
              <a:t/>
            </a:r>
            <a:br>
              <a:rPr lang="en-US" dirty="0"/>
            </a:br>
            <a:endParaRPr lang="en-US" dirty="0"/>
          </a:p>
        </p:txBody>
      </p:sp>
      <p:sp>
        <p:nvSpPr>
          <p:cNvPr id="3" name="Content Placeholder 2"/>
          <p:cNvSpPr>
            <a:spLocks noGrp="1"/>
          </p:cNvSpPr>
          <p:nvPr>
            <p:ph idx="1"/>
          </p:nvPr>
        </p:nvSpPr>
        <p:spPr>
          <a:xfrm>
            <a:off x="210207" y="1714607"/>
            <a:ext cx="8681545" cy="4351338"/>
          </a:xfrm>
        </p:spPr>
        <p:txBody>
          <a:bodyPr>
            <a:normAutofit/>
          </a:bodyPr>
          <a:lstStyle/>
          <a:p>
            <a:pPr>
              <a:spcAft>
                <a:spcPts val="1200"/>
              </a:spcAft>
            </a:pPr>
            <a:r>
              <a:rPr lang="en-US" sz="3200" b="1" dirty="0">
                <a:latin typeface="Century Gothic" panose="020B0502020202020204" pitchFamily="34" charset="0"/>
              </a:rPr>
              <a:t>Formative </a:t>
            </a:r>
            <a:r>
              <a:rPr lang="en-US" sz="3200" dirty="0">
                <a:latin typeface="Century Gothic" panose="020B0502020202020204" pitchFamily="34" charset="0"/>
              </a:rPr>
              <a:t>Levels 1 &amp; 2 </a:t>
            </a:r>
            <a:r>
              <a:rPr lang="en-US" sz="3200" dirty="0" smtClean="0">
                <a:latin typeface="Century Gothic" panose="020B0502020202020204" pitchFamily="34" charset="0"/>
              </a:rPr>
              <a:t>- varied</a:t>
            </a:r>
            <a:r>
              <a:rPr lang="en-US" sz="3200" dirty="0">
                <a:latin typeface="Century Gothic" panose="020B0502020202020204" pitchFamily="34" charset="0"/>
              </a:rPr>
              <a:t>, on-going, on the spot</a:t>
            </a:r>
          </a:p>
          <a:p>
            <a:pPr>
              <a:spcAft>
                <a:spcPts val="1200"/>
              </a:spcAft>
            </a:pPr>
            <a:r>
              <a:rPr lang="en-US" sz="3200" b="1" dirty="0" smtClean="0">
                <a:latin typeface="Century Gothic" panose="020B0502020202020204" pitchFamily="34" charset="0"/>
              </a:rPr>
              <a:t>Summative </a:t>
            </a:r>
            <a:r>
              <a:rPr lang="en-US" sz="3200" dirty="0">
                <a:latin typeface="Century Gothic" panose="020B0502020202020204" pitchFamily="34" charset="0"/>
              </a:rPr>
              <a:t>Levels 2 &amp; 3 – </a:t>
            </a:r>
            <a:r>
              <a:rPr lang="en-US" sz="3200" dirty="0" smtClean="0">
                <a:latin typeface="Century Gothic" panose="020B0502020202020204" pitchFamily="34" charset="0"/>
              </a:rPr>
              <a:t>standardized, end of unit</a:t>
            </a:r>
            <a:endParaRPr lang="en-US" sz="3200" dirty="0">
              <a:latin typeface="Century Gothic" panose="020B0502020202020204" pitchFamily="34" charset="0"/>
            </a:endParaRPr>
          </a:p>
          <a:p>
            <a:pPr>
              <a:spcAft>
                <a:spcPts val="1200"/>
              </a:spcAft>
            </a:pPr>
            <a:r>
              <a:rPr lang="en-US" sz="3200" b="1" dirty="0" smtClean="0">
                <a:latin typeface="Century Gothic" panose="020B0502020202020204" pitchFamily="34" charset="0"/>
              </a:rPr>
              <a:t>Performance-Based</a:t>
            </a:r>
            <a:r>
              <a:rPr lang="en-US" sz="3200" dirty="0" smtClean="0">
                <a:latin typeface="Century Gothic" panose="020B0502020202020204" pitchFamily="34" charset="0"/>
              </a:rPr>
              <a:t> </a:t>
            </a:r>
            <a:r>
              <a:rPr lang="en-US" sz="3200" dirty="0">
                <a:latin typeface="Century Gothic" panose="020B0502020202020204" pitchFamily="34" charset="0"/>
              </a:rPr>
              <a:t>Levels 3 &amp; 4 – complex, CCSS aligned, inquiry-based projects</a:t>
            </a:r>
          </a:p>
        </p:txBody>
      </p:sp>
      <p:cxnSp>
        <p:nvCxnSpPr>
          <p:cNvPr id="5" name="Straight Connector 4"/>
          <p:cNvCxnSpPr/>
          <p:nvPr/>
        </p:nvCxnSpPr>
        <p:spPr>
          <a:xfrm>
            <a:off x="0" y="1276088"/>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51342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006"/>
            <a:ext cx="7886700" cy="1325563"/>
          </a:xfrm>
        </p:spPr>
        <p:txBody>
          <a:bodyPr>
            <a:normAutofit/>
          </a:bodyPr>
          <a:lstStyle/>
          <a:p>
            <a:pPr algn="ctr"/>
            <a:r>
              <a:rPr lang="en-US" sz="4000" b="1" dirty="0">
                <a:latin typeface="Century Gothic" panose="020B0502020202020204" pitchFamily="34" charset="0"/>
              </a:rPr>
              <a:t>Keep in Mind...</a:t>
            </a:r>
            <a:r>
              <a:rPr lang="en-US" sz="4000" dirty="0"/>
              <a:t/>
            </a:r>
            <a:br>
              <a:rPr lang="en-US" sz="4000" dirty="0"/>
            </a:br>
            <a:endParaRPr lang="en-US" sz="4000" dirty="0"/>
          </a:p>
        </p:txBody>
      </p:sp>
      <p:sp>
        <p:nvSpPr>
          <p:cNvPr id="3" name="Content Placeholder 2"/>
          <p:cNvSpPr>
            <a:spLocks noGrp="1"/>
          </p:cNvSpPr>
          <p:nvPr>
            <p:ph idx="1"/>
          </p:nvPr>
        </p:nvSpPr>
        <p:spPr>
          <a:xfrm>
            <a:off x="336331" y="1304708"/>
            <a:ext cx="8502869" cy="4351338"/>
          </a:xfrm>
        </p:spPr>
        <p:txBody>
          <a:bodyPr>
            <a:normAutofit/>
          </a:bodyPr>
          <a:lstStyle/>
          <a:p>
            <a:pPr>
              <a:spcAft>
                <a:spcPts val="1200"/>
              </a:spcAft>
            </a:pPr>
            <a:r>
              <a:rPr lang="en-US" dirty="0" smtClean="0">
                <a:latin typeface="Century Gothic" panose="020B0502020202020204" pitchFamily="34" charset="0"/>
              </a:rPr>
              <a:t>DOK </a:t>
            </a:r>
            <a:r>
              <a:rPr lang="en-US" dirty="0">
                <a:latin typeface="Century Gothic" panose="020B0502020202020204" pitchFamily="34" charset="0"/>
              </a:rPr>
              <a:t>is a tool to promote student </a:t>
            </a:r>
            <a:r>
              <a:rPr lang="en-US" dirty="0" smtClean="0">
                <a:latin typeface="Century Gothic" panose="020B0502020202020204" pitchFamily="34" charset="0"/>
              </a:rPr>
              <a:t>achievement</a:t>
            </a:r>
            <a:endParaRPr lang="en-US" dirty="0">
              <a:latin typeface="Century Gothic" panose="020B0502020202020204" pitchFamily="34" charset="0"/>
            </a:endParaRPr>
          </a:p>
          <a:p>
            <a:pPr>
              <a:spcAft>
                <a:spcPts val="1200"/>
              </a:spcAft>
            </a:pPr>
            <a:r>
              <a:rPr lang="en-US" dirty="0">
                <a:latin typeface="Century Gothic" panose="020B0502020202020204" pitchFamily="34" charset="0"/>
              </a:rPr>
              <a:t>DOK is a scale of cognitive </a:t>
            </a:r>
            <a:r>
              <a:rPr lang="en-US" dirty="0" smtClean="0">
                <a:latin typeface="Century Gothic" panose="020B0502020202020204" pitchFamily="34" charset="0"/>
              </a:rPr>
              <a:t>demand</a:t>
            </a:r>
            <a:endParaRPr lang="en-US" dirty="0">
              <a:latin typeface="Century Gothic" panose="020B0502020202020204" pitchFamily="34" charset="0"/>
            </a:endParaRPr>
          </a:p>
          <a:p>
            <a:pPr>
              <a:spcAft>
                <a:spcPts val="1200"/>
              </a:spcAft>
            </a:pPr>
            <a:r>
              <a:rPr lang="en-US" dirty="0">
                <a:latin typeface="Century Gothic" panose="020B0502020202020204" pitchFamily="34" charset="0"/>
              </a:rPr>
              <a:t>DOK level is determined by the item/standard, not the </a:t>
            </a:r>
            <a:r>
              <a:rPr lang="en-US" dirty="0" smtClean="0">
                <a:latin typeface="Century Gothic" panose="020B0502020202020204" pitchFamily="34" charset="0"/>
              </a:rPr>
              <a:t>students’ ability</a:t>
            </a:r>
            <a:endParaRPr lang="en-US" dirty="0">
              <a:latin typeface="Century Gothic" panose="020B0502020202020204" pitchFamily="34" charset="0"/>
            </a:endParaRPr>
          </a:p>
          <a:p>
            <a:pPr>
              <a:spcAft>
                <a:spcPts val="1200"/>
              </a:spcAft>
            </a:pPr>
            <a:r>
              <a:rPr lang="en-US" dirty="0">
                <a:latin typeface="Century Gothic" panose="020B0502020202020204" pitchFamily="34" charset="0"/>
              </a:rPr>
              <a:t>DOK is determined by the context, not the specific verb </a:t>
            </a:r>
            <a:r>
              <a:rPr lang="en-US" dirty="0" smtClean="0">
                <a:latin typeface="Century Gothic" panose="020B0502020202020204" pitchFamily="34" charset="0"/>
              </a:rPr>
              <a:t>being </a:t>
            </a:r>
            <a:r>
              <a:rPr lang="en-US" dirty="0">
                <a:latin typeface="Century Gothic" panose="020B0502020202020204" pitchFamily="34" charset="0"/>
              </a:rPr>
              <a:t>used</a:t>
            </a:r>
          </a:p>
          <a:p>
            <a:pPr>
              <a:spcAft>
                <a:spcPts val="1200"/>
              </a:spcAft>
            </a:pPr>
            <a:r>
              <a:rPr lang="en-US" dirty="0">
                <a:latin typeface="Century Gothic" panose="020B0502020202020204" pitchFamily="34" charset="0"/>
              </a:rPr>
              <a:t>DOK 1 + DOK 1 does not equal DOK 2 </a:t>
            </a:r>
            <a:r>
              <a:rPr lang="en-US" dirty="0" smtClean="0">
                <a:latin typeface="Century Gothic" panose="020B0502020202020204" pitchFamily="34" charset="0"/>
              </a:rPr>
              <a:t> </a:t>
            </a:r>
            <a:endParaRPr lang="en-US" dirty="0">
              <a:latin typeface="Century Gothic" panose="020B0502020202020204" pitchFamily="34" charset="0"/>
            </a:endParaRPr>
          </a:p>
        </p:txBody>
      </p:sp>
      <p:cxnSp>
        <p:nvCxnSpPr>
          <p:cNvPr id="5" name="Straight Connector 4"/>
          <p:cNvCxnSpPr/>
          <p:nvPr/>
        </p:nvCxnSpPr>
        <p:spPr>
          <a:xfrm>
            <a:off x="0" y="960783"/>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400726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2" name="TextBox 1"/>
          <p:cNvSpPr txBox="1"/>
          <p:nvPr/>
        </p:nvSpPr>
        <p:spPr>
          <a:xfrm>
            <a:off x="215370" y="1542942"/>
            <a:ext cx="8589417" cy="3600986"/>
          </a:xfrm>
          <a:prstGeom prst="rect">
            <a:avLst/>
          </a:prstGeom>
          <a:noFill/>
        </p:spPr>
        <p:txBody>
          <a:bodyPr wrap="square" rtlCol="0">
            <a:spAutoFit/>
          </a:bodyPr>
          <a:lstStyle/>
          <a:p>
            <a:pPr algn="ctr"/>
            <a:r>
              <a:rPr lang="en-US" sz="6000" b="1" dirty="0">
                <a:solidFill>
                  <a:prstClr val="black"/>
                </a:solidFill>
              </a:rPr>
              <a:t>The Smarter Balanced Assessment</a:t>
            </a:r>
          </a:p>
          <a:p>
            <a:pPr algn="ctr"/>
            <a:r>
              <a:rPr lang="en-US" sz="5400" b="1" dirty="0" smtClean="0">
                <a:solidFill>
                  <a:srgbClr val="002D73"/>
                </a:solidFill>
              </a:rPr>
              <a:t>How does it connect with the Interim Assessments?</a:t>
            </a:r>
            <a:endParaRPr lang="en-US" sz="5400" b="1" dirty="0">
              <a:solidFill>
                <a:srgbClr val="002D73"/>
              </a:solidFill>
            </a:endParaRPr>
          </a:p>
        </p:txBody>
      </p:sp>
    </p:spTree>
    <p:extLst>
      <p:ext uri="{BB962C8B-B14F-4D97-AF65-F5344CB8AC3E}">
        <p14:creationId xmlns:p14="http://schemas.microsoft.com/office/powerpoint/2010/main" val="1239083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4378" y="-78658"/>
            <a:ext cx="7518247" cy="1325563"/>
          </a:xfrm>
          <a:prstGeom prst="rect">
            <a:avLst/>
          </a:prstGeom>
        </p:spPr>
        <p:txBody>
          <a:bodyPr>
            <a:normAutofit/>
          </a:bodyPr>
          <a:lstStyle/>
          <a:p>
            <a:pPr algn="ctr"/>
            <a:r>
              <a:rPr lang="en-US" sz="3200" b="1" dirty="0">
                <a:latin typeface="Century Gothic" panose="020B0502020202020204" pitchFamily="34" charset="0"/>
              </a:rPr>
              <a:t>Two Types of Interim Assessments</a:t>
            </a:r>
          </a:p>
        </p:txBody>
      </p:sp>
      <p:sp>
        <p:nvSpPr>
          <p:cNvPr id="6" name="Rectangle 5"/>
          <p:cNvSpPr/>
          <p:nvPr/>
        </p:nvSpPr>
        <p:spPr>
          <a:xfrm>
            <a:off x="1714500" y="1518449"/>
            <a:ext cx="5715000" cy="1411014"/>
          </a:xfrm>
          <a:prstGeom prst="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solidFill>
                  <a:prstClr val="black"/>
                </a:solidFill>
                <a:latin typeface="Century Gothic" panose="020B0502020202020204" pitchFamily="34" charset="0"/>
              </a:rPr>
              <a:t>Smarter Balanced Interim Assessments</a:t>
            </a:r>
          </a:p>
        </p:txBody>
      </p:sp>
      <p:cxnSp>
        <p:nvCxnSpPr>
          <p:cNvPr id="8" name="Straight Arrow Connector 7"/>
          <p:cNvCxnSpPr/>
          <p:nvPr/>
        </p:nvCxnSpPr>
        <p:spPr>
          <a:xfrm>
            <a:off x="4977964" y="3001361"/>
            <a:ext cx="589553" cy="88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664975" y="3001361"/>
            <a:ext cx="465592" cy="88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1786431" y="4031841"/>
            <a:ext cx="2627915" cy="1153045"/>
          </a:xfrm>
          <a:prstGeom prst="round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50" b="1" dirty="0">
                <a:solidFill>
                  <a:prstClr val="white"/>
                </a:solidFill>
                <a:latin typeface="Century Gothic" panose="020B0502020202020204" pitchFamily="34" charset="0"/>
              </a:rPr>
              <a:t>Interim Comprehensive Assessment</a:t>
            </a:r>
          </a:p>
          <a:p>
            <a:pPr algn="ctr"/>
            <a:r>
              <a:rPr lang="en-US" sz="1650" b="1" dirty="0">
                <a:solidFill>
                  <a:prstClr val="white"/>
                </a:solidFill>
                <a:latin typeface="Century Gothic" panose="020B0502020202020204" pitchFamily="34" charset="0"/>
              </a:rPr>
              <a:t>(ICA)</a:t>
            </a:r>
          </a:p>
        </p:txBody>
      </p:sp>
      <p:sp>
        <p:nvSpPr>
          <p:cNvPr id="13" name="Rounded Rectangle 12"/>
          <p:cNvSpPr/>
          <p:nvPr/>
        </p:nvSpPr>
        <p:spPr>
          <a:xfrm>
            <a:off x="4977963" y="4031841"/>
            <a:ext cx="2663387" cy="1153045"/>
          </a:xfrm>
          <a:prstGeom prst="round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50" b="1" dirty="0">
                <a:solidFill>
                  <a:prstClr val="white"/>
                </a:solidFill>
                <a:latin typeface="Century Gothic" panose="020B0502020202020204" pitchFamily="34" charset="0"/>
              </a:rPr>
              <a:t>Interim Assessment Blocks</a:t>
            </a:r>
          </a:p>
          <a:p>
            <a:pPr algn="ctr"/>
            <a:r>
              <a:rPr lang="en-US" sz="1650" b="1" dirty="0">
                <a:solidFill>
                  <a:prstClr val="white"/>
                </a:solidFill>
                <a:latin typeface="Century Gothic" panose="020B0502020202020204" pitchFamily="34" charset="0"/>
              </a:rPr>
              <a:t>(IAB)</a:t>
            </a:r>
          </a:p>
        </p:txBody>
      </p:sp>
      <p:cxnSp>
        <p:nvCxnSpPr>
          <p:cNvPr id="9" name="Straight Connector 8"/>
          <p:cNvCxnSpPr/>
          <p:nvPr/>
        </p:nvCxnSpPr>
        <p:spPr>
          <a:xfrm>
            <a:off x="0" y="97536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90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9607" y="258985"/>
            <a:ext cx="7914806" cy="685800"/>
          </a:xfrm>
          <a:prstGeom prst="rect">
            <a:avLst/>
          </a:prstGeom>
        </p:spPr>
        <p:txBody>
          <a:bodyPr anchor="ctr">
            <a:noAutofit/>
          </a:bodyPr>
          <a:lstStyle/>
          <a:p>
            <a:r>
              <a:rPr lang="en-US" sz="4000" b="1" dirty="0">
                <a:latin typeface="Century Gothic" panose="020B0502020202020204" pitchFamily="34" charset="0"/>
              </a:rPr>
              <a:t>Interim Comprehensive Assessments (ICA)</a:t>
            </a:r>
          </a:p>
        </p:txBody>
      </p:sp>
      <p:sp>
        <p:nvSpPr>
          <p:cNvPr id="3" name="Rectangle 2"/>
          <p:cNvSpPr/>
          <p:nvPr/>
        </p:nvSpPr>
        <p:spPr>
          <a:xfrm>
            <a:off x="599607" y="1523840"/>
            <a:ext cx="7914806" cy="4262705"/>
          </a:xfrm>
          <a:prstGeom prst="rect">
            <a:avLst/>
          </a:prstGeom>
        </p:spPr>
        <p:txBody>
          <a:bodyPr wrap="square">
            <a:spAutoFit/>
          </a:bodyPr>
          <a:lstStyle/>
          <a:p>
            <a:pPr marL="321554" indent="-321554" defTabSz="342900">
              <a:spcBef>
                <a:spcPts val="450"/>
              </a:spcBef>
              <a:spcAft>
                <a:spcPts val="900"/>
              </a:spcAft>
              <a:buFont typeface="Arial" panose="020B0604020202020204" pitchFamily="34" charset="0"/>
              <a:buChar char="•"/>
            </a:pPr>
            <a:r>
              <a:rPr lang="en-US" sz="3200" dirty="0">
                <a:solidFill>
                  <a:prstClr val="black"/>
                </a:solidFill>
                <a:latin typeface="Century Gothic" panose="020B0502020202020204" pitchFamily="34" charset="0"/>
              </a:rPr>
              <a:t>Use the same blueprints as the summative assessments and assess the same standards</a:t>
            </a:r>
          </a:p>
          <a:p>
            <a:pPr marL="321554" indent="-321554" defTabSz="342900">
              <a:spcAft>
                <a:spcPts val="900"/>
              </a:spcAft>
              <a:buFont typeface="Arial" panose="020B0604020202020204" pitchFamily="34" charset="0"/>
              <a:buChar char="•"/>
            </a:pPr>
            <a:r>
              <a:rPr lang="en-US" sz="3200" dirty="0" smtClean="0">
                <a:solidFill>
                  <a:prstClr val="black"/>
                </a:solidFill>
                <a:latin typeface="Century Gothic" panose="020B0502020202020204" pitchFamily="34" charset="0"/>
              </a:rPr>
              <a:t>Include </a:t>
            </a:r>
            <a:r>
              <a:rPr lang="en-US" sz="3200" dirty="0">
                <a:solidFill>
                  <a:prstClr val="black"/>
                </a:solidFill>
                <a:latin typeface="Century Gothic" panose="020B0502020202020204" pitchFamily="34" charset="0"/>
              </a:rPr>
              <a:t>the same item types and formats, including performance tasks, as the summative assessments</a:t>
            </a:r>
          </a:p>
          <a:p>
            <a:pPr marL="321554" indent="-321554" defTabSz="342900">
              <a:spcAft>
                <a:spcPts val="900"/>
              </a:spcAft>
              <a:buFont typeface="Arial" panose="020B0604020202020204" pitchFamily="34" charset="0"/>
              <a:buChar char="•"/>
            </a:pPr>
            <a:r>
              <a:rPr lang="en-US" sz="3200" dirty="0">
                <a:solidFill>
                  <a:srgbClr val="FF0000"/>
                </a:solidFill>
                <a:latin typeface="Century Gothic" panose="020B0502020202020204" pitchFamily="34" charset="0"/>
              </a:rPr>
              <a:t>CAUTION: Take the same amount of time as the summative assessment</a:t>
            </a:r>
          </a:p>
        </p:txBody>
      </p:sp>
      <p:cxnSp>
        <p:nvCxnSpPr>
          <p:cNvPr id="5" name="Straight Connector 4"/>
          <p:cNvCxnSpPr/>
          <p:nvPr/>
        </p:nvCxnSpPr>
        <p:spPr>
          <a:xfrm>
            <a:off x="0" y="130762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76120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2" name="TextBox 1"/>
          <p:cNvSpPr txBox="1"/>
          <p:nvPr/>
        </p:nvSpPr>
        <p:spPr>
          <a:xfrm>
            <a:off x="215370" y="1679188"/>
            <a:ext cx="8589417" cy="3231654"/>
          </a:xfrm>
          <a:prstGeom prst="rect">
            <a:avLst/>
          </a:prstGeom>
          <a:noFill/>
        </p:spPr>
        <p:txBody>
          <a:bodyPr wrap="square" rtlCol="0">
            <a:spAutoFit/>
          </a:bodyPr>
          <a:lstStyle/>
          <a:p>
            <a:pPr algn="ctr"/>
            <a:r>
              <a:rPr lang="en-US" sz="6000" b="1" dirty="0" smtClean="0">
                <a:solidFill>
                  <a:prstClr val="black"/>
                </a:solidFill>
              </a:rPr>
              <a:t>The Smarter Balanced Assessment</a:t>
            </a:r>
          </a:p>
          <a:p>
            <a:pPr algn="ctr"/>
            <a:endParaRPr lang="en-US" sz="1600" b="1" dirty="0" smtClean="0">
              <a:solidFill>
                <a:prstClr val="black"/>
              </a:solidFill>
            </a:endParaRPr>
          </a:p>
          <a:p>
            <a:pPr algn="ctr"/>
            <a:r>
              <a:rPr lang="en-US" sz="6000" b="1" dirty="0" smtClean="0">
                <a:solidFill>
                  <a:srgbClr val="002D73"/>
                </a:solidFill>
              </a:rPr>
              <a:t>What is it?</a:t>
            </a:r>
            <a:endParaRPr lang="en-US" sz="6000" b="1" dirty="0">
              <a:solidFill>
                <a:srgbClr val="002D73"/>
              </a:solidFill>
            </a:endParaRPr>
          </a:p>
        </p:txBody>
      </p:sp>
    </p:spTree>
    <p:extLst>
      <p:ext uri="{BB962C8B-B14F-4D97-AF65-F5344CB8AC3E}">
        <p14:creationId xmlns:p14="http://schemas.microsoft.com/office/powerpoint/2010/main" val="1442844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4850" y="195969"/>
            <a:ext cx="8058150" cy="685800"/>
          </a:xfrm>
          <a:prstGeom prst="rect">
            <a:avLst/>
          </a:prstGeom>
        </p:spPr>
        <p:txBody>
          <a:bodyPr anchor="ctr">
            <a:noAutofit/>
          </a:bodyPr>
          <a:lstStyle/>
          <a:p>
            <a:r>
              <a:rPr lang="en-US" sz="4000" b="1" dirty="0">
                <a:latin typeface="Century Gothic" panose="020B0502020202020204" pitchFamily="34" charset="0"/>
              </a:rPr>
              <a:t>Interim Assessment Blocks (IAB)</a:t>
            </a:r>
          </a:p>
        </p:txBody>
      </p:sp>
      <p:sp>
        <p:nvSpPr>
          <p:cNvPr id="3" name="Rectangle 2"/>
          <p:cNvSpPr/>
          <p:nvPr/>
        </p:nvSpPr>
        <p:spPr>
          <a:xfrm>
            <a:off x="704850" y="1660162"/>
            <a:ext cx="7810500" cy="3354765"/>
          </a:xfrm>
          <a:prstGeom prst="rect">
            <a:avLst/>
          </a:prstGeom>
        </p:spPr>
        <p:txBody>
          <a:bodyPr wrap="square">
            <a:spAutoFit/>
          </a:bodyPr>
          <a:lstStyle/>
          <a:p>
            <a:pPr marL="321554" indent="-321554" defTabSz="342900">
              <a:spcAft>
                <a:spcPts val="2400"/>
              </a:spcAft>
              <a:buFont typeface="Arial" panose="020B0604020202020204" pitchFamily="34" charset="0"/>
              <a:buChar char="•"/>
            </a:pPr>
            <a:r>
              <a:rPr lang="en-US" sz="3200" dirty="0">
                <a:solidFill>
                  <a:prstClr val="black"/>
                </a:solidFill>
                <a:latin typeface="Century Gothic" panose="020B0502020202020204" pitchFamily="34" charset="0"/>
              </a:rPr>
              <a:t>Focus on smaller sets of targets and therefore are more flexible to better support instruction</a:t>
            </a:r>
          </a:p>
          <a:p>
            <a:pPr marL="321554" indent="-321554" defTabSz="342900">
              <a:spcAft>
                <a:spcPts val="2400"/>
              </a:spcAft>
              <a:buFont typeface="Arial" panose="020B0604020202020204" pitchFamily="34" charset="0"/>
              <a:buChar char="•"/>
            </a:pPr>
            <a:r>
              <a:rPr lang="en-US" sz="3200" dirty="0" smtClean="0">
                <a:solidFill>
                  <a:prstClr val="black"/>
                </a:solidFill>
                <a:latin typeface="Century Gothic" panose="020B0502020202020204" pitchFamily="34" charset="0"/>
              </a:rPr>
              <a:t>Include </a:t>
            </a:r>
            <a:r>
              <a:rPr lang="en-US" sz="3200" dirty="0">
                <a:solidFill>
                  <a:prstClr val="black"/>
                </a:solidFill>
                <a:latin typeface="Century Gothic" panose="020B0502020202020204" pitchFamily="34" charset="0"/>
              </a:rPr>
              <a:t>the same item types and formats, including performance tasks, as the summative assessments</a:t>
            </a:r>
          </a:p>
        </p:txBody>
      </p:sp>
      <p:cxnSp>
        <p:nvCxnSpPr>
          <p:cNvPr id="5" name="Straight Connector 4"/>
          <p:cNvCxnSpPr/>
          <p:nvPr/>
        </p:nvCxnSpPr>
        <p:spPr>
          <a:xfrm>
            <a:off x="0" y="1055379"/>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36215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0"/>
            <a:ext cx="6858000" cy="685800"/>
          </a:xfrm>
          <a:prstGeom prst="rect">
            <a:avLst/>
          </a:prstGeom>
        </p:spPr>
        <p:txBody>
          <a:bodyPr/>
          <a:lstStyle/>
          <a:p>
            <a:r>
              <a:rPr lang="en-US" sz="3200" b="1" dirty="0">
                <a:latin typeface="Century Gothic" panose="020B0502020202020204" pitchFamily="34" charset="0"/>
              </a:rPr>
              <a:t>Interim Assessment Blocks </a:t>
            </a:r>
            <a:br>
              <a:rPr lang="en-US" sz="3200" b="1" dirty="0">
                <a:latin typeface="Century Gothic" panose="020B0502020202020204" pitchFamily="34" charset="0"/>
              </a:rPr>
            </a:br>
            <a:r>
              <a:rPr lang="en-US" sz="3200" b="1" dirty="0">
                <a:latin typeface="Century Gothic" panose="020B0502020202020204" pitchFamily="34" charset="0"/>
              </a:rPr>
              <a:t>Currently Available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88" y="1439056"/>
            <a:ext cx="8358473" cy="406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0" y="1086905"/>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713442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7911"/>
            <a:ext cx="9144000" cy="685800"/>
          </a:xfrm>
          <a:prstGeom prst="rect">
            <a:avLst/>
          </a:prstGeom>
        </p:spPr>
        <p:txBody>
          <a:bodyPr anchor="ctr">
            <a:noAutofit/>
          </a:bodyPr>
          <a:lstStyle/>
          <a:p>
            <a:pPr marL="0" indent="0" algn="ctr">
              <a:buNone/>
            </a:pPr>
            <a:r>
              <a:rPr lang="en-US" sz="4000" b="1" dirty="0" smtClean="0">
                <a:latin typeface="Century Gothic" panose="020B0502020202020204" pitchFamily="34" charset="0"/>
              </a:rPr>
              <a:t>Curriculum and Instruction</a:t>
            </a:r>
            <a:endParaRPr lang="en-US" sz="4000" b="1" dirty="0">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8430522"/>
              </p:ext>
            </p:extLst>
          </p:nvPr>
        </p:nvGraphicFramePr>
        <p:xfrm>
          <a:off x="1171575" y="3381538"/>
          <a:ext cx="6858000" cy="2760182"/>
        </p:xfrm>
        <a:graphic>
          <a:graphicData uri="http://schemas.openxmlformats.org/drawingml/2006/table">
            <a:tbl>
              <a:tblPr firstRow="1" bandRow="1">
                <a:tableStyleId>{5C22544A-7EE6-4342-B048-85BDC9FD1C3A}</a:tableStyleId>
              </a:tblPr>
              <a:tblGrid>
                <a:gridCol w="2286000"/>
                <a:gridCol w="2286000"/>
                <a:gridCol w="2286000"/>
              </a:tblGrid>
              <a:tr h="719867">
                <a:tc>
                  <a:txBody>
                    <a:bodyPr/>
                    <a:lstStyle/>
                    <a:p>
                      <a:pPr algn="ctr"/>
                      <a:r>
                        <a:rPr lang="en-US" sz="3200" dirty="0" smtClean="0">
                          <a:solidFill>
                            <a:schemeClr val="bg1"/>
                          </a:solidFill>
                          <a:latin typeface="Century Gothic" panose="020B0502020202020204" pitchFamily="34" charset="0"/>
                        </a:rPr>
                        <a:t>Fractions</a:t>
                      </a:r>
                      <a:endParaRPr lang="en-US" sz="3200" dirty="0">
                        <a:solidFill>
                          <a:schemeClr val="bg1"/>
                        </a:solidFill>
                        <a:latin typeface="Century Gothic" panose="020B0502020202020204" pitchFamily="34" charset="0"/>
                      </a:endParaRPr>
                    </a:p>
                  </a:txBody>
                  <a:tcPr/>
                </a:tc>
                <a:tc>
                  <a:txBody>
                    <a:bodyPr/>
                    <a:lstStyle/>
                    <a:p>
                      <a:pPr algn="ctr"/>
                      <a:r>
                        <a:rPr lang="en-US" sz="3200" dirty="0" smtClean="0">
                          <a:latin typeface="Century Gothic" panose="020B0502020202020204" pitchFamily="34" charset="0"/>
                        </a:rPr>
                        <a:t>Fractions</a:t>
                      </a:r>
                      <a:endParaRPr lang="en-US" sz="3200" dirty="0">
                        <a:latin typeface="Century Gothic" panose="020B0502020202020204" pitchFamily="34" charset="0"/>
                      </a:endParaRPr>
                    </a:p>
                  </a:txBody>
                  <a:tcPr/>
                </a:tc>
                <a:tc>
                  <a:txBody>
                    <a:bodyPr/>
                    <a:lstStyle/>
                    <a:p>
                      <a:pPr algn="ctr"/>
                      <a:r>
                        <a:rPr lang="en-US" sz="3200" dirty="0" smtClean="0">
                          <a:latin typeface="Century Gothic" panose="020B0502020202020204" pitchFamily="34" charset="0"/>
                        </a:rPr>
                        <a:t>Fractions</a:t>
                      </a:r>
                      <a:endParaRPr lang="en-US" sz="3200" dirty="0">
                        <a:latin typeface="Century Gothic" panose="020B0502020202020204" pitchFamily="34" charset="0"/>
                      </a:endParaRPr>
                    </a:p>
                  </a:txBody>
                  <a:tcPr/>
                </a:tc>
              </a:tr>
              <a:tr h="851595">
                <a:tc>
                  <a:txBody>
                    <a:bodyPr/>
                    <a:lstStyle/>
                    <a:p>
                      <a:pPr algn="ctr"/>
                      <a:r>
                        <a:rPr lang="en-US" sz="2400" dirty="0" smtClean="0">
                          <a:latin typeface="Century Gothic" panose="020B0502020202020204" pitchFamily="34" charset="0"/>
                        </a:rPr>
                        <a:t>Grade 3</a:t>
                      </a:r>
                      <a:endParaRPr lang="en-US" sz="2400" dirty="0">
                        <a:latin typeface="Century Gothic" panose="020B0502020202020204" pitchFamily="34" charset="0"/>
                      </a:endParaRPr>
                    </a:p>
                  </a:txBody>
                  <a:tcPr/>
                </a:tc>
                <a:tc>
                  <a:txBody>
                    <a:bodyPr/>
                    <a:lstStyle/>
                    <a:p>
                      <a:pPr algn="ctr"/>
                      <a:r>
                        <a:rPr lang="en-US" sz="2400" dirty="0" smtClean="0">
                          <a:latin typeface="Century Gothic" panose="020B0502020202020204" pitchFamily="34" charset="0"/>
                        </a:rPr>
                        <a:t>Grade 4</a:t>
                      </a:r>
                      <a:endParaRPr lang="en-US" sz="2400" dirty="0">
                        <a:latin typeface="Century Gothic" panose="020B0502020202020204" pitchFamily="34" charset="0"/>
                      </a:endParaRPr>
                    </a:p>
                  </a:txBody>
                  <a:tcPr/>
                </a:tc>
                <a:tc>
                  <a:txBody>
                    <a:bodyPr/>
                    <a:lstStyle/>
                    <a:p>
                      <a:pPr algn="ctr"/>
                      <a:r>
                        <a:rPr lang="en-US" sz="2400" dirty="0" smtClean="0">
                          <a:latin typeface="Century Gothic" panose="020B0502020202020204" pitchFamily="34" charset="0"/>
                        </a:rPr>
                        <a:t>Grade 5</a:t>
                      </a:r>
                      <a:endParaRPr lang="en-US" sz="2400" dirty="0">
                        <a:latin typeface="Century Gothic" panose="020B0502020202020204" pitchFamily="34" charset="0"/>
                      </a:endParaRPr>
                    </a:p>
                  </a:txBody>
                  <a:tcPr/>
                </a:tc>
              </a:tr>
              <a:tr h="851595">
                <a:tc>
                  <a:txBody>
                    <a:bodyPr/>
                    <a:lstStyle/>
                    <a:p>
                      <a:pPr algn="ctr"/>
                      <a:r>
                        <a:rPr lang="en-US" sz="2400" dirty="0" smtClean="0">
                          <a:latin typeface="Century Gothic" panose="020B0502020202020204" pitchFamily="34" charset="0"/>
                        </a:rPr>
                        <a:t>12 Claim</a:t>
                      </a:r>
                      <a:r>
                        <a:rPr lang="en-US" sz="2400" baseline="0" dirty="0" smtClean="0">
                          <a:latin typeface="Century Gothic" panose="020B0502020202020204" pitchFamily="34" charset="0"/>
                        </a:rPr>
                        <a:t> 1</a:t>
                      </a:r>
                    </a:p>
                    <a:p>
                      <a:pPr algn="ctr"/>
                      <a:r>
                        <a:rPr lang="en-US" sz="2400" baseline="0" dirty="0" smtClean="0">
                          <a:latin typeface="Century Gothic" panose="020B0502020202020204" pitchFamily="34" charset="0"/>
                        </a:rPr>
                        <a:t>0 Claim 2/4</a:t>
                      </a:r>
                    </a:p>
                    <a:p>
                      <a:pPr algn="ctr"/>
                      <a:r>
                        <a:rPr lang="en-US" sz="2400" baseline="0" dirty="0" smtClean="0">
                          <a:latin typeface="Century Gothic" panose="020B0502020202020204" pitchFamily="34" charset="0"/>
                        </a:rPr>
                        <a:t>1 Claim 3</a:t>
                      </a:r>
                      <a:endParaRPr lang="en-US" sz="2400" dirty="0">
                        <a:latin typeface="Century Gothic" panose="020B0502020202020204" pitchFamily="34" charset="0"/>
                      </a:endParaRPr>
                    </a:p>
                  </a:txBody>
                  <a:tcPr/>
                </a:tc>
                <a:tc>
                  <a:txBody>
                    <a:bodyPr/>
                    <a:lstStyle/>
                    <a:p>
                      <a:pPr algn="ctr"/>
                      <a:r>
                        <a:rPr lang="en-US" sz="2400" dirty="0" smtClean="0">
                          <a:latin typeface="Century Gothic" panose="020B0502020202020204" pitchFamily="34" charset="0"/>
                        </a:rPr>
                        <a:t>13 Claim</a:t>
                      </a:r>
                      <a:r>
                        <a:rPr lang="en-US" sz="2400" baseline="0" dirty="0" smtClean="0">
                          <a:latin typeface="Century Gothic" panose="020B0502020202020204" pitchFamily="34" charset="0"/>
                        </a:rPr>
                        <a:t> 1</a:t>
                      </a:r>
                    </a:p>
                    <a:p>
                      <a:pPr algn="ctr"/>
                      <a:r>
                        <a:rPr lang="en-US" sz="2400" baseline="0" dirty="0" smtClean="0">
                          <a:latin typeface="Century Gothic" panose="020B0502020202020204" pitchFamily="34" charset="0"/>
                        </a:rPr>
                        <a:t>1 Claim 2/4</a:t>
                      </a:r>
                    </a:p>
                    <a:p>
                      <a:pPr algn="ctr"/>
                      <a:r>
                        <a:rPr lang="en-US" sz="2400" baseline="0" dirty="0" smtClean="0">
                          <a:latin typeface="Century Gothic" panose="020B0502020202020204" pitchFamily="34" charset="0"/>
                        </a:rPr>
                        <a:t>2 Claim 3</a:t>
                      </a:r>
                      <a:endParaRPr lang="en-US" sz="2400" dirty="0">
                        <a:latin typeface="Century Gothic" panose="020B0502020202020204" pitchFamily="34" charset="0"/>
                      </a:endParaRPr>
                    </a:p>
                  </a:txBody>
                  <a:tcPr/>
                </a:tc>
                <a:tc>
                  <a:txBody>
                    <a:bodyPr/>
                    <a:lstStyle/>
                    <a:p>
                      <a:pPr algn="ctr"/>
                      <a:r>
                        <a:rPr lang="en-US" sz="2400" dirty="0" smtClean="0">
                          <a:latin typeface="Century Gothic" panose="020B0502020202020204" pitchFamily="34" charset="0"/>
                        </a:rPr>
                        <a:t>11 Claim</a:t>
                      </a:r>
                      <a:r>
                        <a:rPr lang="en-US" sz="2400" baseline="0" dirty="0" smtClean="0">
                          <a:latin typeface="Century Gothic" panose="020B0502020202020204" pitchFamily="34" charset="0"/>
                        </a:rPr>
                        <a:t> 1</a:t>
                      </a:r>
                    </a:p>
                    <a:p>
                      <a:pPr algn="ctr"/>
                      <a:r>
                        <a:rPr lang="en-US" sz="2400" baseline="0" dirty="0" smtClean="0">
                          <a:latin typeface="Century Gothic" panose="020B0502020202020204" pitchFamily="34" charset="0"/>
                        </a:rPr>
                        <a:t>2 Claim 2/4</a:t>
                      </a:r>
                    </a:p>
                    <a:p>
                      <a:pPr algn="ctr"/>
                      <a:r>
                        <a:rPr lang="en-US" sz="2400" baseline="0" dirty="0" smtClean="0">
                          <a:latin typeface="Century Gothic" panose="020B0502020202020204" pitchFamily="34" charset="0"/>
                        </a:rPr>
                        <a:t>2 Claim 3</a:t>
                      </a:r>
                      <a:endParaRPr lang="en-US" sz="2400" dirty="0">
                        <a:latin typeface="Century Gothic" panose="020B0502020202020204" pitchFamily="34" charset="0"/>
                      </a:endParaRPr>
                    </a:p>
                  </a:txBody>
                  <a:tcPr/>
                </a:tc>
              </a:tr>
            </a:tbl>
          </a:graphicData>
        </a:graphic>
      </p:graphicFrame>
      <p:sp>
        <p:nvSpPr>
          <p:cNvPr id="6" name="TextBox 5"/>
          <p:cNvSpPr txBox="1"/>
          <p:nvPr/>
        </p:nvSpPr>
        <p:spPr>
          <a:xfrm>
            <a:off x="742950" y="1050380"/>
            <a:ext cx="7715250"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solidFill>
                  <a:prstClr val="black"/>
                </a:solidFill>
                <a:latin typeface="Century Gothic" panose="020B0502020202020204" pitchFamily="34" charset="0"/>
              </a:rPr>
              <a:t>Each target has an identified DOK level associated with </a:t>
            </a:r>
            <a:r>
              <a:rPr lang="en-US" sz="2400" dirty="0" smtClean="0">
                <a:solidFill>
                  <a:prstClr val="black"/>
                </a:solidFill>
                <a:latin typeface="Century Gothic" panose="020B0502020202020204" pitchFamily="34" charset="0"/>
              </a:rPr>
              <a:t>it</a:t>
            </a:r>
          </a:p>
          <a:p>
            <a:pPr marL="285750" indent="-285750">
              <a:spcAft>
                <a:spcPts val="1200"/>
              </a:spcAft>
              <a:buFont typeface="Arial" panose="020B0604020202020204" pitchFamily="34" charset="0"/>
              <a:buChar char="•"/>
            </a:pPr>
            <a:r>
              <a:rPr lang="en-US" sz="2400" dirty="0" smtClean="0">
                <a:solidFill>
                  <a:prstClr val="black"/>
                </a:solidFill>
                <a:latin typeface="Century Gothic" panose="020B0502020202020204" pitchFamily="34" charset="0"/>
              </a:rPr>
              <a:t>The targets for claim 1 are at DOK Level 1 or 2</a:t>
            </a:r>
          </a:p>
          <a:p>
            <a:pPr marL="285750" indent="-285750">
              <a:spcAft>
                <a:spcPts val="1200"/>
              </a:spcAft>
              <a:buFont typeface="Arial" panose="020B0604020202020204" pitchFamily="34" charset="0"/>
              <a:buChar char="•"/>
            </a:pPr>
            <a:r>
              <a:rPr lang="en-US" sz="2400" dirty="0" smtClean="0">
                <a:solidFill>
                  <a:prstClr val="black"/>
                </a:solidFill>
                <a:latin typeface="Century Gothic" panose="020B0502020202020204" pitchFamily="34" charset="0"/>
              </a:rPr>
              <a:t>The </a:t>
            </a:r>
            <a:r>
              <a:rPr lang="en-US" sz="2400" dirty="0" smtClean="0">
                <a:solidFill>
                  <a:prstClr val="black"/>
                </a:solidFill>
                <a:latin typeface="Century Gothic" panose="020B0502020202020204" pitchFamily="34" charset="0"/>
                <a:hlinkClick r:id="rId3"/>
              </a:rPr>
              <a:t>blueprints</a:t>
            </a:r>
            <a:r>
              <a:rPr lang="en-US" sz="2400" dirty="0" smtClean="0">
                <a:solidFill>
                  <a:prstClr val="black"/>
                </a:solidFill>
                <a:latin typeface="Century Gothic" panose="020B0502020202020204" pitchFamily="34" charset="0"/>
              </a:rPr>
              <a:t> of the interims shows the progression of these DOK levels by domain</a:t>
            </a:r>
            <a:r>
              <a:rPr lang="en-US" sz="2400" dirty="0">
                <a:solidFill>
                  <a:prstClr val="black"/>
                </a:solidFill>
                <a:latin typeface="Century Gothic" panose="020B0502020202020204" pitchFamily="34" charset="0"/>
              </a:rPr>
              <a:t/>
            </a:r>
            <a:br>
              <a:rPr lang="en-US" sz="2400" dirty="0">
                <a:solidFill>
                  <a:prstClr val="black"/>
                </a:solidFill>
                <a:latin typeface="Century Gothic" panose="020B0502020202020204" pitchFamily="34" charset="0"/>
              </a:rPr>
            </a:br>
            <a:endParaRPr lang="en-US" sz="2400" dirty="0">
              <a:solidFill>
                <a:prstClr val="black"/>
              </a:solidFill>
            </a:endParaRPr>
          </a:p>
        </p:txBody>
      </p:sp>
      <p:cxnSp>
        <p:nvCxnSpPr>
          <p:cNvPr id="8" name="Straight Connector 7"/>
          <p:cNvCxnSpPr/>
          <p:nvPr/>
        </p:nvCxnSpPr>
        <p:spPr>
          <a:xfrm>
            <a:off x="0" y="100282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91331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2950" y="1082540"/>
            <a:ext cx="7772400" cy="2201930"/>
          </a:xfrm>
          <a:prstGeom prst="rect">
            <a:avLst/>
          </a:prstGeom>
        </p:spPr>
        <p:txBody>
          <a:bodyPr>
            <a:noAutofit/>
          </a:bodyPr>
          <a:lstStyle/>
          <a:p>
            <a:pPr marL="457200" indent="-457200" algn="l">
              <a:buFont typeface="Arial" panose="020B0604020202020204" pitchFamily="34" charset="0"/>
              <a:buChar char="•"/>
            </a:pPr>
            <a:r>
              <a:rPr lang="en-US" sz="2400" dirty="0" smtClean="0">
                <a:latin typeface="Century Gothic" panose="020B0502020202020204" pitchFamily="34" charset="0"/>
              </a:rPr>
              <a:t>Educators should have clarity regarding the </a:t>
            </a:r>
            <a:r>
              <a:rPr lang="en-US" sz="2400" b="1" dirty="0" smtClean="0">
                <a:latin typeface="Century Gothic" panose="020B0502020202020204" pitchFamily="34" charset="0"/>
              </a:rPr>
              <a:t>purpose</a:t>
            </a:r>
            <a:r>
              <a:rPr lang="en-US" sz="2400" dirty="0" smtClean="0">
                <a:latin typeface="Century Gothic" panose="020B0502020202020204" pitchFamily="34" charset="0"/>
              </a:rPr>
              <a:t> of the assessment and the </a:t>
            </a:r>
            <a:r>
              <a:rPr lang="en-US" sz="2400" b="1" dirty="0" smtClean="0">
                <a:latin typeface="Century Gothic" panose="020B0502020202020204" pitchFamily="34" charset="0"/>
              </a:rPr>
              <a:t>uses</a:t>
            </a:r>
            <a:r>
              <a:rPr lang="en-US" sz="2400" dirty="0" smtClean="0">
                <a:latin typeface="Century Gothic" panose="020B0502020202020204" pitchFamily="34" charset="0"/>
              </a:rPr>
              <a:t> of the assessment data before committing to the use of the assessments.</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t>
            </a:r>
            <a:endParaRPr lang="en-US" sz="2800" dirty="0">
              <a:latin typeface="Century Gothic" panose="020B0502020202020204" pitchFamily="34" charset="0"/>
            </a:endParaRPr>
          </a:p>
        </p:txBody>
      </p:sp>
      <p:sp>
        <p:nvSpPr>
          <p:cNvPr id="3" name="Content Placeholder 2"/>
          <p:cNvSpPr>
            <a:spLocks noGrp="1"/>
          </p:cNvSpPr>
          <p:nvPr>
            <p:ph idx="4294967295"/>
          </p:nvPr>
        </p:nvSpPr>
        <p:spPr>
          <a:xfrm>
            <a:off x="1143000" y="137911"/>
            <a:ext cx="6858000" cy="685800"/>
          </a:xfrm>
          <a:prstGeom prst="rect">
            <a:avLst/>
          </a:prstGeom>
        </p:spPr>
        <p:txBody>
          <a:bodyPr anchor="ctr">
            <a:noAutofit/>
          </a:bodyPr>
          <a:lstStyle/>
          <a:p>
            <a:pPr marL="0" indent="0" algn="ctr">
              <a:buNone/>
            </a:pPr>
            <a:r>
              <a:rPr lang="en-US" sz="4000" b="1" dirty="0" smtClean="0">
                <a:latin typeface="Century Gothic" panose="020B0502020202020204" pitchFamily="34" charset="0"/>
              </a:rPr>
              <a:t>Use of Interims</a:t>
            </a:r>
            <a:endParaRPr lang="en-US" sz="4000" b="1" dirty="0">
              <a:latin typeface="Century Gothic" panose="020B0502020202020204" pitchFamily="34" charset="0"/>
            </a:endParaRPr>
          </a:p>
        </p:txBody>
      </p:sp>
      <p:sp>
        <p:nvSpPr>
          <p:cNvPr id="5" name="Rectangle 4"/>
          <p:cNvSpPr/>
          <p:nvPr/>
        </p:nvSpPr>
        <p:spPr>
          <a:xfrm>
            <a:off x="781050" y="2610150"/>
            <a:ext cx="6629400" cy="3016210"/>
          </a:xfrm>
          <a:prstGeom prst="rect">
            <a:avLst/>
          </a:prstGeom>
        </p:spPr>
        <p:txBody>
          <a:bodyPr wrap="square">
            <a:spAutoFit/>
          </a:bodyPr>
          <a:lstStyle/>
          <a:p>
            <a:pPr marL="457200" indent="-457200">
              <a:buFont typeface="Arial" panose="020B0604020202020204" pitchFamily="34" charset="0"/>
              <a:buChar char="•"/>
            </a:pPr>
            <a:r>
              <a:rPr lang="en-US" sz="2400" b="1" dirty="0">
                <a:solidFill>
                  <a:prstClr val="black"/>
                </a:solidFill>
                <a:latin typeface="Century Gothic" panose="020B0502020202020204" pitchFamily="34" charset="0"/>
              </a:rPr>
              <a:t>Possible </a:t>
            </a:r>
            <a:r>
              <a:rPr lang="en-US" sz="2400" b="1" dirty="0" smtClean="0">
                <a:solidFill>
                  <a:prstClr val="black"/>
                </a:solidFill>
                <a:latin typeface="Century Gothic" panose="020B0502020202020204" pitchFamily="34" charset="0"/>
              </a:rPr>
              <a:t>purposes</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Curriculum</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Instruction</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Student learning</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Item </a:t>
            </a:r>
            <a:r>
              <a:rPr lang="en-US" sz="2400" dirty="0">
                <a:solidFill>
                  <a:prstClr val="black"/>
                </a:solidFill>
                <a:latin typeface="Century Gothic" panose="020B0502020202020204" pitchFamily="34" charset="0"/>
              </a:rPr>
              <a:t>type </a:t>
            </a:r>
            <a:r>
              <a:rPr lang="en-US" sz="2400" dirty="0" smtClean="0">
                <a:solidFill>
                  <a:prstClr val="black"/>
                </a:solidFill>
                <a:latin typeface="Century Gothic" panose="020B0502020202020204" pitchFamily="34" charset="0"/>
              </a:rPr>
              <a:t>familiarity</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Professional development</a:t>
            </a:r>
            <a:r>
              <a:rPr lang="en-US" sz="2800" dirty="0">
                <a:solidFill>
                  <a:prstClr val="black"/>
                </a:solidFill>
                <a:latin typeface="Century Gothic" panose="020B0502020202020204" pitchFamily="34" charset="0"/>
              </a:rPr>
              <a:t/>
            </a:r>
            <a:br>
              <a:rPr lang="en-US" sz="2800" dirty="0">
                <a:solidFill>
                  <a:prstClr val="black"/>
                </a:solidFill>
                <a:latin typeface="Century Gothic" panose="020B0502020202020204" pitchFamily="34" charset="0"/>
              </a:rPr>
            </a:br>
            <a:r>
              <a:rPr lang="en-US" sz="2800" dirty="0">
                <a:solidFill>
                  <a:prstClr val="black"/>
                </a:solidFill>
                <a:latin typeface="Century Gothic" panose="020B0502020202020204" pitchFamily="34" charset="0"/>
              </a:rPr>
              <a:t/>
            </a:r>
            <a:br>
              <a:rPr lang="en-US" sz="2800" dirty="0">
                <a:solidFill>
                  <a:prstClr val="black"/>
                </a:solidFill>
                <a:latin typeface="Century Gothic" panose="020B0502020202020204" pitchFamily="34" charset="0"/>
              </a:rPr>
            </a:br>
            <a:endParaRPr lang="en-US" dirty="0">
              <a:solidFill>
                <a:prstClr val="black"/>
              </a:solidFill>
            </a:endParaRPr>
          </a:p>
        </p:txBody>
      </p:sp>
      <p:sp>
        <p:nvSpPr>
          <p:cNvPr id="7" name="Title 1"/>
          <p:cNvSpPr txBox="1">
            <a:spLocks/>
          </p:cNvSpPr>
          <p:nvPr/>
        </p:nvSpPr>
        <p:spPr>
          <a:xfrm>
            <a:off x="838200" y="4952040"/>
            <a:ext cx="8096250" cy="22019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spcBef>
                <a:spcPts val="0"/>
              </a:spcBef>
              <a:buFont typeface="Arial" panose="020B0604020202020204" pitchFamily="34" charset="0"/>
              <a:buChar char="•"/>
            </a:pPr>
            <a:r>
              <a:rPr lang="en-US" sz="2400" b="1" dirty="0" smtClean="0">
                <a:solidFill>
                  <a:prstClr val="black"/>
                </a:solidFill>
                <a:latin typeface="Century Gothic" panose="020B0502020202020204" pitchFamily="34" charset="0"/>
              </a:rPr>
              <a:t>Grade flexibility</a:t>
            </a:r>
            <a:r>
              <a:rPr lang="en-US" sz="2400" b="1" dirty="0">
                <a:solidFill>
                  <a:prstClr val="black"/>
                </a:solidFill>
                <a:latin typeface="Century Gothic" panose="020B0502020202020204" pitchFamily="34" charset="0"/>
              </a:rPr>
              <a:t/>
            </a:r>
            <a:br>
              <a:rPr lang="en-US" sz="2400" b="1" dirty="0">
                <a:solidFill>
                  <a:prstClr val="black"/>
                </a:solidFill>
                <a:latin typeface="Century Gothic" panose="020B0502020202020204" pitchFamily="34" charset="0"/>
              </a:rPr>
            </a:br>
            <a:r>
              <a:rPr lang="en-US" sz="2400" dirty="0">
                <a:solidFill>
                  <a:prstClr val="black"/>
                </a:solidFill>
                <a:latin typeface="Century Gothic" panose="020B0502020202020204" pitchFamily="34" charset="0"/>
              </a:rPr>
              <a:t>T</a:t>
            </a:r>
            <a:r>
              <a:rPr lang="en-US" sz="2400" dirty="0" smtClean="0">
                <a:solidFill>
                  <a:prstClr val="black"/>
                </a:solidFill>
                <a:latin typeface="Century Gothic" panose="020B0502020202020204" pitchFamily="34" charset="0"/>
              </a:rPr>
              <a:t>ests from any grade can be used, depending on purpose.</a:t>
            </a:r>
            <a:r>
              <a:rPr lang="en-US" sz="2400" dirty="0">
                <a:solidFill>
                  <a:prstClr val="black"/>
                </a:solidFill>
                <a:latin typeface="Century Gothic" panose="020B0502020202020204" pitchFamily="34" charset="0"/>
              </a:rPr>
              <a:t/>
            </a:r>
            <a:br>
              <a:rPr lang="en-US" sz="2400" dirty="0">
                <a:solidFill>
                  <a:prstClr val="black"/>
                </a:solidFill>
                <a:latin typeface="Century Gothic" panose="020B0502020202020204" pitchFamily="34" charset="0"/>
              </a:rPr>
            </a:br>
            <a:r>
              <a:rPr lang="en-US" sz="3600" dirty="0">
                <a:solidFill>
                  <a:prstClr val="black"/>
                </a:solidFill>
                <a:latin typeface="Century Gothic" panose="020B0502020202020204" pitchFamily="34" charset="0"/>
              </a:rPr>
              <a:t/>
            </a:r>
            <a:br>
              <a:rPr lang="en-US" sz="3600" dirty="0">
                <a:solidFill>
                  <a:prstClr val="black"/>
                </a:solidFill>
                <a:latin typeface="Century Gothic" panose="020B0502020202020204" pitchFamily="34" charset="0"/>
              </a:rPr>
            </a:br>
            <a:r>
              <a:rPr lang="en-US" sz="3600" dirty="0" smtClean="0">
                <a:solidFill>
                  <a:prstClr val="black"/>
                </a:solidFill>
                <a:latin typeface="Century Gothic" panose="020B0502020202020204" pitchFamily="34" charset="0"/>
              </a:rPr>
              <a:t/>
            </a:r>
            <a:br>
              <a:rPr lang="en-US" sz="36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r>
            <a:br>
              <a:rPr lang="en-US" sz="28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r>
            <a:br>
              <a:rPr lang="en-US" sz="28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r>
            <a:br>
              <a:rPr lang="en-US" sz="28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r>
            <a:br>
              <a:rPr lang="en-US" sz="28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t>
            </a:r>
            <a:endParaRPr lang="en-US" sz="2800" dirty="0">
              <a:solidFill>
                <a:prstClr val="black"/>
              </a:solidFill>
              <a:latin typeface="Century Gothic" panose="020B0502020202020204" pitchFamily="34" charset="0"/>
            </a:endParaRPr>
          </a:p>
        </p:txBody>
      </p:sp>
      <p:cxnSp>
        <p:nvCxnSpPr>
          <p:cNvPr id="8" name="Straight Connector 7"/>
          <p:cNvCxnSpPr/>
          <p:nvPr/>
        </p:nvCxnSpPr>
        <p:spPr>
          <a:xfrm>
            <a:off x="0" y="897719"/>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71351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493"/>
            <a:ext cx="9144000" cy="1325562"/>
          </a:xfrm>
        </p:spPr>
        <p:txBody>
          <a:bodyPr/>
          <a:lstStyle/>
          <a:p>
            <a:pPr algn="ctr"/>
            <a:r>
              <a:rPr lang="en-US" b="1" dirty="0" smtClean="0">
                <a:latin typeface="Century Gothic" panose="020B0502020202020204" pitchFamily="34" charset="0"/>
              </a:rPr>
              <a:t>Questions</a:t>
            </a:r>
            <a:endParaRPr lang="en-US" b="1" dirty="0">
              <a:latin typeface="Century Gothic" panose="020B0502020202020204" pitchFamily="34" charset="0"/>
            </a:endParaRPr>
          </a:p>
        </p:txBody>
      </p:sp>
      <p:sp>
        <p:nvSpPr>
          <p:cNvPr id="3" name="Content Placeholder 2"/>
          <p:cNvSpPr>
            <a:spLocks noGrp="1"/>
          </p:cNvSpPr>
          <p:nvPr>
            <p:ph sz="half" idx="4294967295"/>
          </p:nvPr>
        </p:nvSpPr>
        <p:spPr>
          <a:xfrm>
            <a:off x="105103" y="1808865"/>
            <a:ext cx="8933794" cy="4351337"/>
          </a:xfrm>
        </p:spPr>
        <p:txBody>
          <a:bodyPr/>
          <a:lstStyle/>
          <a:p>
            <a:pPr marL="0" indent="0" algn="ctr">
              <a:spcBef>
                <a:spcPts val="0"/>
              </a:spcBef>
              <a:buNone/>
            </a:pPr>
            <a:r>
              <a:rPr lang="en-US" sz="3600" dirty="0" smtClean="0">
                <a:latin typeface="Century Gothic" panose="020B0502020202020204" pitchFamily="34" charset="0"/>
              </a:rPr>
              <a:t>Jennifer Michalek</a:t>
            </a:r>
            <a:endParaRPr lang="en-US" sz="3600" dirty="0">
              <a:latin typeface="Century Gothic" panose="020B0502020202020204" pitchFamily="34" charset="0"/>
            </a:endParaRPr>
          </a:p>
          <a:p>
            <a:pPr marL="0" indent="0" algn="ctr">
              <a:spcBef>
                <a:spcPts val="0"/>
              </a:spcBef>
              <a:buNone/>
            </a:pPr>
            <a:r>
              <a:rPr lang="en-US" sz="3600" dirty="0" smtClean="0">
                <a:latin typeface="Century Gothic" panose="020B0502020202020204" pitchFamily="34" charset="0"/>
              </a:rPr>
              <a:t>Math Education </a:t>
            </a:r>
            <a:r>
              <a:rPr lang="en-US" sz="3600" dirty="0">
                <a:latin typeface="Century Gothic" panose="020B0502020202020204" pitchFamily="34" charset="0"/>
              </a:rPr>
              <a:t>Consultant</a:t>
            </a:r>
          </a:p>
          <a:p>
            <a:pPr marL="0" indent="0" algn="ctr">
              <a:spcBef>
                <a:spcPts val="0"/>
              </a:spcBef>
              <a:buNone/>
            </a:pPr>
            <a:r>
              <a:rPr lang="en-US" sz="3600" dirty="0" smtClean="0">
                <a:latin typeface="Century Gothic" panose="020B0502020202020204" pitchFamily="34" charset="0"/>
                <a:hlinkClick r:id="rId3"/>
              </a:rPr>
              <a:t>Jennifer.Michalek@ct.gov</a:t>
            </a:r>
            <a:r>
              <a:rPr lang="en-US" sz="3600" dirty="0" smtClean="0">
                <a:latin typeface="Century Gothic" panose="020B0502020202020204" pitchFamily="34" charset="0"/>
              </a:rPr>
              <a:t> </a:t>
            </a:r>
            <a:endParaRPr lang="en-US" sz="3600" dirty="0">
              <a:latin typeface="Century Gothic" panose="020B0502020202020204" pitchFamily="34" charset="0"/>
            </a:endParaRPr>
          </a:p>
          <a:p>
            <a:pPr marL="0" indent="0" algn="ctr">
              <a:spcBef>
                <a:spcPts val="0"/>
              </a:spcBef>
              <a:buNone/>
            </a:pPr>
            <a:r>
              <a:rPr lang="en-US" sz="3600" dirty="0" smtClean="0">
                <a:latin typeface="Century Gothic" panose="020B0502020202020204" pitchFamily="34" charset="0"/>
              </a:rPr>
              <a:t>860-713-6557</a:t>
            </a:r>
            <a:endParaRPr lang="en-US" sz="3600" dirty="0">
              <a:latin typeface="Century Gothic" panose="020B0502020202020204" pitchFamily="34" charset="0"/>
            </a:endParaRPr>
          </a:p>
          <a:p>
            <a:endParaRPr lang="en-US" dirty="0"/>
          </a:p>
        </p:txBody>
      </p:sp>
      <p:cxnSp>
        <p:nvCxnSpPr>
          <p:cNvPr id="4" name="Straight Connector 3"/>
          <p:cNvCxnSpPr/>
          <p:nvPr/>
        </p:nvCxnSpPr>
        <p:spPr>
          <a:xfrm>
            <a:off x="0" y="100283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008156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5" name="Title 1"/>
          <p:cNvSpPr txBox="1">
            <a:spLocks/>
          </p:cNvSpPr>
          <p:nvPr/>
        </p:nvSpPr>
        <p:spPr>
          <a:xfrm>
            <a:off x="0" y="2677766"/>
            <a:ext cx="9005103" cy="1048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smtClean="0">
                <a:latin typeface="+mn-lt"/>
              </a:rPr>
              <a:t>THANK YOU!</a:t>
            </a:r>
            <a:endParaRPr lang="en-US" sz="8000" b="1" dirty="0">
              <a:latin typeface="+mn-lt"/>
            </a:endParaRPr>
          </a:p>
        </p:txBody>
      </p:sp>
    </p:spTree>
    <p:extLst>
      <p:ext uri="{BB962C8B-B14F-4D97-AF65-F5344CB8AC3E}">
        <p14:creationId xmlns:p14="http://schemas.microsoft.com/office/powerpoint/2010/main" val="383625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698"/>
            <a:ext cx="9144000" cy="1325563"/>
          </a:xfrm>
          <a:prstGeom prst="rect">
            <a:avLst/>
          </a:prstGeom>
        </p:spPr>
        <p:txBody>
          <a:bodyPr>
            <a:normAutofit/>
          </a:bodyPr>
          <a:lstStyle/>
          <a:p>
            <a:pPr algn="ctr"/>
            <a:r>
              <a:rPr lang="en-US" sz="4000" b="1" dirty="0">
                <a:latin typeface="Century Gothic" panose="020B0502020202020204" pitchFamily="34" charset="0"/>
              </a:rPr>
              <a:t>Two </a:t>
            </a:r>
            <a:r>
              <a:rPr lang="en-US" sz="4000" b="1" dirty="0" smtClean="0">
                <a:latin typeface="Century Gothic" panose="020B0502020202020204" pitchFamily="34" charset="0"/>
              </a:rPr>
              <a:t>Components of the Assessment</a:t>
            </a:r>
            <a:endParaRPr lang="en-US" sz="4000" b="1" dirty="0">
              <a:latin typeface="Century Gothic" panose="020B0502020202020204" pitchFamily="34" charset="0"/>
            </a:endParaRPr>
          </a:p>
        </p:txBody>
      </p:sp>
      <p:sp>
        <p:nvSpPr>
          <p:cNvPr id="6" name="Rectangle 5"/>
          <p:cNvSpPr/>
          <p:nvPr/>
        </p:nvSpPr>
        <p:spPr>
          <a:xfrm>
            <a:off x="1714500" y="1518449"/>
            <a:ext cx="5715000" cy="1411014"/>
          </a:xfrm>
          <a:prstGeom prst="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latin typeface="Century Gothic" panose="020B0502020202020204" pitchFamily="34" charset="0"/>
              </a:rPr>
              <a:t>Smarter </a:t>
            </a:r>
            <a:r>
              <a:rPr lang="en-US" sz="2400" b="1" dirty="0" smtClean="0">
                <a:latin typeface="Century Gothic" panose="020B0502020202020204" pitchFamily="34" charset="0"/>
              </a:rPr>
              <a:t>Balanced Assessment</a:t>
            </a:r>
            <a:endParaRPr lang="en-US" sz="2400" b="1" dirty="0">
              <a:latin typeface="Century Gothic" panose="020B0502020202020204" pitchFamily="34" charset="0"/>
            </a:endParaRPr>
          </a:p>
        </p:txBody>
      </p:sp>
      <p:cxnSp>
        <p:nvCxnSpPr>
          <p:cNvPr id="8" name="Straight Arrow Connector 7"/>
          <p:cNvCxnSpPr/>
          <p:nvPr/>
        </p:nvCxnSpPr>
        <p:spPr>
          <a:xfrm>
            <a:off x="4977964" y="3001361"/>
            <a:ext cx="589553" cy="88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664975" y="3001361"/>
            <a:ext cx="465592" cy="88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1786431" y="4031841"/>
            <a:ext cx="2627915" cy="1153045"/>
          </a:xfrm>
          <a:prstGeom prst="round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50" b="1" dirty="0" smtClean="0">
                <a:latin typeface="Century Gothic" panose="020B0502020202020204" pitchFamily="34" charset="0"/>
              </a:rPr>
              <a:t>Computer Adaptive Test</a:t>
            </a:r>
          </a:p>
          <a:p>
            <a:pPr algn="ctr"/>
            <a:r>
              <a:rPr lang="en-US" sz="1650" b="1" dirty="0" smtClean="0">
                <a:latin typeface="Century Gothic" panose="020B0502020202020204" pitchFamily="34" charset="0"/>
              </a:rPr>
              <a:t> (CAT)</a:t>
            </a:r>
            <a:endParaRPr lang="en-US" sz="1650" b="1" dirty="0">
              <a:latin typeface="Century Gothic" panose="020B0502020202020204" pitchFamily="34" charset="0"/>
            </a:endParaRPr>
          </a:p>
        </p:txBody>
      </p:sp>
      <p:sp>
        <p:nvSpPr>
          <p:cNvPr id="13" name="Rounded Rectangle 12"/>
          <p:cNvSpPr/>
          <p:nvPr/>
        </p:nvSpPr>
        <p:spPr>
          <a:xfrm>
            <a:off x="4977963" y="4031841"/>
            <a:ext cx="2663387" cy="1153045"/>
          </a:xfrm>
          <a:prstGeom prst="round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50" b="1" dirty="0" smtClean="0">
                <a:latin typeface="Century Gothic" panose="020B0502020202020204" pitchFamily="34" charset="0"/>
              </a:rPr>
              <a:t>Performance Task</a:t>
            </a:r>
          </a:p>
          <a:p>
            <a:pPr algn="ctr"/>
            <a:r>
              <a:rPr lang="en-US" sz="1650" b="1" dirty="0" smtClean="0">
                <a:latin typeface="Century Gothic" panose="020B0502020202020204" pitchFamily="34" charset="0"/>
              </a:rPr>
              <a:t>(PT)</a:t>
            </a:r>
            <a:endParaRPr lang="en-US" sz="1650" b="1" dirty="0">
              <a:latin typeface="Century Gothic" panose="020B0502020202020204" pitchFamily="34" charset="0"/>
            </a:endParaRPr>
          </a:p>
        </p:txBody>
      </p:sp>
      <p:cxnSp>
        <p:nvCxnSpPr>
          <p:cNvPr id="14" name="Straight Connector 13"/>
          <p:cNvCxnSpPr/>
          <p:nvPr/>
        </p:nvCxnSpPr>
        <p:spPr>
          <a:xfrm>
            <a:off x="0" y="105537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14078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7199" y="-155263"/>
            <a:ext cx="7886700" cy="1325563"/>
          </a:xfrm>
          <a:prstGeom prst="rect">
            <a:avLst/>
          </a:prstGeom>
        </p:spPr>
        <p:txBody>
          <a:bodyPr anchor="ctr">
            <a:normAutofit/>
          </a:bodyPr>
          <a:lstStyle/>
          <a:p>
            <a:pPr algn="ctr"/>
            <a:r>
              <a:rPr lang="en-US" sz="4000" b="1" dirty="0" smtClean="0">
                <a:latin typeface="Century Gothic" panose="020B0502020202020204" pitchFamily="34" charset="0"/>
              </a:rPr>
              <a:t>A Look Into the CAT</a:t>
            </a:r>
            <a:endParaRPr lang="en-US" sz="4000" b="1" dirty="0">
              <a:latin typeface="Century Gothic" panose="020B0502020202020204" pitchFamily="34" charset="0"/>
            </a:endParaRPr>
          </a:p>
        </p:txBody>
      </p:sp>
      <p:sp>
        <p:nvSpPr>
          <p:cNvPr id="2" name="Content Placeholder 1"/>
          <p:cNvSpPr>
            <a:spLocks noGrp="1"/>
          </p:cNvSpPr>
          <p:nvPr>
            <p:ph idx="1"/>
          </p:nvPr>
        </p:nvSpPr>
        <p:spPr>
          <a:xfrm>
            <a:off x="627199" y="1321006"/>
            <a:ext cx="7886700" cy="4351338"/>
          </a:xfrm>
        </p:spPr>
        <p:txBody>
          <a:bodyPr>
            <a:normAutofit fontScale="85000" lnSpcReduction="20000"/>
          </a:bodyPr>
          <a:lstStyle/>
          <a:p>
            <a:pPr>
              <a:lnSpc>
                <a:spcPct val="120000"/>
              </a:lnSpc>
              <a:spcAft>
                <a:spcPts val="1200"/>
              </a:spcAft>
            </a:pPr>
            <a:r>
              <a:rPr lang="en-US" sz="3200" dirty="0">
                <a:latin typeface="Century Gothic" panose="020B0502020202020204" pitchFamily="34" charset="0"/>
                <a:cs typeface="Arial" pitchFamily="34" charset="0"/>
              </a:rPr>
              <a:t>A</a:t>
            </a:r>
            <a:r>
              <a:rPr lang="en-US" sz="3200" dirty="0" smtClean="0">
                <a:latin typeface="Century Gothic" panose="020B0502020202020204" pitchFamily="34" charset="0"/>
                <a:cs typeface="Arial" pitchFamily="34" charset="0"/>
              </a:rPr>
              <a:t>llows </a:t>
            </a:r>
            <a:r>
              <a:rPr lang="en-US" sz="3200" dirty="0">
                <a:latin typeface="Century Gothic" panose="020B0502020202020204" pitchFamily="34" charset="0"/>
                <a:cs typeface="Arial" pitchFamily="34" charset="0"/>
              </a:rPr>
              <a:t>students to have more engaging test questions from the real world</a:t>
            </a:r>
          </a:p>
          <a:p>
            <a:pPr>
              <a:lnSpc>
                <a:spcPct val="120000"/>
              </a:lnSpc>
              <a:spcAft>
                <a:spcPts val="1200"/>
              </a:spcAft>
            </a:pPr>
            <a:r>
              <a:rPr lang="en-US" sz="3200" dirty="0">
                <a:latin typeface="Century Gothic" panose="020B0502020202020204" pitchFamily="34" charset="0"/>
                <a:cs typeface="Arial" pitchFamily="34" charset="0"/>
              </a:rPr>
              <a:t>M</a:t>
            </a:r>
            <a:r>
              <a:rPr lang="en-US" sz="3200" dirty="0" smtClean="0">
                <a:latin typeface="Century Gothic" panose="020B0502020202020204" pitchFamily="34" charset="0"/>
                <a:cs typeface="Arial" pitchFamily="34" charset="0"/>
              </a:rPr>
              <a:t>ore </a:t>
            </a:r>
            <a:r>
              <a:rPr lang="en-US" sz="3200" dirty="0">
                <a:latin typeface="Century Gothic" panose="020B0502020202020204" pitchFamily="34" charset="0"/>
                <a:cs typeface="Arial" pitchFamily="34" charset="0"/>
              </a:rPr>
              <a:t>efficient </a:t>
            </a:r>
            <a:r>
              <a:rPr lang="en-US" sz="3200" dirty="0" smtClean="0">
                <a:latin typeface="Century Gothic" panose="020B0502020202020204" pitchFamily="34" charset="0"/>
                <a:cs typeface="Arial" pitchFamily="34" charset="0"/>
              </a:rPr>
              <a:t>for </a:t>
            </a:r>
            <a:r>
              <a:rPr lang="en-US" sz="3200" dirty="0">
                <a:latin typeface="Century Gothic" panose="020B0502020202020204" pitchFamily="34" charset="0"/>
                <a:cs typeface="Arial" pitchFamily="34" charset="0"/>
              </a:rPr>
              <a:t>students than a typical paper-and-pencil </a:t>
            </a:r>
            <a:r>
              <a:rPr lang="en-US" sz="3200" dirty="0" smtClean="0">
                <a:latin typeface="Century Gothic" panose="020B0502020202020204" pitchFamily="34" charset="0"/>
                <a:cs typeface="Arial" pitchFamily="34" charset="0"/>
              </a:rPr>
              <a:t>test</a:t>
            </a:r>
          </a:p>
          <a:p>
            <a:pPr>
              <a:lnSpc>
                <a:spcPct val="120000"/>
              </a:lnSpc>
              <a:spcAft>
                <a:spcPts val="1200"/>
              </a:spcAft>
              <a:buFont typeface="Arial" charset="0"/>
              <a:buChar char="•"/>
            </a:pPr>
            <a:r>
              <a:rPr lang="en-US" sz="3200" dirty="0">
                <a:latin typeface="Century Gothic" panose="020B0502020202020204" pitchFamily="34" charset="0"/>
                <a:cs typeface="Arial" pitchFamily="34" charset="0"/>
              </a:rPr>
              <a:t>A</a:t>
            </a:r>
            <a:r>
              <a:rPr lang="en-US" sz="3200" dirty="0" smtClean="0">
                <a:latin typeface="Century Gothic" panose="020B0502020202020204" pitchFamily="34" charset="0"/>
                <a:cs typeface="Arial" pitchFamily="34" charset="0"/>
              </a:rPr>
              <a:t>llows </a:t>
            </a:r>
            <a:r>
              <a:rPr lang="en-US" sz="3200" dirty="0">
                <a:latin typeface="Century Gothic" panose="020B0502020202020204" pitchFamily="34" charset="0"/>
                <a:cs typeface="Arial" pitchFamily="34" charset="0"/>
              </a:rPr>
              <a:t>students flexibility and </a:t>
            </a:r>
            <a:r>
              <a:rPr lang="en-US" sz="3200" dirty="0" smtClean="0">
                <a:latin typeface="Century Gothic" panose="020B0502020202020204" pitchFamily="34" charset="0"/>
                <a:cs typeface="Arial" pitchFamily="34" charset="0"/>
              </a:rPr>
              <a:t>accessibility</a:t>
            </a:r>
          </a:p>
          <a:p>
            <a:pPr>
              <a:lnSpc>
                <a:spcPct val="120000"/>
              </a:lnSpc>
              <a:spcAft>
                <a:spcPts val="1200"/>
              </a:spcAft>
              <a:buFont typeface="Arial" charset="0"/>
              <a:buChar char="•"/>
            </a:pPr>
            <a:r>
              <a:rPr lang="en-US" sz="3200" dirty="0">
                <a:latin typeface="Century Gothic" panose="020B0502020202020204" pitchFamily="34" charset="0"/>
                <a:cs typeface="Arial" pitchFamily="34" charset="0"/>
              </a:rPr>
              <a:t>G</a:t>
            </a:r>
            <a:r>
              <a:rPr lang="en-US" sz="3200" dirty="0" smtClean="0">
                <a:latin typeface="Century Gothic" panose="020B0502020202020204" pitchFamily="34" charset="0"/>
                <a:cs typeface="Arial" pitchFamily="34" charset="0"/>
              </a:rPr>
              <a:t>ives </a:t>
            </a:r>
            <a:r>
              <a:rPr lang="en-US" sz="3200" dirty="0">
                <a:latin typeface="Century Gothic" panose="020B0502020202020204" pitchFamily="34" charset="0"/>
                <a:cs typeface="Arial" pitchFamily="34" charset="0"/>
              </a:rPr>
              <a:t>access to helpful tools and </a:t>
            </a:r>
            <a:r>
              <a:rPr lang="en-US" sz="3200" dirty="0" smtClean="0">
                <a:latin typeface="Century Gothic" panose="020B0502020202020204" pitchFamily="34" charset="0"/>
                <a:cs typeface="Arial" pitchFamily="34" charset="0"/>
              </a:rPr>
              <a:t>resources</a:t>
            </a:r>
          </a:p>
          <a:p>
            <a:pPr>
              <a:lnSpc>
                <a:spcPct val="120000"/>
              </a:lnSpc>
              <a:spcAft>
                <a:spcPts val="1200"/>
              </a:spcAft>
              <a:buFont typeface="Arial" charset="0"/>
              <a:buChar char="•"/>
            </a:pPr>
            <a:r>
              <a:rPr lang="en-US" sz="3200" dirty="0" smtClean="0">
                <a:latin typeface="Century Gothic" panose="020B0502020202020204" pitchFamily="34" charset="0"/>
                <a:cs typeface="Arial" pitchFamily="34" charset="0"/>
              </a:rPr>
              <a:t>Contains 27 to 34 items</a:t>
            </a:r>
            <a:endParaRPr lang="en-US" sz="3200" dirty="0">
              <a:latin typeface="Century Gothic" panose="020B0502020202020204" pitchFamily="34" charset="0"/>
              <a:cs typeface="Arial" pitchFamily="34" charset="0"/>
            </a:endParaRPr>
          </a:p>
          <a:p>
            <a:endParaRPr lang="en-US" dirty="0"/>
          </a:p>
        </p:txBody>
      </p:sp>
      <p:sp>
        <p:nvSpPr>
          <p:cNvPr id="4" name="Content Placeholder 2"/>
          <p:cNvSpPr txBox="1">
            <a:spLocks/>
          </p:cNvSpPr>
          <p:nvPr/>
        </p:nvSpPr>
        <p:spPr>
          <a:xfrm>
            <a:off x="1151342" y="1010994"/>
            <a:ext cx="6838415" cy="3648162"/>
          </a:xfrm>
          <a:prstGeom prst="rect">
            <a:avLst/>
          </a:prstGeom>
        </p:spPr>
        <p:txBody>
          <a:bodyPr vert="horz" lIns="68586" tIns="34293" rIns="68586" bIns="34293"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1672" indent="219075">
              <a:lnSpc>
                <a:spcPct val="100000"/>
              </a:lnSpc>
              <a:spcBef>
                <a:spcPts val="0"/>
              </a:spcBef>
              <a:spcAft>
                <a:spcPts val="900"/>
              </a:spcAft>
            </a:pPr>
            <a:endParaRPr lang="en-US" dirty="0">
              <a:latin typeface="Century Gothic" panose="020B0502020202020204" pitchFamily="34" charset="0"/>
            </a:endParaRPr>
          </a:p>
          <a:p>
            <a:pPr marL="639968" lvl="2" indent="0">
              <a:lnSpc>
                <a:spcPct val="100000"/>
              </a:lnSpc>
              <a:buNone/>
            </a:pPr>
            <a:endParaRPr lang="en-US" sz="195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cxnSp>
        <p:nvCxnSpPr>
          <p:cNvPr id="7" name="Straight Connector 6"/>
          <p:cNvCxnSpPr/>
          <p:nvPr/>
        </p:nvCxnSpPr>
        <p:spPr>
          <a:xfrm>
            <a:off x="0" y="101333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72529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650" y="-73819"/>
            <a:ext cx="7886700" cy="1176338"/>
          </a:xfrm>
          <a:prstGeom prst="rect">
            <a:avLst/>
          </a:prstGeom>
        </p:spPr>
        <p:txBody>
          <a:bodyPr anchor="ctr">
            <a:normAutofit/>
          </a:bodyPr>
          <a:lstStyle/>
          <a:p>
            <a:pPr algn="ctr"/>
            <a:r>
              <a:rPr lang="en-US" sz="4000" b="1" dirty="0" smtClean="0">
                <a:latin typeface="Century Gothic" panose="020B0502020202020204" pitchFamily="34" charset="0"/>
              </a:rPr>
              <a:t>A Look Into the PT</a:t>
            </a:r>
            <a:endParaRPr lang="en-US" sz="4000" b="1" dirty="0">
              <a:latin typeface="Century Gothic" panose="020B0502020202020204" pitchFamily="34" charset="0"/>
            </a:endParaRPr>
          </a:p>
        </p:txBody>
      </p:sp>
      <p:sp>
        <p:nvSpPr>
          <p:cNvPr id="2" name="Content Placeholder 1"/>
          <p:cNvSpPr>
            <a:spLocks noGrp="1"/>
          </p:cNvSpPr>
          <p:nvPr>
            <p:ph idx="1"/>
          </p:nvPr>
        </p:nvSpPr>
        <p:spPr>
          <a:xfrm>
            <a:off x="628650" y="1094994"/>
            <a:ext cx="8153400" cy="5024820"/>
          </a:xfrm>
        </p:spPr>
        <p:txBody>
          <a:bodyPr>
            <a:normAutofit fontScale="92500" lnSpcReduction="10000"/>
          </a:bodyPr>
          <a:lstStyle/>
          <a:p>
            <a:pPr>
              <a:lnSpc>
                <a:spcPct val="100000"/>
              </a:lnSpc>
            </a:pPr>
            <a:r>
              <a:rPr lang="en-US" dirty="0">
                <a:latin typeface="Century Gothic" panose="020B0502020202020204" pitchFamily="34" charset="0"/>
              </a:rPr>
              <a:t>R</a:t>
            </a:r>
            <a:r>
              <a:rPr lang="en-US" dirty="0" smtClean="0">
                <a:latin typeface="Century Gothic" panose="020B0502020202020204" pitchFamily="34" charset="0"/>
              </a:rPr>
              <a:t>equires </a:t>
            </a:r>
            <a:r>
              <a:rPr lang="en-US" dirty="0">
                <a:latin typeface="Century Gothic" panose="020B0502020202020204" pitchFamily="34" charset="0"/>
              </a:rPr>
              <a:t>students to answer a set of complex questions centered on a common topic or </a:t>
            </a:r>
            <a:r>
              <a:rPr lang="en-US" dirty="0" smtClean="0">
                <a:latin typeface="Century Gothic" panose="020B0502020202020204" pitchFamily="34" charset="0"/>
              </a:rPr>
              <a:t>problem</a:t>
            </a:r>
          </a:p>
          <a:p>
            <a:pPr>
              <a:lnSpc>
                <a:spcPct val="100000"/>
              </a:lnSpc>
              <a:spcAft>
                <a:spcPts val="600"/>
              </a:spcAft>
            </a:pPr>
            <a:r>
              <a:rPr lang="en-US" dirty="0" smtClean="0">
                <a:latin typeface="Century Gothic" panose="020B0502020202020204" pitchFamily="34" charset="0"/>
                <a:cs typeface="Arial" pitchFamily="34" charset="0"/>
              </a:rPr>
              <a:t>Measures </a:t>
            </a:r>
            <a:r>
              <a:rPr lang="en-US" dirty="0">
                <a:latin typeface="Century Gothic" panose="020B0502020202020204" pitchFamily="34" charset="0"/>
                <a:cs typeface="Arial" pitchFamily="34" charset="0"/>
              </a:rPr>
              <a:t>capacities such as depth of understanding, research and writing skills, and/or complex analysis with relevant </a:t>
            </a:r>
            <a:r>
              <a:rPr lang="en-US" dirty="0" smtClean="0">
                <a:latin typeface="Century Gothic" panose="020B0502020202020204" pitchFamily="34" charset="0"/>
                <a:cs typeface="Arial" pitchFamily="34" charset="0"/>
              </a:rPr>
              <a:t>evidence</a:t>
            </a:r>
            <a:endParaRPr lang="en-US" dirty="0">
              <a:latin typeface="Century Gothic" panose="020B0502020202020204" pitchFamily="34" charset="0"/>
              <a:cs typeface="Arial" pitchFamily="34" charset="0"/>
            </a:endParaRPr>
          </a:p>
          <a:p>
            <a:pPr>
              <a:lnSpc>
                <a:spcPct val="100000"/>
              </a:lnSpc>
              <a:spcAft>
                <a:spcPts val="600"/>
              </a:spcAft>
            </a:pPr>
            <a:r>
              <a:rPr lang="en-US" dirty="0">
                <a:latin typeface="Century Gothic" panose="020B0502020202020204" pitchFamily="34" charset="0"/>
              </a:rPr>
              <a:t>Designed to provide students with an opportunity to demonstrate their ability to apply their knowledge and higher-order thinking skills to explore and analyze a complex, real-world </a:t>
            </a:r>
            <a:r>
              <a:rPr lang="en-US" dirty="0" smtClean="0">
                <a:latin typeface="Century Gothic" panose="020B0502020202020204" pitchFamily="34" charset="0"/>
              </a:rPr>
              <a:t>scenario</a:t>
            </a:r>
            <a:endParaRPr lang="en-US" dirty="0">
              <a:latin typeface="Century Gothic" panose="020B0502020202020204" pitchFamily="34" charset="0"/>
            </a:endParaRPr>
          </a:p>
          <a:p>
            <a:pPr>
              <a:lnSpc>
                <a:spcPct val="100000"/>
              </a:lnSpc>
              <a:spcAft>
                <a:spcPts val="600"/>
              </a:spcAft>
            </a:pPr>
            <a:r>
              <a:rPr lang="en-US" dirty="0" smtClean="0">
                <a:latin typeface="Century Gothic" panose="020B0502020202020204" pitchFamily="34" charset="0"/>
              </a:rPr>
              <a:t>Contains 4 to 6 items</a:t>
            </a:r>
          </a:p>
          <a:p>
            <a:pPr>
              <a:spcAft>
                <a:spcPts val="600"/>
              </a:spcAft>
            </a:pPr>
            <a:endParaRPr lang="en-US" dirty="0">
              <a:cs typeface="Arial" pitchFamily="34" charset="0"/>
            </a:endParaRPr>
          </a:p>
          <a:p>
            <a:endParaRPr lang="en-US" dirty="0">
              <a:cs typeface="Arial" pitchFamily="34" charset="0"/>
            </a:endParaRPr>
          </a:p>
          <a:p>
            <a:endParaRPr lang="en-US" dirty="0"/>
          </a:p>
          <a:p>
            <a:endParaRPr lang="en-US" dirty="0"/>
          </a:p>
        </p:txBody>
      </p:sp>
      <p:sp>
        <p:nvSpPr>
          <p:cNvPr id="4" name="Content Placeholder 2"/>
          <p:cNvSpPr txBox="1">
            <a:spLocks/>
          </p:cNvSpPr>
          <p:nvPr/>
        </p:nvSpPr>
        <p:spPr>
          <a:xfrm>
            <a:off x="1151342" y="1010994"/>
            <a:ext cx="6838415" cy="3648162"/>
          </a:xfrm>
          <a:prstGeom prst="rect">
            <a:avLst/>
          </a:prstGeom>
        </p:spPr>
        <p:txBody>
          <a:bodyPr vert="horz" lIns="68586" tIns="34293" rIns="68586" bIns="34293"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1672" indent="0">
              <a:lnSpc>
                <a:spcPct val="100000"/>
              </a:lnSpc>
              <a:spcBef>
                <a:spcPts val="0"/>
              </a:spcBef>
              <a:spcAft>
                <a:spcPts val="900"/>
              </a:spcAft>
              <a:buNone/>
            </a:pPr>
            <a:endParaRPr lang="en-US" dirty="0">
              <a:latin typeface="Century Gothic" panose="020B0502020202020204" pitchFamily="34" charset="0"/>
            </a:endParaRPr>
          </a:p>
          <a:p>
            <a:pPr marL="639968" lvl="2" indent="0">
              <a:lnSpc>
                <a:spcPct val="100000"/>
              </a:lnSpc>
              <a:buNone/>
            </a:pPr>
            <a:endParaRPr lang="en-US" sz="195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cxnSp>
        <p:nvCxnSpPr>
          <p:cNvPr id="7" name="Straight Connector 6"/>
          <p:cNvCxnSpPr/>
          <p:nvPr/>
        </p:nvCxnSpPr>
        <p:spPr>
          <a:xfrm>
            <a:off x="0" y="100282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79713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7538" y="-240999"/>
            <a:ext cx="7886700" cy="1325563"/>
          </a:xfrm>
          <a:prstGeom prst="rect">
            <a:avLst/>
          </a:prstGeom>
        </p:spPr>
        <p:txBody>
          <a:bodyPr anchor="ctr">
            <a:normAutofit/>
          </a:bodyPr>
          <a:lstStyle/>
          <a:p>
            <a:pPr algn="ctr"/>
            <a:r>
              <a:rPr lang="en-US" sz="4000" b="1" dirty="0" smtClean="0">
                <a:latin typeface="Century Gothic" panose="020B0502020202020204" pitchFamily="34" charset="0"/>
              </a:rPr>
              <a:t>A Look At Item Types</a:t>
            </a:r>
            <a:endParaRPr lang="en-US" sz="4000" b="1" dirty="0">
              <a:latin typeface="Century Gothic" panose="020B0502020202020204" pitchFamily="34" charset="0"/>
            </a:endParaRPr>
          </a:p>
        </p:txBody>
      </p:sp>
      <p:sp>
        <p:nvSpPr>
          <p:cNvPr id="4" name="Content Placeholder 2"/>
          <p:cNvSpPr txBox="1">
            <a:spLocks/>
          </p:cNvSpPr>
          <p:nvPr/>
        </p:nvSpPr>
        <p:spPr>
          <a:xfrm>
            <a:off x="1151342" y="1010994"/>
            <a:ext cx="6838415" cy="3648162"/>
          </a:xfrm>
          <a:prstGeom prst="rect">
            <a:avLst/>
          </a:prstGeom>
        </p:spPr>
        <p:txBody>
          <a:bodyPr vert="horz" lIns="68586" tIns="34293" rIns="68586" bIns="34293"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1672" indent="0">
              <a:lnSpc>
                <a:spcPct val="100000"/>
              </a:lnSpc>
              <a:spcBef>
                <a:spcPts val="0"/>
              </a:spcBef>
              <a:spcAft>
                <a:spcPts val="900"/>
              </a:spcAft>
              <a:buNone/>
            </a:pPr>
            <a:endParaRPr lang="en-US" dirty="0">
              <a:latin typeface="Century Gothic" panose="020B0502020202020204" pitchFamily="34" charset="0"/>
            </a:endParaRPr>
          </a:p>
          <a:p>
            <a:pPr marL="639968" lvl="2" indent="0">
              <a:lnSpc>
                <a:spcPct val="100000"/>
              </a:lnSpc>
              <a:buNone/>
            </a:pPr>
            <a:endParaRPr lang="en-US" sz="195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51615166"/>
              </p:ext>
            </p:extLst>
          </p:nvPr>
        </p:nvGraphicFramePr>
        <p:xfrm>
          <a:off x="323850" y="892095"/>
          <a:ext cx="8534400" cy="4952931"/>
        </p:xfrm>
        <a:graphic>
          <a:graphicData uri="http://schemas.openxmlformats.org/drawingml/2006/table">
            <a:tbl>
              <a:tblPr firstRow="1" bandRow="1">
                <a:tableStyleId>{5C22544A-7EE6-4342-B048-85BDC9FD1C3A}</a:tableStyleId>
              </a:tblPr>
              <a:tblGrid>
                <a:gridCol w="4267200"/>
                <a:gridCol w="4267200"/>
              </a:tblGrid>
              <a:tr h="352954">
                <a:tc>
                  <a:txBody>
                    <a:bodyPr/>
                    <a:lstStyle/>
                    <a:p>
                      <a:pPr algn="ctr"/>
                      <a:r>
                        <a:rPr lang="en-US" sz="1800" dirty="0" smtClean="0">
                          <a:latin typeface="Century Gothic" panose="020B0502020202020204" pitchFamily="34" charset="0"/>
                        </a:rPr>
                        <a:t>Type of Item</a:t>
                      </a:r>
                      <a:endParaRPr lang="en-US" sz="1800" dirty="0">
                        <a:latin typeface="Century Gothic" panose="020B0502020202020204" pitchFamily="34" charset="0"/>
                      </a:endParaRPr>
                    </a:p>
                  </a:txBody>
                  <a:tcPr/>
                </a:tc>
                <a:tc>
                  <a:txBody>
                    <a:bodyPr/>
                    <a:lstStyle/>
                    <a:p>
                      <a:pPr algn="ctr"/>
                      <a:r>
                        <a:rPr lang="en-US" sz="1800" dirty="0" smtClean="0">
                          <a:latin typeface="Century Gothic" panose="020B0502020202020204" pitchFamily="34" charset="0"/>
                        </a:rPr>
                        <a:t>Description</a:t>
                      </a:r>
                      <a:r>
                        <a:rPr lang="en-US" sz="1800" baseline="0" dirty="0" smtClean="0">
                          <a:latin typeface="Century Gothic" panose="020B0502020202020204" pitchFamily="34" charset="0"/>
                        </a:rPr>
                        <a:t> of Response</a:t>
                      </a:r>
                      <a:endParaRPr lang="en-US" sz="1800" dirty="0">
                        <a:latin typeface="Century Gothic" panose="020B0502020202020204" pitchFamily="34" charset="0"/>
                      </a:endParaRPr>
                    </a:p>
                  </a:txBody>
                  <a:tcPr/>
                </a:tc>
              </a:tr>
              <a:tr h="617669">
                <a:tc>
                  <a:txBody>
                    <a:bodyPr/>
                    <a:lstStyle/>
                    <a:p>
                      <a:r>
                        <a:rPr lang="en-US" dirty="0" smtClean="0">
                          <a:latin typeface="Century Gothic" panose="020B0502020202020204" pitchFamily="34" charset="0"/>
                        </a:rPr>
                        <a:t>Multiple Choice, single correct response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Four-option multiple choice</a:t>
                      </a:r>
                      <a:endParaRPr lang="en-US" dirty="0">
                        <a:latin typeface="Century Gothic" panose="020B0502020202020204" pitchFamily="34" charset="0"/>
                      </a:endParaRPr>
                    </a:p>
                  </a:txBody>
                  <a:tcPr/>
                </a:tc>
              </a:tr>
              <a:tr h="617669">
                <a:tc>
                  <a:txBody>
                    <a:bodyPr/>
                    <a:lstStyle/>
                    <a:p>
                      <a:r>
                        <a:rPr lang="en-US" dirty="0" smtClean="0">
                          <a:latin typeface="Century Gothic" panose="020B0502020202020204" pitchFamily="34" charset="0"/>
                        </a:rPr>
                        <a:t>Multiple Choice, multiple correct responses</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Multiple-option multiple choice</a:t>
                      </a:r>
                      <a:endParaRPr lang="en-US" dirty="0">
                        <a:latin typeface="Century Gothic" panose="020B0502020202020204" pitchFamily="34" charset="0"/>
                      </a:endParaRPr>
                    </a:p>
                  </a:txBody>
                  <a:tcPr/>
                </a:tc>
              </a:tr>
              <a:tr h="617669">
                <a:tc>
                  <a:txBody>
                    <a:bodyPr/>
                    <a:lstStyle/>
                    <a:p>
                      <a:r>
                        <a:rPr lang="en-US" dirty="0" smtClean="0">
                          <a:latin typeface="Century Gothic" panose="020B0502020202020204" pitchFamily="34" charset="0"/>
                        </a:rPr>
                        <a:t>Matching Tables (with a variation True/False or Yes/No)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Table format, click entry </a:t>
                      </a:r>
                      <a:endParaRPr lang="en-US" dirty="0">
                        <a:latin typeface="Century Gothic" panose="020B0502020202020204" pitchFamily="34" charset="0"/>
                      </a:endParaRPr>
                    </a:p>
                  </a:txBody>
                  <a:tcPr/>
                </a:tc>
              </a:tr>
              <a:tr h="352954">
                <a:tc>
                  <a:txBody>
                    <a:bodyPr/>
                    <a:lstStyle/>
                    <a:p>
                      <a:r>
                        <a:rPr lang="en-US" dirty="0" smtClean="0">
                          <a:latin typeface="Century Gothic" panose="020B0502020202020204" pitchFamily="34" charset="0"/>
                        </a:rPr>
                        <a:t>Short text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Keyboard alphanumeric entry </a:t>
                      </a:r>
                      <a:endParaRPr lang="en-US" dirty="0">
                        <a:latin typeface="Century Gothic" panose="020B0502020202020204" pitchFamily="34" charset="0"/>
                      </a:endParaRPr>
                    </a:p>
                  </a:txBody>
                  <a:tcPr/>
                </a:tc>
              </a:tr>
              <a:tr h="617669">
                <a:tc>
                  <a:txBody>
                    <a:bodyPr/>
                    <a:lstStyle/>
                    <a:p>
                      <a:r>
                        <a:rPr lang="en-US" dirty="0" smtClean="0">
                          <a:latin typeface="Century Gothic" panose="020B0502020202020204" pitchFamily="34" charset="0"/>
                        </a:rPr>
                        <a:t>Drag-and-Drop</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Drag-and-Drop single or multiple elements</a:t>
                      </a:r>
                      <a:endParaRPr lang="en-US" dirty="0">
                        <a:latin typeface="Century Gothic" panose="020B0502020202020204" pitchFamily="34" charset="0"/>
                      </a:endParaRPr>
                    </a:p>
                  </a:txBody>
                  <a:tcPr/>
                </a:tc>
              </a:tr>
              <a:tr h="352954">
                <a:tc>
                  <a:txBody>
                    <a:bodyPr/>
                    <a:lstStyle/>
                    <a:p>
                      <a:r>
                        <a:rPr lang="en-US" dirty="0" smtClean="0">
                          <a:latin typeface="Century Gothic" panose="020B0502020202020204" pitchFamily="34" charset="0"/>
                        </a:rPr>
                        <a:t>Hot Spot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Select text</a:t>
                      </a:r>
                      <a:endParaRPr lang="en-US" dirty="0">
                        <a:latin typeface="Century Gothic" panose="020B0502020202020204" pitchFamily="34" charset="0"/>
                      </a:endParaRPr>
                    </a:p>
                  </a:txBody>
                  <a:tcPr/>
                </a:tc>
              </a:tr>
              <a:tr h="352954">
                <a:tc>
                  <a:txBody>
                    <a:bodyPr/>
                    <a:lstStyle/>
                    <a:p>
                      <a:r>
                        <a:rPr lang="en-US" dirty="0" smtClean="0">
                          <a:latin typeface="Century Gothic" panose="020B0502020202020204" pitchFamily="34" charset="0"/>
                        </a:rPr>
                        <a:t>Table Fill in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Table format, click entry</a:t>
                      </a:r>
                      <a:endParaRPr lang="en-US" dirty="0">
                        <a:latin typeface="Century Gothic" panose="020B0502020202020204" pitchFamily="34" charset="0"/>
                      </a:endParaRPr>
                    </a:p>
                  </a:txBody>
                  <a:tcPr/>
                </a:tc>
              </a:tr>
              <a:tr h="352954">
                <a:tc>
                  <a:txBody>
                    <a:bodyPr/>
                    <a:lstStyle/>
                    <a:p>
                      <a:r>
                        <a:rPr lang="en-US" dirty="0" smtClean="0">
                          <a:latin typeface="Century Gothic" panose="020B0502020202020204" pitchFamily="34" charset="0"/>
                        </a:rPr>
                        <a:t>Graphing</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Plot points and or draw lines</a:t>
                      </a:r>
                      <a:endParaRPr lang="en-US" dirty="0">
                        <a:latin typeface="Century Gothic" panose="020B0502020202020204" pitchFamily="34" charset="0"/>
                      </a:endParaRPr>
                    </a:p>
                  </a:txBody>
                  <a:tcPr/>
                </a:tc>
              </a:tr>
              <a:tr h="563811">
                <a:tc>
                  <a:txBody>
                    <a:bodyPr/>
                    <a:lstStyle/>
                    <a:p>
                      <a:r>
                        <a:rPr lang="en-US" dirty="0" smtClean="0">
                          <a:latin typeface="Century Gothic" panose="020B0502020202020204" pitchFamily="34" charset="0"/>
                        </a:rPr>
                        <a:t>Equation/numeric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Enter equation or numeric response</a:t>
                      </a:r>
                      <a:endParaRPr lang="en-US" dirty="0">
                        <a:latin typeface="Century Gothic" panose="020B0502020202020204" pitchFamily="34" charset="0"/>
                      </a:endParaRPr>
                    </a:p>
                  </a:txBody>
                  <a:tcPr/>
                </a:tc>
              </a:tr>
            </a:tbl>
          </a:graphicData>
        </a:graphic>
      </p:graphicFrame>
      <p:sp>
        <p:nvSpPr>
          <p:cNvPr id="2" name="TextBox 1"/>
          <p:cNvSpPr txBox="1"/>
          <p:nvPr/>
        </p:nvSpPr>
        <p:spPr>
          <a:xfrm>
            <a:off x="2217874" y="5794801"/>
            <a:ext cx="4705350" cy="461665"/>
          </a:xfrm>
          <a:prstGeom prst="rect">
            <a:avLst/>
          </a:prstGeom>
          <a:noFill/>
        </p:spPr>
        <p:txBody>
          <a:bodyPr wrap="square" rtlCol="0">
            <a:spAutoFit/>
          </a:bodyPr>
          <a:lstStyle/>
          <a:p>
            <a:pPr algn="ctr"/>
            <a:r>
              <a:rPr lang="en-US" sz="2400" dirty="0" smtClean="0">
                <a:hlinkClick r:id="rId3"/>
              </a:rPr>
              <a:t>Sample Items By Task Type</a:t>
            </a:r>
            <a:endParaRPr lang="en-US" sz="2400" dirty="0"/>
          </a:p>
        </p:txBody>
      </p:sp>
      <p:cxnSp>
        <p:nvCxnSpPr>
          <p:cNvPr id="8" name="Straight Connector 7"/>
          <p:cNvCxnSpPr/>
          <p:nvPr/>
        </p:nvCxnSpPr>
        <p:spPr>
          <a:xfrm>
            <a:off x="0" y="803126"/>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76828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2" name="TextBox 1"/>
          <p:cNvSpPr txBox="1"/>
          <p:nvPr/>
        </p:nvSpPr>
        <p:spPr>
          <a:xfrm>
            <a:off x="215370" y="1427598"/>
            <a:ext cx="8589417" cy="3170099"/>
          </a:xfrm>
          <a:prstGeom prst="rect">
            <a:avLst/>
          </a:prstGeom>
          <a:noFill/>
        </p:spPr>
        <p:txBody>
          <a:bodyPr wrap="square" rtlCol="0">
            <a:spAutoFit/>
          </a:bodyPr>
          <a:lstStyle/>
          <a:p>
            <a:pPr algn="ctr"/>
            <a:r>
              <a:rPr lang="en-US" sz="6000" b="1" dirty="0" smtClean="0">
                <a:solidFill>
                  <a:prstClr val="black"/>
                </a:solidFill>
              </a:rPr>
              <a:t>The Smarter Balanced Assessment</a:t>
            </a:r>
          </a:p>
          <a:p>
            <a:pPr algn="ctr"/>
            <a:endParaRPr lang="en-US" sz="2000" b="1" dirty="0" smtClean="0">
              <a:solidFill>
                <a:prstClr val="black"/>
              </a:solidFill>
            </a:endParaRPr>
          </a:p>
          <a:p>
            <a:pPr algn="ctr"/>
            <a:r>
              <a:rPr lang="en-US" sz="6000" b="1" dirty="0" smtClean="0">
                <a:solidFill>
                  <a:srgbClr val="002D73"/>
                </a:solidFill>
              </a:rPr>
              <a:t>What does it measure?</a:t>
            </a:r>
            <a:endParaRPr lang="en-US" sz="6000" b="1" dirty="0">
              <a:solidFill>
                <a:srgbClr val="002D73"/>
              </a:solidFill>
            </a:endParaRPr>
          </a:p>
        </p:txBody>
      </p:sp>
    </p:spTree>
    <p:extLst>
      <p:ext uri="{BB962C8B-B14F-4D97-AF65-F5344CB8AC3E}">
        <p14:creationId xmlns:p14="http://schemas.microsoft.com/office/powerpoint/2010/main" val="165118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9607" y="170305"/>
            <a:ext cx="7914806" cy="685800"/>
          </a:xfrm>
          <a:prstGeom prst="rect">
            <a:avLst/>
          </a:prstGeom>
        </p:spPr>
        <p:txBody>
          <a:bodyPr anchor="ctr">
            <a:noAutofit/>
          </a:bodyPr>
          <a:lstStyle/>
          <a:p>
            <a:r>
              <a:rPr lang="en-US" sz="4000" b="1" dirty="0" smtClean="0">
                <a:latin typeface="Century Gothic" panose="020B0502020202020204" pitchFamily="34" charset="0"/>
              </a:rPr>
              <a:t>Understanding the </a:t>
            </a:r>
            <a:r>
              <a:rPr lang="en-US" sz="4000" b="1" dirty="0" smtClean="0">
                <a:latin typeface="Century Gothic" panose="020B0502020202020204" pitchFamily="34" charset="0"/>
                <a:hlinkClick r:id="rId3"/>
              </a:rPr>
              <a:t>Blueprint</a:t>
            </a:r>
            <a:endParaRPr lang="en-US" sz="4000" b="1" dirty="0">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300037" y="2014537"/>
            <a:ext cx="8543925" cy="2828925"/>
          </a:xfrm>
          <a:prstGeom prst="rect">
            <a:avLst/>
          </a:prstGeom>
        </p:spPr>
      </p:pic>
      <p:cxnSp>
        <p:nvCxnSpPr>
          <p:cNvPr id="6" name="Straight Connector 5"/>
          <p:cNvCxnSpPr/>
          <p:nvPr/>
        </p:nvCxnSpPr>
        <p:spPr>
          <a:xfrm>
            <a:off x="0" y="1065886"/>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90245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TotalTime>
  <Words>3775</Words>
  <Application>Microsoft Office PowerPoint</Application>
  <PresentationFormat>On-screen Show (4:3)</PresentationFormat>
  <Paragraphs>353</Paragraphs>
  <Slides>35</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Arial Black</vt:lpstr>
      <vt:lpstr>Calibri</vt:lpstr>
      <vt:lpstr>Calibri Light</vt:lpstr>
      <vt:lpstr>Century Gothic</vt:lpstr>
      <vt:lpstr>Helvetica</vt:lpstr>
      <vt:lpstr>Times New Roman</vt:lpstr>
      <vt:lpstr>Wingdings</vt:lpstr>
      <vt:lpstr>Office Theme</vt:lpstr>
      <vt:lpstr>Custom Design</vt:lpstr>
      <vt:lpstr>1_Custom Design</vt:lpstr>
      <vt:lpstr>PowerPoint Presentation</vt:lpstr>
      <vt:lpstr>PowerPoint Presentation</vt:lpstr>
      <vt:lpstr>PowerPoint Presentation</vt:lpstr>
      <vt:lpstr>Two Components of the Assessment</vt:lpstr>
      <vt:lpstr>A Look Into the CAT</vt:lpstr>
      <vt:lpstr>A Look Into the PT</vt:lpstr>
      <vt:lpstr>A Look At Item Types</vt:lpstr>
      <vt:lpstr>PowerPoint Presentation</vt:lpstr>
      <vt:lpstr>Understanding the Blueprint</vt:lpstr>
      <vt:lpstr>What is a Claim?</vt:lpstr>
      <vt:lpstr>Going Deeper Into the Blueprint</vt:lpstr>
      <vt:lpstr>What is a Target?</vt:lpstr>
      <vt:lpstr>Understanding the Targets</vt:lpstr>
      <vt:lpstr>Understanding the Targets</vt:lpstr>
      <vt:lpstr>PowerPoint Presentation</vt:lpstr>
      <vt:lpstr>PowerPoint Presentation</vt:lpstr>
      <vt:lpstr>Depth-of-Knowledge and Instruction</vt:lpstr>
      <vt:lpstr>Webb’s Depth-of-Knowledge Levels</vt:lpstr>
      <vt:lpstr>PowerPoint Presentation</vt:lpstr>
      <vt:lpstr>Putting It Into Practice</vt:lpstr>
      <vt:lpstr>Identifying the DOK Level</vt:lpstr>
      <vt:lpstr>Identifying the DOK Level</vt:lpstr>
      <vt:lpstr>Identifying the DOK Level</vt:lpstr>
      <vt:lpstr>Identifying the DOK Level</vt:lpstr>
      <vt:lpstr>What DOK Means For Classroom Assessment </vt:lpstr>
      <vt:lpstr>Keep in Mind... </vt:lpstr>
      <vt:lpstr>PowerPoint Presentation</vt:lpstr>
      <vt:lpstr>Two Types of Interim Assessments</vt:lpstr>
      <vt:lpstr>Interim Comprehensive Assessments (ICA)</vt:lpstr>
      <vt:lpstr>Interim Assessment Blocks (IAB)</vt:lpstr>
      <vt:lpstr>Interim Assessment Blocks  Currently Available</vt:lpstr>
      <vt:lpstr>PowerPoint Presentation</vt:lpstr>
      <vt:lpstr>Educators should have clarity regarding the purpose of the assessment and the uses of the assessment data before committing to the use of the assessments.       </vt:lpstr>
      <vt:lpstr>Questions</vt:lpstr>
      <vt:lpstr>PowerPoint Presentation</vt:lpstr>
    </vt:vector>
  </TitlesOfParts>
  <Company>csde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csde csde</dc:creator>
  <cp:lastModifiedBy>White, Joanne</cp:lastModifiedBy>
  <cp:revision>118</cp:revision>
  <cp:lastPrinted>2015-01-26T16:06:10Z</cp:lastPrinted>
  <dcterms:created xsi:type="dcterms:W3CDTF">2012-05-07T12:46:42Z</dcterms:created>
  <dcterms:modified xsi:type="dcterms:W3CDTF">2016-06-10T15:46:04Z</dcterms:modified>
</cp:coreProperties>
</file>