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7" r:id="rId1"/>
    <p:sldMasterId id="2147483711" r:id="rId2"/>
  </p:sldMasterIdLst>
  <p:notesMasterIdLst>
    <p:notesMasterId r:id="rId10"/>
  </p:notesMasterIdLst>
  <p:handoutMasterIdLst>
    <p:handoutMasterId r:id="rId11"/>
  </p:handoutMasterIdLst>
  <p:sldIdLst>
    <p:sldId id="627" r:id="rId3"/>
    <p:sldId id="628" r:id="rId4"/>
    <p:sldId id="629" r:id="rId5"/>
    <p:sldId id="631" r:id="rId6"/>
    <p:sldId id="691" r:id="rId7"/>
    <p:sldId id="692" r:id="rId8"/>
    <p:sldId id="693" r:id="rId9"/>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2334" autoAdjust="0"/>
  </p:normalViewPr>
  <p:slideViewPr>
    <p:cSldViewPr snapToGrid="0">
      <p:cViewPr varScale="1">
        <p:scale>
          <a:sx n="54" d="100"/>
          <a:sy n="54" d="100"/>
        </p:scale>
        <p:origin x="1166"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(Slides </a:t>
            </a:r>
            <a:r>
              <a:rPr lang="en-US" dirty="0" smtClean="0"/>
              <a:t>1–7, </a:t>
            </a:r>
            <a:r>
              <a:rPr lang="en-US" dirty="0" smtClean="0"/>
              <a:t>including the Pre-Assessment, will take about 10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p:spPr>
      </p:sp>
      <p:sp>
        <p:nvSpPr>
          <p:cNvPr id="1320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outcomes for the day, sharing what you hope to accomplish throughout the full day session. There are seven outcomes for this session. These are presented to the participants over two slides. </a:t>
            </a:r>
          </a:p>
        </p:txBody>
      </p:sp>
      <p:sp>
        <p:nvSpPr>
          <p:cNvPr id="13210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210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C83D457D-9BE6-4D73-A44D-1308AD5B53F0}"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13210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210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5478F79-E2DF-4D7B-8363-DB71134D1661}" type="slidenum">
              <a:rPr lang="en-US">
                <a:solidFill>
                  <a:prstClr val="black"/>
                </a:solidFill>
                <a:latin typeface="Arial" pitchFamily="34" charset="0"/>
              </a:rPr>
              <a:pPr/>
              <a:t>2</a:t>
            </a:fld>
            <a:endParaRPr lang="en-US" dirty="0">
              <a:solidFill>
                <a:prstClr val="black"/>
              </a:solidFill>
              <a:latin typeface="Arial" pitchFamily="34" charset="0"/>
            </a:endParaRPr>
          </a:p>
        </p:txBody>
      </p:sp>
    </p:spTree>
    <p:extLst>
      <p:ext uri="{BB962C8B-B14F-4D97-AF65-F5344CB8AC3E}">
        <p14:creationId xmlns:p14="http://schemas.microsoft.com/office/powerpoint/2010/main" val="1824999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p:spPr>
      </p:sp>
      <p:sp>
        <p:nvSpPr>
          <p:cNvPr id="1331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133124"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3125"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00BCC635-465E-4E8D-BEC0-F54D65151E12}"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133126"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3127"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DD96F60-4D9F-4A25-84B7-0C2B67472C22}" type="slidenum">
              <a:rPr lang="en-US">
                <a:solidFill>
                  <a:prstClr val="black"/>
                </a:solidFill>
                <a:latin typeface="Arial" pitchFamily="34" charset="0"/>
              </a:rPr>
              <a:pPr/>
              <a:t>3</a:t>
            </a:fld>
            <a:endParaRPr lang="en-US" dirty="0">
              <a:solidFill>
                <a:prstClr val="black"/>
              </a:solidFill>
              <a:latin typeface="Arial" pitchFamily="34" charset="0"/>
            </a:endParaRPr>
          </a:p>
        </p:txBody>
      </p:sp>
    </p:spTree>
    <p:extLst>
      <p:ext uri="{BB962C8B-B14F-4D97-AF65-F5344CB8AC3E}">
        <p14:creationId xmlns:p14="http://schemas.microsoft.com/office/powerpoint/2010/main" val="13113346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p:spPr>
      </p:sp>
      <p:sp>
        <p:nvSpPr>
          <p:cNvPr id="1361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Review the agenda letting participants know that this is the pathway they will travel in order to accomplish the seven outcomes discussed earlier. Note that in addition to the break for lunch, there will also be short breaks</a:t>
            </a:r>
            <a:r>
              <a:rPr lang="en-US" baseline="0" dirty="0" smtClean="0"/>
              <a:t> throughout the day, but participants should feel free to take a personal break as needed</a:t>
            </a:r>
            <a:r>
              <a:rPr lang="en-US" dirty="0" smtClean="0"/>
              <a:t>. Emphasize the importance of coming back from lunch and</a:t>
            </a:r>
            <a:r>
              <a:rPr lang="en-US" baseline="0" dirty="0" smtClean="0"/>
              <a:t> </a:t>
            </a:r>
            <a:r>
              <a:rPr lang="en-US" dirty="0" smtClean="0"/>
              <a:t>breaks on time to ensure enough time to complete all the work of the day. </a:t>
            </a:r>
          </a:p>
        </p:txBody>
      </p:sp>
      <p:sp>
        <p:nvSpPr>
          <p:cNvPr id="136196"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6197"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3B8E3411-EFBF-4FCB-866D-F106F036A656}"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136198"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6199"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D34C6E-B6B7-4E28-9B83-09471AD03AE0}" type="slidenum">
              <a:rPr lang="en-US">
                <a:solidFill>
                  <a:prstClr val="black"/>
                </a:solidFill>
                <a:latin typeface="Arial" pitchFamily="34" charset="0"/>
              </a:rPr>
              <a:pPr/>
              <a:t>4</a:t>
            </a:fld>
            <a:endParaRPr lang="en-US" dirty="0">
              <a:solidFill>
                <a:prstClr val="black"/>
              </a:solidFill>
              <a:latin typeface="Arial" pitchFamily="34" charset="0"/>
            </a:endParaRPr>
          </a:p>
        </p:txBody>
      </p:sp>
    </p:spTree>
    <p:extLst>
      <p:ext uri="{BB962C8B-B14F-4D97-AF65-F5344CB8AC3E}">
        <p14:creationId xmlns:p14="http://schemas.microsoft.com/office/powerpoint/2010/main" val="2230332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p:spPr>
      </p:sp>
      <p:sp>
        <p:nvSpPr>
          <p:cNvPr id="1372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Participants will complete</a:t>
            </a:r>
            <a:r>
              <a:rPr lang="en-US" baseline="0" dirty="0" smtClean="0"/>
              <a:t> </a:t>
            </a:r>
            <a:r>
              <a:rPr lang="en-US" dirty="0" smtClean="0"/>
              <a:t>a short self-assessment, which can be found in the Participant Guide on </a:t>
            </a:r>
            <a:r>
              <a:rPr lang="en-US" b="0" dirty="0" smtClean="0"/>
              <a:t>page 4</a:t>
            </a:r>
            <a:r>
              <a:rPr lang="en-US" b="0" baseline="0" dirty="0" smtClean="0"/>
              <a:t>. They will rate themselves on a scale of 1-4 , depending on their knowledge or feelings about implementing the CCS-Math. P</a:t>
            </a:r>
            <a:r>
              <a:rPr lang="en-US" dirty="0" smtClean="0"/>
              <a:t>articipants will complete the same assessment at the end of the session. </a:t>
            </a:r>
            <a:r>
              <a:rPr lang="en-US" b="1" dirty="0" smtClean="0"/>
              <a:t>Allow 3–4 minutes to complete.</a:t>
            </a:r>
            <a:endParaRPr lang="en-US" dirty="0" smtClean="0"/>
          </a:p>
        </p:txBody>
      </p:sp>
      <p:sp>
        <p:nvSpPr>
          <p:cNvPr id="137220"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137221"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718121AA-0325-4E14-BDE1-2EAE263EAB61}"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137222"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137223"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376FE76-AC6A-4604-99FB-6B2232888865}" type="slidenum">
              <a:rPr lang="en-US">
                <a:solidFill>
                  <a:prstClr val="black"/>
                </a:solidFill>
                <a:latin typeface="Arial" pitchFamily="34" charset="0"/>
              </a:rPr>
              <a:pPr/>
              <a:t>5</a:t>
            </a:fld>
            <a:endParaRPr lang="en-US" dirty="0">
              <a:solidFill>
                <a:prstClr val="black"/>
              </a:solidFill>
              <a:latin typeface="Arial" pitchFamily="34" charset="0"/>
            </a:endParaRPr>
          </a:p>
        </p:txBody>
      </p:sp>
    </p:spTree>
    <p:extLst>
      <p:ext uri="{BB962C8B-B14F-4D97-AF65-F5344CB8AC3E}">
        <p14:creationId xmlns:p14="http://schemas.microsoft.com/office/powerpoint/2010/main" val="1966632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b="1" dirty="0" smtClean="0"/>
              <a:t>Facilitator: </a:t>
            </a:r>
            <a:r>
              <a:rPr lang="en-US" dirty="0" smtClean="0"/>
              <a:t>Hang up 6 pieces of chart</a:t>
            </a:r>
            <a:r>
              <a:rPr lang="en-US" baseline="0" dirty="0" smtClean="0"/>
              <a:t> paper around the room. Label the top of each chart paper with Statement 1, or Statement 2, etc. Then add the number scale 4, 3, 2, 1 at the bottom (see example on next slide). </a:t>
            </a:r>
            <a:r>
              <a:rPr lang="en-US" dirty="0" smtClean="0"/>
              <a:t>Direct participants to place their ratings</a:t>
            </a:r>
            <a:r>
              <a:rPr lang="en-US" baseline="0" dirty="0" smtClean="0"/>
              <a:t> for Statements 1-6 on six individual sticky notes (they should also write the Statement number on each sticky). Choose one participant to collect all of the sticky notes for Statement 1 and another participant to collect sticky notes for Statement 2 and so forth until all of the sticky notes are collected. Now the collector can create a </a:t>
            </a:r>
            <a:r>
              <a:rPr lang="en-US" baseline="0" dirty="0" err="1" smtClean="0"/>
              <a:t>Consensogram</a:t>
            </a:r>
            <a:r>
              <a:rPr lang="en-US" baseline="0" dirty="0" smtClean="0"/>
              <a:t> for their Statement using the </a:t>
            </a:r>
            <a:r>
              <a:rPr lang="en-US" baseline="0" dirty="0" err="1" smtClean="0"/>
              <a:t>stickies</a:t>
            </a:r>
            <a:r>
              <a:rPr lang="en-US" baseline="0" dirty="0" smtClean="0"/>
              <a:t>. Sticky notes should be placed one above the other to create a bar graph. </a:t>
            </a:r>
          </a:p>
          <a:p>
            <a:pPr marL="0" marR="0" indent="0" algn="l" defTabSz="914400" rtl="0" eaLnBrk="1" fontAlgn="auto" latinLnBrk="0" hangingPunct="1">
              <a:lnSpc>
                <a:spcPct val="100000"/>
              </a:lnSpc>
              <a:spcBef>
                <a:spcPct val="0"/>
              </a:spcBef>
              <a:spcAft>
                <a:spcPts val="0"/>
              </a:spcAft>
              <a:buClrTx/>
              <a:buSzTx/>
              <a:buFontTx/>
              <a:buNone/>
              <a:tabLst/>
              <a:defRPr/>
            </a:pPr>
            <a:endParaRPr lang="en-US" dirty="0" smtClean="0"/>
          </a:p>
          <a:p>
            <a:pPr eaLnBrk="1" hangingPunct="1">
              <a:spcBef>
                <a:spcPct val="0"/>
              </a:spcBef>
            </a:pPr>
            <a:r>
              <a:rPr lang="en-US" baseline="0" dirty="0" smtClean="0"/>
              <a:t>Introductory Activity: 20</a:t>
            </a:r>
            <a:r>
              <a:rPr lang="en-US" dirty="0" smtClean="0"/>
              <a:t> minutes total</a:t>
            </a:r>
          </a:p>
          <a:p>
            <a:pPr eaLnBrk="1" hangingPunct="1">
              <a:spcBef>
                <a:spcPct val="0"/>
              </a:spcBef>
              <a:buFontTx/>
              <a:buNone/>
            </a:pPr>
            <a:r>
              <a:rPr lang="en-US" dirty="0" smtClean="0"/>
              <a:t>Materials:</a:t>
            </a:r>
          </a:p>
          <a:p>
            <a:pPr marL="0" marR="0" indent="0" algn="l" defTabSz="914400" rtl="0" eaLnBrk="1" fontAlgn="auto" latinLnBrk="0" hangingPunct="1">
              <a:lnSpc>
                <a:spcPct val="100000"/>
              </a:lnSpc>
              <a:spcBef>
                <a:spcPct val="0"/>
              </a:spcBef>
              <a:spcAft>
                <a:spcPts val="0"/>
              </a:spcAft>
              <a:buClrTx/>
              <a:buSzTx/>
              <a:buFontTx/>
              <a:buNone/>
              <a:tabLst/>
              <a:defRPr/>
            </a:pPr>
            <a:r>
              <a:rPr lang="en-US" baseline="0" dirty="0" smtClean="0"/>
              <a:t>Pre-Assessment on Page 4 of Participant Guide</a:t>
            </a:r>
          </a:p>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Sticky notes </a:t>
            </a:r>
          </a:p>
          <a:p>
            <a:pPr eaLnBrk="1" hangingPunct="1">
              <a:spcBef>
                <a:spcPct val="0"/>
              </a:spcBef>
              <a:buFontTx/>
              <a:buNone/>
            </a:pPr>
            <a:r>
              <a:rPr lang="en-US" dirty="0" smtClean="0"/>
              <a:t>Chart Paper</a:t>
            </a:r>
          </a:p>
          <a:p>
            <a:pPr eaLnBrk="1" hangingPunct="1">
              <a:spcBef>
                <a:spcPct val="0"/>
              </a:spcBef>
              <a:buFontTx/>
              <a:buNone/>
            </a:pPr>
            <a:endParaRPr lang="en-US" dirty="0" smtClean="0"/>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6</a:t>
            </a:fld>
            <a:endParaRPr lang="en-US" dirty="0"/>
          </a:p>
        </p:txBody>
      </p:sp>
    </p:spTree>
    <p:extLst>
      <p:ext uri="{BB962C8B-B14F-4D97-AF65-F5344CB8AC3E}">
        <p14:creationId xmlns:p14="http://schemas.microsoft.com/office/powerpoint/2010/main" val="39371601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aseline="0" dirty="0" smtClean="0"/>
              <a:t>A </a:t>
            </a:r>
            <a:r>
              <a:rPr lang="en-US" baseline="0" dirty="0" err="1" smtClean="0"/>
              <a:t>Consensogram</a:t>
            </a:r>
            <a:r>
              <a:rPr lang="en-US" baseline="0" dirty="0" smtClean="0"/>
              <a:t> chart should be created for each of the six statements. </a:t>
            </a:r>
            <a:r>
              <a:rPr lang="en-US" dirty="0" smtClean="0"/>
              <a:t>After</a:t>
            </a:r>
            <a:r>
              <a:rPr lang="en-US" baseline="0" dirty="0" smtClean="0"/>
              <a:t> the </a:t>
            </a:r>
            <a:r>
              <a:rPr lang="en-US" baseline="0" dirty="0" err="1" smtClean="0"/>
              <a:t>Consensogram</a:t>
            </a:r>
            <a:r>
              <a:rPr lang="en-US" baseline="0" dirty="0" smtClean="0"/>
              <a:t> charts are completed, either comment upon what you see, or invite participants to do so.</a:t>
            </a: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1/16/2015</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7</a:t>
            </a:fld>
            <a:endParaRPr lang="en-US" dirty="0"/>
          </a:p>
        </p:txBody>
      </p:sp>
    </p:spTree>
    <p:extLst>
      <p:ext uri="{BB962C8B-B14F-4D97-AF65-F5344CB8AC3E}">
        <p14:creationId xmlns:p14="http://schemas.microsoft.com/office/powerpoint/2010/main" val="1166082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15875" y="6071616"/>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417570" y="6125361"/>
            <a:ext cx="2640330" cy="430887"/>
          </a:xfrm>
          <a:prstGeom prst="rect">
            <a:avLst/>
          </a:prstGeom>
          <a:noFill/>
        </p:spPr>
        <p:txBody>
          <a:bodyPr wrap="square" rtlCol="0">
            <a:spAutoFit/>
          </a:bodyPr>
          <a:lstStyle/>
          <a:p>
            <a:r>
              <a:rPr lang="en-US" sz="2200" b="1" dirty="0" smtClean="0">
                <a:solidFill>
                  <a:schemeClr val="bg1"/>
                </a:solidFill>
              </a:rPr>
              <a:t>Introductory Activity</a:t>
            </a:r>
            <a:endParaRPr lang="en-US" sz="2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itle 2"/>
          <p:cNvSpPr>
            <a:spLocks noGrp="1"/>
          </p:cNvSpPr>
          <p:nvPr>
            <p:ph type="title"/>
          </p:nvPr>
        </p:nvSpPr>
        <p:spPr>
          <a:xfrm>
            <a:off x="381000" y="230188"/>
            <a:ext cx="8382000" cy="658812"/>
          </a:xfrm>
        </p:spPr>
        <p:txBody>
          <a:bodyPr>
            <a:normAutofit/>
          </a:bodyPr>
          <a:lstStyle/>
          <a:p>
            <a:r>
              <a:rPr lang="en-US" sz="4000" dirty="0" smtClean="0"/>
              <a:t>Focus on Sustaining Change</a:t>
            </a:r>
          </a:p>
        </p:txBody>
      </p:sp>
      <p:sp>
        <p:nvSpPr>
          <p:cNvPr id="19459" name="Content Placeholder 1"/>
          <p:cNvSpPr>
            <a:spLocks noGrp="1"/>
          </p:cNvSpPr>
          <p:nvPr>
            <p:ph type="body" sz="quarter" idx="10"/>
          </p:nvPr>
        </p:nvSpPr>
        <p:spPr>
          <a:xfrm>
            <a:off x="381000" y="1154840"/>
            <a:ext cx="8382000" cy="3773341"/>
          </a:xfrm>
        </p:spPr>
        <p:txBody>
          <a:bodyPr/>
          <a:lstStyle/>
          <a:p>
            <a:r>
              <a:rPr lang="en-US" dirty="0" smtClean="0"/>
              <a:t>By the end of this session you will have:</a:t>
            </a:r>
          </a:p>
          <a:p>
            <a:pPr lvl="1">
              <a:spcBef>
                <a:spcPts val="1200"/>
              </a:spcBef>
            </a:pPr>
            <a:r>
              <a:rPr lang="en-US" dirty="0" smtClean="0"/>
              <a:t>Strengthened your working relationships with peer Core Standards Coaches. </a:t>
            </a:r>
          </a:p>
          <a:p>
            <a:pPr lvl="1">
              <a:spcBef>
                <a:spcPts val="1200"/>
              </a:spcBef>
            </a:pPr>
            <a:r>
              <a:rPr lang="en-US" dirty="0" smtClean="0"/>
              <a:t>Deepened your understanding of the CCS-Math through a sharing of implementation experiences.</a:t>
            </a:r>
          </a:p>
          <a:p>
            <a:pPr lvl="1">
              <a:spcBef>
                <a:spcPts val="1200"/>
              </a:spcBef>
            </a:pPr>
            <a:r>
              <a:rPr lang="en-US" dirty="0" smtClean="0"/>
              <a:t>Aligned types of teacher support to identified teacher needs.</a:t>
            </a:r>
          </a:p>
          <a:p>
            <a:pPr lvl="1">
              <a:spcBef>
                <a:spcPts val="1200"/>
              </a:spcBef>
            </a:pPr>
            <a:r>
              <a:rPr lang="en-US" dirty="0" smtClean="0"/>
              <a:t>Explored strategies for promoting reflection.</a:t>
            </a:r>
          </a:p>
        </p:txBody>
      </p:sp>
      <p:sp>
        <p:nvSpPr>
          <p:cNvPr id="5" name="Slide Number Placeholder 4"/>
          <p:cNvSpPr>
            <a:spLocks noGrp="1"/>
          </p:cNvSpPr>
          <p:nvPr>
            <p:ph type="sldNum" sz="quarter" idx="12"/>
          </p:nvPr>
        </p:nvSpPr>
        <p:spPr/>
        <p:txBody>
          <a:bodyPr/>
          <a:lstStyle/>
          <a:p>
            <a:fld id="{AD8D4AF1-7CC8-4517-894C-95FE2C0637D7}" type="slidenum">
              <a:rPr lang="en-US" smtClean="0"/>
              <a:pPr/>
              <a:t>2</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422227719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itle 2"/>
          <p:cNvSpPr>
            <a:spLocks noGrp="1"/>
          </p:cNvSpPr>
          <p:nvPr>
            <p:ph type="title"/>
          </p:nvPr>
        </p:nvSpPr>
        <p:spPr>
          <a:xfrm>
            <a:off x="381000" y="230188"/>
            <a:ext cx="8382000" cy="773112"/>
          </a:xfrm>
        </p:spPr>
        <p:txBody>
          <a:bodyPr>
            <a:normAutofit/>
          </a:bodyPr>
          <a:lstStyle/>
          <a:p>
            <a:r>
              <a:rPr lang="en-US" sz="4000" dirty="0"/>
              <a:t>Focus on </a:t>
            </a:r>
            <a:r>
              <a:rPr lang="en-US" sz="4000" dirty="0" smtClean="0"/>
              <a:t>Sustaining Change (</a:t>
            </a:r>
            <a:r>
              <a:rPr lang="en-US" sz="4000" dirty="0"/>
              <a:t>cont'd</a:t>
            </a:r>
            <a:r>
              <a:rPr lang="en-US" sz="4000" dirty="0" smtClean="0"/>
              <a:t>)</a:t>
            </a:r>
          </a:p>
        </p:txBody>
      </p:sp>
      <p:sp>
        <p:nvSpPr>
          <p:cNvPr id="19459" name="Content Placeholder 1"/>
          <p:cNvSpPr>
            <a:spLocks noGrp="1"/>
          </p:cNvSpPr>
          <p:nvPr>
            <p:ph type="body" sz="quarter" idx="10"/>
          </p:nvPr>
        </p:nvSpPr>
        <p:spPr>
          <a:xfrm>
            <a:off x="381000" y="1493520"/>
            <a:ext cx="8382000" cy="3231654"/>
          </a:xfrm>
        </p:spPr>
        <p:txBody>
          <a:bodyPr/>
          <a:lstStyle/>
          <a:p>
            <a:pPr>
              <a:spcBef>
                <a:spcPts val="1200"/>
              </a:spcBef>
            </a:pPr>
            <a:r>
              <a:rPr lang="en-US" dirty="0" smtClean="0"/>
              <a:t>By the end of this session you will have:</a:t>
            </a:r>
          </a:p>
          <a:p>
            <a:pPr lvl="1">
              <a:spcBef>
                <a:spcPts val="1200"/>
              </a:spcBef>
            </a:pPr>
            <a:r>
              <a:rPr lang="en-US" dirty="0" smtClean="0"/>
              <a:t>Examined strategies for providing feedback on lesson plans and instruction.</a:t>
            </a:r>
            <a:endParaRPr lang="en-US" dirty="0"/>
          </a:p>
          <a:p>
            <a:pPr lvl="1">
              <a:spcBef>
                <a:spcPts val="1200"/>
              </a:spcBef>
            </a:pPr>
            <a:r>
              <a:rPr lang="en-US" dirty="0" smtClean="0"/>
              <a:t>Identified strategies and resources for supporting and sustaining change.</a:t>
            </a:r>
          </a:p>
          <a:p>
            <a:pPr lvl="1">
              <a:spcBef>
                <a:spcPts val="1200"/>
              </a:spcBef>
            </a:pPr>
            <a:r>
              <a:rPr lang="en-US" dirty="0" smtClean="0"/>
              <a:t>Identified opportunities for ongoing teacher professional support and teacher collaboration.</a:t>
            </a:r>
          </a:p>
        </p:txBody>
      </p:sp>
      <p:sp>
        <p:nvSpPr>
          <p:cNvPr id="5" name="Slide Number Placeholder 4"/>
          <p:cNvSpPr>
            <a:spLocks noGrp="1"/>
          </p:cNvSpPr>
          <p:nvPr>
            <p:ph type="sldNum" sz="quarter" idx="12"/>
          </p:nvPr>
        </p:nvSpPr>
        <p:spPr/>
        <p:txBody>
          <a:bodyPr/>
          <a:lstStyle/>
          <a:p>
            <a:fld id="{1B164E58-F631-4785-8D59-D7BB0BAC1458}" type="slidenum">
              <a:rPr lang="en-US" smtClean="0"/>
              <a:pPr/>
              <a:t>3</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404280621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7"/>
          <p:cNvSpPr>
            <a:spLocks noGrp="1"/>
          </p:cNvSpPr>
          <p:nvPr>
            <p:ph idx="1"/>
          </p:nvPr>
        </p:nvSpPr>
        <p:spPr>
          <a:xfrm>
            <a:off x="237497" y="967427"/>
            <a:ext cx="6495855" cy="4659737"/>
          </a:xfrm>
        </p:spPr>
        <p:txBody>
          <a:bodyPr/>
          <a:lstStyle/>
          <a:p>
            <a:pPr marL="0" indent="0">
              <a:spcAft>
                <a:spcPts val="600"/>
              </a:spcAft>
              <a:buNone/>
            </a:pPr>
            <a:r>
              <a:rPr lang="en-US" sz="2400" b="1" dirty="0" smtClean="0"/>
              <a:t>Morning Session</a:t>
            </a:r>
          </a:p>
          <a:p>
            <a:pPr>
              <a:spcAft>
                <a:spcPts val="1200"/>
              </a:spcAft>
            </a:pPr>
            <a:r>
              <a:rPr lang="en-US" sz="2400" dirty="0" smtClean="0"/>
              <a:t>Welcome and Introductions</a:t>
            </a:r>
          </a:p>
          <a:p>
            <a:pPr>
              <a:spcAft>
                <a:spcPts val="1200"/>
              </a:spcAft>
            </a:pPr>
            <a:r>
              <a:rPr lang="en-US" sz="2400" dirty="0" smtClean="0"/>
              <a:t>Identifying and Understanding Teacher Needs</a:t>
            </a:r>
          </a:p>
          <a:p>
            <a:pPr>
              <a:spcAft>
                <a:spcPts val="1200"/>
              </a:spcAft>
            </a:pPr>
            <a:r>
              <a:rPr lang="en-US" sz="2400" dirty="0" smtClean="0"/>
              <a:t>Modes of Support</a:t>
            </a:r>
          </a:p>
          <a:p>
            <a:pPr marL="0" indent="0">
              <a:spcAft>
                <a:spcPts val="600"/>
              </a:spcAft>
              <a:buNone/>
            </a:pPr>
            <a:r>
              <a:rPr lang="en-US" sz="2400" b="1" dirty="0" smtClean="0"/>
              <a:t>Afternoon Session</a:t>
            </a:r>
          </a:p>
          <a:p>
            <a:pPr>
              <a:spcAft>
                <a:spcPts val="1200"/>
              </a:spcAft>
            </a:pPr>
            <a:r>
              <a:rPr lang="en-US" sz="2400" spc="-20" dirty="0" smtClean="0"/>
              <a:t>Supporting Meaningful Reflection</a:t>
            </a:r>
          </a:p>
          <a:p>
            <a:pPr>
              <a:spcAft>
                <a:spcPts val="1200"/>
              </a:spcAft>
            </a:pPr>
            <a:r>
              <a:rPr lang="en-US" sz="2400" dirty="0" smtClean="0"/>
              <a:t>Supporting Professional Growth</a:t>
            </a:r>
          </a:p>
          <a:p>
            <a:pPr>
              <a:spcAft>
                <a:spcPts val="1200"/>
              </a:spcAft>
            </a:pPr>
            <a:r>
              <a:rPr lang="en-US" sz="2400" dirty="0" smtClean="0"/>
              <a:t>Sustaining Change</a:t>
            </a:r>
          </a:p>
          <a:p>
            <a:pPr marL="0" indent="0">
              <a:buNone/>
            </a:pPr>
            <a:r>
              <a:rPr lang="en-US" sz="2400" b="1" dirty="0" smtClean="0"/>
              <a:t>Post-Assessment, Session Evaluation, &amp; Wrap Up</a:t>
            </a:r>
          </a:p>
        </p:txBody>
      </p:sp>
      <p:sp>
        <p:nvSpPr>
          <p:cNvPr id="27651" name="Title 2"/>
          <p:cNvSpPr>
            <a:spLocks noGrp="1"/>
          </p:cNvSpPr>
          <p:nvPr>
            <p:ph type="title"/>
          </p:nvPr>
        </p:nvSpPr>
        <p:spPr>
          <a:xfrm>
            <a:off x="150813" y="240746"/>
            <a:ext cx="8153400" cy="680418"/>
          </a:xfrm>
        </p:spPr>
        <p:txBody>
          <a:bodyPr>
            <a:normAutofit/>
          </a:bodyPr>
          <a:lstStyle/>
          <a:p>
            <a:r>
              <a:rPr lang="en-US" sz="4000" dirty="0" smtClean="0"/>
              <a:t>Today’s Agenda</a:t>
            </a:r>
          </a:p>
        </p:txBody>
      </p:sp>
      <p:sp>
        <p:nvSpPr>
          <p:cNvPr id="5" name="Slide Number Placeholder 4"/>
          <p:cNvSpPr>
            <a:spLocks noGrp="1"/>
          </p:cNvSpPr>
          <p:nvPr>
            <p:ph type="sldNum" sz="quarter" idx="11"/>
          </p:nvPr>
        </p:nvSpPr>
        <p:spPr/>
        <p:txBody>
          <a:bodyPr/>
          <a:lstStyle/>
          <a:p>
            <a:fld id="{08BBAEDF-87C4-4E53-9FCE-8615966C3AA6}" type="slidenum">
              <a:rPr lang="en-US" smtClean="0"/>
              <a:pPr/>
              <a:t>4</a:t>
            </a:fld>
            <a:endParaRPr lang="en-US" dirty="0"/>
          </a:p>
        </p:txBody>
      </p:sp>
      <p:sp>
        <p:nvSpPr>
          <p:cNvPr id="27653" name="Rectangle 5"/>
          <p:cNvSpPr>
            <a:spLocks noChangeArrowheads="1"/>
          </p:cNvSpPr>
          <p:nvPr/>
        </p:nvSpPr>
        <p:spPr bwMode="auto">
          <a:xfrm>
            <a:off x="4227513" y="3244850"/>
            <a:ext cx="184150" cy="368300"/>
          </a:xfrm>
          <a:prstGeom prst="rect">
            <a:avLst/>
          </a:prstGeom>
          <a:noFill/>
          <a:ln w="9525">
            <a:noFill/>
            <a:miter lim="800000"/>
            <a:headEnd/>
            <a:tailEnd/>
          </a:ln>
        </p:spPr>
        <p:txBody>
          <a:bodyPr wrap="none">
            <a:spAutoFit/>
          </a:bodyPr>
          <a:lstStyle/>
          <a:p>
            <a:pPr fontAlgn="base">
              <a:spcBef>
                <a:spcPct val="0"/>
              </a:spcBef>
              <a:spcAft>
                <a:spcPct val="0"/>
              </a:spcAft>
            </a:pPr>
            <a:endParaRPr lang="en-US" dirty="0">
              <a:solidFill>
                <a:prstClr val="black"/>
              </a:solidFill>
              <a:latin typeface="Arial" pitchFamily="34" charset="0"/>
            </a:endParaRPr>
          </a:p>
        </p:txBody>
      </p:sp>
      <p:pic>
        <p:nvPicPr>
          <p:cNvPr id="1030" name="Picture 6" descr="C:\Users\Heath McGregor\AppData\Local\Microsoft\Windows\Temporary Internet Files\Content.IE5\6LMP111W\MP900289183[1].jpg"/>
          <p:cNvPicPr>
            <a:picLocks noChangeAspect="1" noChangeArrowheads="1"/>
          </p:cNvPicPr>
          <p:nvPr/>
        </p:nvPicPr>
        <p:blipFill>
          <a:blip r:embed="rId3" cstate="print"/>
          <a:stretch>
            <a:fillRect/>
          </a:stretch>
        </p:blipFill>
        <p:spPr bwMode="auto">
          <a:xfrm>
            <a:off x="6588413" y="287009"/>
            <a:ext cx="2197487" cy="3279151"/>
          </a:xfrm>
          <a:prstGeom prst="rect">
            <a:avLst/>
          </a:prstGeom>
          <a:noFill/>
          <a:ln>
            <a:solidFill>
              <a:schemeClr val="tx1">
                <a:lumMod val="50000"/>
                <a:lumOff val="50000"/>
              </a:schemeClr>
            </a:solidFill>
          </a:ln>
        </p:spPr>
      </p:pic>
      <p:pic>
        <p:nvPicPr>
          <p:cNvPr id="8" name="Picture 7"/>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276367614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8" descr="participant guide call out.png"/>
          <p:cNvPicPr>
            <a:picLocks noChangeAspect="1" noChangeArrowheads="1"/>
          </p:cNvPicPr>
          <p:nvPr/>
        </p:nvPicPr>
        <p:blipFill>
          <a:blip r:embed="rId3" cstate="print"/>
          <a:srcRect/>
          <a:stretch>
            <a:fillRect/>
          </a:stretch>
        </p:blipFill>
        <p:spPr bwMode="auto">
          <a:xfrm>
            <a:off x="1003031" y="4740652"/>
            <a:ext cx="935822" cy="1013807"/>
          </a:xfrm>
          <a:prstGeom prst="rect">
            <a:avLst/>
          </a:prstGeom>
          <a:noFill/>
          <a:ln w="9525">
            <a:noFill/>
            <a:miter lim="800000"/>
            <a:headEnd/>
            <a:tailEnd/>
          </a:ln>
        </p:spPr>
      </p:pic>
      <p:sp>
        <p:nvSpPr>
          <p:cNvPr id="28675" name="Title 1"/>
          <p:cNvSpPr>
            <a:spLocks noGrp="1"/>
          </p:cNvSpPr>
          <p:nvPr>
            <p:ph type="title"/>
          </p:nvPr>
        </p:nvSpPr>
        <p:spPr/>
        <p:txBody>
          <a:bodyPr/>
          <a:lstStyle/>
          <a:p>
            <a:r>
              <a:rPr lang="en-US" smtClean="0"/>
              <a:t>Introductory Activity:</a:t>
            </a:r>
            <a:br>
              <a:rPr lang="en-US" smtClean="0"/>
            </a:br>
            <a:r>
              <a:rPr lang="en-US" smtClean="0"/>
              <a:t>Pre-Assessment – CCS-Math</a:t>
            </a:r>
            <a:endParaRPr lang="en-US" dirty="0" smtClean="0"/>
          </a:p>
        </p:txBody>
      </p:sp>
      <p:sp>
        <p:nvSpPr>
          <p:cNvPr id="4" name="Text Placeholder 3"/>
          <p:cNvSpPr>
            <a:spLocks noGrp="1"/>
          </p:cNvSpPr>
          <p:nvPr>
            <p:ph type="body" idx="1"/>
          </p:nvPr>
        </p:nvSpPr>
        <p:spPr>
          <a:xfrm>
            <a:off x="623888" y="4257858"/>
            <a:ext cx="7886700" cy="443198"/>
          </a:xfrm>
        </p:spPr>
        <p:txBody>
          <a:bodyPr/>
          <a:lstStyle/>
          <a:p>
            <a:r>
              <a:rPr lang="en-US" sz="3200" dirty="0" smtClean="0"/>
              <a:t>Please complete the Pre-Assessment</a:t>
            </a:r>
            <a:endParaRPr lang="en-US" sz="3200" dirty="0"/>
          </a:p>
        </p:txBody>
      </p:sp>
      <p:sp>
        <p:nvSpPr>
          <p:cNvPr id="6" name="Slide Number Placeholder 5"/>
          <p:cNvSpPr>
            <a:spLocks noGrp="1"/>
          </p:cNvSpPr>
          <p:nvPr>
            <p:ph type="sldNum" sz="quarter" idx="12"/>
          </p:nvPr>
        </p:nvSpPr>
        <p:spPr/>
        <p:txBody>
          <a:bodyPr/>
          <a:lstStyle/>
          <a:p>
            <a:fld id="{A2075261-263A-4BB0-9104-0AE8219FD63C}" type="slidenum">
              <a:rPr lang="en-US" smtClean="0"/>
              <a:pPr/>
              <a:t>5</a:t>
            </a:fld>
            <a:endParaRPr lang="en-US" dirty="0"/>
          </a:p>
        </p:txBody>
      </p:sp>
      <p:sp>
        <p:nvSpPr>
          <p:cNvPr id="28678" name="TextBox 7"/>
          <p:cNvSpPr txBox="1">
            <a:spLocks noChangeArrowheads="1"/>
          </p:cNvSpPr>
          <p:nvPr/>
        </p:nvSpPr>
        <p:spPr bwMode="auto">
          <a:xfrm>
            <a:off x="966041" y="4724484"/>
            <a:ext cx="932688" cy="369332"/>
          </a:xfrm>
          <a:prstGeom prst="rect">
            <a:avLst/>
          </a:prstGeom>
          <a:noFill/>
          <a:ln w="9525">
            <a:noFill/>
            <a:miter lim="800000"/>
            <a:headEnd/>
            <a:tailEnd/>
          </a:ln>
        </p:spPr>
        <p:txBody>
          <a:bodyPr wrap="square">
            <a:spAutoFit/>
          </a:bodyPr>
          <a:lstStyle/>
          <a:p>
            <a:pPr algn="ctr" fontAlgn="base">
              <a:spcBef>
                <a:spcPct val="0"/>
              </a:spcBef>
              <a:spcAft>
                <a:spcPct val="0"/>
              </a:spcAft>
            </a:pPr>
            <a:r>
              <a:rPr lang="en-US" dirty="0" smtClean="0">
                <a:solidFill>
                  <a:prstClr val="black"/>
                </a:solidFill>
              </a:rPr>
              <a:t>Page 4</a:t>
            </a:r>
            <a:endParaRPr lang="en-US" dirty="0">
              <a:solidFill>
                <a:prstClr val="black"/>
              </a:solidFill>
            </a:endParaRPr>
          </a:p>
        </p:txBody>
      </p:sp>
      <p:pic>
        <p:nvPicPr>
          <p:cNvPr id="7" name="Picture 6"/>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7459926" y="2818331"/>
            <a:ext cx="1262044" cy="2143125"/>
          </a:xfrm>
          <a:prstGeom prst="rect">
            <a:avLst/>
          </a:prstGeom>
        </p:spPr>
      </p:pic>
    </p:spTree>
    <p:extLst>
      <p:ext uri="{BB962C8B-B14F-4D97-AF65-F5344CB8AC3E}">
        <p14:creationId xmlns:p14="http://schemas.microsoft.com/office/powerpoint/2010/main" val="213164053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p:txBody>
          <a:bodyPr>
            <a:normAutofit fontScale="90000"/>
          </a:bodyPr>
          <a:lstStyle/>
          <a:p>
            <a:r>
              <a:rPr lang="en-US" dirty="0"/>
              <a:t>Introductory Activity:</a:t>
            </a:r>
            <a:br>
              <a:rPr lang="en-US" dirty="0"/>
            </a:br>
            <a:r>
              <a:rPr lang="en-US" dirty="0"/>
              <a:t>Pre-Assessment – CCS-Math</a:t>
            </a:r>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a:prstGeom prst="rect">
            <a:avLst/>
          </a:prstGeom>
        </p:spPr>
        <p:txBody>
          <a:bodyPr/>
          <a:lstStyle/>
          <a:p>
            <a:fld id="{EE3D4692-A625-460F-A072-DE10EEAA5719}" type="slidenum">
              <a:rPr lang="en-US" smtClean="0"/>
              <a:pPr/>
              <a:t>6</a:t>
            </a:fld>
            <a:endParaRPr lang="en-US" dirty="0"/>
          </a:p>
        </p:txBody>
      </p:sp>
      <p:sp>
        <p:nvSpPr>
          <p:cNvPr id="10" name="Rectangle 9"/>
          <p:cNvSpPr/>
          <p:nvPr/>
        </p:nvSpPr>
        <p:spPr>
          <a:xfrm>
            <a:off x="721729" y="1866294"/>
            <a:ext cx="7478038" cy="4616648"/>
          </a:xfrm>
          <a:prstGeom prst="rect">
            <a:avLst/>
          </a:prstGeom>
        </p:spPr>
        <p:txBody>
          <a:bodyPr wrap="square">
            <a:spAutoFit/>
          </a:bodyPr>
          <a:lstStyle/>
          <a:p>
            <a:pPr marL="457200" lvl="0" indent="-457200" fontAlgn="base">
              <a:spcBef>
                <a:spcPct val="0"/>
              </a:spcBef>
              <a:spcAft>
                <a:spcPts val="600"/>
              </a:spcAft>
              <a:buFontTx/>
              <a:buAutoNum type="arabicPeriod"/>
              <a:defRPr/>
            </a:pPr>
            <a:r>
              <a:rPr lang="en-US" sz="3200" dirty="0" smtClean="0">
                <a:solidFill>
                  <a:schemeClr val="dk1"/>
                </a:solidFill>
              </a:rPr>
              <a:t>On </a:t>
            </a:r>
            <a:r>
              <a:rPr lang="en-US" sz="3200" dirty="0">
                <a:solidFill>
                  <a:schemeClr val="dk1"/>
                </a:solidFill>
              </a:rPr>
              <a:t>a scale of </a:t>
            </a:r>
            <a:r>
              <a:rPr lang="en-US" sz="3200" dirty="0" smtClean="0">
                <a:solidFill>
                  <a:schemeClr val="dk1"/>
                </a:solidFill>
              </a:rPr>
              <a:t>1–4, </a:t>
            </a:r>
            <a:r>
              <a:rPr lang="en-US" sz="3200" dirty="0">
                <a:solidFill>
                  <a:schemeClr val="dk1"/>
                </a:solidFill>
              </a:rPr>
              <a:t>choose the rating </a:t>
            </a:r>
            <a:r>
              <a:rPr lang="en-US" sz="3200" dirty="0" smtClean="0">
                <a:solidFill>
                  <a:schemeClr val="dk1"/>
                </a:solidFill>
              </a:rPr>
              <a:t>on the Pre-Assessment that </a:t>
            </a:r>
            <a:r>
              <a:rPr lang="en-US" sz="3200" dirty="0">
                <a:solidFill>
                  <a:schemeClr val="dk1"/>
                </a:solidFill>
              </a:rPr>
              <a:t>best </a:t>
            </a:r>
            <a:r>
              <a:rPr lang="en-US" sz="3200" dirty="0" smtClean="0">
                <a:solidFill>
                  <a:schemeClr val="dk1"/>
                </a:solidFill>
              </a:rPr>
              <a:t>represents your knowledge or feelings about implementing the CCS-Math.</a:t>
            </a:r>
          </a:p>
          <a:p>
            <a:pPr marL="457200" lvl="0" indent="-457200" fontAlgn="base">
              <a:spcBef>
                <a:spcPct val="0"/>
              </a:spcBef>
              <a:spcAft>
                <a:spcPts val="600"/>
              </a:spcAft>
              <a:buFontTx/>
              <a:buAutoNum type="arabicPeriod"/>
              <a:defRPr/>
            </a:pPr>
            <a:r>
              <a:rPr lang="en-US" sz="3200" dirty="0" smtClean="0">
                <a:solidFill>
                  <a:schemeClr val="dk1"/>
                </a:solidFill>
              </a:rPr>
              <a:t>For each of the statements on the assessment, put the statement number and your rating </a:t>
            </a:r>
            <a:r>
              <a:rPr lang="en-US" sz="3200" dirty="0" smtClean="0"/>
              <a:t>on a sticky note (one statement/rating per sticky </a:t>
            </a:r>
            <a:r>
              <a:rPr lang="en-US" sz="3200" dirty="0" smtClean="0">
                <a:solidFill>
                  <a:schemeClr val="dk1"/>
                </a:solidFill>
              </a:rPr>
              <a:t>note). </a:t>
            </a:r>
          </a:p>
          <a:p>
            <a:pPr lvl="0" fontAlgn="base">
              <a:spcBef>
                <a:spcPct val="0"/>
              </a:spcBef>
              <a:spcAft>
                <a:spcPts val="600"/>
              </a:spcAft>
              <a:defRPr/>
            </a:pPr>
            <a:endParaRPr lang="en-US" sz="2800" dirty="0">
              <a:solidFill>
                <a:schemeClr val="dk1"/>
              </a:solidFill>
            </a:endParaRPr>
          </a:p>
        </p:txBody>
      </p:sp>
    </p:spTree>
    <p:extLst>
      <p:ext uri="{BB962C8B-B14F-4D97-AF65-F5344CB8AC3E}">
        <p14:creationId xmlns:p14="http://schemas.microsoft.com/office/powerpoint/2010/main" val="200635589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p:txBody>
          <a:bodyPr/>
          <a:lstStyle/>
          <a:p>
            <a:r>
              <a:rPr lang="en-US" dirty="0" smtClean="0"/>
              <a:t>Visible Progress in a </a:t>
            </a:r>
            <a:r>
              <a:rPr lang="en-US" dirty="0" err="1" smtClean="0"/>
              <a:t>Consensogram</a:t>
            </a:r>
            <a:endParaRPr lang="en-US" dirty="0"/>
          </a:p>
        </p:txBody>
      </p:sp>
      <p:sp>
        <p:nvSpPr>
          <p:cNvPr id="2" name="Footer Placeholder 1"/>
          <p:cNvSpPr>
            <a:spLocks noGrp="1"/>
          </p:cNvSpPr>
          <p:nvPr>
            <p:ph type="ftr" sz="quarter" idx="10"/>
          </p:nvPr>
        </p:nvSpPr>
        <p:spPr/>
        <p:txBody>
          <a:bodyPr/>
          <a:lstStyle/>
          <a:p>
            <a:r>
              <a:rPr lang="en-US" smtClean="0"/>
              <a:t> </a:t>
            </a:r>
            <a:endParaRPr lang="en-US" dirty="0"/>
          </a:p>
        </p:txBody>
      </p:sp>
      <p:sp>
        <p:nvSpPr>
          <p:cNvPr id="3" name="Slide Number Placeholder 2"/>
          <p:cNvSpPr>
            <a:spLocks noGrp="1"/>
          </p:cNvSpPr>
          <p:nvPr>
            <p:ph type="sldNum" sz="quarter" idx="11"/>
          </p:nvPr>
        </p:nvSpPr>
        <p:spPr>
          <a:prstGeom prst="rect">
            <a:avLst/>
          </a:prstGeom>
        </p:spPr>
        <p:txBody>
          <a:bodyPr/>
          <a:lstStyle/>
          <a:p>
            <a:fld id="{EE3D4692-A625-460F-A072-DE10EEAA5719}" type="slidenum">
              <a:rPr lang="en-US" smtClean="0"/>
              <a:pPr/>
              <a:t>7</a:t>
            </a:fld>
            <a:endParaRPr lang="en-US" dirty="0"/>
          </a:p>
        </p:txBody>
      </p:sp>
      <p:sp>
        <p:nvSpPr>
          <p:cNvPr id="4" name="Flowchart: Process 3"/>
          <p:cNvSpPr/>
          <p:nvPr/>
        </p:nvSpPr>
        <p:spPr bwMode="auto">
          <a:xfrm>
            <a:off x="3163046" y="2589746"/>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3</a:t>
            </a:r>
          </a:p>
        </p:txBody>
      </p:sp>
      <p:sp>
        <p:nvSpPr>
          <p:cNvPr id="10" name="Flowchart: Process 9"/>
          <p:cNvSpPr/>
          <p:nvPr/>
        </p:nvSpPr>
        <p:spPr bwMode="auto">
          <a:xfrm>
            <a:off x="3177041" y="1901000"/>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3</a:t>
            </a:r>
          </a:p>
        </p:txBody>
      </p:sp>
      <p:sp>
        <p:nvSpPr>
          <p:cNvPr id="11" name="Flowchart: Process 10"/>
          <p:cNvSpPr/>
          <p:nvPr/>
        </p:nvSpPr>
        <p:spPr bwMode="auto">
          <a:xfrm>
            <a:off x="4346418" y="3251056"/>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2</a:t>
            </a:r>
          </a:p>
        </p:txBody>
      </p:sp>
      <p:sp>
        <p:nvSpPr>
          <p:cNvPr id="12" name="Flowchart: Process 11"/>
          <p:cNvSpPr/>
          <p:nvPr/>
        </p:nvSpPr>
        <p:spPr bwMode="auto">
          <a:xfrm>
            <a:off x="4346418" y="3940357"/>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2</a:t>
            </a:r>
          </a:p>
        </p:txBody>
      </p:sp>
      <p:sp>
        <p:nvSpPr>
          <p:cNvPr id="13" name="Flowchart: Process 12"/>
          <p:cNvSpPr/>
          <p:nvPr/>
        </p:nvSpPr>
        <p:spPr bwMode="auto">
          <a:xfrm>
            <a:off x="3168329" y="3276679"/>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3</a:t>
            </a:r>
          </a:p>
        </p:txBody>
      </p:sp>
      <p:sp>
        <p:nvSpPr>
          <p:cNvPr id="14" name="Flowchart: Process 13"/>
          <p:cNvSpPr/>
          <p:nvPr/>
        </p:nvSpPr>
        <p:spPr bwMode="auto">
          <a:xfrm>
            <a:off x="3150305" y="3955700"/>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3</a:t>
            </a:r>
          </a:p>
        </p:txBody>
      </p:sp>
      <p:sp>
        <p:nvSpPr>
          <p:cNvPr id="15" name="Flowchart: Process 14"/>
          <p:cNvSpPr/>
          <p:nvPr/>
        </p:nvSpPr>
        <p:spPr bwMode="auto">
          <a:xfrm>
            <a:off x="3150305" y="4630258"/>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3</a:t>
            </a:r>
          </a:p>
        </p:txBody>
      </p:sp>
      <p:sp>
        <p:nvSpPr>
          <p:cNvPr id="16" name="Flowchart: Process 15"/>
          <p:cNvSpPr/>
          <p:nvPr/>
        </p:nvSpPr>
        <p:spPr bwMode="auto">
          <a:xfrm>
            <a:off x="1990240" y="2536287"/>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4</a:t>
            </a:r>
          </a:p>
        </p:txBody>
      </p:sp>
      <p:sp>
        <p:nvSpPr>
          <p:cNvPr id="17" name="Flowchart: Process 16"/>
          <p:cNvSpPr/>
          <p:nvPr/>
        </p:nvSpPr>
        <p:spPr bwMode="auto">
          <a:xfrm>
            <a:off x="2004236" y="3235568"/>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4</a:t>
            </a:r>
          </a:p>
        </p:txBody>
      </p:sp>
      <p:sp>
        <p:nvSpPr>
          <p:cNvPr id="18" name="Flowchart: Process 17"/>
          <p:cNvSpPr/>
          <p:nvPr/>
        </p:nvSpPr>
        <p:spPr bwMode="auto">
          <a:xfrm>
            <a:off x="2004236" y="3918177"/>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4</a:t>
            </a:r>
          </a:p>
        </p:txBody>
      </p:sp>
      <p:sp>
        <p:nvSpPr>
          <p:cNvPr id="19" name="Flowchart: Process 18"/>
          <p:cNvSpPr/>
          <p:nvPr/>
        </p:nvSpPr>
        <p:spPr bwMode="auto">
          <a:xfrm>
            <a:off x="2013492" y="4618471"/>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4</a:t>
            </a:r>
          </a:p>
        </p:txBody>
      </p:sp>
      <p:sp>
        <p:nvSpPr>
          <p:cNvPr id="20" name="Flowchart: Process 19"/>
          <p:cNvSpPr/>
          <p:nvPr/>
        </p:nvSpPr>
        <p:spPr bwMode="auto">
          <a:xfrm>
            <a:off x="4358950" y="4630258"/>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2</a:t>
            </a:r>
          </a:p>
        </p:txBody>
      </p:sp>
      <p:sp>
        <p:nvSpPr>
          <p:cNvPr id="21" name="Flowchart: Process 20"/>
          <p:cNvSpPr/>
          <p:nvPr/>
        </p:nvSpPr>
        <p:spPr bwMode="auto">
          <a:xfrm>
            <a:off x="5426214" y="3918177"/>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1</a:t>
            </a:r>
          </a:p>
        </p:txBody>
      </p:sp>
      <p:sp>
        <p:nvSpPr>
          <p:cNvPr id="22" name="Flowchart: Process 21"/>
          <p:cNvSpPr/>
          <p:nvPr/>
        </p:nvSpPr>
        <p:spPr bwMode="auto">
          <a:xfrm>
            <a:off x="5426205" y="4607851"/>
            <a:ext cx="700743" cy="593300"/>
          </a:xfrm>
          <a:prstGeom prst="flowChartProcess">
            <a:avLst/>
          </a:prstGeom>
          <a:solidFill>
            <a:srgbClr val="FFC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68577" tIns="34289" rIns="68577" bIns="34289" numCol="1" rtlCol="0" anchor="ctr" anchorCtr="0" compatLnSpc="1">
            <a:prstTxWarp prst="textNoShape">
              <a:avLst/>
            </a:prstTxWarp>
          </a:bodyPr>
          <a:lstStyle/>
          <a:p>
            <a:pPr algn="ctr" defTabSz="685574" fontAlgn="base">
              <a:spcBef>
                <a:spcPct val="0"/>
              </a:spcBef>
              <a:spcAft>
                <a:spcPct val="0"/>
              </a:spcAft>
            </a:pPr>
            <a:r>
              <a:rPr lang="en-US" sz="1725" dirty="0">
                <a:solidFill>
                  <a:schemeClr val="tx1"/>
                </a:solidFill>
                <a:latin typeface="Segoe" pitchFamily="34" charset="0"/>
              </a:rPr>
              <a:t>1</a:t>
            </a:r>
          </a:p>
        </p:txBody>
      </p:sp>
      <p:sp>
        <p:nvSpPr>
          <p:cNvPr id="29" name="TextBox 28"/>
          <p:cNvSpPr txBox="1"/>
          <p:nvPr/>
        </p:nvSpPr>
        <p:spPr>
          <a:xfrm>
            <a:off x="1676400" y="5403273"/>
            <a:ext cx="5638800" cy="461665"/>
          </a:xfrm>
          <a:prstGeom prst="rect">
            <a:avLst/>
          </a:prstGeom>
          <a:noFill/>
        </p:spPr>
        <p:txBody>
          <a:bodyPr wrap="square" rtlCol="0">
            <a:spAutoFit/>
          </a:bodyPr>
          <a:lstStyle/>
          <a:p>
            <a:r>
              <a:rPr lang="en-US" sz="2400" b="1" dirty="0" smtClean="0"/>
              <a:t>       4               3               2              1</a:t>
            </a:r>
            <a:endParaRPr lang="en-US" sz="2400" b="1" dirty="0"/>
          </a:p>
        </p:txBody>
      </p:sp>
      <p:sp>
        <p:nvSpPr>
          <p:cNvPr id="30" name="TextBox 29"/>
          <p:cNvSpPr txBox="1"/>
          <p:nvPr/>
        </p:nvSpPr>
        <p:spPr>
          <a:xfrm>
            <a:off x="1676400" y="941300"/>
            <a:ext cx="4724407" cy="646331"/>
          </a:xfrm>
          <a:prstGeom prst="rect">
            <a:avLst/>
          </a:prstGeom>
          <a:noFill/>
        </p:spPr>
        <p:txBody>
          <a:bodyPr wrap="square" rtlCol="0">
            <a:spAutoFit/>
          </a:bodyPr>
          <a:lstStyle/>
          <a:p>
            <a:pPr algn="ctr"/>
            <a:r>
              <a:rPr lang="en-US" sz="3600" dirty="0" smtClean="0">
                <a:solidFill>
                  <a:schemeClr val="accent1"/>
                </a:solidFill>
              </a:rPr>
              <a:t>Sample: Statement #1</a:t>
            </a:r>
            <a:endParaRPr lang="en-US" sz="3600" dirty="0">
              <a:solidFill>
                <a:schemeClr val="accent1"/>
              </a:solidFill>
            </a:endParaRPr>
          </a:p>
        </p:txBody>
      </p:sp>
      <p:sp>
        <p:nvSpPr>
          <p:cNvPr id="31" name="TextBox 30"/>
          <p:cNvSpPr txBox="1"/>
          <p:nvPr/>
        </p:nvSpPr>
        <p:spPr>
          <a:xfrm flipH="1">
            <a:off x="1312029" y="1005083"/>
            <a:ext cx="5453148" cy="4863016"/>
          </a:xfrm>
          <a:prstGeom prst="rect">
            <a:avLst/>
          </a:prstGeom>
          <a:noFill/>
          <a:ln w="9525">
            <a:solidFill>
              <a:schemeClr val="tx1"/>
            </a:solidFill>
          </a:ln>
        </p:spPr>
        <p:txBody>
          <a:bodyPr wrap="square" rtlCol="0">
            <a:spAutoFit/>
          </a:bodyPr>
          <a:lstStyle/>
          <a:p>
            <a:endParaRPr lang="en-US" dirty="0"/>
          </a:p>
        </p:txBody>
      </p:sp>
    </p:spTree>
    <p:extLst>
      <p:ext uri="{BB962C8B-B14F-4D97-AF65-F5344CB8AC3E}">
        <p14:creationId xmlns:p14="http://schemas.microsoft.com/office/powerpoint/2010/main" val="225992690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29804</TotalTime>
  <Words>676</Words>
  <Application>Microsoft Office PowerPoint</Application>
  <PresentationFormat>On-screen Show (4:3)</PresentationFormat>
  <Paragraphs>93</Paragraphs>
  <Slides>7</Slides>
  <Notes>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Segoe</vt:lpstr>
      <vt:lpstr>Times New Roman</vt:lpstr>
      <vt:lpstr>LtBkgBlueBorder</vt:lpstr>
      <vt:lpstr>LtBkgNoBorder</vt:lpstr>
      <vt:lpstr>Connecticut Core Standards  for Mathematics</vt:lpstr>
      <vt:lpstr>Focus on Sustaining Change</vt:lpstr>
      <vt:lpstr>Focus on Sustaining Change (cont'd)</vt:lpstr>
      <vt:lpstr>Today’s Agenda</vt:lpstr>
      <vt:lpstr>Introductory Activity: Pre-Assessment – CCS-Math</vt:lpstr>
      <vt:lpstr>Introductory Activity: Pre-Assessment – CCS-Math</vt:lpstr>
      <vt:lpstr>Visible Progress in a Consensogram</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814</cp:revision>
  <cp:lastPrinted>2014-09-14T15:29:58Z</cp:lastPrinted>
  <dcterms:created xsi:type="dcterms:W3CDTF">2014-01-18T18:47:42Z</dcterms:created>
  <dcterms:modified xsi:type="dcterms:W3CDTF">2015-01-16T16:35:00Z</dcterms:modified>
  <cp:category/>
</cp:coreProperties>
</file>