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67" showSpecialPlsOnTitleSld="0" saveSubsetFonts="1" bookmarkIdSeed="3">
  <p:sldMasterIdLst>
    <p:sldMasterId id="2147483687" r:id="rId1"/>
    <p:sldMasterId id="2147483711" r:id="rId2"/>
    <p:sldMasterId id="2147483723" r:id="rId3"/>
  </p:sldMasterIdLst>
  <p:notesMasterIdLst>
    <p:notesMasterId r:id="rId11"/>
  </p:notesMasterIdLst>
  <p:handoutMasterIdLst>
    <p:handoutMasterId r:id="rId12"/>
  </p:handoutMasterIdLst>
  <p:sldIdLst>
    <p:sldId id="370" r:id="rId4"/>
    <p:sldId id="572" r:id="rId5"/>
    <p:sldId id="573" r:id="rId6"/>
    <p:sldId id="574" r:id="rId7"/>
    <p:sldId id="802" r:id="rId8"/>
    <p:sldId id="575" r:id="rId9"/>
    <p:sldId id="576" r:id="rId1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2932" userDrawn="1">
          <p15:clr>
            <a:srgbClr val="A4A3A4"/>
          </p15:clr>
        </p15:guide>
        <p15:guide id="4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B" initials="DB" lastIdx="8" clrIdx="0"/>
  <p:cmAuthor id="1" name="DeCarlo, Sharon" initials="DS" lastIdx="111" clrIdx="1"/>
  <p:cmAuthor id="2" name="Jackson, Dennis" initials="JD" lastIdx="12" clrIdx="2">
    <p:extLst>
      <p:ext uri="{19B8F6BF-5375-455C-9EA6-DF929625EA0E}">
        <p15:presenceInfo xmlns:p15="http://schemas.microsoft.com/office/powerpoint/2012/main" userId="S-1-5-21-1417001333-1682526488-839522115-32878" providerId="AD"/>
      </p:ext>
    </p:extLst>
  </p:cmAuthor>
  <p:cmAuthor id="3" name="Kelley, Nora" initials="KN" lastIdx="1" clrIdx="3">
    <p:extLst>
      <p:ext uri="{19B8F6BF-5375-455C-9EA6-DF929625EA0E}">
        <p15:presenceInfo xmlns:p15="http://schemas.microsoft.com/office/powerpoint/2012/main" userId="S-1-5-21-1417001333-1682526488-839522115-26731" providerId="AD"/>
      </p:ext>
    </p:extLst>
  </p:cmAuthor>
  <p:cmAuthor id="4" name="Wade, Michelle" initials="WM" lastIdx="3" clrIdx="4">
    <p:extLst>
      <p:ext uri="{19B8F6BF-5375-455C-9EA6-DF929625EA0E}">
        <p15:presenceInfo xmlns:p15="http://schemas.microsoft.com/office/powerpoint/2012/main" userId="S-1-5-21-1417001333-1682526488-839522115-26738" providerId="AD"/>
      </p:ext>
    </p:extLst>
  </p:cmAuthor>
  <p:cmAuthor id="5" name="Berlin, Debra" initials="BD" lastIdx="12" clrIdx="5">
    <p:extLst>
      <p:ext uri="{19B8F6BF-5375-455C-9EA6-DF929625EA0E}">
        <p15:presenceInfo xmlns:p15="http://schemas.microsoft.com/office/powerpoint/2012/main" userId="S-1-5-21-1417001333-1682526488-839522115-59129" providerId="AD"/>
      </p:ext>
    </p:extLst>
  </p:cmAuthor>
  <p:cmAuthor id="6" name="Hannon, Mary Ellen" initials="HME" lastIdx="1" clrIdx="6">
    <p:extLst>
      <p:ext uri="{19B8F6BF-5375-455C-9EA6-DF929625EA0E}">
        <p15:presenceInfo xmlns:p15="http://schemas.microsoft.com/office/powerpoint/2012/main" userId="S-1-5-21-1417001333-1682526488-839522115-602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5"/>
    <a:srgbClr val="FFFFFF"/>
    <a:srgbClr val="FF66FF"/>
    <a:srgbClr val="0000FF"/>
    <a:srgbClr val="1F497D"/>
    <a:srgbClr val="FFC000"/>
    <a:srgbClr val="DF8045"/>
    <a:srgbClr val="32C658"/>
    <a:srgbClr val="D4ECBA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80" autoAdjust="0"/>
    <p:restoredTop sz="93363" autoAdjust="0"/>
  </p:normalViewPr>
  <p:slideViewPr>
    <p:cSldViewPr snapToGrid="0">
      <p:cViewPr varScale="1">
        <p:scale>
          <a:sx n="69" d="100"/>
          <a:sy n="69" d="100"/>
        </p:scale>
        <p:origin x="11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886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10" d="100"/>
        <a:sy n="110" d="100"/>
      </p:scale>
      <p:origin x="0" y="-24726"/>
    </p:cViewPr>
  </p:sorterViewPr>
  <p:notesViewPr>
    <p:cSldViewPr snapToGrid="0">
      <p:cViewPr>
        <p:scale>
          <a:sx n="90" d="100"/>
          <a:sy n="90" d="100"/>
        </p:scale>
        <p:origin x="2046" y="-930"/>
      </p:cViewPr>
      <p:guideLst>
        <p:guide orient="horz" pos="2880"/>
        <p:guide pos="2160"/>
        <p:guide orient="horz" pos="2932"/>
        <p:guide pos="2212"/>
      </p:guideLst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315" tIns="46658" rIns="93315" bIns="4665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5" tIns="46658" rIns="93315" bIns="46658" rtlCol="0"/>
          <a:lstStyle>
            <a:lvl1pPr algn="r">
              <a:defRPr sz="1200"/>
            </a:lvl1pPr>
          </a:lstStyle>
          <a:p>
            <a:fld id="{3B46E3D7-5A05-4181-B712-1EC3FC55BC14}" type="datetimeFigureOut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15" tIns="46658" rIns="93315" bIns="4665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8" rIns="93315" bIns="46658" rtlCol="0" anchor="b"/>
          <a:lstStyle>
            <a:lvl1pPr algn="r">
              <a:defRPr sz="1200"/>
            </a:lvl1pPr>
          </a:lstStyle>
          <a:p>
            <a:fld id="{C2A77012-468A-4389-BDBB-3E5F79858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878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15" tIns="46658" rIns="93315" bIns="4665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15" tIns="46658" rIns="93315" bIns="46658" rtlCol="0"/>
          <a:lstStyle>
            <a:lvl1pPr algn="r">
              <a:defRPr sz="1200"/>
            </a:lvl1pPr>
          </a:lstStyle>
          <a:p>
            <a:fld id="{B133EB38-C064-4C52-A35D-D40DB2B7683B}" type="datetimeFigureOut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8" rIns="93315" bIns="4665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15" tIns="46658" rIns="93315" bIns="4665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43343" cy="467071"/>
          </a:xfrm>
          <a:prstGeom prst="rect">
            <a:avLst/>
          </a:prstGeom>
        </p:spPr>
        <p:txBody>
          <a:bodyPr vert="horz" lIns="93315" tIns="46658" rIns="93315" bIns="4665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5" tIns="46658" rIns="93315" bIns="46658" rtlCol="0" anchor="b"/>
          <a:lstStyle>
            <a:lvl1pPr algn="r">
              <a:defRPr sz="1200"/>
            </a:lvl1pPr>
          </a:lstStyle>
          <a:p>
            <a:fld id="{E538F621-8F2C-4F90-852A-E36809B397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2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urveys.pcgus.com/s3/CT-ELA-Module-5-6-12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F621-8F2C-4F90-852A-E36809B397B3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67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10 minutes</a:t>
            </a:r>
          </a:p>
        </p:txBody>
      </p:sp>
      <p:sp>
        <p:nvSpPr>
          <p:cNvPr id="144388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Public Consulting Group</a:t>
            </a:r>
          </a:p>
        </p:txBody>
      </p:sp>
      <p:sp>
        <p:nvSpPr>
          <p:cNvPr id="6349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anchor="t"/>
          <a:lstStyle/>
          <a:p>
            <a:fld id="{6CB26986-BD78-4EC4-A503-44E8A663A55E}" type="datetime1">
              <a:rPr lang="en-US" smtClean="0">
                <a:latin typeface="Arial" pitchFamily="34" charset="0"/>
              </a:rPr>
              <a:pPr/>
              <a:t>1/13/2015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44390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www.publicconsultinggroup.com</a:t>
            </a:r>
          </a:p>
        </p:txBody>
      </p:sp>
      <p:sp>
        <p:nvSpPr>
          <p:cNvPr id="6349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5951FD-B765-42FF-87D2-C588A0BA8096}" type="slidenum">
              <a:rPr lang="en-US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740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 Post-Assessment will be the same as the Pre-Assessment they took at the beginning of the session. This assessment is to gauge their learning based on the activities of the morning. They will find the Post-Assessment in the Participant Guide </a:t>
            </a:r>
            <a:r>
              <a:rPr lang="en-US" b="1" dirty="0" smtClean="0"/>
              <a:t>(3-4 minutes)</a:t>
            </a:r>
            <a:r>
              <a:rPr lang="en-US" b="0" dirty="0" smtClean="0"/>
              <a:t>.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Ask for further thoughts, questions.</a:t>
            </a:r>
          </a:p>
        </p:txBody>
      </p:sp>
      <p:sp>
        <p:nvSpPr>
          <p:cNvPr id="116740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Public Consulting Group</a:t>
            </a:r>
          </a:p>
        </p:txBody>
      </p:sp>
      <p:sp>
        <p:nvSpPr>
          <p:cNvPr id="16998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anchor="t"/>
          <a:lstStyle/>
          <a:p>
            <a:fld id="{DEBEDF36-BD4F-4CDF-AC05-4B110ABC7268}" type="datetime1">
              <a:rPr lang="en-US" smtClean="0">
                <a:latin typeface="Arial" pitchFamily="34" charset="0"/>
              </a:rPr>
              <a:pPr/>
              <a:t>1/13/2015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16742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www.publicconsultinggroup.com</a:t>
            </a:r>
          </a:p>
        </p:txBody>
      </p:sp>
      <p:sp>
        <p:nvSpPr>
          <p:cNvPr id="16999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12B57E-0D1F-48EE-9631-89EFAB8D9B9C}" type="slidenum">
              <a:rPr lang="en-US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487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Remind participants to complete the online</a:t>
            </a:r>
            <a:r>
              <a:rPr lang="en-US" baseline="0" dirty="0" smtClean="0"/>
              <a:t> Session Evaluation. </a:t>
            </a:r>
            <a:r>
              <a:rPr lang="en-US" sz="1400" dirty="0" smtClean="0"/>
              <a:t>The survey is located here </a:t>
            </a:r>
            <a:r>
              <a:rPr lang="en-US" sz="1200" u="sng" dirty="0" smtClean="0">
                <a:hlinkClick r:id="rId3"/>
              </a:rPr>
              <a:t>http://surveys.pcgus.com/s3/CT-ELA-Module-5-6-12</a:t>
            </a:r>
            <a:r>
              <a:rPr lang="en-US" sz="1400" dirty="0" smtClean="0"/>
              <a:t>. </a:t>
            </a:r>
            <a:r>
              <a:rPr lang="en-US" smtClean="0"/>
              <a:t>Ask </a:t>
            </a:r>
            <a:r>
              <a:rPr lang="en-US" dirty="0" smtClean="0"/>
              <a:t>for further thoughts, questions.</a:t>
            </a:r>
          </a:p>
        </p:txBody>
      </p:sp>
      <p:sp>
        <p:nvSpPr>
          <p:cNvPr id="116740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Public Consulting Group</a:t>
            </a:r>
          </a:p>
        </p:txBody>
      </p:sp>
      <p:sp>
        <p:nvSpPr>
          <p:cNvPr id="16998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anchor="t"/>
          <a:lstStyle/>
          <a:p>
            <a:fld id="{DEBEDF36-BD4F-4CDF-AC05-4B110ABC7268}" type="datetime1">
              <a:rPr lang="en-US" smtClean="0">
                <a:latin typeface="Arial" pitchFamily="34" charset="0"/>
              </a:rPr>
              <a:pPr/>
              <a:t>1/13/2015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16742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www.publicconsultinggroup.com</a:t>
            </a:r>
          </a:p>
        </p:txBody>
      </p:sp>
      <p:sp>
        <p:nvSpPr>
          <p:cNvPr id="16999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12B57E-0D1F-48EE-9631-89EFAB8D9B9C}" type="slidenum">
              <a:rPr lang="en-US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938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F621-8F2C-4F90-852A-E36809B397B3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988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F621-8F2C-4F90-852A-E36809B397B3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81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F621-8F2C-4F90-852A-E36809B397B3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4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263900" y="6056630"/>
            <a:ext cx="284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0" dirty="0" smtClean="0">
                <a:solidFill>
                  <a:schemeClr val="bg1"/>
                </a:solidFill>
              </a:rPr>
              <a:t>Closing Activities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810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859572"/>
            <a:ext cx="3017520" cy="1371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859572"/>
            <a:ext cx="4629150" cy="492454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2344479"/>
            <a:ext cx="3017520" cy="338328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478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3626"/>
            <a:ext cx="4040188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/>
            </a:lvl1pPr>
            <a:lvl2pPr marL="0" indent="0">
              <a:buFontTx/>
              <a:buNone/>
              <a:defRPr sz="1400" baseline="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3626"/>
            <a:ext cx="4041775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57200" y="3526736"/>
            <a:ext cx="4040188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3992562"/>
            <a:ext cx="4040188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/>
            </a:lvl1pPr>
            <a:lvl2pPr marL="0" indent="0">
              <a:buFontTx/>
              <a:buNone/>
              <a:defRPr sz="1400" baseline="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45025" y="3526736"/>
            <a:ext cx="4041775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6"/>
          </p:nvPr>
        </p:nvSpPr>
        <p:spPr>
          <a:xfrm>
            <a:off x="4645025" y="3992562"/>
            <a:ext cx="4041775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84048" y="228600"/>
            <a:ext cx="8229600" cy="664797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8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ulle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50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858000" cy="838200"/>
          </a:xfrm>
        </p:spPr>
        <p:txBody>
          <a:bodyPr/>
          <a:lstStyle>
            <a:lvl1pPr>
              <a:defRPr sz="3200">
                <a:solidFill>
                  <a:srgbClr val="2142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638800" y="60198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72400" y="6019800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261EF-24E7-4286-97C7-81257D0A83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85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 Common Core_slide5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848600" cy="4038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858000" cy="655638"/>
          </a:xfrm>
        </p:spPr>
        <p:txBody>
          <a:bodyPr>
            <a:noAutofit/>
          </a:bodyPr>
          <a:lstStyle>
            <a:lvl1pPr>
              <a:defRPr sz="3200">
                <a:solidFill>
                  <a:srgbClr val="2142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638800" y="60198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72400" y="6019800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DD212-8C5B-45AF-A324-258777B5B1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57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 Common Core_v3_slide4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B3373-2011-4B00-8622-1F14BFBCD8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461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Connecticut Core Standards </a:t>
            </a:r>
            <a:r>
              <a:rPr lang="en-US" b="1" i="1" dirty="0" smtClean="0"/>
              <a:t>Systems of Professional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C78F6C-5F37-4841-ACBE-E9209F2326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620065"/>
            <a:ext cx="1371600" cy="16383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937419"/>
            <a:ext cx="78867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12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95400" y="1219200"/>
            <a:ext cx="7620000" cy="5257800"/>
          </a:xfrm>
        </p:spPr>
        <p:txBody>
          <a:bodyPr>
            <a:normAutofit/>
          </a:bodyPr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50770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324600" cy="1082618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F0ED-5301-444F-822B-A5BAEE12A0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648199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426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209800"/>
            <a:ext cx="4038600" cy="3916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3916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56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3886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6858000" cy="655638"/>
          </a:xfrm>
        </p:spPr>
        <p:txBody>
          <a:bodyPr>
            <a:noAutofit/>
          </a:bodyPr>
          <a:lstStyle>
            <a:lvl1pPr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252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4048" y="1417320"/>
            <a:ext cx="8153400" cy="39730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4048" y="228600"/>
            <a:ext cx="8153400" cy="1066800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913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29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302515"/>
            <a:ext cx="7886700" cy="1218795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57858"/>
            <a:ext cx="7886700" cy="1231106"/>
          </a:xfrm>
        </p:spPr>
        <p:txBody>
          <a:bodyPr/>
          <a:lstStyle>
            <a:lvl1pPr marL="393192" indent="-402336" algn="l" defTabSz="914363" rtl="0" eaLnBrk="1" latinLnBrk="0" hangingPunct="1">
              <a:lnSpc>
                <a:spcPct val="90000"/>
              </a:lnSpc>
              <a:spcBef>
                <a:spcPts val="1200"/>
              </a:spcBef>
              <a:buFontTx/>
              <a:buBlip>
                <a:blip r:embed="rId2"/>
              </a:buBlip>
              <a:defRPr lang="en-US" sz="40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93192" indent="-402336">
              <a:spcBef>
                <a:spcPts val="1200"/>
              </a:spcBef>
              <a:buNone/>
              <a:defRPr lang="en-US" sz="40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</a:t>
            </a:r>
          </a:p>
          <a:p>
            <a:pPr marL="914400" lvl="1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dirty="0" smtClean="0"/>
              <a:t>Click to edit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58432"/>
            <a:ext cx="2209524" cy="49523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3889583"/>
            <a:ext cx="9144000" cy="0"/>
          </a:xfrm>
          <a:prstGeom prst="line">
            <a:avLst/>
          </a:prstGeom>
          <a:ln w="508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992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24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26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3626"/>
            <a:ext cx="4040188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/>
            </a:lvl1pPr>
            <a:lvl2pPr marL="0" indent="0">
              <a:buFontTx/>
              <a:buNone/>
              <a:defRPr sz="1400" baseline="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3626"/>
            <a:ext cx="4041775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57200" y="3526736"/>
            <a:ext cx="4040188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3992562"/>
            <a:ext cx="4040188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/>
            </a:lvl1pPr>
            <a:lvl2pPr marL="0" indent="0">
              <a:buFontTx/>
              <a:buNone/>
              <a:defRPr sz="1400" baseline="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45025" y="3526736"/>
            <a:ext cx="4041775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6"/>
          </p:nvPr>
        </p:nvSpPr>
        <p:spPr>
          <a:xfrm>
            <a:off x="4645025" y="3992562"/>
            <a:ext cx="4041775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64797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17"/>
          <p:cNvSpPr>
            <a:spLocks noGrp="1"/>
          </p:cNvSpPr>
          <p:nvPr>
            <p:ph type="ftr" sz="quarter" idx="17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Slide Number Placeholder 18"/>
          <p:cNvSpPr>
            <a:spLocks noGrp="1"/>
          </p:cNvSpPr>
          <p:nvPr>
            <p:ph type="sldNum" sz="quarter" idx="18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660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3886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6858000" cy="655638"/>
          </a:xfrm>
        </p:spPr>
        <p:txBody>
          <a:bodyPr>
            <a:noAutofit/>
          </a:bodyPr>
          <a:lstStyle>
            <a:lvl1pPr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906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 Common Core_slide5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848600" cy="4038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858000" cy="655638"/>
          </a:xfrm>
        </p:spPr>
        <p:txBody>
          <a:bodyPr>
            <a:noAutofit/>
          </a:bodyPr>
          <a:lstStyle>
            <a:lvl1pPr>
              <a:defRPr sz="3200">
                <a:solidFill>
                  <a:srgbClr val="2142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638800" y="60198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72400" y="6019800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65A4F-6890-4258-AD1E-01AB3F1CF1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408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ulle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 Common Core_v2_slide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50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858000" cy="838200"/>
          </a:xfrm>
        </p:spPr>
        <p:txBody>
          <a:bodyPr/>
          <a:lstStyle>
            <a:lvl1pPr>
              <a:defRPr sz="3200">
                <a:solidFill>
                  <a:srgbClr val="2142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638800" y="60198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72400" y="6019800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94ED1-7638-4D33-85F6-57DE3A38E4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93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Bulle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L Common Core_v3_slide4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55638"/>
          </a:xfrm>
        </p:spPr>
        <p:txBody>
          <a:bodyPr/>
          <a:lstStyle>
            <a:lvl1pPr>
              <a:defRPr sz="28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1"/>
            <a:ext cx="4038600" cy="396239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1"/>
            <a:ext cx="4038600" cy="396239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638800" y="60198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72400" y="6019800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88AF7-C783-45D7-B44B-0AD2C6E9C3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38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049972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7320"/>
            <a:ext cx="8382000" cy="4244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296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049972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7320"/>
            <a:ext cx="8382000" cy="4244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084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 userDrawn="1"/>
        </p:nvGrpSpPr>
        <p:grpSpPr bwMode="auto">
          <a:xfrm>
            <a:off x="0" y="0"/>
            <a:ext cx="9144000" cy="1289050"/>
            <a:chOff x="0" y="-3175"/>
            <a:chExt cx="9144000" cy="1289050"/>
          </a:xfrm>
        </p:grpSpPr>
        <p:pic>
          <p:nvPicPr>
            <p:cNvPr id="3" name="Picture 9" descr="_0015_16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74"/>
            <a:stretch>
              <a:fillRect/>
            </a:stretch>
          </p:blipFill>
          <p:spPr bwMode="auto">
            <a:xfrm>
              <a:off x="0" y="0"/>
              <a:ext cx="9144000" cy="128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reeform 21"/>
            <p:cNvSpPr>
              <a:spLocks/>
            </p:cNvSpPr>
            <p:nvPr/>
          </p:nvSpPr>
          <p:spPr bwMode="auto">
            <a:xfrm>
              <a:off x="1371600" y="-3175"/>
              <a:ext cx="7256463" cy="1289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16" y="0"/>
                </a:cxn>
                <a:cxn ang="0">
                  <a:pos x="4560" y="810"/>
                </a:cxn>
                <a:cxn ang="0">
                  <a:pos x="0" y="810"/>
                </a:cxn>
                <a:cxn ang="0">
                  <a:pos x="0" y="0"/>
                </a:cxn>
              </a:cxnLst>
              <a:rect l="0" t="0" r="r" b="b"/>
              <a:pathLst>
                <a:path w="4560" h="810">
                  <a:moveTo>
                    <a:pt x="0" y="0"/>
                  </a:moveTo>
                  <a:lnTo>
                    <a:pt x="3216" y="0"/>
                  </a:lnTo>
                  <a:lnTo>
                    <a:pt x="4560" y="810"/>
                  </a:lnTo>
                  <a:lnTo>
                    <a:pt x="0" y="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latin typeface="Arial" pitchFamily="-109" charset="0"/>
                <a:ea typeface="+mn-ea"/>
                <a:cs typeface="+mn-cs"/>
              </a:endParaRPr>
            </a:p>
          </p:txBody>
        </p:sp>
        <p:sp>
          <p:nvSpPr>
            <p:cNvPr id="5" name="Freeform 21"/>
            <p:cNvSpPr>
              <a:spLocks/>
            </p:cNvSpPr>
            <p:nvPr/>
          </p:nvSpPr>
          <p:spPr bwMode="auto">
            <a:xfrm>
              <a:off x="0" y="0"/>
              <a:ext cx="7239000" cy="128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16" y="0"/>
                </a:cxn>
                <a:cxn ang="0">
                  <a:pos x="4560" y="810"/>
                </a:cxn>
                <a:cxn ang="0">
                  <a:pos x="0" y="810"/>
                </a:cxn>
                <a:cxn ang="0">
                  <a:pos x="0" y="0"/>
                </a:cxn>
              </a:cxnLst>
              <a:rect l="0" t="0" r="r" b="b"/>
              <a:pathLst>
                <a:path w="4560" h="810">
                  <a:moveTo>
                    <a:pt x="0" y="0"/>
                  </a:moveTo>
                  <a:lnTo>
                    <a:pt x="3216" y="0"/>
                  </a:lnTo>
                  <a:lnTo>
                    <a:pt x="4560" y="810"/>
                  </a:lnTo>
                  <a:lnTo>
                    <a:pt x="0" y="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1B2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latin typeface="Arial" pitchFamily="-109" charset="0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fld id="{6E4D97E5-1758-FA48-9DF8-FE8D09EB948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37503834"/>
      </p:ext>
    </p:extLst>
  </p:cSld>
  <p:clrMapOvr>
    <a:masterClrMapping/>
  </p:clrMapOvr>
  <p:transition spd="med" advClick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bg>
      <p:bgPr>
        <a:solidFill>
          <a:srgbClr val="0091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207935"/>
      </p:ext>
    </p:extLst>
  </p:cSld>
  <p:clrMapOvr>
    <a:masterClrMapping/>
  </p:clrMapOvr>
  <p:transition spd="med" advClick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615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806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030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55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9566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5443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2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719879"/>
            <a:ext cx="7886700" cy="66479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387798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68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3260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636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931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08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48" y="1371600"/>
            <a:ext cx="3886200" cy="3841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841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88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228600"/>
            <a:ext cx="7886700" cy="66479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048" y="1284045"/>
            <a:ext cx="3868340" cy="3323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048" y="1806789"/>
            <a:ext cx="3868340" cy="31993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84045"/>
            <a:ext cx="3887391" cy="3323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06789"/>
            <a:ext cx="3887391" cy="31993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690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86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600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987426"/>
            <a:ext cx="3017520" cy="1371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58403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2487837"/>
            <a:ext cx="3017520" cy="30836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98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rot="10800000">
            <a:off x="0" y="6008687"/>
            <a:ext cx="9159875" cy="8493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9296" y="6074282"/>
            <a:ext cx="2203704" cy="4846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4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69" r:id="rId2"/>
    <p:sldLayoutId id="2147483690" r:id="rId3"/>
    <p:sldLayoutId id="2147483722" r:id="rId4"/>
    <p:sldLayoutId id="2147483718" r:id="rId5"/>
    <p:sldLayoutId id="2147483719" r:id="rId6"/>
    <p:sldLayoutId id="2147483694" r:id="rId7"/>
    <p:sldLayoutId id="2147483695" r:id="rId8"/>
    <p:sldLayoutId id="2147483720" r:id="rId9"/>
    <p:sldLayoutId id="2147483721" r:id="rId10"/>
    <p:sldLayoutId id="2147483710" r:id="rId11"/>
    <p:sldLayoutId id="2147483740" r:id="rId12"/>
    <p:sldLayoutId id="2147483741" r:id="rId13"/>
    <p:sldLayoutId id="2147483743" r:id="rId14"/>
    <p:sldLayoutId id="2147483744" r:id="rId15"/>
    <p:sldLayoutId id="2147483746" r:id="rId16"/>
    <p:sldLayoutId id="2147483747" r:id="rId17"/>
    <p:sldLayoutId id="2147483753" r:id="rId18"/>
    <p:sldLayoutId id="2147483754" r:id="rId19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0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0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35" r:id="rId3"/>
    <p:sldLayoutId id="2147483714" r:id="rId4"/>
    <p:sldLayoutId id="2147483715" r:id="rId5"/>
    <p:sldLayoutId id="2147483716" r:id="rId6"/>
    <p:sldLayoutId id="2147483717" r:id="rId7"/>
    <p:sldLayoutId id="2147483748" r:id="rId8"/>
    <p:sldLayoutId id="2147483749" r:id="rId9"/>
    <p:sldLayoutId id="2147483750" r:id="rId10"/>
    <p:sldLayoutId id="2147483752" r:id="rId11"/>
    <p:sldLayoutId id="2147483755" r:id="rId12"/>
    <p:sldLayoutId id="2147483756" r:id="rId13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38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urveys.pcgus.com/s3/CT-ELA-Module-5-6-1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ctcorestandards.org/" TargetMode="External"/><Relationship Id="rId7" Type="http://schemas.openxmlformats.org/officeDocument/2006/relationships/hyperlink" Target="http://www.achievethecore.org/" TargetMode="Externa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4.png"/><Relationship Id="rId5" Type="http://schemas.openxmlformats.org/officeDocument/2006/relationships/hyperlink" Target="http://www.engageny.org/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hyperlink" Target="http://www.americaachieves.or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48" y="2079680"/>
            <a:ext cx="7681913" cy="1523495"/>
          </a:xfrm>
        </p:spPr>
        <p:txBody>
          <a:bodyPr/>
          <a:lstStyle/>
          <a:p>
            <a:r>
              <a:rPr lang="en-US" sz="4400" dirty="0" smtClean="0"/>
              <a:t>Connecticut Core Standards </a:t>
            </a:r>
            <a:br>
              <a:rPr lang="en-US" sz="4400" dirty="0" smtClean="0"/>
            </a:br>
            <a:r>
              <a:rPr lang="en-US" sz="4400" dirty="0" smtClean="0"/>
              <a:t>for English Language Arts &amp; Literacy</a:t>
            </a:r>
            <a:endParaRPr lang="en-US" sz="4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30248" y="3644365"/>
            <a:ext cx="7681913" cy="461665"/>
          </a:xfrm>
        </p:spPr>
        <p:txBody>
          <a:bodyPr/>
          <a:lstStyle/>
          <a:p>
            <a:pPr lvl="0"/>
            <a:r>
              <a:rPr lang="en-US" sz="4000" dirty="0" smtClean="0"/>
              <a:t>Systems of Professional Learning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23900" y="4422716"/>
            <a:ext cx="8046613" cy="110697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i="1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 smtClean="0">
                <a:solidFill>
                  <a:schemeClr val="tx2"/>
                </a:solidFill>
              </a:rPr>
              <a:t>Module 5 Grades 6–12: </a:t>
            </a:r>
          </a:p>
          <a:p>
            <a:r>
              <a:rPr lang="en-US" b="1" i="0" dirty="0" smtClean="0">
                <a:solidFill>
                  <a:schemeClr val="tx2"/>
                </a:solidFill>
              </a:rPr>
              <a:t>Focus on Deepening Implementation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44" y="169357"/>
            <a:ext cx="1371600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90" y="371250"/>
            <a:ext cx="4000000" cy="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22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Closing Activities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Post-Assessment</a:t>
            </a:r>
          </a:p>
          <a:p>
            <a:r>
              <a:rPr lang="en-US" sz="3200" dirty="0" smtClean="0"/>
              <a:t>Session Evaluation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E3D4692-A625-460F-A072-DE10EEAA5719}" type="slidenum">
              <a:rPr lang="en-US" smtClean="0"/>
              <a:pPr/>
              <a:t>68</a:t>
            </a:fld>
            <a:endParaRPr lang="en-US" dirty="0"/>
          </a:p>
        </p:txBody>
      </p:sp>
      <p:pic>
        <p:nvPicPr>
          <p:cNvPr id="8" name="Picture 5" descr="Picture1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719" y="5361493"/>
            <a:ext cx="947738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797719" y="5358506"/>
            <a:ext cx="12313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dirty="0" smtClean="0"/>
              <a:t>Page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777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4048" y="1417320"/>
            <a:ext cx="8153400" cy="2468368"/>
          </a:xfrm>
          <a:prstGeom prst="rect">
            <a:avLst/>
          </a:prstGeom>
        </p:spPr>
        <p:txBody>
          <a:bodyPr/>
          <a:lstStyle/>
          <a:p>
            <a:pPr marL="393192" indent="-402336">
              <a:spcBef>
                <a:spcPts val="12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You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3192" indent="-402336">
              <a:spcBef>
                <a:spcPts val="12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Assessing Your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896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Post-Assessment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9296" y="6074282"/>
            <a:ext cx="2203704" cy="484632"/>
          </a:xfrm>
          <a:prstGeom prst="rect">
            <a:avLst/>
          </a:prstGeom>
        </p:spPr>
        <p:txBody>
          <a:bodyPr/>
          <a:lstStyle/>
          <a:p>
            <a:fld id="{EE3D4692-A625-460F-A072-DE10EEAA5719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56327" name="Picture 7" descr="C:\Documents and Settings\mhannon\Local Settings\Temporary Internet Files\Content.IE5\MNS3KWRB\MP90043111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211" y="1295400"/>
            <a:ext cx="3335665" cy="326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6903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00693" y="1295400"/>
            <a:ext cx="8520109" cy="264687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en-US" sz="3600" dirty="0" smtClean="0"/>
              <a:t>Thank you for attending today’s session. Your feedback is very important to us! Please fill out a short survey about today’s session. </a:t>
            </a:r>
          </a:p>
          <a:p>
            <a:pPr marL="0" lvl="0" indent="0">
              <a:spcBef>
                <a:spcPts val="1200"/>
              </a:spcBef>
              <a:buNone/>
              <a:defRPr/>
            </a:pPr>
            <a:r>
              <a:rPr lang="en-US" sz="3600" dirty="0" smtClean="0"/>
              <a:t>The survey is located here </a:t>
            </a:r>
            <a:r>
              <a:rPr lang="en-US" sz="3100" u="sng" dirty="0">
                <a:hlinkClick r:id="rId3"/>
              </a:rPr>
              <a:t>http://</a:t>
            </a:r>
            <a:r>
              <a:rPr lang="en-US" sz="3100" u="sng" dirty="0" smtClean="0">
                <a:hlinkClick r:id="rId3"/>
              </a:rPr>
              <a:t>surveys.pcgus.com/s3/CT-ELA-Module-5-6-12</a:t>
            </a:r>
            <a:r>
              <a:rPr lang="en-US" sz="3600" dirty="0" smtClean="0"/>
              <a:t>.</a:t>
            </a:r>
            <a:endParaRPr lang="en-US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896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Session Evaluation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9296" y="6074282"/>
            <a:ext cx="2203704" cy="484632"/>
          </a:xfrm>
          <a:prstGeom prst="rect">
            <a:avLst/>
          </a:prstGeom>
        </p:spPr>
        <p:txBody>
          <a:bodyPr/>
          <a:lstStyle/>
          <a:p>
            <a:fld id="{EE3D4692-A625-460F-A072-DE10EEAA5719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8033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for CT Educators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71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984738"/>
            <a:ext cx="8077200" cy="47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49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Key Resources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4864815" y="1521328"/>
            <a:ext cx="3886200" cy="984885"/>
          </a:xfrm>
        </p:spPr>
        <p:txBody>
          <a:bodyPr/>
          <a:lstStyle/>
          <a:p>
            <a:r>
              <a:rPr lang="en-US" dirty="0" smtClean="0"/>
              <a:t>achievethecore.org</a:t>
            </a:r>
          </a:p>
          <a:p>
            <a:r>
              <a:rPr lang="en-US" dirty="0" smtClean="0"/>
              <a:t>americaachieves.org</a:t>
            </a:r>
            <a:endParaRPr lang="en-US" dirty="0"/>
          </a:p>
        </p:txBody>
      </p:sp>
      <p:pic>
        <p:nvPicPr>
          <p:cNvPr id="8" name="Picture 2" descr="Connecticut Common Core Standards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79" y="2930716"/>
            <a:ext cx="2600000" cy="5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72</a:t>
            </a:fld>
            <a:endParaRPr lang="en-US" dirty="0"/>
          </a:p>
        </p:txBody>
      </p:sp>
      <p:pic>
        <p:nvPicPr>
          <p:cNvPr id="9" name="Content Placeholder 14">
            <a:hlinkClick r:id="rId5"/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22221" r="62500" b="56696"/>
          <a:stretch>
            <a:fillRect/>
          </a:stretch>
        </p:blipFill>
        <p:spPr>
          <a:xfrm>
            <a:off x="381000" y="3743068"/>
            <a:ext cx="3681412" cy="1493837"/>
          </a:xfrm>
          <a:prstGeom prst="rect">
            <a:avLst/>
          </a:prstGeom>
          <a:ln>
            <a:noFill/>
            <a:miter lim="800000"/>
            <a:headEnd/>
            <a:tailEnd/>
          </a:ln>
        </p:spPr>
      </p:pic>
      <p:pic>
        <p:nvPicPr>
          <p:cNvPr id="10" name="Content Placeholder 13">
            <a:hlinkClick r:id="rId7"/>
          </p:cNvPr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67945" y="2780817"/>
            <a:ext cx="3240088" cy="1517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Content Placeholder 12">
            <a:hlinkClick r:id="rId9"/>
          </p:cNvPr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95776" y="4515656"/>
            <a:ext cx="2384425" cy="134143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12" name="Text Placeholder 3"/>
          <p:cNvSpPr txBox="1">
            <a:spLocks/>
          </p:cNvSpPr>
          <p:nvPr/>
        </p:nvSpPr>
        <p:spPr>
          <a:xfrm>
            <a:off x="381000" y="1521329"/>
            <a:ext cx="3886200" cy="98488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1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ctcorestandards.org</a:t>
            </a:r>
          </a:p>
          <a:p>
            <a:r>
              <a:rPr lang="en-US" dirty="0" smtClean="0"/>
              <a:t>engageny.org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950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8F6C-5F37-4841-ACBE-E9209F23264D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4013" y="971459"/>
            <a:ext cx="7886700" cy="830997"/>
          </a:xfrm>
        </p:spPr>
        <p:txBody>
          <a:bodyPr/>
          <a:lstStyle/>
          <a:p>
            <a:r>
              <a:rPr lang="en-US" sz="6000" dirty="0" smtClean="0">
                <a:solidFill>
                  <a:schemeClr val="tx1"/>
                </a:solidFill>
              </a:rPr>
              <a:t>Thank you!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4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tBkgBlueBorder">
  <a:themeElements>
    <a:clrScheme name="Blue Warm 4-6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569268"/>
      </a:accent4>
      <a:accent5>
        <a:srgbClr val="5AA2AE"/>
      </a:accent5>
      <a:accent6>
        <a:srgbClr val="8C62B2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tBkgNoBorder">
  <a:themeElements>
    <a:clrScheme name="Blue Warm 4-6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569268"/>
      </a:accent4>
      <a:accent5>
        <a:srgbClr val="5AA2AE"/>
      </a:accent5>
      <a:accent6>
        <a:srgbClr val="8C62B2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Blue Warm 4-6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569268"/>
      </a:accent4>
      <a:accent5>
        <a:srgbClr val="5AA2AE"/>
      </a:accent5>
      <a:accent6>
        <a:srgbClr val="8C62B2"/>
      </a:accent6>
      <a:hlink>
        <a:srgbClr val="0000FF"/>
      </a:hlink>
      <a:folHlink>
        <a:srgbClr val="0000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Blue Warm 4-6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569268"/>
      </a:accent4>
      <a:accent5>
        <a:srgbClr val="5AA2AE"/>
      </a:accent5>
      <a:accent6>
        <a:srgbClr val="8C62B2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BlueBar</Template>
  <TotalTime>24888</TotalTime>
  <Words>189</Words>
  <Application>Microsoft Office PowerPoint</Application>
  <PresentationFormat>On-screen Show (4:3)</PresentationFormat>
  <Paragraphs>53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LtBkgBlueBorder</vt:lpstr>
      <vt:lpstr>LtBkgNoBorder</vt:lpstr>
      <vt:lpstr>Custom Design</vt:lpstr>
      <vt:lpstr>Connecticut Core Standards  for English Language Arts &amp; Literacy</vt:lpstr>
      <vt:lpstr>Closing Activities</vt:lpstr>
      <vt:lpstr>Post-Assessment</vt:lpstr>
      <vt:lpstr>Session Evaluation</vt:lpstr>
      <vt:lpstr>Resource for CT Educators</vt:lpstr>
      <vt:lpstr>Other Key Resources</vt:lpstr>
      <vt:lpstr>Thank you!</vt:lpstr>
    </vt:vector>
  </TitlesOfParts>
  <Company>Public Consulting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Systems of Professional Learning</dc:title>
  <dc:creator>Public Consulting Group</dc:creator>
  <cp:lastModifiedBy>Stump, Diane</cp:lastModifiedBy>
  <cp:revision>1232</cp:revision>
  <cp:lastPrinted>2014-09-08T21:26:42Z</cp:lastPrinted>
  <dcterms:created xsi:type="dcterms:W3CDTF">2014-01-18T18:47:42Z</dcterms:created>
  <dcterms:modified xsi:type="dcterms:W3CDTF">2015-01-13T19:57:38Z</dcterms:modified>
</cp:coreProperties>
</file>