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8"/>
  </p:notesMasterIdLst>
  <p:handoutMasterIdLst>
    <p:handoutMasterId r:id="rId9"/>
  </p:handoutMasterIdLst>
  <p:sldIdLst>
    <p:sldId id="370" r:id="rId3"/>
    <p:sldId id="385" r:id="rId4"/>
    <p:sldId id="386" r:id="rId5"/>
    <p:sldId id="387" r:id="rId6"/>
    <p:sldId id="54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nine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nine outcomes for this session. These are presented to the participants over two slides. </a:t>
            </a:r>
          </a:p>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accomplish the nine outcomes discussed earlier. Note that in addition to the break for lunch, there will also be shorts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 </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49468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will be a short self-assessment, which will be found in the Participant Guide on </a:t>
            </a:r>
            <a:r>
              <a:rPr lang="en-US" b="1" dirty="0" smtClean="0"/>
              <a:t>page 5.</a:t>
            </a:r>
            <a:r>
              <a:rPr lang="en-US" dirty="0" smtClean="0"/>
              <a:t> It will assess where the coaches are now with the understanding of implementing the Practice Standards</a:t>
            </a:r>
            <a:r>
              <a:rPr lang="en-US" baseline="0" dirty="0" smtClean="0"/>
              <a:t> </a:t>
            </a:r>
            <a:r>
              <a:rPr lang="en-US" dirty="0" smtClean="0"/>
              <a:t>that were</a:t>
            </a:r>
            <a:r>
              <a:rPr lang="en-US" baseline="0" dirty="0" smtClean="0"/>
              <a:t> introduced in Module 1, and assess where they are in understanding the Content Standards</a:t>
            </a:r>
            <a:r>
              <a:rPr lang="en-US" dirty="0" smtClean="0"/>
              <a:t>. The participants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334717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r>
              <a:rPr lang="en-US" sz="2400" dirty="0" smtClean="0">
                <a:solidFill>
                  <a:schemeClr val="bg1"/>
                </a:solidFill>
              </a:rPr>
              <a:t>Introductory</a:t>
            </a:r>
            <a:r>
              <a:rPr lang="en-US" sz="2800" dirty="0" smtClean="0">
                <a:solidFill>
                  <a:schemeClr val="bg1"/>
                </a:solidFill>
              </a:rPr>
              <a:t> </a:t>
            </a:r>
            <a:r>
              <a:rPr lang="en-US" sz="2400" dirty="0" smtClean="0">
                <a:solidFill>
                  <a:schemeClr val="bg1"/>
                </a:solidFill>
              </a:rPr>
              <a:t>Activity</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normAutofit/>
          </a:bodyPr>
          <a:lstStyle/>
          <a:p>
            <a:r>
              <a:rPr lang="en-US" dirty="0" smtClean="0"/>
              <a:t>Focus on Teaching and Learning</a:t>
            </a:r>
          </a:p>
        </p:txBody>
      </p:sp>
      <p:sp>
        <p:nvSpPr>
          <p:cNvPr id="19459" name="Content Placeholder 1"/>
          <p:cNvSpPr>
            <a:spLocks noGrp="1"/>
          </p:cNvSpPr>
          <p:nvPr>
            <p:ph type="body" sz="quarter" idx="10"/>
          </p:nvPr>
        </p:nvSpPr>
        <p:spPr>
          <a:xfrm>
            <a:off x="381000" y="1061930"/>
            <a:ext cx="8382000" cy="4702826"/>
          </a:xfrm>
        </p:spPr>
        <p:txBody>
          <a:bodyPr/>
          <a:lstStyle/>
          <a:p>
            <a:r>
              <a:rPr lang="en-US" dirty="0" smtClean="0"/>
              <a:t>By the end of this session you will have:</a:t>
            </a:r>
          </a:p>
          <a:p>
            <a:pPr lvl="1">
              <a:spcBef>
                <a:spcPts val="1200"/>
              </a:spcBef>
            </a:pPr>
            <a:r>
              <a:rPr lang="en-US" dirty="0" smtClean="0"/>
              <a:t>Strengthened your working relationship with peer Core Standards Coaches. </a:t>
            </a:r>
          </a:p>
          <a:p>
            <a:pPr lvl="1">
              <a:spcBef>
                <a:spcPts val="1200"/>
              </a:spcBef>
            </a:pPr>
            <a:r>
              <a:rPr lang="en-US" dirty="0" smtClean="0"/>
              <a:t>Deepened your understanding of the Practice and Content  standards specified in the CCS-Math.</a:t>
            </a:r>
          </a:p>
          <a:p>
            <a:pPr lvl="1">
              <a:spcBef>
                <a:spcPts val="1200"/>
              </a:spcBef>
            </a:pPr>
            <a:r>
              <a:rPr lang="en-US" dirty="0" smtClean="0"/>
              <a:t>Articulate a common understanding of UDL.</a:t>
            </a:r>
          </a:p>
          <a:p>
            <a:pPr lvl="1">
              <a:spcBef>
                <a:spcPts val="1200"/>
              </a:spcBef>
            </a:pPr>
            <a:r>
              <a:rPr lang="en-US" dirty="0" smtClean="0"/>
              <a:t>Identified  the importance of incorporating UDL practices into lessons. </a:t>
            </a:r>
          </a:p>
          <a:p>
            <a:pPr lvl="1">
              <a:spcBef>
                <a:spcPts val="1200"/>
              </a:spcBef>
            </a:pPr>
            <a:r>
              <a:rPr lang="en-US" dirty="0" smtClean="0"/>
              <a:t>Described the alignment of instructional practices and learning expectations of the CCS-Math. </a:t>
            </a:r>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a:t>Focus on Teaching and </a:t>
            </a:r>
            <a:r>
              <a:rPr lang="en-US" dirty="0" smtClean="0"/>
              <a:t>Learning (</a:t>
            </a:r>
            <a:r>
              <a:rPr lang="en-US" dirty="0"/>
              <a:t>cont'd</a:t>
            </a:r>
            <a:r>
              <a:rPr lang="en-US" dirty="0" smtClean="0"/>
              <a:t>)</a:t>
            </a:r>
          </a:p>
        </p:txBody>
      </p:sp>
      <p:sp>
        <p:nvSpPr>
          <p:cNvPr id="19459" name="Content Placeholder 1"/>
          <p:cNvSpPr>
            <a:spLocks noGrp="1"/>
          </p:cNvSpPr>
          <p:nvPr>
            <p:ph type="body" sz="quarter" idx="10"/>
          </p:nvPr>
        </p:nvSpPr>
        <p:spPr>
          <a:xfrm>
            <a:off x="381000" y="1112520"/>
            <a:ext cx="8382000" cy="4161139"/>
          </a:xfrm>
        </p:spPr>
        <p:txBody>
          <a:bodyPr/>
          <a:lstStyle/>
          <a:p>
            <a:pPr>
              <a:spcBef>
                <a:spcPts val="1200"/>
              </a:spcBef>
            </a:pPr>
            <a:r>
              <a:rPr lang="en-US" dirty="0" smtClean="0"/>
              <a:t>By the end of this session you will have:</a:t>
            </a:r>
          </a:p>
          <a:p>
            <a:pPr lvl="1">
              <a:spcBef>
                <a:spcPts val="1200"/>
              </a:spcBef>
            </a:pPr>
            <a:r>
              <a:rPr lang="en-US" dirty="0" smtClean="0"/>
              <a:t>Planned for implementing UDL strategies within classroom lessons. </a:t>
            </a:r>
          </a:p>
          <a:p>
            <a:pPr lvl="1">
              <a:spcBef>
                <a:spcPts val="1200"/>
              </a:spcBef>
            </a:pPr>
            <a:r>
              <a:rPr lang="en-US" dirty="0" smtClean="0"/>
              <a:t>Measured progress towards learning targets using the formative assessment process. </a:t>
            </a:r>
          </a:p>
          <a:p>
            <a:pPr lvl="1">
              <a:spcBef>
                <a:spcPts val="1200"/>
              </a:spcBef>
            </a:pPr>
            <a:r>
              <a:rPr lang="en-US" dirty="0" smtClean="0"/>
              <a:t>Explored strategies for supporting teachers as they make changes to their classroom practices. </a:t>
            </a:r>
          </a:p>
          <a:p>
            <a:pPr lvl="1">
              <a:spcBef>
                <a:spcPts val="1200"/>
              </a:spcBef>
            </a:pPr>
            <a:r>
              <a:rPr lang="en-US" dirty="0" smtClean="0"/>
              <a:t>Made plans for next steps in your CCS-Math implementation. </a:t>
            </a:r>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245990" y="813343"/>
            <a:ext cx="6703450" cy="5059847"/>
          </a:xfrm>
        </p:spPr>
        <p:txBody>
          <a:bodyPr/>
          <a:lstStyle/>
          <a:p>
            <a:pPr marL="0" indent="0">
              <a:buNone/>
            </a:pPr>
            <a:r>
              <a:rPr lang="en-US" sz="2400" b="1" dirty="0" smtClean="0"/>
              <a:t>Morning Session</a:t>
            </a:r>
          </a:p>
          <a:p>
            <a:r>
              <a:rPr lang="en-US" sz="2400" dirty="0" smtClean="0"/>
              <a:t>Welcome and Introductions</a:t>
            </a:r>
          </a:p>
          <a:p>
            <a:r>
              <a:rPr lang="en-US" sz="2400" dirty="0" smtClean="0"/>
              <a:t>Sharing Implementation Experiences</a:t>
            </a:r>
          </a:p>
          <a:p>
            <a:r>
              <a:rPr lang="en-US" sz="2400" dirty="0" smtClean="0"/>
              <a:t>Building a Teaching and Learning Framework through UDL</a:t>
            </a:r>
          </a:p>
          <a:p>
            <a:r>
              <a:rPr lang="en-US" sz="2400" dirty="0" smtClean="0"/>
              <a:t>Teaching and Learning with the UDL Principles</a:t>
            </a:r>
          </a:p>
          <a:p>
            <a:pPr marL="0" indent="0">
              <a:buNone/>
            </a:pPr>
            <a:r>
              <a:rPr lang="en-US" sz="2400" b="1" dirty="0" smtClean="0"/>
              <a:t>Afternoon Session</a:t>
            </a:r>
          </a:p>
          <a:p>
            <a:r>
              <a:rPr lang="en-US" sz="2400" spc="-20" dirty="0" smtClean="0"/>
              <a:t>Supporting Teachers with UDL</a:t>
            </a:r>
          </a:p>
          <a:p>
            <a:r>
              <a:rPr lang="en-US" sz="2400" dirty="0" smtClean="0"/>
              <a:t>Assessing Learning Progress</a:t>
            </a:r>
          </a:p>
          <a:p>
            <a:r>
              <a:rPr lang="en-US" sz="2400" dirty="0" smtClean="0"/>
              <a:t>Students’ Role in the Assessment Process</a:t>
            </a:r>
          </a:p>
          <a:p>
            <a:r>
              <a:rPr lang="en-US" sz="2400" dirty="0" smtClean="0"/>
              <a:t>Moving Forward with the CCS-Math Implementation</a:t>
            </a:r>
          </a:p>
          <a:p>
            <a:pPr marL="0" indent="0">
              <a:buNone/>
            </a:pPr>
            <a:r>
              <a:rPr lang="en-US" sz="2400" b="1" dirty="0" smtClean="0"/>
              <a:t>Post-Assessment, Session Evaluation, &amp; Wrap Up</a:t>
            </a:r>
          </a:p>
        </p:txBody>
      </p:sp>
      <p:sp>
        <p:nvSpPr>
          <p:cNvPr id="27651" name="Title 2"/>
          <p:cNvSpPr>
            <a:spLocks noGrp="1"/>
          </p:cNvSpPr>
          <p:nvPr>
            <p:ph type="title"/>
          </p:nvPr>
        </p:nvSpPr>
        <p:spPr>
          <a:xfrm>
            <a:off x="310896" y="0"/>
            <a:ext cx="8153400" cy="680418"/>
          </a:xfrm>
        </p:spPr>
        <p:txBody>
          <a:bodyPr>
            <a:normAutofit/>
          </a:bodyPr>
          <a:lstStyle/>
          <a:p>
            <a:r>
              <a:rPr lang="en-US" sz="4600"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588413" y="287009"/>
            <a:ext cx="2197487" cy="3279151"/>
          </a:xfrm>
          <a:prstGeom prst="rect">
            <a:avLst/>
          </a:prstGeom>
          <a:noFill/>
          <a:ln>
            <a:solidFill>
              <a:schemeClr val="tx1">
                <a:lumMod val="50000"/>
                <a:lumOff val="50000"/>
              </a:schemeClr>
            </a:solidFill>
          </a:ln>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28675" name="Title 1"/>
          <p:cNvSpPr>
            <a:spLocks noGrp="1"/>
          </p:cNvSpPr>
          <p:nvPr>
            <p:ph type="title"/>
          </p:nvPr>
        </p:nvSpPr>
        <p:spPr/>
        <p:txBody>
          <a:bodyPr/>
          <a:lstStyle/>
          <a:p>
            <a:r>
              <a:rPr lang="en-US" dirty="0" smtClean="0"/>
              <a:t>Introductory Activity:</a:t>
            </a:r>
            <a:br>
              <a:rPr lang="en-US" dirty="0" smtClean="0"/>
            </a:br>
            <a:r>
              <a:rPr lang="en-US" dirty="0" smtClean="0"/>
              <a:t>Pre-Assessment – CCS-Math</a:t>
            </a:r>
          </a:p>
        </p:txBody>
      </p:sp>
      <p:sp>
        <p:nvSpPr>
          <p:cNvPr id="4" name="Text Placeholder 3"/>
          <p:cNvSpPr>
            <a:spLocks noGrp="1"/>
          </p:cNvSpPr>
          <p:nvPr>
            <p:ph type="body" idx="1"/>
          </p:nvPr>
        </p:nvSpPr>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a:prstGeom prst="rect">
            <a:avLst/>
          </a:prstGeom>
        </p:spPr>
        <p:txBody>
          <a:bodyPr/>
          <a:lstStyle/>
          <a:p>
            <a:pPr algn="r"/>
            <a:fld id="{A2075261-263A-4BB0-9104-0AE8219FD63C}" type="slidenum">
              <a:rPr lang="en-US" smtClean="0">
                <a:solidFill>
                  <a:schemeClr val="bg1"/>
                </a:solidFill>
              </a:rPr>
              <a:pPr algn="r"/>
              <a:t>5</a:t>
            </a:fld>
            <a:endParaRPr lang="en-US" dirty="0">
              <a:solidFill>
                <a:schemeClr val="bg1"/>
              </a:solidFill>
            </a:endParaRPr>
          </a:p>
        </p:txBody>
      </p:sp>
      <p:sp>
        <p:nvSpPr>
          <p:cNvPr id="28678" name="TextBox 7"/>
          <p:cNvSpPr txBox="1">
            <a:spLocks noChangeArrowheads="1"/>
          </p:cNvSpPr>
          <p:nvPr/>
        </p:nvSpPr>
        <p:spPr bwMode="auto">
          <a:xfrm>
            <a:off x="966041" y="4809828"/>
            <a:ext cx="932688"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a:t>
            </a:r>
            <a:endParaRPr lang="en-US" dirty="0">
              <a:solidFill>
                <a:prstClr val="black"/>
              </a:solidFill>
            </a:endParaRPr>
          </a:p>
          <a:p>
            <a:pPr algn="ctr" fontAlgn="base">
              <a:spcBef>
                <a:spcPct val="0"/>
              </a:spcBef>
              <a:spcAft>
                <a:spcPct val="0"/>
              </a:spcAft>
            </a:pPr>
            <a:r>
              <a:rPr lang="en-US" dirty="0">
                <a:solidFill>
                  <a:prstClr val="black"/>
                </a:solidFill>
              </a:rPr>
              <a:t>5</a:t>
            </a: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34118329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15895</TotalTime>
  <Words>465</Words>
  <Application>Microsoft Office PowerPoint</Application>
  <PresentationFormat>On-screen Show (4:3)</PresentationFormat>
  <Paragraphs>59</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LtBkgBlueBorder</vt:lpstr>
      <vt:lpstr>LtBkgNoBorder</vt:lpstr>
      <vt:lpstr>Connecticut Core Standards  for Mathematics</vt:lpstr>
      <vt:lpstr>Focus on Teaching and Learning</vt:lpstr>
      <vt:lpstr>Focus on Teaching and Learning (cont'd)</vt:lpstr>
      <vt:lpstr>Today’s Agenda</vt:lpstr>
      <vt:lpstr>Introductory Activity: Pre-Assessment – CCS-Math</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633</cp:revision>
  <dcterms:created xsi:type="dcterms:W3CDTF">2014-01-18T18:47:42Z</dcterms:created>
  <dcterms:modified xsi:type="dcterms:W3CDTF">2014-08-06T17:50:52Z</dcterms:modified>
</cp:coreProperties>
</file>