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47" showSpecialPlsOnTitleSld="0" saveSubsetFonts="1" bookmarkIdSeed="2">
  <p:sldMasterIdLst>
    <p:sldMasterId id="2147483687" r:id="rId1"/>
    <p:sldMasterId id="2147483711" r:id="rId2"/>
    <p:sldMasterId id="2147483723" r:id="rId3"/>
  </p:sldMasterIdLst>
  <p:notesMasterIdLst>
    <p:notesMasterId r:id="rId20"/>
  </p:notesMasterIdLst>
  <p:handoutMasterIdLst>
    <p:handoutMasterId r:id="rId21"/>
  </p:handoutMasterIdLst>
  <p:sldIdLst>
    <p:sldId id="370" r:id="rId4"/>
    <p:sldId id="548" r:id="rId5"/>
    <p:sldId id="591" r:id="rId6"/>
    <p:sldId id="581" r:id="rId7"/>
    <p:sldId id="599" r:id="rId8"/>
    <p:sldId id="608" r:id="rId9"/>
    <p:sldId id="609" r:id="rId10"/>
    <p:sldId id="610" r:id="rId11"/>
    <p:sldId id="559" r:id="rId12"/>
    <p:sldId id="601" r:id="rId13"/>
    <p:sldId id="582" r:id="rId14"/>
    <p:sldId id="574" r:id="rId15"/>
    <p:sldId id="576" r:id="rId16"/>
    <p:sldId id="575" r:id="rId17"/>
    <p:sldId id="578" r:id="rId18"/>
    <p:sldId id="583" r:id="rId1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5" userDrawn="1">
          <p15:clr>
            <a:srgbClr val="A4A3A4"/>
          </p15:clr>
        </p15:guide>
        <p15:guide id="2" pos="2184" userDrawn="1">
          <p15:clr>
            <a:srgbClr val="A4A3A4"/>
          </p15:clr>
        </p15:guide>
        <p15:guide id="3" orient="horz" pos="2957" userDrawn="1">
          <p15:clr>
            <a:srgbClr val="A4A3A4"/>
          </p15:clr>
        </p15:guide>
        <p15:guide id="4" pos="2237" userDrawn="1">
          <p15:clr>
            <a:srgbClr val="A4A3A4"/>
          </p15:clr>
        </p15:guide>
        <p15:guide id="5" orient="horz" pos="2880">
          <p15:clr>
            <a:srgbClr val="A4A3A4"/>
          </p15:clr>
        </p15:guide>
        <p15:guide id="6" orient="horz" pos="2932">
          <p15:clr>
            <a:srgbClr val="A4A3A4"/>
          </p15:clr>
        </p15:guide>
        <p15:guide id="7" pos="2160">
          <p15:clr>
            <a:srgbClr val="A4A3A4"/>
          </p15:clr>
        </p15:guide>
        <p15:guide id="8"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B" initials="DB" lastIdx="8" clrIdx="0"/>
  <p:cmAuthor id="1" name="DeCarlo, Sharon" initials="DS" lastIdx="60" clrIdx="1"/>
  <p:cmAuthor id="2" name="Jackson, Dennis" initials="JD" lastIdx="12" clrIdx="2">
    <p:extLst/>
  </p:cmAuthor>
  <p:cmAuthor id="3" name="Kelley, Nora" initials="KN" lastIdx="2" clrIdx="3">
    <p:extLst/>
  </p:cmAuthor>
  <p:cmAuthor id="4" name="W2K" initials="W" lastIdx="28" clrIdx="4"/>
  <p:cmAuthor id="5" name="Michelle Wade" initials="MW" lastIdx="14" clrIdx="5"/>
  <p:cmAuthor id="6" name="Berlin, Debra" initials="BD" lastIdx="13" clrIdx="6">
    <p:extLst>
      <p:ext uri="{19B8F6BF-5375-455C-9EA6-DF929625EA0E}">
        <p15:presenceInfo xmlns:p15="http://schemas.microsoft.com/office/powerpoint/2012/main" userId="S-1-5-21-1417001333-1682526488-839522115-591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85"/>
    <a:srgbClr val="FFC000"/>
    <a:srgbClr val="DF8045"/>
    <a:srgbClr val="32C658"/>
    <a:srgbClr val="D4ECBA"/>
    <a:srgbClr val="92D050"/>
    <a:srgbClr val="9BBB59"/>
    <a:srgbClr val="E6E6E6"/>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59" autoAdjust="0"/>
    <p:restoredTop sz="95324" autoAdjust="0"/>
  </p:normalViewPr>
  <p:slideViewPr>
    <p:cSldViewPr snapToGrid="0">
      <p:cViewPr varScale="1">
        <p:scale>
          <a:sx n="84" d="100"/>
          <a:sy n="84" d="100"/>
        </p:scale>
        <p:origin x="101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3188"/>
    </p:cViewPr>
  </p:sorterViewPr>
  <p:notesViewPr>
    <p:cSldViewPr snapToGrid="0">
      <p:cViewPr varScale="1">
        <p:scale>
          <a:sx n="87" d="100"/>
          <a:sy n="87" d="100"/>
        </p:scale>
        <p:origin x="3798" y="90"/>
      </p:cViewPr>
      <p:guideLst>
        <p:guide orient="horz" pos="2905"/>
        <p:guide pos="2184"/>
        <p:guide orient="horz" pos="2957"/>
        <p:guide pos="2237"/>
        <p:guide orient="horz" pos="2880"/>
        <p:guide orient="horz" pos="2932"/>
        <p:guide pos="2160"/>
        <p:guide pos="2212"/>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ommentAuthors" Target="commentAuthors.xml"/></Relationships>
</file>

<file path=ppt/diagrams/_rels/data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17A518-BEE6-4DD9-9286-89D1EA55A1ED}"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C49DE7C9-3CCD-4A68-9AF1-4959318AB8CE}">
      <dgm:prSet phldrT="[Text]" custT="1"/>
      <dgm:spPr/>
      <dgm:t>
        <a:bodyPr/>
        <a:lstStyle/>
        <a:p>
          <a:r>
            <a:rPr lang="en-US" sz="3200" dirty="0" smtClean="0"/>
            <a:t>CCS Writing and Research</a:t>
          </a:r>
          <a:endParaRPr lang="en-US" sz="3200" dirty="0"/>
        </a:p>
      </dgm:t>
    </dgm:pt>
    <dgm:pt modelId="{56D9DDAE-EE37-44E5-B4BB-BEF2BDF040B6}" type="parTrans" cxnId="{1F14077A-DA69-4118-8DCB-C18235300405}">
      <dgm:prSet/>
      <dgm:spPr/>
      <dgm:t>
        <a:bodyPr/>
        <a:lstStyle/>
        <a:p>
          <a:endParaRPr lang="en-US"/>
        </a:p>
      </dgm:t>
    </dgm:pt>
    <dgm:pt modelId="{ED450566-2D8F-4675-ABE7-01F032F94DCF}" type="sibTrans" cxnId="{1F14077A-DA69-4118-8DCB-C18235300405}">
      <dgm:prSet/>
      <dgm:spPr/>
      <dgm:t>
        <a:bodyPr/>
        <a:lstStyle/>
        <a:p>
          <a:endParaRPr lang="en-US"/>
        </a:p>
      </dgm:t>
    </dgm:pt>
    <dgm:pt modelId="{875902B6-D7AA-46D0-A995-D11880EA2FD1}">
      <dgm:prSet phldrT="[Text]" custT="1"/>
      <dgm:spPr>
        <a:solidFill>
          <a:schemeClr val="bg1">
            <a:alpha val="89804"/>
          </a:schemeClr>
        </a:solidFill>
      </dgm:spPr>
      <dgm:t>
        <a:bodyPr/>
        <a:lstStyle/>
        <a:p>
          <a:pPr algn="ctr"/>
          <a:r>
            <a:rPr lang="en-US" sz="2400" b="0" dirty="0" smtClean="0">
              <a:effectLst/>
            </a:rPr>
            <a:t>Successes and Challenges</a:t>
          </a:r>
          <a:endParaRPr lang="en-US" sz="2400" b="0" dirty="0">
            <a:effectLst/>
          </a:endParaRPr>
        </a:p>
      </dgm:t>
    </dgm:pt>
    <dgm:pt modelId="{EF8DE587-9847-40DC-9A6D-C684684E3EAA}" type="parTrans" cxnId="{E2DC704D-04E5-4CFB-8A37-BBC5758532E2}">
      <dgm:prSet/>
      <dgm:spPr/>
      <dgm:t>
        <a:bodyPr/>
        <a:lstStyle/>
        <a:p>
          <a:endParaRPr lang="en-US" dirty="0"/>
        </a:p>
      </dgm:t>
    </dgm:pt>
    <dgm:pt modelId="{1E88BEBF-0214-4206-B9B8-1BE17BCBCCD9}" type="sibTrans" cxnId="{E2DC704D-04E5-4CFB-8A37-BBC5758532E2}">
      <dgm:prSet/>
      <dgm:spPr/>
      <dgm:t>
        <a:bodyPr/>
        <a:lstStyle/>
        <a:p>
          <a:endParaRPr lang="en-US"/>
        </a:p>
      </dgm:t>
    </dgm:pt>
    <dgm:pt modelId="{58DCE318-75B7-47FE-8525-3043B002245B}">
      <dgm:prSet phldrT="[Text]" custT="1"/>
      <dgm:spPr/>
      <dgm:t>
        <a:bodyPr/>
        <a:lstStyle/>
        <a:p>
          <a:pPr algn="ctr"/>
          <a:r>
            <a:rPr lang="en-US" sz="2400" b="0" dirty="0" smtClean="0"/>
            <a:t>Close Look at the Writing Standards</a:t>
          </a:r>
          <a:endParaRPr lang="en-US" sz="2400" b="0" dirty="0"/>
        </a:p>
      </dgm:t>
    </dgm:pt>
    <dgm:pt modelId="{BC6540E0-3144-49F0-80D0-9F9B86DC9743}" type="parTrans" cxnId="{0A4D758D-E71A-4461-A7C6-AAEB621DBFD2}">
      <dgm:prSet/>
      <dgm:spPr/>
      <dgm:t>
        <a:bodyPr/>
        <a:lstStyle/>
        <a:p>
          <a:endParaRPr lang="en-US" dirty="0"/>
        </a:p>
      </dgm:t>
    </dgm:pt>
    <dgm:pt modelId="{BF559BCD-F96A-4782-96F3-9CA01DC5FE36}" type="sibTrans" cxnId="{0A4D758D-E71A-4461-A7C6-AAEB621DBFD2}">
      <dgm:prSet/>
      <dgm:spPr/>
      <dgm:t>
        <a:bodyPr/>
        <a:lstStyle/>
        <a:p>
          <a:endParaRPr lang="en-US"/>
        </a:p>
      </dgm:t>
    </dgm:pt>
    <dgm:pt modelId="{E2B7F8FC-10AD-4B06-B4C7-BEB6C56223E7}">
      <dgm:prSet phldrT="[Text]" custT="1"/>
      <dgm:spPr>
        <a:solidFill>
          <a:srgbClr val="FFFF85">
            <a:alpha val="90000"/>
          </a:srgbClr>
        </a:solidFill>
      </dgm:spPr>
      <dgm:t>
        <a:bodyPr/>
        <a:lstStyle/>
        <a:p>
          <a:pPr algn="ctr"/>
          <a:r>
            <a:rPr lang="en-US" sz="2400" b="1" dirty="0" smtClean="0"/>
            <a:t>Research in CCS ELA &amp; Literacy</a:t>
          </a:r>
        </a:p>
      </dgm:t>
    </dgm:pt>
    <dgm:pt modelId="{EF4E6064-2222-4025-843B-774CAA10FB18}" type="parTrans" cxnId="{C1C10D65-1289-4BEA-997F-BD93DEBD38FF}">
      <dgm:prSet/>
      <dgm:spPr/>
      <dgm:t>
        <a:bodyPr/>
        <a:lstStyle/>
        <a:p>
          <a:endParaRPr lang="en-US" dirty="0"/>
        </a:p>
      </dgm:t>
    </dgm:pt>
    <dgm:pt modelId="{9BB11CBE-9A47-48DD-82A9-CC34A552E213}" type="sibTrans" cxnId="{C1C10D65-1289-4BEA-997F-BD93DEBD38FF}">
      <dgm:prSet/>
      <dgm:spPr/>
      <dgm:t>
        <a:bodyPr/>
        <a:lstStyle/>
        <a:p>
          <a:endParaRPr lang="en-US"/>
        </a:p>
      </dgm:t>
    </dgm:pt>
    <dgm:pt modelId="{8691F7BC-3BF2-4274-8C3C-961D302C3E80}">
      <dgm:prSet phldrT="[Text]" custT="1"/>
      <dgm:spPr/>
      <dgm:t>
        <a:bodyPr/>
        <a:lstStyle/>
        <a:p>
          <a:pPr algn="ctr"/>
          <a:r>
            <a:rPr lang="en-US" sz="2400" b="0" dirty="0" smtClean="0"/>
            <a:t>Writing Grounded in Evidence</a:t>
          </a:r>
          <a:br>
            <a:rPr lang="en-US" sz="2400" b="0" dirty="0" smtClean="0"/>
          </a:br>
          <a:r>
            <a:rPr lang="en-US" sz="2400" b="0" dirty="0" smtClean="0"/>
            <a:t> from Text</a:t>
          </a:r>
          <a:endParaRPr lang="en-US" sz="2400" b="0" dirty="0"/>
        </a:p>
      </dgm:t>
    </dgm:pt>
    <dgm:pt modelId="{40CAD029-3C99-4E8D-98B4-2953D52807B2}" type="parTrans" cxnId="{81C1BAD9-1699-4A62-BD86-579ECF3B180F}">
      <dgm:prSet/>
      <dgm:spPr/>
      <dgm:t>
        <a:bodyPr/>
        <a:lstStyle/>
        <a:p>
          <a:endParaRPr lang="en-US" dirty="0"/>
        </a:p>
      </dgm:t>
    </dgm:pt>
    <dgm:pt modelId="{D629FD8A-4EA6-48BE-92AB-3785C7AE23E0}" type="sibTrans" cxnId="{81C1BAD9-1699-4A62-BD86-579ECF3B180F}">
      <dgm:prSet/>
      <dgm:spPr/>
      <dgm:t>
        <a:bodyPr/>
        <a:lstStyle/>
        <a:p>
          <a:endParaRPr lang="en-US"/>
        </a:p>
      </dgm:t>
    </dgm:pt>
    <dgm:pt modelId="{01677119-4045-431C-B853-E26F7E884148}">
      <dgm:prSet phldrT="[Text]" custT="1"/>
      <dgm:spPr/>
      <dgm:t>
        <a:bodyPr/>
        <a:lstStyle/>
        <a:p>
          <a:pPr algn="ctr"/>
          <a:r>
            <a:rPr lang="en-US" sz="2400" b="0" dirty="0" smtClean="0"/>
            <a:t>Supporting Students in Writing</a:t>
          </a:r>
          <a:endParaRPr lang="en-US" sz="2400" b="0" dirty="0"/>
        </a:p>
      </dgm:t>
    </dgm:pt>
    <dgm:pt modelId="{BD23E557-7C98-4DE1-8314-D7BD845DAFE9}" type="parTrans" cxnId="{08B79F65-56F8-4410-979D-C152A9B95F0E}">
      <dgm:prSet/>
      <dgm:spPr/>
      <dgm:t>
        <a:bodyPr/>
        <a:lstStyle/>
        <a:p>
          <a:endParaRPr lang="en-US" dirty="0"/>
        </a:p>
      </dgm:t>
    </dgm:pt>
    <dgm:pt modelId="{D88B1D94-3681-4367-B510-C70B29A5421D}" type="sibTrans" cxnId="{08B79F65-56F8-4410-979D-C152A9B95F0E}">
      <dgm:prSet/>
      <dgm:spPr/>
      <dgm:t>
        <a:bodyPr/>
        <a:lstStyle/>
        <a:p>
          <a:endParaRPr lang="en-US"/>
        </a:p>
      </dgm:t>
    </dgm:pt>
    <dgm:pt modelId="{D8771175-9235-4964-9D27-84A6F0079BDC}">
      <dgm:prSet phldrT="[Text]" custT="1"/>
      <dgm:spPr/>
      <dgm:t>
        <a:bodyPr/>
        <a:lstStyle/>
        <a:p>
          <a:pPr algn="ctr"/>
          <a:r>
            <a:rPr lang="en-US" sz="2400" b="0" dirty="0" smtClean="0"/>
            <a:t>Routine and Daily Writing</a:t>
          </a:r>
          <a:endParaRPr lang="en-US" sz="2400" b="0" dirty="0"/>
        </a:p>
      </dgm:t>
    </dgm:pt>
    <dgm:pt modelId="{951D879D-BE7E-430E-B000-5597C8FEFDD3}" type="parTrans" cxnId="{508F2139-C2CF-4AC3-B2BC-FA450F760EC6}">
      <dgm:prSet/>
      <dgm:spPr/>
      <dgm:t>
        <a:bodyPr/>
        <a:lstStyle/>
        <a:p>
          <a:endParaRPr lang="en-US"/>
        </a:p>
      </dgm:t>
    </dgm:pt>
    <dgm:pt modelId="{7B97B778-C6CC-488B-ABE1-7DE32D92CC62}" type="sibTrans" cxnId="{508F2139-C2CF-4AC3-B2BC-FA450F760EC6}">
      <dgm:prSet/>
      <dgm:spPr/>
      <dgm:t>
        <a:bodyPr/>
        <a:lstStyle/>
        <a:p>
          <a:endParaRPr lang="en-US"/>
        </a:p>
      </dgm:t>
    </dgm:pt>
    <dgm:pt modelId="{96FF3DE8-3675-4CB8-B07C-3DCAFF305E01}" type="pres">
      <dgm:prSet presAssocID="{B217A518-BEE6-4DD9-9286-89D1EA55A1ED}" presName="diagram" presStyleCnt="0">
        <dgm:presLayoutVars>
          <dgm:chPref val="1"/>
          <dgm:dir/>
          <dgm:animOne val="branch"/>
          <dgm:animLvl val="lvl"/>
          <dgm:resizeHandles/>
        </dgm:presLayoutVars>
      </dgm:prSet>
      <dgm:spPr/>
      <dgm:t>
        <a:bodyPr/>
        <a:lstStyle/>
        <a:p>
          <a:endParaRPr lang="en-US"/>
        </a:p>
      </dgm:t>
    </dgm:pt>
    <dgm:pt modelId="{9DD75A0C-E450-4BE0-810F-123BF65818C1}" type="pres">
      <dgm:prSet presAssocID="{C49DE7C9-3CCD-4A68-9AF1-4959318AB8CE}" presName="root" presStyleCnt="0"/>
      <dgm:spPr/>
      <dgm:t>
        <a:bodyPr/>
        <a:lstStyle/>
        <a:p>
          <a:endParaRPr lang="en-US"/>
        </a:p>
      </dgm:t>
    </dgm:pt>
    <dgm:pt modelId="{0A884521-68A1-4C12-8831-974241E448AA}" type="pres">
      <dgm:prSet presAssocID="{C49DE7C9-3CCD-4A68-9AF1-4959318AB8CE}" presName="rootComposite" presStyleCnt="0"/>
      <dgm:spPr/>
      <dgm:t>
        <a:bodyPr/>
        <a:lstStyle/>
        <a:p>
          <a:endParaRPr lang="en-US"/>
        </a:p>
      </dgm:t>
    </dgm:pt>
    <dgm:pt modelId="{18B331A4-2A99-4364-B5B4-8854F2CECE91}" type="pres">
      <dgm:prSet presAssocID="{C49DE7C9-3CCD-4A68-9AF1-4959318AB8CE}" presName="rootText" presStyleLbl="node1" presStyleIdx="0" presStyleCnt="1" custScaleX="469916" custScaleY="94845" custLinFactNeighborX="7382" custLinFactNeighborY="4915"/>
      <dgm:spPr/>
      <dgm:t>
        <a:bodyPr/>
        <a:lstStyle/>
        <a:p>
          <a:endParaRPr lang="en-US"/>
        </a:p>
      </dgm:t>
    </dgm:pt>
    <dgm:pt modelId="{01013C70-3796-4887-98D0-B93D667D085C}" type="pres">
      <dgm:prSet presAssocID="{C49DE7C9-3CCD-4A68-9AF1-4959318AB8CE}" presName="rootConnector" presStyleLbl="node1" presStyleIdx="0" presStyleCnt="1"/>
      <dgm:spPr/>
      <dgm:t>
        <a:bodyPr/>
        <a:lstStyle/>
        <a:p>
          <a:endParaRPr lang="en-US"/>
        </a:p>
      </dgm:t>
    </dgm:pt>
    <dgm:pt modelId="{7530FBDF-F41C-4729-BAE1-3909AC81C7F2}" type="pres">
      <dgm:prSet presAssocID="{C49DE7C9-3CCD-4A68-9AF1-4959318AB8CE}" presName="childShape" presStyleCnt="0"/>
      <dgm:spPr/>
      <dgm:t>
        <a:bodyPr/>
        <a:lstStyle/>
        <a:p>
          <a:endParaRPr lang="en-US"/>
        </a:p>
      </dgm:t>
    </dgm:pt>
    <dgm:pt modelId="{0912B255-822D-42AD-8D51-EAD24CC90B92}" type="pres">
      <dgm:prSet presAssocID="{EF8DE587-9847-40DC-9A6D-C684684E3EAA}" presName="Name13" presStyleLbl="parChTrans1D2" presStyleIdx="0" presStyleCnt="6"/>
      <dgm:spPr/>
      <dgm:t>
        <a:bodyPr/>
        <a:lstStyle/>
        <a:p>
          <a:endParaRPr lang="en-US"/>
        </a:p>
      </dgm:t>
    </dgm:pt>
    <dgm:pt modelId="{30415E90-D52D-48D0-83BA-D69F81D22A24}" type="pres">
      <dgm:prSet presAssocID="{875902B6-D7AA-46D0-A995-D11880EA2FD1}" presName="childText" presStyleLbl="bgAcc1" presStyleIdx="0" presStyleCnt="6" custScaleX="526319">
        <dgm:presLayoutVars>
          <dgm:bulletEnabled val="1"/>
        </dgm:presLayoutVars>
      </dgm:prSet>
      <dgm:spPr/>
      <dgm:t>
        <a:bodyPr/>
        <a:lstStyle/>
        <a:p>
          <a:endParaRPr lang="en-US"/>
        </a:p>
      </dgm:t>
    </dgm:pt>
    <dgm:pt modelId="{19D262A1-4F11-47A2-91BC-C1BB23103FA7}" type="pres">
      <dgm:prSet presAssocID="{BC6540E0-3144-49F0-80D0-9F9B86DC9743}" presName="Name13" presStyleLbl="parChTrans1D2" presStyleIdx="1" presStyleCnt="6"/>
      <dgm:spPr/>
      <dgm:t>
        <a:bodyPr/>
        <a:lstStyle/>
        <a:p>
          <a:endParaRPr lang="en-US"/>
        </a:p>
      </dgm:t>
    </dgm:pt>
    <dgm:pt modelId="{9825A28B-C7C5-4204-94C3-E8D7000EEC4F}" type="pres">
      <dgm:prSet presAssocID="{58DCE318-75B7-47FE-8525-3043B002245B}" presName="childText" presStyleLbl="bgAcc1" presStyleIdx="1" presStyleCnt="6" custScaleX="528291" custLinFactNeighborX="986" custLinFactNeighborY="-3654">
        <dgm:presLayoutVars>
          <dgm:bulletEnabled val="1"/>
        </dgm:presLayoutVars>
      </dgm:prSet>
      <dgm:spPr/>
      <dgm:t>
        <a:bodyPr/>
        <a:lstStyle/>
        <a:p>
          <a:endParaRPr lang="en-US"/>
        </a:p>
      </dgm:t>
    </dgm:pt>
    <dgm:pt modelId="{0ECFACD2-E546-4248-9C0E-3A50A1F0895C}" type="pres">
      <dgm:prSet presAssocID="{40CAD029-3C99-4E8D-98B4-2953D52807B2}" presName="Name13" presStyleLbl="parChTrans1D2" presStyleIdx="2" presStyleCnt="6"/>
      <dgm:spPr/>
      <dgm:t>
        <a:bodyPr/>
        <a:lstStyle/>
        <a:p>
          <a:endParaRPr lang="en-US"/>
        </a:p>
      </dgm:t>
    </dgm:pt>
    <dgm:pt modelId="{ABA4AD6F-2F38-4BDD-9216-4EDB340AA554}" type="pres">
      <dgm:prSet presAssocID="{8691F7BC-3BF2-4274-8C3C-961D302C3E80}" presName="childText" presStyleLbl="bgAcc1" presStyleIdx="2" presStyleCnt="6" custScaleX="531450" custScaleY="125471" custLinFactNeighborX="-1972">
        <dgm:presLayoutVars>
          <dgm:bulletEnabled val="1"/>
        </dgm:presLayoutVars>
      </dgm:prSet>
      <dgm:spPr/>
      <dgm:t>
        <a:bodyPr/>
        <a:lstStyle/>
        <a:p>
          <a:endParaRPr lang="en-US"/>
        </a:p>
      </dgm:t>
    </dgm:pt>
    <dgm:pt modelId="{0406E04E-E93F-457E-87F7-A76954C0A595}" type="pres">
      <dgm:prSet presAssocID="{EF4E6064-2222-4025-843B-774CAA10FB18}" presName="Name13" presStyleLbl="parChTrans1D2" presStyleIdx="3" presStyleCnt="6"/>
      <dgm:spPr/>
      <dgm:t>
        <a:bodyPr/>
        <a:lstStyle/>
        <a:p>
          <a:endParaRPr lang="en-US"/>
        </a:p>
      </dgm:t>
    </dgm:pt>
    <dgm:pt modelId="{885DB2E2-94C8-4BD6-A25B-A6DF9906D3CD}" type="pres">
      <dgm:prSet presAssocID="{E2B7F8FC-10AD-4B06-B4C7-BEB6C56223E7}" presName="childText" presStyleLbl="bgAcc1" presStyleIdx="3" presStyleCnt="6" custScaleX="531451">
        <dgm:presLayoutVars>
          <dgm:bulletEnabled val="1"/>
        </dgm:presLayoutVars>
      </dgm:prSet>
      <dgm:spPr/>
      <dgm:t>
        <a:bodyPr/>
        <a:lstStyle/>
        <a:p>
          <a:endParaRPr lang="en-US"/>
        </a:p>
      </dgm:t>
    </dgm:pt>
    <dgm:pt modelId="{199D0DAA-F8E9-49A7-864C-8F57EB052505}" type="pres">
      <dgm:prSet presAssocID="{BD23E557-7C98-4DE1-8314-D7BD845DAFE9}" presName="Name13" presStyleLbl="parChTrans1D2" presStyleIdx="4" presStyleCnt="6"/>
      <dgm:spPr/>
      <dgm:t>
        <a:bodyPr/>
        <a:lstStyle/>
        <a:p>
          <a:endParaRPr lang="en-US"/>
        </a:p>
      </dgm:t>
    </dgm:pt>
    <dgm:pt modelId="{725300A4-7A1C-40A2-A020-57CA6A1A3BF0}" type="pres">
      <dgm:prSet presAssocID="{01677119-4045-431C-B853-E26F7E884148}" presName="childText" presStyleLbl="bgAcc1" presStyleIdx="4" presStyleCnt="6" custScaleX="531840">
        <dgm:presLayoutVars>
          <dgm:bulletEnabled val="1"/>
        </dgm:presLayoutVars>
      </dgm:prSet>
      <dgm:spPr/>
      <dgm:t>
        <a:bodyPr/>
        <a:lstStyle/>
        <a:p>
          <a:endParaRPr lang="en-US"/>
        </a:p>
      </dgm:t>
    </dgm:pt>
    <dgm:pt modelId="{85BB03BB-9CE9-47E8-9947-C2B05A20157F}" type="pres">
      <dgm:prSet presAssocID="{951D879D-BE7E-430E-B000-5597C8FEFDD3}" presName="Name13" presStyleLbl="parChTrans1D2" presStyleIdx="5" presStyleCnt="6"/>
      <dgm:spPr/>
      <dgm:t>
        <a:bodyPr/>
        <a:lstStyle/>
        <a:p>
          <a:endParaRPr lang="en-US"/>
        </a:p>
      </dgm:t>
    </dgm:pt>
    <dgm:pt modelId="{86EBD45B-2267-4CA8-B8C4-6B38ED4F7284}" type="pres">
      <dgm:prSet presAssocID="{D8771175-9235-4964-9D27-84A6F0079BDC}" presName="childText" presStyleLbl="bgAcc1" presStyleIdx="5" presStyleCnt="6" custScaleX="517612">
        <dgm:presLayoutVars>
          <dgm:bulletEnabled val="1"/>
        </dgm:presLayoutVars>
      </dgm:prSet>
      <dgm:spPr/>
      <dgm:t>
        <a:bodyPr/>
        <a:lstStyle/>
        <a:p>
          <a:endParaRPr lang="en-US"/>
        </a:p>
      </dgm:t>
    </dgm:pt>
  </dgm:ptLst>
  <dgm:cxnLst>
    <dgm:cxn modelId="{0A4D758D-E71A-4461-A7C6-AAEB621DBFD2}" srcId="{C49DE7C9-3CCD-4A68-9AF1-4959318AB8CE}" destId="{58DCE318-75B7-47FE-8525-3043B002245B}" srcOrd="1" destOrd="0" parTransId="{BC6540E0-3144-49F0-80D0-9F9B86DC9743}" sibTransId="{BF559BCD-F96A-4782-96F3-9CA01DC5FE36}"/>
    <dgm:cxn modelId="{93DF241E-8AB5-4A14-9E24-C7CD505F5DE2}" type="presOf" srcId="{EF8DE587-9847-40DC-9A6D-C684684E3EAA}" destId="{0912B255-822D-42AD-8D51-EAD24CC90B92}" srcOrd="0" destOrd="0" presId="urn:microsoft.com/office/officeart/2005/8/layout/hierarchy3"/>
    <dgm:cxn modelId="{84CE5C4B-4F2F-49BE-AB7D-A0DB4700A48A}" type="presOf" srcId="{951D879D-BE7E-430E-B000-5597C8FEFDD3}" destId="{85BB03BB-9CE9-47E8-9947-C2B05A20157F}" srcOrd="0" destOrd="0" presId="urn:microsoft.com/office/officeart/2005/8/layout/hierarchy3"/>
    <dgm:cxn modelId="{1F14077A-DA69-4118-8DCB-C18235300405}" srcId="{B217A518-BEE6-4DD9-9286-89D1EA55A1ED}" destId="{C49DE7C9-3CCD-4A68-9AF1-4959318AB8CE}" srcOrd="0" destOrd="0" parTransId="{56D9DDAE-EE37-44E5-B4BB-BEF2BDF040B6}" sibTransId="{ED450566-2D8F-4675-ABE7-01F032F94DCF}"/>
    <dgm:cxn modelId="{C1C10D65-1289-4BEA-997F-BD93DEBD38FF}" srcId="{C49DE7C9-3CCD-4A68-9AF1-4959318AB8CE}" destId="{E2B7F8FC-10AD-4B06-B4C7-BEB6C56223E7}" srcOrd="3" destOrd="0" parTransId="{EF4E6064-2222-4025-843B-774CAA10FB18}" sibTransId="{9BB11CBE-9A47-48DD-82A9-CC34A552E213}"/>
    <dgm:cxn modelId="{E2DC704D-04E5-4CFB-8A37-BBC5758532E2}" srcId="{C49DE7C9-3CCD-4A68-9AF1-4959318AB8CE}" destId="{875902B6-D7AA-46D0-A995-D11880EA2FD1}" srcOrd="0" destOrd="0" parTransId="{EF8DE587-9847-40DC-9A6D-C684684E3EAA}" sibTransId="{1E88BEBF-0214-4206-B9B8-1BE17BCBCCD9}"/>
    <dgm:cxn modelId="{B427337F-F4A9-43AD-9508-FE1EC141F3F2}" type="presOf" srcId="{01677119-4045-431C-B853-E26F7E884148}" destId="{725300A4-7A1C-40A2-A020-57CA6A1A3BF0}" srcOrd="0" destOrd="0" presId="urn:microsoft.com/office/officeart/2005/8/layout/hierarchy3"/>
    <dgm:cxn modelId="{9F75F680-D74F-40C3-9FE4-6CA260A8A3D9}" type="presOf" srcId="{58DCE318-75B7-47FE-8525-3043B002245B}" destId="{9825A28B-C7C5-4204-94C3-E8D7000EEC4F}" srcOrd="0" destOrd="0" presId="urn:microsoft.com/office/officeart/2005/8/layout/hierarchy3"/>
    <dgm:cxn modelId="{22B51FDC-62A2-4E54-8964-661852015472}" type="presOf" srcId="{B217A518-BEE6-4DD9-9286-89D1EA55A1ED}" destId="{96FF3DE8-3675-4CB8-B07C-3DCAFF305E01}" srcOrd="0" destOrd="0" presId="urn:microsoft.com/office/officeart/2005/8/layout/hierarchy3"/>
    <dgm:cxn modelId="{08B79F65-56F8-4410-979D-C152A9B95F0E}" srcId="{C49DE7C9-3CCD-4A68-9AF1-4959318AB8CE}" destId="{01677119-4045-431C-B853-E26F7E884148}" srcOrd="4" destOrd="0" parTransId="{BD23E557-7C98-4DE1-8314-D7BD845DAFE9}" sibTransId="{D88B1D94-3681-4367-B510-C70B29A5421D}"/>
    <dgm:cxn modelId="{EC6A56FF-7639-466C-BB07-95F8B11AB5B5}" type="presOf" srcId="{BC6540E0-3144-49F0-80D0-9F9B86DC9743}" destId="{19D262A1-4F11-47A2-91BC-C1BB23103FA7}" srcOrd="0" destOrd="0" presId="urn:microsoft.com/office/officeart/2005/8/layout/hierarchy3"/>
    <dgm:cxn modelId="{81C1BAD9-1699-4A62-BD86-579ECF3B180F}" srcId="{C49DE7C9-3CCD-4A68-9AF1-4959318AB8CE}" destId="{8691F7BC-3BF2-4274-8C3C-961D302C3E80}" srcOrd="2" destOrd="0" parTransId="{40CAD029-3C99-4E8D-98B4-2953D52807B2}" sibTransId="{D629FD8A-4EA6-48BE-92AB-3785C7AE23E0}"/>
    <dgm:cxn modelId="{D6BBB976-B809-45DA-8B3A-3EFE2BFE6053}" type="presOf" srcId="{E2B7F8FC-10AD-4B06-B4C7-BEB6C56223E7}" destId="{885DB2E2-94C8-4BD6-A25B-A6DF9906D3CD}" srcOrd="0" destOrd="0" presId="urn:microsoft.com/office/officeart/2005/8/layout/hierarchy3"/>
    <dgm:cxn modelId="{5CB5E138-AE00-4A96-9395-D2CED9731B06}" type="presOf" srcId="{BD23E557-7C98-4DE1-8314-D7BD845DAFE9}" destId="{199D0DAA-F8E9-49A7-864C-8F57EB052505}" srcOrd="0" destOrd="0" presId="urn:microsoft.com/office/officeart/2005/8/layout/hierarchy3"/>
    <dgm:cxn modelId="{0C24BCA7-6973-4FC4-B781-A3080746445C}" type="presOf" srcId="{D8771175-9235-4964-9D27-84A6F0079BDC}" destId="{86EBD45B-2267-4CA8-B8C4-6B38ED4F7284}" srcOrd="0" destOrd="0" presId="urn:microsoft.com/office/officeart/2005/8/layout/hierarchy3"/>
    <dgm:cxn modelId="{55891DDA-B233-4993-805F-E3D2F779C705}" type="presOf" srcId="{875902B6-D7AA-46D0-A995-D11880EA2FD1}" destId="{30415E90-D52D-48D0-83BA-D69F81D22A24}" srcOrd="0" destOrd="0" presId="urn:microsoft.com/office/officeart/2005/8/layout/hierarchy3"/>
    <dgm:cxn modelId="{314CA261-E882-4D52-B4E8-DA2B87BC752A}" type="presOf" srcId="{8691F7BC-3BF2-4274-8C3C-961D302C3E80}" destId="{ABA4AD6F-2F38-4BDD-9216-4EDB340AA554}" srcOrd="0" destOrd="0" presId="urn:microsoft.com/office/officeart/2005/8/layout/hierarchy3"/>
    <dgm:cxn modelId="{C939F28B-DB53-45C0-A16E-FCB8BCD60BB2}" type="presOf" srcId="{EF4E6064-2222-4025-843B-774CAA10FB18}" destId="{0406E04E-E93F-457E-87F7-A76954C0A595}" srcOrd="0" destOrd="0" presId="urn:microsoft.com/office/officeart/2005/8/layout/hierarchy3"/>
    <dgm:cxn modelId="{484903B9-A362-4824-8CD7-0FAFF50BF9BD}" type="presOf" srcId="{40CAD029-3C99-4E8D-98B4-2953D52807B2}" destId="{0ECFACD2-E546-4248-9C0E-3A50A1F0895C}" srcOrd="0" destOrd="0" presId="urn:microsoft.com/office/officeart/2005/8/layout/hierarchy3"/>
    <dgm:cxn modelId="{508F2139-C2CF-4AC3-B2BC-FA450F760EC6}" srcId="{C49DE7C9-3CCD-4A68-9AF1-4959318AB8CE}" destId="{D8771175-9235-4964-9D27-84A6F0079BDC}" srcOrd="5" destOrd="0" parTransId="{951D879D-BE7E-430E-B000-5597C8FEFDD3}" sibTransId="{7B97B778-C6CC-488B-ABE1-7DE32D92CC62}"/>
    <dgm:cxn modelId="{2F3E2F35-6ADD-4C9B-850F-3B090064C338}" type="presOf" srcId="{C49DE7C9-3CCD-4A68-9AF1-4959318AB8CE}" destId="{01013C70-3796-4887-98D0-B93D667D085C}" srcOrd="1" destOrd="0" presId="urn:microsoft.com/office/officeart/2005/8/layout/hierarchy3"/>
    <dgm:cxn modelId="{9824147F-1FEB-4868-9E9B-74CDFD73938B}" type="presOf" srcId="{C49DE7C9-3CCD-4A68-9AF1-4959318AB8CE}" destId="{18B331A4-2A99-4364-B5B4-8854F2CECE91}" srcOrd="0" destOrd="0" presId="urn:microsoft.com/office/officeart/2005/8/layout/hierarchy3"/>
    <dgm:cxn modelId="{9DD07C95-5FCC-4A81-B3E5-660F2DC8D6ED}" type="presParOf" srcId="{96FF3DE8-3675-4CB8-B07C-3DCAFF305E01}" destId="{9DD75A0C-E450-4BE0-810F-123BF65818C1}" srcOrd="0" destOrd="0" presId="urn:microsoft.com/office/officeart/2005/8/layout/hierarchy3"/>
    <dgm:cxn modelId="{1390BF25-36DA-4647-B03D-08084FB91578}" type="presParOf" srcId="{9DD75A0C-E450-4BE0-810F-123BF65818C1}" destId="{0A884521-68A1-4C12-8831-974241E448AA}" srcOrd="0" destOrd="0" presId="urn:microsoft.com/office/officeart/2005/8/layout/hierarchy3"/>
    <dgm:cxn modelId="{4E911013-02E0-4B51-81E7-DF6251302D22}" type="presParOf" srcId="{0A884521-68A1-4C12-8831-974241E448AA}" destId="{18B331A4-2A99-4364-B5B4-8854F2CECE91}" srcOrd="0" destOrd="0" presId="urn:microsoft.com/office/officeart/2005/8/layout/hierarchy3"/>
    <dgm:cxn modelId="{8418F858-EFC3-41DE-A2C4-35AB8A3175AD}" type="presParOf" srcId="{0A884521-68A1-4C12-8831-974241E448AA}" destId="{01013C70-3796-4887-98D0-B93D667D085C}" srcOrd="1" destOrd="0" presId="urn:microsoft.com/office/officeart/2005/8/layout/hierarchy3"/>
    <dgm:cxn modelId="{13B690F8-1958-42BF-9E6C-E289300B0546}" type="presParOf" srcId="{9DD75A0C-E450-4BE0-810F-123BF65818C1}" destId="{7530FBDF-F41C-4729-BAE1-3909AC81C7F2}" srcOrd="1" destOrd="0" presId="urn:microsoft.com/office/officeart/2005/8/layout/hierarchy3"/>
    <dgm:cxn modelId="{78D91120-9723-4259-9E5C-C9D7847F6CC0}" type="presParOf" srcId="{7530FBDF-F41C-4729-BAE1-3909AC81C7F2}" destId="{0912B255-822D-42AD-8D51-EAD24CC90B92}" srcOrd="0" destOrd="0" presId="urn:microsoft.com/office/officeart/2005/8/layout/hierarchy3"/>
    <dgm:cxn modelId="{EE4E33A4-8660-4CC2-BE26-B6763368784E}" type="presParOf" srcId="{7530FBDF-F41C-4729-BAE1-3909AC81C7F2}" destId="{30415E90-D52D-48D0-83BA-D69F81D22A24}" srcOrd="1" destOrd="0" presId="urn:microsoft.com/office/officeart/2005/8/layout/hierarchy3"/>
    <dgm:cxn modelId="{EAA45E7B-CEE1-45AD-84C3-4F1A1E159D15}" type="presParOf" srcId="{7530FBDF-F41C-4729-BAE1-3909AC81C7F2}" destId="{19D262A1-4F11-47A2-91BC-C1BB23103FA7}" srcOrd="2" destOrd="0" presId="urn:microsoft.com/office/officeart/2005/8/layout/hierarchy3"/>
    <dgm:cxn modelId="{0B9F45CD-E370-4277-8422-AC11A1939474}" type="presParOf" srcId="{7530FBDF-F41C-4729-BAE1-3909AC81C7F2}" destId="{9825A28B-C7C5-4204-94C3-E8D7000EEC4F}" srcOrd="3" destOrd="0" presId="urn:microsoft.com/office/officeart/2005/8/layout/hierarchy3"/>
    <dgm:cxn modelId="{5438E232-56FA-41DB-BF17-F98DF9889051}" type="presParOf" srcId="{7530FBDF-F41C-4729-BAE1-3909AC81C7F2}" destId="{0ECFACD2-E546-4248-9C0E-3A50A1F0895C}" srcOrd="4" destOrd="0" presId="urn:microsoft.com/office/officeart/2005/8/layout/hierarchy3"/>
    <dgm:cxn modelId="{70AC3380-536F-4575-8368-83C388925106}" type="presParOf" srcId="{7530FBDF-F41C-4729-BAE1-3909AC81C7F2}" destId="{ABA4AD6F-2F38-4BDD-9216-4EDB340AA554}" srcOrd="5" destOrd="0" presId="urn:microsoft.com/office/officeart/2005/8/layout/hierarchy3"/>
    <dgm:cxn modelId="{0C2DB90E-6F1D-4F19-B661-61A90A690F9B}" type="presParOf" srcId="{7530FBDF-F41C-4729-BAE1-3909AC81C7F2}" destId="{0406E04E-E93F-457E-87F7-A76954C0A595}" srcOrd="6" destOrd="0" presId="urn:microsoft.com/office/officeart/2005/8/layout/hierarchy3"/>
    <dgm:cxn modelId="{FC78A110-8F95-4960-B7BB-D76FE1932339}" type="presParOf" srcId="{7530FBDF-F41C-4729-BAE1-3909AC81C7F2}" destId="{885DB2E2-94C8-4BD6-A25B-A6DF9906D3CD}" srcOrd="7" destOrd="0" presId="urn:microsoft.com/office/officeart/2005/8/layout/hierarchy3"/>
    <dgm:cxn modelId="{5A66E10D-3B37-4E57-B2C3-213165354E20}" type="presParOf" srcId="{7530FBDF-F41C-4729-BAE1-3909AC81C7F2}" destId="{199D0DAA-F8E9-49A7-864C-8F57EB052505}" srcOrd="8" destOrd="0" presId="urn:microsoft.com/office/officeart/2005/8/layout/hierarchy3"/>
    <dgm:cxn modelId="{793FBD79-F790-49C8-A4DE-A911211995FC}" type="presParOf" srcId="{7530FBDF-F41C-4729-BAE1-3909AC81C7F2}" destId="{725300A4-7A1C-40A2-A020-57CA6A1A3BF0}" srcOrd="9" destOrd="0" presId="urn:microsoft.com/office/officeart/2005/8/layout/hierarchy3"/>
    <dgm:cxn modelId="{1A0096AE-7F30-4FAF-A1D9-E94B0A5B9F61}" type="presParOf" srcId="{7530FBDF-F41C-4729-BAE1-3909AC81C7F2}" destId="{85BB03BB-9CE9-47E8-9947-C2B05A20157F}" srcOrd="10" destOrd="0" presId="urn:microsoft.com/office/officeart/2005/8/layout/hierarchy3"/>
    <dgm:cxn modelId="{22700D6D-63FF-43B6-9B5E-39460B90BC93}" type="presParOf" srcId="{7530FBDF-F41C-4729-BAE1-3909AC81C7F2}" destId="{86EBD45B-2267-4CA8-B8C4-6B38ED4F7284}" srcOrd="1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ED958C-38B6-416F-866B-DAFBD6850DFD}" type="doc">
      <dgm:prSet loTypeId="urn:microsoft.com/office/officeart/2005/8/layout/process5" loCatId="process" qsTypeId="urn:microsoft.com/office/officeart/2005/8/quickstyle/simple1" qsCatId="simple" csTypeId="urn:microsoft.com/office/officeart/2005/8/colors/colorful1#3" csCatId="colorful" phldr="1"/>
      <dgm:spPr/>
      <dgm:t>
        <a:bodyPr/>
        <a:lstStyle/>
        <a:p>
          <a:endParaRPr lang="en-US"/>
        </a:p>
      </dgm:t>
    </dgm:pt>
    <dgm:pt modelId="{19E74617-8A8E-47D4-BB34-246ADD214BC9}">
      <dgm:prSet phldrT="[Text]" custT="1"/>
      <dgm:spPr/>
      <dgm:t>
        <a:bodyPr/>
        <a:lstStyle/>
        <a:p>
          <a:r>
            <a:rPr lang="en-US" sz="1400" dirty="0" smtClean="0"/>
            <a:t>K-1</a:t>
          </a:r>
        </a:p>
        <a:p>
          <a:r>
            <a:rPr lang="en-US" sz="1000" dirty="0" smtClean="0"/>
            <a:t> </a:t>
          </a:r>
          <a:r>
            <a:rPr lang="en-US" sz="1400" dirty="0" smtClean="0"/>
            <a:t>Shared research</a:t>
          </a:r>
        </a:p>
        <a:p>
          <a:r>
            <a:rPr lang="en-US" sz="1400" dirty="0" smtClean="0"/>
            <a:t>Writing projects</a:t>
          </a:r>
        </a:p>
        <a:p>
          <a:r>
            <a:rPr lang="en-US" sz="1400" b="0" dirty="0" smtClean="0">
              <a:solidFill>
                <a:srgbClr val="FF0000"/>
              </a:solidFill>
              <a:effectLst/>
            </a:rPr>
            <a:t>With support from adults</a:t>
          </a:r>
          <a:r>
            <a:rPr lang="en-US" sz="1400" b="0" dirty="0" smtClean="0">
              <a:effectLst/>
            </a:rPr>
            <a:t>, </a:t>
          </a:r>
          <a:r>
            <a:rPr lang="en-US" sz="1400" dirty="0" smtClean="0"/>
            <a:t>recall experiences or gather information from provided sources</a:t>
          </a:r>
          <a:endParaRPr lang="en-US" sz="1400" dirty="0"/>
        </a:p>
      </dgm:t>
    </dgm:pt>
    <dgm:pt modelId="{28EE75CE-84CE-4124-9025-4C1CE9B688C5}" type="parTrans" cxnId="{CAFF931A-D034-4D29-8E51-127D37A78D0C}">
      <dgm:prSet/>
      <dgm:spPr/>
      <dgm:t>
        <a:bodyPr/>
        <a:lstStyle/>
        <a:p>
          <a:endParaRPr lang="en-US"/>
        </a:p>
      </dgm:t>
    </dgm:pt>
    <dgm:pt modelId="{A2350D4C-6B02-49B0-805E-D69742EBEBBF}" type="sibTrans" cxnId="{CAFF931A-D034-4D29-8E51-127D37A78D0C}">
      <dgm:prSet/>
      <dgm:spPr/>
      <dgm:t>
        <a:bodyPr/>
        <a:lstStyle/>
        <a:p>
          <a:endParaRPr lang="en-US"/>
        </a:p>
      </dgm:t>
    </dgm:pt>
    <dgm:pt modelId="{18210705-444E-4DBA-8EE0-2159AC715CE0}">
      <dgm:prSet phldrT="[Text]" custT="1"/>
      <dgm:spPr/>
      <dgm:t>
        <a:bodyPr/>
        <a:lstStyle/>
        <a:p>
          <a:r>
            <a:rPr lang="en-US" sz="1400" dirty="0" smtClean="0"/>
            <a:t>Grade 2</a:t>
          </a:r>
        </a:p>
        <a:p>
          <a:r>
            <a:rPr lang="en-US" sz="1400" dirty="0" smtClean="0"/>
            <a:t>Recall experiences or gather information from provided sources</a:t>
          </a:r>
          <a:endParaRPr lang="en-US" sz="1400" dirty="0"/>
        </a:p>
      </dgm:t>
    </dgm:pt>
    <dgm:pt modelId="{0BDA9CFB-505A-4FDF-88E4-6F922E93EE7B}" type="parTrans" cxnId="{45B21F29-7832-4480-965C-D2C6EEFB73CF}">
      <dgm:prSet/>
      <dgm:spPr/>
      <dgm:t>
        <a:bodyPr/>
        <a:lstStyle/>
        <a:p>
          <a:endParaRPr lang="en-US"/>
        </a:p>
      </dgm:t>
    </dgm:pt>
    <dgm:pt modelId="{5B187667-FA2E-4DD8-93AC-877CAB0E1D32}" type="sibTrans" cxnId="{45B21F29-7832-4480-965C-D2C6EEFB73CF}">
      <dgm:prSet/>
      <dgm:spPr/>
      <dgm:t>
        <a:bodyPr/>
        <a:lstStyle/>
        <a:p>
          <a:endParaRPr lang="en-US"/>
        </a:p>
      </dgm:t>
    </dgm:pt>
    <dgm:pt modelId="{FF8DF567-F131-45E1-9FB1-55C137EEE6DB}">
      <dgm:prSet phldrT="[Text]" custT="1"/>
      <dgm:spPr/>
      <dgm:t>
        <a:bodyPr/>
        <a:lstStyle/>
        <a:p>
          <a:r>
            <a:rPr lang="en-US" sz="1400" dirty="0" smtClean="0"/>
            <a:t>Grade 3</a:t>
          </a:r>
        </a:p>
        <a:p>
          <a:r>
            <a:rPr lang="en-US" sz="1400" dirty="0" smtClean="0"/>
            <a:t>Conduct short research projects that build knowledge</a:t>
          </a:r>
        </a:p>
        <a:p>
          <a:r>
            <a:rPr lang="en-US" sz="1400" dirty="0" smtClean="0"/>
            <a:t>Gather relevant information from print and digital sources</a:t>
          </a:r>
        </a:p>
      </dgm:t>
    </dgm:pt>
    <dgm:pt modelId="{FF6FFCD7-D0B3-41E8-91C2-E0D78675E67B}" type="parTrans" cxnId="{DD0939D6-5DD3-45EA-ABA1-278F86CF2EBC}">
      <dgm:prSet/>
      <dgm:spPr/>
      <dgm:t>
        <a:bodyPr/>
        <a:lstStyle/>
        <a:p>
          <a:endParaRPr lang="en-US"/>
        </a:p>
      </dgm:t>
    </dgm:pt>
    <dgm:pt modelId="{EE61E758-13AD-4952-97CA-2C6CB255FB67}" type="sibTrans" cxnId="{DD0939D6-5DD3-45EA-ABA1-278F86CF2EBC}">
      <dgm:prSet/>
      <dgm:spPr/>
      <dgm:t>
        <a:bodyPr/>
        <a:lstStyle/>
        <a:p>
          <a:endParaRPr lang="en-US"/>
        </a:p>
      </dgm:t>
    </dgm:pt>
    <dgm:pt modelId="{EFBD5D46-72EC-4F2A-A617-A725A8FAB858}">
      <dgm:prSet phldrT="[Text]" custT="1"/>
      <dgm:spPr/>
      <dgm:t>
        <a:bodyPr/>
        <a:lstStyle/>
        <a:p>
          <a:r>
            <a:rPr lang="en-US" sz="1400" dirty="0" smtClean="0"/>
            <a:t>Grade 4</a:t>
          </a:r>
        </a:p>
        <a:p>
          <a:r>
            <a:rPr lang="en-US" sz="1400" dirty="0" smtClean="0"/>
            <a:t>…short research projects that build knowledge through investigation of different aspects of a topic</a:t>
          </a:r>
        </a:p>
        <a:p>
          <a:r>
            <a:rPr lang="en-US" sz="1400" dirty="0" smtClean="0"/>
            <a:t>Take notes…Sort evidence</a:t>
          </a:r>
        </a:p>
        <a:p>
          <a:r>
            <a:rPr lang="en-US" sz="1400" dirty="0" smtClean="0"/>
            <a:t>Draw evidence from literary or informational texts to support analysis, reflection and research </a:t>
          </a:r>
        </a:p>
      </dgm:t>
    </dgm:pt>
    <dgm:pt modelId="{94D20A9B-D515-42DA-9962-FACADDACF36F}" type="parTrans" cxnId="{546181D8-BC9A-4365-BD5C-5ACF808FDD76}">
      <dgm:prSet/>
      <dgm:spPr/>
      <dgm:t>
        <a:bodyPr/>
        <a:lstStyle/>
        <a:p>
          <a:endParaRPr lang="en-US"/>
        </a:p>
      </dgm:t>
    </dgm:pt>
    <dgm:pt modelId="{28170C12-EC4A-4244-B425-13D6A0E4E0BD}" type="sibTrans" cxnId="{546181D8-BC9A-4365-BD5C-5ACF808FDD76}">
      <dgm:prSet/>
      <dgm:spPr/>
      <dgm:t>
        <a:bodyPr/>
        <a:lstStyle/>
        <a:p>
          <a:endParaRPr lang="en-US"/>
        </a:p>
      </dgm:t>
    </dgm:pt>
    <dgm:pt modelId="{4010E909-D0A8-4A0C-8699-5836449940CA}">
      <dgm:prSet custT="1"/>
      <dgm:spPr/>
      <dgm:t>
        <a:bodyPr/>
        <a:lstStyle/>
        <a:p>
          <a:r>
            <a:rPr lang="en-US" sz="1400" dirty="0" smtClean="0"/>
            <a:t>Grade 5</a:t>
          </a:r>
        </a:p>
        <a:p>
          <a:r>
            <a:rPr lang="en-US" sz="1400" dirty="0" smtClean="0"/>
            <a:t>…short research projects that use several sources</a:t>
          </a:r>
        </a:p>
        <a:p>
          <a:r>
            <a:rPr lang="en-US" sz="1400" dirty="0" smtClean="0"/>
            <a:t>Print and digital sources</a:t>
          </a:r>
        </a:p>
        <a:p>
          <a:r>
            <a:rPr lang="en-US" sz="1400" dirty="0" smtClean="0"/>
            <a:t>Summarize or paraphrase information</a:t>
          </a:r>
        </a:p>
      </dgm:t>
    </dgm:pt>
    <dgm:pt modelId="{312CE09C-50A8-42B0-B61F-DB00AA78CC8C}" type="parTrans" cxnId="{591B09FB-A960-4E5C-BD83-C4F5836AD134}">
      <dgm:prSet/>
      <dgm:spPr/>
      <dgm:t>
        <a:bodyPr/>
        <a:lstStyle/>
        <a:p>
          <a:endParaRPr lang="en-US"/>
        </a:p>
      </dgm:t>
    </dgm:pt>
    <dgm:pt modelId="{C2BA5C4D-A8D8-4784-8281-041B775E7FEA}" type="sibTrans" cxnId="{591B09FB-A960-4E5C-BD83-C4F5836AD134}">
      <dgm:prSet/>
      <dgm:spPr/>
      <dgm:t>
        <a:bodyPr/>
        <a:lstStyle/>
        <a:p>
          <a:endParaRPr lang="en-US"/>
        </a:p>
      </dgm:t>
    </dgm:pt>
    <dgm:pt modelId="{A3E9FDE2-2172-4B62-929C-FC5BDD180FED}" type="pres">
      <dgm:prSet presAssocID="{9AED958C-38B6-416F-866B-DAFBD6850DFD}" presName="diagram" presStyleCnt="0">
        <dgm:presLayoutVars>
          <dgm:dir/>
          <dgm:resizeHandles val="exact"/>
        </dgm:presLayoutVars>
      </dgm:prSet>
      <dgm:spPr/>
      <dgm:t>
        <a:bodyPr/>
        <a:lstStyle/>
        <a:p>
          <a:endParaRPr lang="en-US"/>
        </a:p>
      </dgm:t>
    </dgm:pt>
    <dgm:pt modelId="{EA3A368B-E681-431F-A3E9-64F450EAAB0F}" type="pres">
      <dgm:prSet presAssocID="{19E74617-8A8E-47D4-BB34-246ADD214BC9}" presName="node" presStyleLbl="node1" presStyleIdx="0" presStyleCnt="5" custScaleX="113852" custScaleY="169204">
        <dgm:presLayoutVars>
          <dgm:bulletEnabled val="1"/>
        </dgm:presLayoutVars>
      </dgm:prSet>
      <dgm:spPr/>
      <dgm:t>
        <a:bodyPr/>
        <a:lstStyle/>
        <a:p>
          <a:endParaRPr lang="en-US"/>
        </a:p>
      </dgm:t>
    </dgm:pt>
    <dgm:pt modelId="{0F10F868-AEDE-45DD-865B-87153ED74290}" type="pres">
      <dgm:prSet presAssocID="{A2350D4C-6B02-49B0-805E-D69742EBEBBF}" presName="sibTrans" presStyleLbl="sibTrans2D1" presStyleIdx="0" presStyleCnt="4"/>
      <dgm:spPr/>
      <dgm:t>
        <a:bodyPr/>
        <a:lstStyle/>
        <a:p>
          <a:endParaRPr lang="en-US"/>
        </a:p>
      </dgm:t>
    </dgm:pt>
    <dgm:pt modelId="{1E077AB9-3D2A-4EBD-BCF9-410BDA6ABFC3}" type="pres">
      <dgm:prSet presAssocID="{A2350D4C-6B02-49B0-805E-D69742EBEBBF}" presName="connectorText" presStyleLbl="sibTrans2D1" presStyleIdx="0" presStyleCnt="4"/>
      <dgm:spPr/>
      <dgm:t>
        <a:bodyPr/>
        <a:lstStyle/>
        <a:p>
          <a:endParaRPr lang="en-US"/>
        </a:p>
      </dgm:t>
    </dgm:pt>
    <dgm:pt modelId="{ED9D244A-35AA-45F4-9518-767505BAE003}" type="pres">
      <dgm:prSet presAssocID="{18210705-444E-4DBA-8EE0-2159AC715CE0}" presName="node" presStyleLbl="node1" presStyleIdx="1" presStyleCnt="5" custScaleX="112827" custScaleY="166005">
        <dgm:presLayoutVars>
          <dgm:bulletEnabled val="1"/>
        </dgm:presLayoutVars>
      </dgm:prSet>
      <dgm:spPr/>
      <dgm:t>
        <a:bodyPr/>
        <a:lstStyle/>
        <a:p>
          <a:endParaRPr lang="en-US"/>
        </a:p>
      </dgm:t>
    </dgm:pt>
    <dgm:pt modelId="{317CC53B-91A6-4F1C-AB0E-32390AD221B7}" type="pres">
      <dgm:prSet presAssocID="{5B187667-FA2E-4DD8-93AC-877CAB0E1D32}" presName="sibTrans" presStyleLbl="sibTrans2D1" presStyleIdx="1" presStyleCnt="4"/>
      <dgm:spPr/>
      <dgm:t>
        <a:bodyPr/>
        <a:lstStyle/>
        <a:p>
          <a:endParaRPr lang="en-US"/>
        </a:p>
      </dgm:t>
    </dgm:pt>
    <dgm:pt modelId="{BDCC96AB-515C-4A0F-9BB3-551591C4FF39}" type="pres">
      <dgm:prSet presAssocID="{5B187667-FA2E-4DD8-93AC-877CAB0E1D32}" presName="connectorText" presStyleLbl="sibTrans2D1" presStyleIdx="1" presStyleCnt="4"/>
      <dgm:spPr/>
      <dgm:t>
        <a:bodyPr/>
        <a:lstStyle/>
        <a:p>
          <a:endParaRPr lang="en-US"/>
        </a:p>
      </dgm:t>
    </dgm:pt>
    <dgm:pt modelId="{446F224C-3DB4-4A89-819F-73B3C30610D6}" type="pres">
      <dgm:prSet presAssocID="{FF8DF567-F131-45E1-9FB1-55C137EEE6DB}" presName="node" presStyleLbl="node1" presStyleIdx="2" presStyleCnt="5" custScaleX="120383" custScaleY="162239">
        <dgm:presLayoutVars>
          <dgm:bulletEnabled val="1"/>
        </dgm:presLayoutVars>
      </dgm:prSet>
      <dgm:spPr/>
      <dgm:t>
        <a:bodyPr/>
        <a:lstStyle/>
        <a:p>
          <a:endParaRPr lang="en-US"/>
        </a:p>
      </dgm:t>
    </dgm:pt>
    <dgm:pt modelId="{6F007079-7CE4-4901-A40D-9A1E6238CD28}" type="pres">
      <dgm:prSet presAssocID="{EE61E758-13AD-4952-97CA-2C6CB255FB67}" presName="sibTrans" presStyleLbl="sibTrans2D1" presStyleIdx="2" presStyleCnt="4" custAng="20128776"/>
      <dgm:spPr/>
      <dgm:t>
        <a:bodyPr/>
        <a:lstStyle/>
        <a:p>
          <a:endParaRPr lang="en-US"/>
        </a:p>
      </dgm:t>
    </dgm:pt>
    <dgm:pt modelId="{EEFD01BA-61D8-42D2-BF54-BF2B72B9AA0C}" type="pres">
      <dgm:prSet presAssocID="{EE61E758-13AD-4952-97CA-2C6CB255FB67}" presName="connectorText" presStyleLbl="sibTrans2D1" presStyleIdx="2" presStyleCnt="4"/>
      <dgm:spPr/>
      <dgm:t>
        <a:bodyPr/>
        <a:lstStyle/>
        <a:p>
          <a:endParaRPr lang="en-US"/>
        </a:p>
      </dgm:t>
    </dgm:pt>
    <dgm:pt modelId="{FB0AD483-7BA8-403C-A05D-D53538089D9B}" type="pres">
      <dgm:prSet presAssocID="{EFBD5D46-72EC-4F2A-A617-A725A8FAB858}" presName="node" presStyleLbl="node1" presStyleIdx="3" presStyleCnt="5" custScaleX="203454" custScaleY="149503" custLinFactNeighborX="-17370" custLinFactNeighborY="-10796">
        <dgm:presLayoutVars>
          <dgm:bulletEnabled val="1"/>
        </dgm:presLayoutVars>
      </dgm:prSet>
      <dgm:spPr/>
      <dgm:t>
        <a:bodyPr/>
        <a:lstStyle/>
        <a:p>
          <a:endParaRPr lang="en-US"/>
        </a:p>
      </dgm:t>
    </dgm:pt>
    <dgm:pt modelId="{B774B1C5-3C7D-4FBD-8345-61877709D81D}" type="pres">
      <dgm:prSet presAssocID="{28170C12-EC4A-4244-B425-13D6A0E4E0BD}" presName="sibTrans" presStyleLbl="sibTrans2D1" presStyleIdx="3" presStyleCnt="4"/>
      <dgm:spPr/>
      <dgm:t>
        <a:bodyPr/>
        <a:lstStyle/>
        <a:p>
          <a:endParaRPr lang="en-US"/>
        </a:p>
      </dgm:t>
    </dgm:pt>
    <dgm:pt modelId="{0C6C02B7-B4C7-4C44-AB51-0193B7E6D488}" type="pres">
      <dgm:prSet presAssocID="{28170C12-EC4A-4244-B425-13D6A0E4E0BD}" presName="connectorText" presStyleLbl="sibTrans2D1" presStyleIdx="3" presStyleCnt="4"/>
      <dgm:spPr/>
      <dgm:t>
        <a:bodyPr/>
        <a:lstStyle/>
        <a:p>
          <a:endParaRPr lang="en-US"/>
        </a:p>
      </dgm:t>
    </dgm:pt>
    <dgm:pt modelId="{A64EFBE6-B5C9-4532-989D-8FA2428C734A}" type="pres">
      <dgm:prSet presAssocID="{4010E909-D0A8-4A0C-8699-5836449940CA}" presName="node" presStyleLbl="node1" presStyleIdx="4" presStyleCnt="5" custScaleX="164645" custScaleY="149503" custLinFactNeighborX="-93924" custLinFactNeighborY="-16194">
        <dgm:presLayoutVars>
          <dgm:bulletEnabled val="1"/>
        </dgm:presLayoutVars>
      </dgm:prSet>
      <dgm:spPr/>
      <dgm:t>
        <a:bodyPr/>
        <a:lstStyle/>
        <a:p>
          <a:endParaRPr lang="en-US"/>
        </a:p>
      </dgm:t>
    </dgm:pt>
  </dgm:ptLst>
  <dgm:cxnLst>
    <dgm:cxn modelId="{DD0939D6-5DD3-45EA-ABA1-278F86CF2EBC}" srcId="{9AED958C-38B6-416F-866B-DAFBD6850DFD}" destId="{FF8DF567-F131-45E1-9FB1-55C137EEE6DB}" srcOrd="2" destOrd="0" parTransId="{FF6FFCD7-D0B3-41E8-91C2-E0D78675E67B}" sibTransId="{EE61E758-13AD-4952-97CA-2C6CB255FB67}"/>
    <dgm:cxn modelId="{6B1A88D1-36E1-4EBC-9864-EF593924EAD9}" type="presOf" srcId="{28170C12-EC4A-4244-B425-13D6A0E4E0BD}" destId="{0C6C02B7-B4C7-4C44-AB51-0193B7E6D488}" srcOrd="1" destOrd="0" presId="urn:microsoft.com/office/officeart/2005/8/layout/process5"/>
    <dgm:cxn modelId="{D6B18140-EF43-4A7C-81ED-146E67A256B6}" type="presOf" srcId="{19E74617-8A8E-47D4-BB34-246ADD214BC9}" destId="{EA3A368B-E681-431F-A3E9-64F450EAAB0F}" srcOrd="0" destOrd="0" presId="urn:microsoft.com/office/officeart/2005/8/layout/process5"/>
    <dgm:cxn modelId="{696313E6-2736-47F9-89FA-4E5B21B4BBBA}" type="presOf" srcId="{5B187667-FA2E-4DD8-93AC-877CAB0E1D32}" destId="{BDCC96AB-515C-4A0F-9BB3-551591C4FF39}" srcOrd="1" destOrd="0" presId="urn:microsoft.com/office/officeart/2005/8/layout/process5"/>
    <dgm:cxn modelId="{45B21F29-7832-4480-965C-D2C6EEFB73CF}" srcId="{9AED958C-38B6-416F-866B-DAFBD6850DFD}" destId="{18210705-444E-4DBA-8EE0-2159AC715CE0}" srcOrd="1" destOrd="0" parTransId="{0BDA9CFB-505A-4FDF-88E4-6F922E93EE7B}" sibTransId="{5B187667-FA2E-4DD8-93AC-877CAB0E1D32}"/>
    <dgm:cxn modelId="{8DA1C878-D0A6-4945-94B3-1436D87728D2}" type="presOf" srcId="{28170C12-EC4A-4244-B425-13D6A0E4E0BD}" destId="{B774B1C5-3C7D-4FBD-8345-61877709D81D}" srcOrd="0" destOrd="0" presId="urn:microsoft.com/office/officeart/2005/8/layout/process5"/>
    <dgm:cxn modelId="{BC7065C2-9046-4D29-9DCF-BCCCD7DA60F3}" type="presOf" srcId="{A2350D4C-6B02-49B0-805E-D69742EBEBBF}" destId="{1E077AB9-3D2A-4EBD-BCF9-410BDA6ABFC3}" srcOrd="1" destOrd="0" presId="urn:microsoft.com/office/officeart/2005/8/layout/process5"/>
    <dgm:cxn modelId="{971C4CBD-C95C-41D2-B52D-074F626B254E}" type="presOf" srcId="{9AED958C-38B6-416F-866B-DAFBD6850DFD}" destId="{A3E9FDE2-2172-4B62-929C-FC5BDD180FED}" srcOrd="0" destOrd="0" presId="urn:microsoft.com/office/officeart/2005/8/layout/process5"/>
    <dgm:cxn modelId="{591B09FB-A960-4E5C-BD83-C4F5836AD134}" srcId="{9AED958C-38B6-416F-866B-DAFBD6850DFD}" destId="{4010E909-D0A8-4A0C-8699-5836449940CA}" srcOrd="4" destOrd="0" parTransId="{312CE09C-50A8-42B0-B61F-DB00AA78CC8C}" sibTransId="{C2BA5C4D-A8D8-4784-8281-041B775E7FEA}"/>
    <dgm:cxn modelId="{546181D8-BC9A-4365-BD5C-5ACF808FDD76}" srcId="{9AED958C-38B6-416F-866B-DAFBD6850DFD}" destId="{EFBD5D46-72EC-4F2A-A617-A725A8FAB858}" srcOrd="3" destOrd="0" parTransId="{94D20A9B-D515-42DA-9962-FACADDACF36F}" sibTransId="{28170C12-EC4A-4244-B425-13D6A0E4E0BD}"/>
    <dgm:cxn modelId="{734EC9DC-FB4B-4CE5-8D3C-2D84E93BE0B6}" type="presOf" srcId="{EFBD5D46-72EC-4F2A-A617-A725A8FAB858}" destId="{FB0AD483-7BA8-403C-A05D-D53538089D9B}" srcOrd="0" destOrd="0" presId="urn:microsoft.com/office/officeart/2005/8/layout/process5"/>
    <dgm:cxn modelId="{C31467FB-1DE8-4579-98BD-57A214D202CF}" type="presOf" srcId="{EE61E758-13AD-4952-97CA-2C6CB255FB67}" destId="{EEFD01BA-61D8-42D2-BF54-BF2B72B9AA0C}" srcOrd="1" destOrd="0" presId="urn:microsoft.com/office/officeart/2005/8/layout/process5"/>
    <dgm:cxn modelId="{1308A430-2308-435C-B056-ABB31277BE93}" type="presOf" srcId="{18210705-444E-4DBA-8EE0-2159AC715CE0}" destId="{ED9D244A-35AA-45F4-9518-767505BAE003}" srcOrd="0" destOrd="0" presId="urn:microsoft.com/office/officeart/2005/8/layout/process5"/>
    <dgm:cxn modelId="{AD68C18B-D5E4-4F55-B07D-3AF67BBFB8F5}" type="presOf" srcId="{A2350D4C-6B02-49B0-805E-D69742EBEBBF}" destId="{0F10F868-AEDE-45DD-865B-87153ED74290}" srcOrd="0" destOrd="0" presId="urn:microsoft.com/office/officeart/2005/8/layout/process5"/>
    <dgm:cxn modelId="{6A676219-DB31-4792-9A7E-962537604C86}" type="presOf" srcId="{EE61E758-13AD-4952-97CA-2C6CB255FB67}" destId="{6F007079-7CE4-4901-A40D-9A1E6238CD28}" srcOrd="0" destOrd="0" presId="urn:microsoft.com/office/officeart/2005/8/layout/process5"/>
    <dgm:cxn modelId="{CAFF931A-D034-4D29-8E51-127D37A78D0C}" srcId="{9AED958C-38B6-416F-866B-DAFBD6850DFD}" destId="{19E74617-8A8E-47D4-BB34-246ADD214BC9}" srcOrd="0" destOrd="0" parTransId="{28EE75CE-84CE-4124-9025-4C1CE9B688C5}" sibTransId="{A2350D4C-6B02-49B0-805E-D69742EBEBBF}"/>
    <dgm:cxn modelId="{66E3FF1D-3744-495F-86F6-E7E91FCC6F3E}" type="presOf" srcId="{5B187667-FA2E-4DD8-93AC-877CAB0E1D32}" destId="{317CC53B-91A6-4F1C-AB0E-32390AD221B7}" srcOrd="0" destOrd="0" presId="urn:microsoft.com/office/officeart/2005/8/layout/process5"/>
    <dgm:cxn modelId="{F5A50AF3-46B6-4024-8765-6508E290B42C}" type="presOf" srcId="{FF8DF567-F131-45E1-9FB1-55C137EEE6DB}" destId="{446F224C-3DB4-4A89-819F-73B3C30610D6}" srcOrd="0" destOrd="0" presId="urn:microsoft.com/office/officeart/2005/8/layout/process5"/>
    <dgm:cxn modelId="{68085771-00E0-4AFC-95A5-84703F03EF0C}" type="presOf" srcId="{4010E909-D0A8-4A0C-8699-5836449940CA}" destId="{A64EFBE6-B5C9-4532-989D-8FA2428C734A}" srcOrd="0" destOrd="0" presId="urn:microsoft.com/office/officeart/2005/8/layout/process5"/>
    <dgm:cxn modelId="{8885DF77-892D-4B69-AE0C-7C028B81788A}" type="presParOf" srcId="{A3E9FDE2-2172-4B62-929C-FC5BDD180FED}" destId="{EA3A368B-E681-431F-A3E9-64F450EAAB0F}" srcOrd="0" destOrd="0" presId="urn:microsoft.com/office/officeart/2005/8/layout/process5"/>
    <dgm:cxn modelId="{7FD46CF8-630C-4CE5-B8D0-3A552FC55186}" type="presParOf" srcId="{A3E9FDE2-2172-4B62-929C-FC5BDD180FED}" destId="{0F10F868-AEDE-45DD-865B-87153ED74290}" srcOrd="1" destOrd="0" presId="urn:microsoft.com/office/officeart/2005/8/layout/process5"/>
    <dgm:cxn modelId="{444B1DCF-5045-4712-874A-C7C4829DA394}" type="presParOf" srcId="{0F10F868-AEDE-45DD-865B-87153ED74290}" destId="{1E077AB9-3D2A-4EBD-BCF9-410BDA6ABFC3}" srcOrd="0" destOrd="0" presId="urn:microsoft.com/office/officeart/2005/8/layout/process5"/>
    <dgm:cxn modelId="{12613587-044E-4F24-BD79-4B666208D9D6}" type="presParOf" srcId="{A3E9FDE2-2172-4B62-929C-FC5BDD180FED}" destId="{ED9D244A-35AA-45F4-9518-767505BAE003}" srcOrd="2" destOrd="0" presId="urn:microsoft.com/office/officeart/2005/8/layout/process5"/>
    <dgm:cxn modelId="{5DA679A8-D3BA-434E-BA62-7337C4358805}" type="presParOf" srcId="{A3E9FDE2-2172-4B62-929C-FC5BDD180FED}" destId="{317CC53B-91A6-4F1C-AB0E-32390AD221B7}" srcOrd="3" destOrd="0" presId="urn:microsoft.com/office/officeart/2005/8/layout/process5"/>
    <dgm:cxn modelId="{E05B66CD-86C2-4728-ACDC-399FEEB47FEB}" type="presParOf" srcId="{317CC53B-91A6-4F1C-AB0E-32390AD221B7}" destId="{BDCC96AB-515C-4A0F-9BB3-551591C4FF39}" srcOrd="0" destOrd="0" presId="urn:microsoft.com/office/officeart/2005/8/layout/process5"/>
    <dgm:cxn modelId="{05FAE906-A0AF-4D4A-93E1-2DF2EF97F10C}" type="presParOf" srcId="{A3E9FDE2-2172-4B62-929C-FC5BDD180FED}" destId="{446F224C-3DB4-4A89-819F-73B3C30610D6}" srcOrd="4" destOrd="0" presId="urn:microsoft.com/office/officeart/2005/8/layout/process5"/>
    <dgm:cxn modelId="{8965F78C-9FF9-4037-9F4B-FD3402D6DEED}" type="presParOf" srcId="{A3E9FDE2-2172-4B62-929C-FC5BDD180FED}" destId="{6F007079-7CE4-4901-A40D-9A1E6238CD28}" srcOrd="5" destOrd="0" presId="urn:microsoft.com/office/officeart/2005/8/layout/process5"/>
    <dgm:cxn modelId="{07C33C21-7034-49B6-91C3-6F31697B1452}" type="presParOf" srcId="{6F007079-7CE4-4901-A40D-9A1E6238CD28}" destId="{EEFD01BA-61D8-42D2-BF54-BF2B72B9AA0C}" srcOrd="0" destOrd="0" presId="urn:microsoft.com/office/officeart/2005/8/layout/process5"/>
    <dgm:cxn modelId="{797E68BC-6DCF-4A80-A18D-ED67C90459BA}" type="presParOf" srcId="{A3E9FDE2-2172-4B62-929C-FC5BDD180FED}" destId="{FB0AD483-7BA8-403C-A05D-D53538089D9B}" srcOrd="6" destOrd="0" presId="urn:microsoft.com/office/officeart/2005/8/layout/process5"/>
    <dgm:cxn modelId="{D323FB5F-A07E-4748-ACB8-8DB4AEF4AEBF}" type="presParOf" srcId="{A3E9FDE2-2172-4B62-929C-FC5BDD180FED}" destId="{B774B1C5-3C7D-4FBD-8345-61877709D81D}" srcOrd="7" destOrd="0" presId="urn:microsoft.com/office/officeart/2005/8/layout/process5"/>
    <dgm:cxn modelId="{726EF2FC-2F5D-4E03-99A9-DE02030022B9}" type="presParOf" srcId="{B774B1C5-3C7D-4FBD-8345-61877709D81D}" destId="{0C6C02B7-B4C7-4C44-AB51-0193B7E6D488}" srcOrd="0" destOrd="0" presId="urn:microsoft.com/office/officeart/2005/8/layout/process5"/>
    <dgm:cxn modelId="{58C66E44-083B-43D9-9888-A5EE4095FCD9}" type="presParOf" srcId="{A3E9FDE2-2172-4B62-929C-FC5BDD180FED}" destId="{A64EFBE6-B5C9-4532-989D-8FA2428C734A}" srcOrd="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8732DA-BADC-45DC-B03B-126D059E7E62}" type="doc">
      <dgm:prSet loTypeId="urn:microsoft.com/office/officeart/2005/8/layout/vList3#1" loCatId="list" qsTypeId="urn:microsoft.com/office/officeart/2005/8/quickstyle/simple1" qsCatId="simple" csTypeId="urn:microsoft.com/office/officeart/2005/8/colors/accent1_2" csCatId="accent1" phldr="1"/>
      <dgm:spPr/>
      <dgm:t>
        <a:bodyPr/>
        <a:lstStyle/>
        <a:p>
          <a:endParaRPr lang="en-US"/>
        </a:p>
      </dgm:t>
    </dgm:pt>
    <dgm:pt modelId="{C9310AAB-D094-44F7-BEB1-EFD758422523}">
      <dgm:prSet phldrT="[Text]"/>
      <dgm:spPr/>
      <dgm:t>
        <a:bodyPr/>
        <a:lstStyle/>
        <a:p>
          <a:r>
            <a:rPr lang="en-US" dirty="0" smtClean="0"/>
            <a:t>To what extent did you see grade level research standards reflected in the units/modules you reviewed? </a:t>
          </a:r>
          <a:endParaRPr lang="en-US" dirty="0"/>
        </a:p>
      </dgm:t>
    </dgm:pt>
    <dgm:pt modelId="{1C3B8754-F0C4-4EB0-BBAD-ED3110A13BD6}" type="parTrans" cxnId="{A654D819-7234-4398-9D98-C0EB1CF41A51}">
      <dgm:prSet/>
      <dgm:spPr/>
      <dgm:t>
        <a:bodyPr/>
        <a:lstStyle/>
        <a:p>
          <a:endParaRPr lang="en-US"/>
        </a:p>
      </dgm:t>
    </dgm:pt>
    <dgm:pt modelId="{D4585CD8-D88F-4F31-AE7B-BD9E27E5FEEF}" type="sibTrans" cxnId="{A654D819-7234-4398-9D98-C0EB1CF41A51}">
      <dgm:prSet/>
      <dgm:spPr/>
      <dgm:t>
        <a:bodyPr/>
        <a:lstStyle/>
        <a:p>
          <a:endParaRPr lang="en-US"/>
        </a:p>
      </dgm:t>
    </dgm:pt>
    <dgm:pt modelId="{9E8BD489-ED06-499D-B7BA-02C4A80953E1}">
      <dgm:prSet phldrT="[Text]"/>
      <dgm:spPr/>
      <dgm:t>
        <a:bodyPr/>
        <a:lstStyle/>
        <a:p>
          <a:r>
            <a:rPr lang="en-US" dirty="0" smtClean="0"/>
            <a:t>What types of instruction in the units will help students grow in their research skills?</a:t>
          </a:r>
          <a:endParaRPr lang="en-US" dirty="0"/>
        </a:p>
      </dgm:t>
    </dgm:pt>
    <dgm:pt modelId="{5310865F-5287-4730-BEAA-301E49168A01}" type="parTrans" cxnId="{92DA1FA5-6FA2-4C8C-8B59-1BBE4ADA39AA}">
      <dgm:prSet/>
      <dgm:spPr/>
      <dgm:t>
        <a:bodyPr/>
        <a:lstStyle/>
        <a:p>
          <a:endParaRPr lang="en-US"/>
        </a:p>
      </dgm:t>
    </dgm:pt>
    <dgm:pt modelId="{B40BC2E5-8C24-4BA4-8C61-EBB0527B23CF}" type="sibTrans" cxnId="{92DA1FA5-6FA2-4C8C-8B59-1BBE4ADA39AA}">
      <dgm:prSet/>
      <dgm:spPr/>
      <dgm:t>
        <a:bodyPr/>
        <a:lstStyle/>
        <a:p>
          <a:endParaRPr lang="en-US"/>
        </a:p>
      </dgm:t>
    </dgm:pt>
    <dgm:pt modelId="{AE87FA11-7D96-435D-B864-97B943D7CF3F}">
      <dgm:prSet phldrT="[Text]"/>
      <dgm:spPr/>
      <dgm:t>
        <a:bodyPr/>
        <a:lstStyle/>
        <a:p>
          <a:r>
            <a:rPr lang="en-US" dirty="0" smtClean="0"/>
            <a:t>How does instruction in research skills differ from (or mirror) other writing instruction?</a:t>
          </a:r>
          <a:endParaRPr lang="en-US" dirty="0"/>
        </a:p>
      </dgm:t>
    </dgm:pt>
    <dgm:pt modelId="{63ED4A11-9602-429D-8A11-6A7370A4B038}" type="parTrans" cxnId="{D20F2A24-3443-4F58-9A52-74F37FBD156A}">
      <dgm:prSet/>
      <dgm:spPr/>
      <dgm:t>
        <a:bodyPr/>
        <a:lstStyle/>
        <a:p>
          <a:endParaRPr lang="en-US"/>
        </a:p>
      </dgm:t>
    </dgm:pt>
    <dgm:pt modelId="{CFAAF777-9B05-411C-84E0-484D687E545C}" type="sibTrans" cxnId="{D20F2A24-3443-4F58-9A52-74F37FBD156A}">
      <dgm:prSet/>
      <dgm:spPr/>
      <dgm:t>
        <a:bodyPr/>
        <a:lstStyle/>
        <a:p>
          <a:endParaRPr lang="en-US"/>
        </a:p>
      </dgm:t>
    </dgm:pt>
    <dgm:pt modelId="{FEA146C3-5414-485C-A8AE-10D635E8B6B9}" type="pres">
      <dgm:prSet presAssocID="{A68732DA-BADC-45DC-B03B-126D059E7E62}" presName="linearFlow" presStyleCnt="0">
        <dgm:presLayoutVars>
          <dgm:dir/>
          <dgm:resizeHandles val="exact"/>
        </dgm:presLayoutVars>
      </dgm:prSet>
      <dgm:spPr/>
      <dgm:t>
        <a:bodyPr/>
        <a:lstStyle/>
        <a:p>
          <a:endParaRPr lang="en-US"/>
        </a:p>
      </dgm:t>
    </dgm:pt>
    <dgm:pt modelId="{BB7F7CDA-7C0D-4377-ADE0-9E3EAA042D3C}" type="pres">
      <dgm:prSet presAssocID="{C9310AAB-D094-44F7-BEB1-EFD758422523}" presName="composite" presStyleCnt="0"/>
      <dgm:spPr/>
    </dgm:pt>
    <dgm:pt modelId="{95CA7CFC-61F2-4C43-BB88-3A055C542DBA}" type="pres">
      <dgm:prSet presAssocID="{C9310AAB-D094-44F7-BEB1-EFD758422523}"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n-US"/>
        </a:p>
      </dgm:t>
    </dgm:pt>
    <dgm:pt modelId="{88D665AD-FAD2-4C9A-A87B-2F3E67708EF3}" type="pres">
      <dgm:prSet presAssocID="{C9310AAB-D094-44F7-BEB1-EFD758422523}" presName="txShp" presStyleLbl="node1" presStyleIdx="0" presStyleCnt="3">
        <dgm:presLayoutVars>
          <dgm:bulletEnabled val="1"/>
        </dgm:presLayoutVars>
      </dgm:prSet>
      <dgm:spPr/>
      <dgm:t>
        <a:bodyPr/>
        <a:lstStyle/>
        <a:p>
          <a:endParaRPr lang="en-US"/>
        </a:p>
      </dgm:t>
    </dgm:pt>
    <dgm:pt modelId="{2D78C6F9-A098-4A2C-9BE4-CECC9AAA2ABC}" type="pres">
      <dgm:prSet presAssocID="{D4585CD8-D88F-4F31-AE7B-BD9E27E5FEEF}" presName="spacing" presStyleCnt="0"/>
      <dgm:spPr/>
    </dgm:pt>
    <dgm:pt modelId="{AE7675AD-C52A-44DA-ADD5-F6598A380586}" type="pres">
      <dgm:prSet presAssocID="{9E8BD489-ED06-499D-B7BA-02C4A80953E1}" presName="composite" presStyleCnt="0"/>
      <dgm:spPr/>
    </dgm:pt>
    <dgm:pt modelId="{D45809E1-2DCA-4ED8-99CF-8EA2B3B3E4B8}" type="pres">
      <dgm:prSet presAssocID="{9E8BD489-ED06-499D-B7BA-02C4A80953E1}" presName="imgShp"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3000" r="-33000"/>
          </a:stretch>
        </a:blipFill>
      </dgm:spPr>
      <dgm:t>
        <a:bodyPr/>
        <a:lstStyle/>
        <a:p>
          <a:endParaRPr lang="en-US"/>
        </a:p>
      </dgm:t>
    </dgm:pt>
    <dgm:pt modelId="{91993339-424D-44DE-AB40-674BA5C9455F}" type="pres">
      <dgm:prSet presAssocID="{9E8BD489-ED06-499D-B7BA-02C4A80953E1}" presName="txShp" presStyleLbl="node1" presStyleIdx="1" presStyleCnt="3">
        <dgm:presLayoutVars>
          <dgm:bulletEnabled val="1"/>
        </dgm:presLayoutVars>
      </dgm:prSet>
      <dgm:spPr/>
      <dgm:t>
        <a:bodyPr/>
        <a:lstStyle/>
        <a:p>
          <a:endParaRPr lang="en-US"/>
        </a:p>
      </dgm:t>
    </dgm:pt>
    <dgm:pt modelId="{2C1B8BDD-559C-4D63-9695-41A8FEAEBD44}" type="pres">
      <dgm:prSet presAssocID="{B40BC2E5-8C24-4BA4-8C61-EBB0527B23CF}" presName="spacing" presStyleCnt="0"/>
      <dgm:spPr/>
    </dgm:pt>
    <dgm:pt modelId="{0E622E76-8459-4614-B03B-4B7F859CDE6F}" type="pres">
      <dgm:prSet presAssocID="{AE87FA11-7D96-435D-B864-97B943D7CF3F}" presName="composite" presStyleCnt="0"/>
      <dgm:spPr/>
    </dgm:pt>
    <dgm:pt modelId="{17278964-A227-4565-A667-1A4BEBDD1D7D}" type="pres">
      <dgm:prSet presAssocID="{AE87FA11-7D96-435D-B864-97B943D7CF3F}" presName="imgShp"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E59E6910-F53E-4FA7-83B0-FA6048C34D5D}" type="pres">
      <dgm:prSet presAssocID="{AE87FA11-7D96-435D-B864-97B943D7CF3F}" presName="txShp" presStyleLbl="node1" presStyleIdx="2" presStyleCnt="3">
        <dgm:presLayoutVars>
          <dgm:bulletEnabled val="1"/>
        </dgm:presLayoutVars>
      </dgm:prSet>
      <dgm:spPr/>
      <dgm:t>
        <a:bodyPr/>
        <a:lstStyle/>
        <a:p>
          <a:endParaRPr lang="en-US"/>
        </a:p>
      </dgm:t>
    </dgm:pt>
  </dgm:ptLst>
  <dgm:cxnLst>
    <dgm:cxn modelId="{97067D63-7B7C-44DB-B4C1-04C728827D60}" type="presOf" srcId="{C9310AAB-D094-44F7-BEB1-EFD758422523}" destId="{88D665AD-FAD2-4C9A-A87B-2F3E67708EF3}" srcOrd="0" destOrd="0" presId="urn:microsoft.com/office/officeart/2005/8/layout/vList3#1"/>
    <dgm:cxn modelId="{2B34B314-2FFF-4393-A56A-87B01FAE4DA5}" type="presOf" srcId="{A68732DA-BADC-45DC-B03B-126D059E7E62}" destId="{FEA146C3-5414-485C-A8AE-10D635E8B6B9}" srcOrd="0" destOrd="0" presId="urn:microsoft.com/office/officeart/2005/8/layout/vList3#1"/>
    <dgm:cxn modelId="{C380C634-E058-48A6-AAFC-E2688C6987B5}" type="presOf" srcId="{AE87FA11-7D96-435D-B864-97B943D7CF3F}" destId="{E59E6910-F53E-4FA7-83B0-FA6048C34D5D}" srcOrd="0" destOrd="0" presId="urn:microsoft.com/office/officeart/2005/8/layout/vList3#1"/>
    <dgm:cxn modelId="{A654D819-7234-4398-9D98-C0EB1CF41A51}" srcId="{A68732DA-BADC-45DC-B03B-126D059E7E62}" destId="{C9310AAB-D094-44F7-BEB1-EFD758422523}" srcOrd="0" destOrd="0" parTransId="{1C3B8754-F0C4-4EB0-BBAD-ED3110A13BD6}" sibTransId="{D4585CD8-D88F-4F31-AE7B-BD9E27E5FEEF}"/>
    <dgm:cxn modelId="{D20F2A24-3443-4F58-9A52-74F37FBD156A}" srcId="{A68732DA-BADC-45DC-B03B-126D059E7E62}" destId="{AE87FA11-7D96-435D-B864-97B943D7CF3F}" srcOrd="2" destOrd="0" parTransId="{63ED4A11-9602-429D-8A11-6A7370A4B038}" sibTransId="{CFAAF777-9B05-411C-84E0-484D687E545C}"/>
    <dgm:cxn modelId="{33F042B2-1337-40DB-B7CA-D3ECB52E3BBD}" type="presOf" srcId="{9E8BD489-ED06-499D-B7BA-02C4A80953E1}" destId="{91993339-424D-44DE-AB40-674BA5C9455F}" srcOrd="0" destOrd="0" presId="urn:microsoft.com/office/officeart/2005/8/layout/vList3#1"/>
    <dgm:cxn modelId="{92DA1FA5-6FA2-4C8C-8B59-1BBE4ADA39AA}" srcId="{A68732DA-BADC-45DC-B03B-126D059E7E62}" destId="{9E8BD489-ED06-499D-B7BA-02C4A80953E1}" srcOrd="1" destOrd="0" parTransId="{5310865F-5287-4730-BEAA-301E49168A01}" sibTransId="{B40BC2E5-8C24-4BA4-8C61-EBB0527B23CF}"/>
    <dgm:cxn modelId="{EEC1B26D-CF8F-437C-A16C-1AEFCEC738E1}" type="presParOf" srcId="{FEA146C3-5414-485C-A8AE-10D635E8B6B9}" destId="{BB7F7CDA-7C0D-4377-ADE0-9E3EAA042D3C}" srcOrd="0" destOrd="0" presId="urn:microsoft.com/office/officeart/2005/8/layout/vList3#1"/>
    <dgm:cxn modelId="{2A5ABF3D-2F58-4C59-84A1-3A265BAF2D7D}" type="presParOf" srcId="{BB7F7CDA-7C0D-4377-ADE0-9E3EAA042D3C}" destId="{95CA7CFC-61F2-4C43-BB88-3A055C542DBA}" srcOrd="0" destOrd="0" presId="urn:microsoft.com/office/officeart/2005/8/layout/vList3#1"/>
    <dgm:cxn modelId="{1A0CB61F-5AD2-44EA-AD02-4B373CAC17C2}" type="presParOf" srcId="{BB7F7CDA-7C0D-4377-ADE0-9E3EAA042D3C}" destId="{88D665AD-FAD2-4C9A-A87B-2F3E67708EF3}" srcOrd="1" destOrd="0" presId="urn:microsoft.com/office/officeart/2005/8/layout/vList3#1"/>
    <dgm:cxn modelId="{1C344326-3089-4E2A-9F29-4B7C16D9444F}" type="presParOf" srcId="{FEA146C3-5414-485C-A8AE-10D635E8B6B9}" destId="{2D78C6F9-A098-4A2C-9BE4-CECC9AAA2ABC}" srcOrd="1" destOrd="0" presId="urn:microsoft.com/office/officeart/2005/8/layout/vList3#1"/>
    <dgm:cxn modelId="{AFB7BC25-E299-4875-A16D-3921EA84F13D}" type="presParOf" srcId="{FEA146C3-5414-485C-A8AE-10D635E8B6B9}" destId="{AE7675AD-C52A-44DA-ADD5-F6598A380586}" srcOrd="2" destOrd="0" presId="urn:microsoft.com/office/officeart/2005/8/layout/vList3#1"/>
    <dgm:cxn modelId="{265C4E40-0A70-4765-BAAB-CE2FFC7C4AF9}" type="presParOf" srcId="{AE7675AD-C52A-44DA-ADD5-F6598A380586}" destId="{D45809E1-2DCA-4ED8-99CF-8EA2B3B3E4B8}" srcOrd="0" destOrd="0" presId="urn:microsoft.com/office/officeart/2005/8/layout/vList3#1"/>
    <dgm:cxn modelId="{E2955749-0403-4F11-8394-E9652381DF7C}" type="presParOf" srcId="{AE7675AD-C52A-44DA-ADD5-F6598A380586}" destId="{91993339-424D-44DE-AB40-674BA5C9455F}" srcOrd="1" destOrd="0" presId="urn:microsoft.com/office/officeart/2005/8/layout/vList3#1"/>
    <dgm:cxn modelId="{DF252D7D-AAA1-41B6-B739-8C6FA9326607}" type="presParOf" srcId="{FEA146C3-5414-485C-A8AE-10D635E8B6B9}" destId="{2C1B8BDD-559C-4D63-9695-41A8FEAEBD44}" srcOrd="3" destOrd="0" presId="urn:microsoft.com/office/officeart/2005/8/layout/vList3#1"/>
    <dgm:cxn modelId="{F6F75198-3E14-4436-A4DA-7CDD26995228}" type="presParOf" srcId="{FEA146C3-5414-485C-A8AE-10D635E8B6B9}" destId="{0E622E76-8459-4614-B03B-4B7F859CDE6F}" srcOrd="4" destOrd="0" presId="urn:microsoft.com/office/officeart/2005/8/layout/vList3#1"/>
    <dgm:cxn modelId="{CF841CF3-C9BC-46D2-82F1-7D7CA6115984}" type="presParOf" srcId="{0E622E76-8459-4614-B03B-4B7F859CDE6F}" destId="{17278964-A227-4565-A667-1A4BEBDD1D7D}" srcOrd="0" destOrd="0" presId="urn:microsoft.com/office/officeart/2005/8/layout/vList3#1"/>
    <dgm:cxn modelId="{71D354D5-E640-4F85-81D7-F08FC5F434E7}" type="presParOf" srcId="{0E622E76-8459-4614-B03B-4B7F859CDE6F}" destId="{E59E6910-F53E-4FA7-83B0-FA6048C34D5D}"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331A4-2A99-4364-B5B4-8854F2CECE91}">
      <dsp:nvSpPr>
        <dsp:cNvPr id="0" name=""/>
        <dsp:cNvSpPr/>
      </dsp:nvSpPr>
      <dsp:spPr>
        <a:xfrm>
          <a:off x="1299178" y="30308"/>
          <a:ext cx="5385127" cy="54345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kern="1200" dirty="0" smtClean="0"/>
            <a:t>CCS Writing and Research</a:t>
          </a:r>
          <a:endParaRPr lang="en-US" sz="3200" kern="1200" dirty="0"/>
        </a:p>
      </dsp:txBody>
      <dsp:txXfrm>
        <a:off x="1315095" y="46225"/>
        <a:ext cx="5353293" cy="511616"/>
      </dsp:txXfrm>
    </dsp:sp>
    <dsp:sp modelId="{0912B255-822D-42AD-8D51-EAD24CC90B92}">
      <dsp:nvSpPr>
        <dsp:cNvPr id="0" name=""/>
        <dsp:cNvSpPr/>
      </dsp:nvSpPr>
      <dsp:spPr>
        <a:xfrm>
          <a:off x="1837691" y="573758"/>
          <a:ext cx="453916" cy="401578"/>
        </a:xfrm>
        <a:custGeom>
          <a:avLst/>
          <a:gdLst/>
          <a:ahLst/>
          <a:cxnLst/>
          <a:rect l="0" t="0" r="0" b="0"/>
          <a:pathLst>
            <a:path>
              <a:moveTo>
                <a:pt x="0" y="0"/>
              </a:moveTo>
              <a:lnTo>
                <a:pt x="0" y="401578"/>
              </a:lnTo>
              <a:lnTo>
                <a:pt x="453916" y="40157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415E90-D52D-48D0-83BA-D69F81D22A24}">
      <dsp:nvSpPr>
        <dsp:cNvPr id="0" name=""/>
        <dsp:cNvSpPr/>
      </dsp:nvSpPr>
      <dsp:spPr>
        <a:xfrm>
          <a:off x="2291608" y="688843"/>
          <a:ext cx="4825193" cy="572988"/>
        </a:xfrm>
        <a:prstGeom prst="roundRect">
          <a:avLst>
            <a:gd name="adj" fmla="val 10000"/>
          </a:avLst>
        </a:prstGeom>
        <a:solidFill>
          <a:schemeClr val="bg1">
            <a:alpha val="89804"/>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effectLst/>
            </a:rPr>
            <a:t>Successes and Challenges</a:t>
          </a:r>
          <a:endParaRPr lang="en-US" sz="2400" b="0" kern="1200" dirty="0">
            <a:effectLst/>
          </a:endParaRPr>
        </a:p>
      </dsp:txBody>
      <dsp:txXfrm>
        <a:off x="2308390" y="705625"/>
        <a:ext cx="4791629" cy="539424"/>
      </dsp:txXfrm>
    </dsp:sp>
    <dsp:sp modelId="{19D262A1-4F11-47A2-91BC-C1BB23103FA7}">
      <dsp:nvSpPr>
        <dsp:cNvPr id="0" name=""/>
        <dsp:cNvSpPr/>
      </dsp:nvSpPr>
      <dsp:spPr>
        <a:xfrm>
          <a:off x="1837691" y="573758"/>
          <a:ext cx="462956" cy="1096877"/>
        </a:xfrm>
        <a:custGeom>
          <a:avLst/>
          <a:gdLst/>
          <a:ahLst/>
          <a:cxnLst/>
          <a:rect l="0" t="0" r="0" b="0"/>
          <a:pathLst>
            <a:path>
              <a:moveTo>
                <a:pt x="0" y="0"/>
              </a:moveTo>
              <a:lnTo>
                <a:pt x="0" y="1096877"/>
              </a:lnTo>
              <a:lnTo>
                <a:pt x="462956" y="109687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25A28B-C7C5-4204-94C3-E8D7000EEC4F}">
      <dsp:nvSpPr>
        <dsp:cNvPr id="0" name=""/>
        <dsp:cNvSpPr/>
      </dsp:nvSpPr>
      <dsp:spPr>
        <a:xfrm>
          <a:off x="2300647" y="1384141"/>
          <a:ext cx="4843272" cy="572988"/>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995144"/>
              <a:satOff val="8"/>
              <a:lumOff val="4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t>Close Look at the Writing Standards</a:t>
          </a:r>
          <a:endParaRPr lang="en-US" sz="2400" b="0" kern="1200" dirty="0"/>
        </a:p>
      </dsp:txBody>
      <dsp:txXfrm>
        <a:off x="2317429" y="1400923"/>
        <a:ext cx="4809708" cy="539424"/>
      </dsp:txXfrm>
    </dsp:sp>
    <dsp:sp modelId="{0ECFACD2-E546-4248-9C0E-3A50A1F0895C}">
      <dsp:nvSpPr>
        <dsp:cNvPr id="0" name=""/>
        <dsp:cNvSpPr/>
      </dsp:nvSpPr>
      <dsp:spPr>
        <a:xfrm>
          <a:off x="1837691" y="573758"/>
          <a:ext cx="435837" cy="1907022"/>
        </a:xfrm>
        <a:custGeom>
          <a:avLst/>
          <a:gdLst/>
          <a:ahLst/>
          <a:cxnLst/>
          <a:rect l="0" t="0" r="0" b="0"/>
          <a:pathLst>
            <a:path>
              <a:moveTo>
                <a:pt x="0" y="0"/>
              </a:moveTo>
              <a:lnTo>
                <a:pt x="0" y="1907022"/>
              </a:lnTo>
              <a:lnTo>
                <a:pt x="435837" y="190702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A4AD6F-2F38-4BDD-9216-4EDB340AA554}">
      <dsp:nvSpPr>
        <dsp:cNvPr id="0" name=""/>
        <dsp:cNvSpPr/>
      </dsp:nvSpPr>
      <dsp:spPr>
        <a:xfrm>
          <a:off x="2273529" y="2121314"/>
          <a:ext cx="4872233" cy="718934"/>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1990288"/>
              <a:satOff val="16"/>
              <a:lumOff val="9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t>Writing Grounded in Evidence</a:t>
          </a:r>
          <a:br>
            <a:rPr lang="en-US" sz="2400" b="0" kern="1200" dirty="0" smtClean="0"/>
          </a:br>
          <a:r>
            <a:rPr lang="en-US" sz="2400" b="0" kern="1200" dirty="0" smtClean="0"/>
            <a:t> from Text</a:t>
          </a:r>
          <a:endParaRPr lang="en-US" sz="2400" b="0" kern="1200" dirty="0"/>
        </a:p>
      </dsp:txBody>
      <dsp:txXfrm>
        <a:off x="2294586" y="2142371"/>
        <a:ext cx="4830119" cy="676820"/>
      </dsp:txXfrm>
    </dsp:sp>
    <dsp:sp modelId="{0406E04E-E93F-457E-87F7-A76954C0A595}">
      <dsp:nvSpPr>
        <dsp:cNvPr id="0" name=""/>
        <dsp:cNvSpPr/>
      </dsp:nvSpPr>
      <dsp:spPr>
        <a:xfrm>
          <a:off x="1837691" y="573758"/>
          <a:ext cx="453916" cy="2696230"/>
        </a:xfrm>
        <a:custGeom>
          <a:avLst/>
          <a:gdLst/>
          <a:ahLst/>
          <a:cxnLst/>
          <a:rect l="0" t="0" r="0" b="0"/>
          <a:pathLst>
            <a:path>
              <a:moveTo>
                <a:pt x="0" y="0"/>
              </a:moveTo>
              <a:lnTo>
                <a:pt x="0" y="2696230"/>
              </a:lnTo>
              <a:lnTo>
                <a:pt x="453916" y="269623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5DB2E2-94C8-4BD6-A25B-A6DF9906D3CD}">
      <dsp:nvSpPr>
        <dsp:cNvPr id="0" name=""/>
        <dsp:cNvSpPr/>
      </dsp:nvSpPr>
      <dsp:spPr>
        <a:xfrm>
          <a:off x="2291608" y="2983495"/>
          <a:ext cx="4872243" cy="572988"/>
        </a:xfrm>
        <a:prstGeom prst="roundRect">
          <a:avLst>
            <a:gd name="adj" fmla="val 10000"/>
          </a:avLst>
        </a:prstGeom>
        <a:solidFill>
          <a:srgbClr val="FFFF85">
            <a:alpha val="90000"/>
          </a:srgbClr>
        </a:solidFill>
        <a:ln w="25400" cap="flat" cmpd="sng" algn="ctr">
          <a:solidFill>
            <a:schemeClr val="accent5">
              <a:hueOff val="2985433"/>
              <a:satOff val="25"/>
              <a:lumOff val="141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1" kern="1200" dirty="0" smtClean="0"/>
            <a:t>Research in CCS ELA &amp; Literacy</a:t>
          </a:r>
        </a:p>
      </dsp:txBody>
      <dsp:txXfrm>
        <a:off x="2308390" y="3000277"/>
        <a:ext cx="4838679" cy="539424"/>
      </dsp:txXfrm>
    </dsp:sp>
    <dsp:sp modelId="{199D0DAA-F8E9-49A7-864C-8F57EB052505}">
      <dsp:nvSpPr>
        <dsp:cNvPr id="0" name=""/>
        <dsp:cNvSpPr/>
      </dsp:nvSpPr>
      <dsp:spPr>
        <a:xfrm>
          <a:off x="1837691" y="573758"/>
          <a:ext cx="453916" cy="3412466"/>
        </a:xfrm>
        <a:custGeom>
          <a:avLst/>
          <a:gdLst/>
          <a:ahLst/>
          <a:cxnLst/>
          <a:rect l="0" t="0" r="0" b="0"/>
          <a:pathLst>
            <a:path>
              <a:moveTo>
                <a:pt x="0" y="0"/>
              </a:moveTo>
              <a:lnTo>
                <a:pt x="0" y="3412466"/>
              </a:lnTo>
              <a:lnTo>
                <a:pt x="453916" y="341246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5300A4-7A1C-40A2-A020-57CA6A1A3BF0}">
      <dsp:nvSpPr>
        <dsp:cNvPr id="0" name=""/>
        <dsp:cNvSpPr/>
      </dsp:nvSpPr>
      <dsp:spPr>
        <a:xfrm>
          <a:off x="2291608" y="3699730"/>
          <a:ext cx="4875809" cy="572988"/>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3980577"/>
              <a:satOff val="33"/>
              <a:lumOff val="18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t>Supporting Students in Writing</a:t>
          </a:r>
          <a:endParaRPr lang="en-US" sz="2400" b="0" kern="1200" dirty="0"/>
        </a:p>
      </dsp:txBody>
      <dsp:txXfrm>
        <a:off x="2308390" y="3716512"/>
        <a:ext cx="4842245" cy="539424"/>
      </dsp:txXfrm>
    </dsp:sp>
    <dsp:sp modelId="{85BB03BB-9CE9-47E8-9947-C2B05A20157F}">
      <dsp:nvSpPr>
        <dsp:cNvPr id="0" name=""/>
        <dsp:cNvSpPr/>
      </dsp:nvSpPr>
      <dsp:spPr>
        <a:xfrm>
          <a:off x="1837691" y="573758"/>
          <a:ext cx="453916" cy="4128701"/>
        </a:xfrm>
        <a:custGeom>
          <a:avLst/>
          <a:gdLst/>
          <a:ahLst/>
          <a:cxnLst/>
          <a:rect l="0" t="0" r="0" b="0"/>
          <a:pathLst>
            <a:path>
              <a:moveTo>
                <a:pt x="0" y="0"/>
              </a:moveTo>
              <a:lnTo>
                <a:pt x="0" y="4128701"/>
              </a:lnTo>
              <a:lnTo>
                <a:pt x="453916" y="412870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EBD45B-2267-4CA8-B8C4-6B38ED4F7284}">
      <dsp:nvSpPr>
        <dsp:cNvPr id="0" name=""/>
        <dsp:cNvSpPr/>
      </dsp:nvSpPr>
      <dsp:spPr>
        <a:xfrm>
          <a:off x="2291608" y="4415966"/>
          <a:ext cx="4745369" cy="572988"/>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4975721"/>
              <a:satOff val="41"/>
              <a:lumOff val="23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t>Routine and Daily Writing</a:t>
          </a:r>
          <a:endParaRPr lang="en-US" sz="2400" b="0" kern="1200" dirty="0"/>
        </a:p>
      </dsp:txBody>
      <dsp:txXfrm>
        <a:off x="2308390" y="4432748"/>
        <a:ext cx="4711805" cy="5394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3315" tIns="46658" rIns="93315" bIns="46658" rtlCol="0"/>
          <a:lstStyle>
            <a:lvl1pPr algn="l">
              <a:defRPr sz="1200"/>
            </a:lvl1pPr>
          </a:lstStyle>
          <a:p>
            <a:endParaRPr lang="en-US" dirty="0"/>
          </a:p>
        </p:txBody>
      </p:sp>
      <p:sp>
        <p:nvSpPr>
          <p:cNvPr id="3" name="Date Placeholder 2"/>
          <p:cNvSpPr>
            <a:spLocks noGrp="1"/>
          </p:cNvSpPr>
          <p:nvPr>
            <p:ph type="dt" sz="quarter" idx="1"/>
          </p:nvPr>
        </p:nvSpPr>
        <p:spPr>
          <a:xfrm>
            <a:off x="3978133" y="0"/>
            <a:ext cx="3043343" cy="465455"/>
          </a:xfrm>
          <a:prstGeom prst="rect">
            <a:avLst/>
          </a:prstGeom>
        </p:spPr>
        <p:txBody>
          <a:bodyPr vert="horz" lIns="93315" tIns="46658" rIns="93315" bIns="46658" rtlCol="0"/>
          <a:lstStyle>
            <a:lvl1pPr algn="r">
              <a:defRPr sz="1200"/>
            </a:lvl1pPr>
          </a:lstStyle>
          <a:p>
            <a:fld id="{9DAA4107-EF30-49A8-8290-C118E51199DE}" type="datetimeFigureOut">
              <a:rPr lang="en-US" smtClean="0"/>
              <a:pPr/>
              <a:t>8/7/2014</a:t>
            </a:fld>
            <a:endParaRPr lang="en-US" dirty="0"/>
          </a:p>
        </p:txBody>
      </p:sp>
      <p:sp>
        <p:nvSpPr>
          <p:cNvPr id="4" name="Footer Placeholder 3"/>
          <p:cNvSpPr>
            <a:spLocks noGrp="1"/>
          </p:cNvSpPr>
          <p:nvPr>
            <p:ph type="ftr" sz="quarter" idx="2"/>
          </p:nvPr>
        </p:nvSpPr>
        <p:spPr>
          <a:xfrm>
            <a:off x="1" y="8842030"/>
            <a:ext cx="3043343" cy="465455"/>
          </a:xfrm>
          <a:prstGeom prst="rect">
            <a:avLst/>
          </a:prstGeom>
        </p:spPr>
        <p:txBody>
          <a:bodyPr vert="horz" lIns="93315" tIns="46658" rIns="93315" bIns="4665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3" y="8842030"/>
            <a:ext cx="3043343" cy="465455"/>
          </a:xfrm>
          <a:prstGeom prst="rect">
            <a:avLst/>
          </a:prstGeom>
        </p:spPr>
        <p:txBody>
          <a:bodyPr vert="horz" lIns="93315" tIns="46658" rIns="93315" bIns="46658" rtlCol="0" anchor="b"/>
          <a:lstStyle>
            <a:lvl1pPr algn="r">
              <a:defRPr sz="1200"/>
            </a:lvl1pPr>
          </a:lstStyle>
          <a:p>
            <a:fld id="{C2A77012-468A-4389-BDBB-3E5F798584D9}" type="slidenum">
              <a:rPr lang="en-US" smtClean="0"/>
              <a:pPr/>
              <a:t>‹#›</a:t>
            </a:fld>
            <a:endParaRPr lang="en-US" dirty="0"/>
          </a:p>
        </p:txBody>
      </p:sp>
    </p:spTree>
    <p:extLst>
      <p:ext uri="{BB962C8B-B14F-4D97-AF65-F5344CB8AC3E}">
        <p14:creationId xmlns:p14="http://schemas.microsoft.com/office/powerpoint/2010/main" val="23908781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7072"/>
          </a:xfrm>
          <a:prstGeom prst="rect">
            <a:avLst/>
          </a:prstGeom>
        </p:spPr>
        <p:txBody>
          <a:bodyPr vert="horz" lIns="93315" tIns="46658" rIns="93315" bIns="46658" rtlCol="0"/>
          <a:lstStyle>
            <a:lvl1pPr algn="l">
              <a:defRPr sz="1200"/>
            </a:lvl1pPr>
          </a:lstStyle>
          <a:p>
            <a:endParaRPr lang="en-US" dirty="0"/>
          </a:p>
        </p:txBody>
      </p:sp>
      <p:sp>
        <p:nvSpPr>
          <p:cNvPr id="3" name="Date Placeholder 2"/>
          <p:cNvSpPr>
            <a:spLocks noGrp="1"/>
          </p:cNvSpPr>
          <p:nvPr>
            <p:ph type="dt" idx="1"/>
          </p:nvPr>
        </p:nvSpPr>
        <p:spPr>
          <a:xfrm>
            <a:off x="3978133" y="1"/>
            <a:ext cx="3043343" cy="467072"/>
          </a:xfrm>
          <a:prstGeom prst="rect">
            <a:avLst/>
          </a:prstGeom>
        </p:spPr>
        <p:txBody>
          <a:bodyPr vert="horz" lIns="93315" tIns="46658" rIns="93315" bIns="46658" rtlCol="0"/>
          <a:lstStyle>
            <a:lvl1pPr algn="r">
              <a:defRPr sz="1200"/>
            </a:lvl1pPr>
          </a:lstStyle>
          <a:p>
            <a:fld id="{EBFCDA87-F9E5-4062-9015-B6855F9D2074}" type="datetimeFigureOut">
              <a:rPr lang="en-US" smtClean="0"/>
              <a:pPr/>
              <a:t>8/7/2014</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15" tIns="46658" rIns="93315" bIns="46658"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15" tIns="46658" rIns="93315" bIns="4665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2031"/>
            <a:ext cx="3043343" cy="467071"/>
          </a:xfrm>
          <a:prstGeom prst="rect">
            <a:avLst/>
          </a:prstGeom>
        </p:spPr>
        <p:txBody>
          <a:bodyPr vert="horz" lIns="93315" tIns="46658" rIns="93315" bIns="4665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3" y="8842031"/>
            <a:ext cx="3043343" cy="467071"/>
          </a:xfrm>
          <a:prstGeom prst="rect">
            <a:avLst/>
          </a:prstGeom>
        </p:spPr>
        <p:txBody>
          <a:bodyPr vert="horz" lIns="93315" tIns="46658" rIns="93315" bIns="46658" rtlCol="0" anchor="b"/>
          <a:lstStyle>
            <a:lvl1pPr algn="r">
              <a:defRPr sz="1200"/>
            </a:lvl1pPr>
          </a:lstStyle>
          <a:p>
            <a:fld id="{E538F621-8F2C-4F90-852A-E36809B397B3}" type="slidenum">
              <a:rPr lang="en-US" smtClean="0"/>
              <a:pPr/>
              <a:t>‹#›</a:t>
            </a:fld>
            <a:endParaRPr lang="en-US" dirty="0"/>
          </a:p>
        </p:txBody>
      </p:sp>
    </p:spTree>
    <p:extLst>
      <p:ext uri="{BB962C8B-B14F-4D97-AF65-F5344CB8AC3E}">
        <p14:creationId xmlns:p14="http://schemas.microsoft.com/office/powerpoint/2010/main" val="400792440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47</a:t>
            </a:fld>
            <a:endParaRPr lang="en-US" dirty="0"/>
          </a:p>
        </p:txBody>
      </p:sp>
    </p:spTree>
    <p:extLst>
      <p:ext uri="{BB962C8B-B14F-4D97-AF65-F5344CB8AC3E}">
        <p14:creationId xmlns:p14="http://schemas.microsoft.com/office/powerpoint/2010/main" val="1584867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reminds coaches of the importance of research for building knowledge in the disciplines. It is especially important that writing is included as an integral part of content instruction in disciplines like science, social studies, and mathematics. This slide reminds coaches of the importance of research for building knowledge in the disciplines. </a:t>
            </a:r>
          </a:p>
          <a:p>
            <a:r>
              <a:rPr lang="en-US" dirty="0" smtClean="0"/>
              <a:t> </a:t>
            </a:r>
          </a:p>
          <a:p>
            <a:r>
              <a:rPr lang="en-US" dirty="0" smtClean="0"/>
              <a:t>Full quote: “ It is especially important that writing is included as an integral part of content instruction in disciplines like science, social studies, and mathematics. For example, when students write informative papers about the content they are learning in social studies (the consequences of the westward movement in American history as illustrated through the Oregon Trail, for instance), it forces them to makes decisions about (1) what information is most important; (2) what consequences were positive, negative, or both; and (3) how their findings should be organized and presented. Such analyses and interpretation forces students to wrestle with the content, especially if they have to defend the choices they made (e.g., why were the consequences they presented important).”</a:t>
            </a:r>
          </a:p>
          <a:p>
            <a:endParaRPr lang="en-US" dirty="0" smtClean="0"/>
          </a:p>
          <a:p>
            <a:r>
              <a:rPr lang="en-US" dirty="0" smtClean="0"/>
              <a:t>Graham, S. (2013). Writing Standards. In Morrow, L.M., </a:t>
            </a:r>
            <a:r>
              <a:rPr lang="en-US" dirty="0" err="1" smtClean="0"/>
              <a:t>Wixson</a:t>
            </a:r>
            <a:r>
              <a:rPr lang="en-US" dirty="0" smtClean="0"/>
              <a:t>, K.K., &amp; Shanahan, T. (Eds.), </a:t>
            </a:r>
            <a:r>
              <a:rPr lang="en-US" i="1" dirty="0" smtClean="0"/>
              <a:t>Teaching with the common core standards</a:t>
            </a:r>
            <a:r>
              <a:rPr lang="en-US" i="0" dirty="0" smtClean="0"/>
              <a:t>. (p. 102).</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56</a:t>
            </a:fld>
            <a:endParaRPr lang="en-US" dirty="0"/>
          </a:p>
        </p:txBody>
      </p:sp>
    </p:spTree>
    <p:extLst>
      <p:ext uri="{BB962C8B-B14F-4D97-AF65-F5344CB8AC3E}">
        <p14:creationId xmlns:p14="http://schemas.microsoft.com/office/powerpoint/2010/main" val="1014541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Technology is integrated throughout the standards. It is specifically embedded in the research standards. This could be considered a shift from former standards, which frequently isolated technology as an end in itself.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57</a:t>
            </a:fld>
            <a:endParaRPr lang="en-US" dirty="0"/>
          </a:p>
        </p:txBody>
      </p:sp>
    </p:spTree>
    <p:extLst>
      <p:ext uri="{BB962C8B-B14F-4D97-AF65-F5344CB8AC3E}">
        <p14:creationId xmlns:p14="http://schemas.microsoft.com/office/powerpoint/2010/main" val="407664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slides illustrate several technology applications that support the CCS. </a:t>
            </a:r>
          </a:p>
          <a:p>
            <a:endParaRPr lang="en-US" dirty="0" smtClean="0"/>
          </a:p>
          <a:p>
            <a:r>
              <a:rPr lang="en-US" dirty="0" smtClean="0"/>
              <a:t>This project</a:t>
            </a:r>
            <a:r>
              <a:rPr lang="en-US" baseline="0" dirty="0" smtClean="0"/>
              <a:t> illustrates the Kindergarten research standards as well as the use of technology.</a:t>
            </a:r>
            <a:r>
              <a:rPr lang="en-US" dirty="0" smtClean="0"/>
              <a:t> </a:t>
            </a:r>
            <a:r>
              <a:rPr lang="en-US" dirty="0" smtClean="0">
                <a:effectLst/>
              </a:rPr>
              <a:t>This VoiceThread, </a:t>
            </a:r>
            <a:r>
              <a:rPr lang="en-US" i="1" dirty="0" smtClean="0">
                <a:effectLst/>
              </a:rPr>
              <a:t>All About Polar Bears</a:t>
            </a:r>
            <a:r>
              <a:rPr lang="en-US" dirty="0" smtClean="0">
                <a:effectLst/>
              </a:rPr>
              <a:t>,</a:t>
            </a:r>
            <a:r>
              <a:rPr lang="en-US" baseline="0" dirty="0" smtClean="0">
                <a:effectLst/>
              </a:rPr>
              <a:t> </a:t>
            </a:r>
            <a:r>
              <a:rPr lang="de-DE" dirty="0" smtClean="0">
                <a:effectLst/>
              </a:rPr>
              <a:t>Kindergarten ESL by Monica Schnee,</a:t>
            </a:r>
            <a:r>
              <a:rPr lang="en-US" dirty="0" smtClean="0">
                <a:effectLst/>
              </a:rPr>
              <a:t> won a PBS Teacher Innovator Award. The authors of the "book" are kindergartners who were learning English as a second language. Some of the children barely spoke English, as you can see by the short sentences, and some were advanced students. They had just started to learn how to read and write. This work is a great example of how children learn a second language, how they learn literacy, how they learn oral fluency and practice their oral skills and most importantly, how their parents were able to see and hear how their children are learning English.  </a:t>
            </a:r>
          </a:p>
          <a:p>
            <a:endParaRPr lang="en-US" dirty="0" smtClean="0">
              <a:effectLst/>
            </a:endParaRPr>
          </a:p>
          <a:p>
            <a:r>
              <a:rPr lang="en-US" dirty="0" smtClean="0">
                <a:effectLst/>
              </a:rPr>
              <a:t>The teacher: We spent a lot of time reading books, looking at websites, particularly National Geographic and Nature on PBS. We collected facts, a word that children learned in nonfiction. Then, each student chose a fact, wrote it and had to illustrate it like a true nonfiction illustrator. Therefore, the drawings had to be in "real colors". After we finished our "traditional hard copy" book. We read it to all the kindergartners, including their American peers. Then we practiced our lines and made it into a VoiceThread.</a:t>
            </a:r>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58</a:t>
            </a:fld>
            <a:endParaRPr lang="en-US" dirty="0"/>
          </a:p>
        </p:txBody>
      </p:sp>
    </p:spTree>
    <p:extLst>
      <p:ext uri="{BB962C8B-B14F-4D97-AF65-F5344CB8AC3E}">
        <p14:creationId xmlns:p14="http://schemas.microsoft.com/office/powerpoint/2010/main" val="3846828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http://www.wikispaces.com/content/classroom/about</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Project-Based Learning</a:t>
            </a:r>
          </a:p>
          <a:p>
            <a:r>
              <a:rPr lang="en-US" sz="1200" kern="1200" dirty="0" smtClean="0">
                <a:solidFill>
                  <a:schemeClr val="tx1"/>
                </a:solidFill>
                <a:effectLst/>
                <a:latin typeface="+mn-lt"/>
                <a:ea typeface="+mn-ea"/>
                <a:cs typeface="+mn-cs"/>
              </a:rPr>
              <a:t>Project-Based Learning is a dynamic approach to teaching in which students explore real-world problems and challenges. With this type of active and engaged learning, students are inspired to obtain a deeper knowledge of the subjects they're studying.</a:t>
            </a:r>
          </a:p>
          <a:p>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Wikispaces</a:t>
            </a:r>
            <a:r>
              <a:rPr lang="en-US" sz="1200" kern="1200" dirty="0" smtClean="0">
                <a:solidFill>
                  <a:schemeClr val="tx1"/>
                </a:solidFill>
                <a:effectLst/>
                <a:latin typeface="+mn-lt"/>
                <a:ea typeface="+mn-ea"/>
                <a:cs typeface="+mn-cs"/>
              </a:rPr>
              <a:t> Classroom provides a simple structure that allows you to create projects, define teams, assign students and manage them all through successful completion of their projects. Starting from pre-built templates, or a blank slate, students can work in private groups until their work is due. At the end of the project you can share the results with the rest of the class or even parents and other participants. In the project illustrated, the teacher asks students to contribute to the wiki.</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59</a:t>
            </a:fld>
            <a:endParaRPr lang="en-US" dirty="0"/>
          </a:p>
        </p:txBody>
      </p:sp>
    </p:spTree>
    <p:extLst>
      <p:ext uri="{BB962C8B-B14F-4D97-AF65-F5344CB8AC3E}">
        <p14:creationId xmlns:p14="http://schemas.microsoft.com/office/powerpoint/2010/main" val="3020730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A Glog is an interactive visual platform in which users create a “poster or web page” containing multimedia elements including: text, audio, video, images, graphics, drawings, and data. </a:t>
            </a:r>
          </a:p>
          <a:p>
            <a:r>
              <a:rPr lang="en-US" dirty="0" smtClean="0">
                <a:effectLst/>
              </a:rPr>
              <a:t>The teacher creates projects with templates and instructional guidelines, assigns them to the students, provides feedback throughout the assignment, and assesses their finished work.</a:t>
            </a:r>
          </a:p>
          <a:p>
            <a:r>
              <a:rPr lang="en-US" dirty="0" smtClean="0">
                <a:effectLst/>
              </a:rPr>
              <a:t>Once projects are complete, the teacher can share students’ work in a variety of educational settings. </a:t>
            </a:r>
            <a:r>
              <a:rPr lang="en-US" dirty="0" err="1" smtClean="0">
                <a:effectLst/>
              </a:rPr>
              <a:t>Glogs</a:t>
            </a:r>
            <a:r>
              <a:rPr lang="en-US" dirty="0" smtClean="0">
                <a:effectLst/>
              </a:rPr>
              <a:t> can be embedded in a blog, wiki, or web page or shared with others using </a:t>
            </a:r>
            <a:r>
              <a:rPr lang="en-US" dirty="0" err="1" smtClean="0">
                <a:effectLst/>
              </a:rPr>
              <a:t>Glogster</a:t>
            </a:r>
            <a:r>
              <a:rPr lang="en-US" dirty="0" smtClean="0">
                <a:effectLst/>
              </a:rPr>
              <a:t>. </a:t>
            </a:r>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60</a:t>
            </a:fld>
            <a:endParaRPr lang="en-US" dirty="0"/>
          </a:p>
        </p:txBody>
      </p:sp>
    </p:spTree>
    <p:extLst>
      <p:ext uri="{BB962C8B-B14F-4D97-AF65-F5344CB8AC3E}">
        <p14:creationId xmlns:p14="http://schemas.microsoft.com/office/powerpoint/2010/main" val="2763178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Google Earth, teachers</a:t>
            </a:r>
            <a:r>
              <a:rPr lang="en-US" baseline="0" dirty="0" smtClean="0"/>
              <a:t> can create customized field trips for shared research. This is great for primary classes.</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61</a:t>
            </a:fld>
            <a:endParaRPr lang="en-US" dirty="0"/>
          </a:p>
        </p:txBody>
      </p:sp>
    </p:spTree>
    <p:extLst>
      <p:ext uri="{BB962C8B-B14F-4D97-AF65-F5344CB8AC3E}">
        <p14:creationId xmlns:p14="http://schemas.microsoft.com/office/powerpoint/2010/main" val="627791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New Literacies Research Lab at the University of Connecticut is the most widely recognized center in the world for conducting research on the new reading comprehension and learning skills required by the Internet and other emerging information and communication technologies. Their work develops research-based evidence to prepare students for their literacy and learning future. They are currently developing an online assessment to determine students digital literacy skills. They have determined areas in which students struggle with digital literacy. The list on this slide is derived from their research.</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62</a:t>
            </a:fld>
            <a:endParaRPr lang="en-US" dirty="0"/>
          </a:p>
        </p:txBody>
      </p:sp>
    </p:spTree>
    <p:extLst>
      <p:ext uri="{BB962C8B-B14F-4D97-AF65-F5344CB8AC3E}">
        <p14:creationId xmlns:p14="http://schemas.microsoft.com/office/powerpoint/2010/main" val="2857299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One group of writing standards is focused on research skills. However the CCS are explicit in pointing out that research is integrated throughout the standards. </a:t>
            </a:r>
            <a:endParaRPr lang="en-US" dirty="0"/>
          </a:p>
        </p:txBody>
      </p:sp>
      <p:sp>
        <p:nvSpPr>
          <p:cNvPr id="32772" name="Slide Number Placeholder 3"/>
          <p:cNvSpPr>
            <a:spLocks noGrp="1"/>
          </p:cNvSpPr>
          <p:nvPr>
            <p:ph type="sldNum" sz="quarter" idx="5"/>
          </p:nvPr>
        </p:nvSpPr>
        <p:spPr bwMode="auto">
          <a:noFill/>
          <a:ln>
            <a:miter lim="800000"/>
            <a:headEnd/>
            <a:tailEnd/>
          </a:ln>
        </p:spPr>
        <p:txBody>
          <a:bodyPr/>
          <a:lstStyle/>
          <a:p>
            <a:fld id="{90E29521-7DDA-47DF-BDFE-23AF3E195B9A}" type="slidenum">
              <a:rPr lang="en-US"/>
              <a:pPr/>
              <a:t>48</a:t>
            </a:fld>
            <a:endParaRPr lang="en-US" dirty="0"/>
          </a:p>
        </p:txBody>
      </p:sp>
    </p:spTree>
    <p:extLst>
      <p:ext uri="{BB962C8B-B14F-4D97-AF65-F5344CB8AC3E}">
        <p14:creationId xmlns:p14="http://schemas.microsoft.com/office/powerpoint/2010/main" val="3181126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defTabSz="905530">
              <a:spcBef>
                <a:spcPct val="0"/>
              </a:spcBef>
              <a:defRPr/>
            </a:pPr>
            <a:r>
              <a:rPr lang="en-US" dirty="0" smtClean="0"/>
              <a:t>Part 4 is</a:t>
            </a:r>
            <a:r>
              <a:rPr lang="en-US" baseline="0" dirty="0" smtClean="0"/>
              <a:t> allotted 60 minutes. </a:t>
            </a:r>
          </a:p>
          <a:p>
            <a:pPr defTabSz="905530">
              <a:spcBef>
                <a:spcPct val="0"/>
              </a:spcBef>
              <a:defRPr/>
            </a:pPr>
            <a:endParaRPr lang="en-US" baseline="0" dirty="0" smtClean="0"/>
          </a:p>
          <a:p>
            <a:pPr defTabSz="905530">
              <a:spcBef>
                <a:spcPct val="0"/>
              </a:spcBef>
              <a:defRPr/>
            </a:pPr>
            <a:r>
              <a:rPr lang="en-US" baseline="0" dirty="0" smtClean="0"/>
              <a:t>In this section, we’ll look at the standards related to research and technology, and think about what that means for elementary students and teachers, especially at the earliest grades.  One of the best ways to do this is to look at units that have been developed by teachers and writers who have worked closely with the authors of the CC.</a:t>
            </a:r>
            <a:endParaRPr lang="en-US" dirty="0" smtClean="0"/>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solidFill>
                  <a:prstClr val="black"/>
                </a:solidFill>
              </a:rPr>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EBF2C5D5-216F-40E9-AADD-049459A18EC7}" type="datetimeFigureOut">
              <a:rPr lang="en-US" smtClean="0">
                <a:solidFill>
                  <a:prstClr val="black"/>
                </a:solidFill>
                <a:latin typeface="Arial" pitchFamily="34" charset="0"/>
              </a:rPr>
              <a:pPr/>
              <a:t>8/7/2014</a:t>
            </a:fld>
            <a:endParaRPr lang="en-US" dirty="0" smtClean="0">
              <a:solidFill>
                <a:prstClr val="black"/>
              </a:solidFill>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solidFill>
                  <a:prstClr val="black"/>
                </a:solidFill>
              </a:rPr>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4102933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 of this slide is to show the writing standards that focus on research skills.</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50</a:t>
            </a:fld>
            <a:endParaRPr lang="en-US" dirty="0"/>
          </a:p>
        </p:txBody>
      </p:sp>
    </p:spTree>
    <p:extLst>
      <p:ext uri="{BB962C8B-B14F-4D97-AF65-F5344CB8AC3E}">
        <p14:creationId xmlns:p14="http://schemas.microsoft.com/office/powerpoint/2010/main" val="2687593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Increased independence, more</a:t>
            </a:r>
            <a:r>
              <a:rPr lang="en-US" baseline="0" dirty="0" smtClean="0"/>
              <a:t> complex tasks, more complex sources, multiple sources. In grade 4, addition W.9, which links Grade 4 reading standards with writing standards.</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51</a:t>
            </a:fld>
            <a:endParaRPr lang="en-US" dirty="0"/>
          </a:p>
        </p:txBody>
      </p:sp>
    </p:spTree>
    <p:extLst>
      <p:ext uri="{BB962C8B-B14F-4D97-AF65-F5344CB8AC3E}">
        <p14:creationId xmlns:p14="http://schemas.microsoft.com/office/powerpoint/2010/main" val="3354143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200" u="none" strike="noStrike" cap="none" normalizeH="0" baseline="0" dirty="0" smtClean="0">
                <a:ln>
                  <a:noFill/>
                </a:ln>
                <a:effectLst/>
              </a:rPr>
              <a:t>The review of the units and the hosted gallery walk are allotted 45 minutes. Allow 20 minutes to review the units, another 10 to create the poster, and 15 for the hosted gallery walk. It will be tight. Emphasize the importance of dividing up large units.</a:t>
            </a:r>
          </a:p>
          <a:p>
            <a:pPr marL="0" marR="0" lvl="0" indent="0" algn="l" defTabSz="914400" rtl="0" eaLnBrk="1" fontAlgn="base" latinLnBrk="0" hangingPunct="1">
              <a:lnSpc>
                <a:spcPct val="100000"/>
              </a:lnSpc>
              <a:spcBef>
                <a:spcPct val="0"/>
              </a:spcBef>
              <a:spcAft>
                <a:spcPts val="600"/>
              </a:spcAft>
              <a:buClrTx/>
              <a:buSzTx/>
              <a:buFontTx/>
              <a:buNone/>
              <a:tabLst/>
            </a:pPr>
            <a:endParaRPr kumimoji="0" lang="en-US" sz="1200" u="none" strike="noStrike" cap="none" normalizeH="0" baseline="0" dirty="0" smtClean="0">
              <a:ln>
                <a:noFill/>
              </a:ln>
              <a:effectLst/>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1200" u="none" strike="noStrike" cap="none" normalizeH="0" baseline="0" dirty="0" smtClean="0">
                <a:ln>
                  <a:noFill/>
                </a:ln>
                <a:effectLst/>
              </a:rPr>
              <a:t>Facilitator: If you’d like, you can creatively use the cards that participants were dealt this morning to form research teams. Or if you’d like, you can just number off; for example a group of 30 can number be formed into 6 teams (2 teams for each unit).  </a:t>
            </a:r>
            <a:r>
              <a:rPr kumimoji="0" lang="en-US" sz="1200" u="none" strike="noStrike" cap="none" normalizeH="0" baseline="0" smtClean="0">
                <a:ln>
                  <a:noFill/>
                </a:ln>
                <a:effectLst/>
              </a:rPr>
              <a:t>No team </a:t>
            </a:r>
            <a:r>
              <a:rPr kumimoji="0" lang="en-US" sz="1200" u="none" strike="noStrike" cap="none" normalizeH="0" baseline="0" dirty="0" smtClean="0">
                <a:ln>
                  <a:noFill/>
                </a:ln>
                <a:effectLst/>
              </a:rPr>
              <a:t>should be larger than 6 members.</a:t>
            </a:r>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8/7/2014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52</a:t>
            </a:fld>
            <a:endParaRPr lang="en-US" dirty="0"/>
          </a:p>
        </p:txBody>
      </p:sp>
    </p:spTree>
    <p:extLst>
      <p:ext uri="{BB962C8B-B14F-4D97-AF65-F5344CB8AC3E}">
        <p14:creationId xmlns:p14="http://schemas.microsoft.com/office/powerpoint/2010/main" val="1951418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200" u="none" strike="noStrike" cap="none" normalizeH="0" baseline="0" dirty="0" smtClean="0">
                <a:ln>
                  <a:noFill/>
                </a:ln>
                <a:effectLst/>
              </a:rPr>
              <a:t>Facilitator: You do not have to do anything with this slide; it is for the convenience of participants who are following along with the PPT. There will be hard copies of each of the modules for the participants to choose. Since all three modules are located on the same web site there is only one web address for them to retrieve a copy of all three units.</a:t>
            </a:r>
          </a:p>
          <a:p>
            <a:pPr marL="0" marR="0" lvl="0" indent="0" algn="l" defTabSz="914400" rtl="0" eaLnBrk="1" fontAlgn="base" latinLnBrk="0" hangingPunct="1">
              <a:lnSpc>
                <a:spcPct val="100000"/>
              </a:lnSpc>
              <a:spcBef>
                <a:spcPct val="0"/>
              </a:spcBef>
              <a:spcAft>
                <a:spcPts val="600"/>
              </a:spcAft>
              <a:buClrTx/>
              <a:buSzTx/>
              <a:buFontTx/>
              <a:buNone/>
              <a:tabLst/>
            </a:pPr>
            <a:endParaRPr kumimoji="0" lang="en-US" sz="1200" u="none" strike="noStrike" cap="none" normalizeH="0" baseline="0" dirty="0" smtClean="0">
              <a:ln>
                <a:noFill/>
              </a:ln>
              <a:effectLst/>
            </a:endParaRPr>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8/7/2014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53</a:t>
            </a:fld>
            <a:endParaRPr lang="en-US" dirty="0"/>
          </a:p>
        </p:txBody>
      </p:sp>
    </p:spTree>
    <p:extLst>
      <p:ext uri="{BB962C8B-B14F-4D97-AF65-F5344CB8AC3E}">
        <p14:creationId xmlns:p14="http://schemas.microsoft.com/office/powerpoint/2010/main" val="2811126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200" u="none" strike="noStrike" cap="none" normalizeH="0" baseline="0" dirty="0" smtClean="0">
                <a:ln>
                  <a:noFill/>
                </a:ln>
                <a:effectLst/>
              </a:rPr>
              <a:t>Re-group participants so that each new group has one member from each former team. There should be a representative from each unit in each group. So, if there were six teams working on the three units (2 teams per unit) they should make six new groups with representatives from the six research teams. These groups should be formed standing up, not seated. Although some participants reviewed the same unit, they will create different charts. They should be hung together in order to see the different areas that each team focused on as well as the “missed opportunities” for building research skills within the unit. </a:t>
            </a:r>
          </a:p>
          <a:p>
            <a:pPr marL="0" marR="0" lvl="0" indent="0" algn="l" defTabSz="914400" rtl="0" eaLnBrk="1" fontAlgn="base" latinLnBrk="0" hangingPunct="1">
              <a:lnSpc>
                <a:spcPct val="100000"/>
              </a:lnSpc>
              <a:spcBef>
                <a:spcPct val="0"/>
              </a:spcBef>
              <a:spcAft>
                <a:spcPts val="600"/>
              </a:spcAft>
              <a:buClrTx/>
              <a:buSzTx/>
              <a:buFontTx/>
              <a:buNone/>
              <a:tabLst/>
            </a:pPr>
            <a:endParaRPr kumimoji="0" lang="en-US" sz="1200" u="none" strike="noStrike" cap="none" normalizeH="0" baseline="0" dirty="0" smtClean="0">
              <a:ln>
                <a:noFill/>
              </a:ln>
              <a:effectLst/>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1200" u="none" strike="noStrike" cap="none" normalizeH="0" baseline="0" dirty="0" smtClean="0">
                <a:ln>
                  <a:noFill/>
                </a:ln>
                <a:effectLst/>
              </a:rPr>
              <a:t>Tell groups what the signal will be (e.g. rhythmic clap, lights flicking, stopwatch on your cell phone, or on the computer). It can be an audible or visible signal. Depending on the number of groups, allow approximately 2 minutes at a poster, then move participants to the next poster.  With movement, this activity should take about 15 minutes.</a:t>
            </a:r>
          </a:p>
          <a:p>
            <a:pPr marL="0" marR="0" lvl="0" indent="0" algn="l" defTabSz="914400" rtl="0" eaLnBrk="1" fontAlgn="base" latinLnBrk="0" hangingPunct="1">
              <a:lnSpc>
                <a:spcPct val="100000"/>
              </a:lnSpc>
              <a:spcBef>
                <a:spcPct val="0"/>
              </a:spcBef>
              <a:spcAft>
                <a:spcPts val="600"/>
              </a:spcAft>
              <a:buClrTx/>
              <a:buSzTx/>
              <a:buFontTx/>
              <a:buNone/>
              <a:tabLst/>
            </a:pPr>
            <a:endParaRPr kumimoji="0" lang="en-US" sz="1200" u="none" strike="noStrike" cap="none" normalizeH="0" baseline="0" dirty="0" smtClean="0">
              <a:ln>
                <a:noFill/>
              </a:ln>
              <a:effectLst/>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1200" u="none" strike="noStrike" cap="none" normalizeH="0" baseline="0" dirty="0" smtClean="0">
                <a:ln>
                  <a:noFill/>
                </a:ln>
                <a:effectLst/>
              </a:rPr>
              <a:t>Hosted Gallery Walk adapted from Expeditionary Learning’s Protocols and Resources on </a:t>
            </a:r>
            <a:r>
              <a:rPr kumimoji="0" lang="en-US" sz="1200" u="none" strike="noStrike" cap="none" normalizeH="0" baseline="0" dirty="0" err="1" smtClean="0">
                <a:ln>
                  <a:noFill/>
                </a:ln>
                <a:effectLst/>
              </a:rPr>
              <a:t>EngageNY</a:t>
            </a:r>
            <a:r>
              <a:rPr kumimoji="0" lang="en-US" sz="1200" u="none" strike="noStrike" cap="none" normalizeH="0" baseline="0" dirty="0" smtClean="0">
                <a:ln>
                  <a:noFill/>
                </a:ln>
                <a:effectLst/>
              </a:rPr>
              <a:t>: http://www.engageny.org/sites/default/files/resource/attachments/appendix_protocols_and_resources.pdf</a:t>
            </a:r>
          </a:p>
          <a:p>
            <a:pPr marL="0" marR="0" lvl="0" indent="0" algn="l" defTabSz="914400" rtl="0" eaLnBrk="1" fontAlgn="base" latinLnBrk="0" hangingPunct="1">
              <a:lnSpc>
                <a:spcPct val="100000"/>
              </a:lnSpc>
              <a:spcBef>
                <a:spcPct val="0"/>
              </a:spcBef>
              <a:spcAft>
                <a:spcPts val="600"/>
              </a:spcAft>
              <a:buClrTx/>
              <a:buSzTx/>
              <a:buFontTx/>
              <a:buNone/>
              <a:tabLst/>
            </a:pPr>
            <a:endParaRPr kumimoji="0" lang="en-US" sz="1200" u="none" strike="noStrike" cap="none" normalizeH="0" baseline="0" dirty="0" smtClean="0">
              <a:ln>
                <a:noFill/>
              </a:ln>
              <a:effectLst/>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1200" u="none" strike="noStrike" cap="none" normalizeH="0" baseline="0" dirty="0" smtClean="0">
                <a:ln>
                  <a:noFill/>
                </a:ln>
                <a:effectLst/>
              </a:rPr>
              <a:t>The hosted gallery walk involves small-group collaboration to create a product, yet makes individuals responsible for the learning and the teaching.</a:t>
            </a:r>
          </a:p>
          <a:p>
            <a:pPr marL="0" marR="0" lvl="0" indent="0" algn="l" defTabSz="914400" rtl="0" eaLnBrk="1" fontAlgn="base" latinLnBrk="0" hangingPunct="1">
              <a:lnSpc>
                <a:spcPct val="100000"/>
              </a:lnSpc>
              <a:spcBef>
                <a:spcPct val="0"/>
              </a:spcBef>
              <a:spcAft>
                <a:spcPts val="600"/>
              </a:spcAft>
              <a:buClrTx/>
              <a:buSzTx/>
              <a:buFontTx/>
              <a:buNone/>
              <a:tabLst/>
            </a:pPr>
            <a:endParaRPr kumimoji="0" lang="en-US" sz="1200" u="none" strike="noStrike" cap="none" normalizeH="0" baseline="0" dirty="0" smtClean="0">
              <a:ln>
                <a:noFill/>
              </a:ln>
              <a:effectLst/>
            </a:endParaRPr>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AB4DB681-BD08-4337-9040-53EA7430FEA9}" type="datetimeFigureOut">
              <a:rPr lang="en-US" smtClean="0">
                <a:latin typeface="Arial" pitchFamily="34" charset="0"/>
              </a:rPr>
              <a:pPr/>
              <a:t>8/7/2014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54</a:t>
            </a:fld>
            <a:endParaRPr lang="en-US" dirty="0"/>
          </a:p>
        </p:txBody>
      </p:sp>
    </p:spTree>
    <p:extLst>
      <p:ext uri="{BB962C8B-B14F-4D97-AF65-F5344CB8AC3E}">
        <p14:creationId xmlns:p14="http://schemas.microsoft.com/office/powerpoint/2010/main" val="43052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provides closure to the Gallery Walk. Encourage volunteers to offer responses, based on their review of units and the Gallery Walk.</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55</a:t>
            </a:fld>
            <a:endParaRPr lang="en-US" dirty="0"/>
          </a:p>
        </p:txBody>
      </p:sp>
    </p:spTree>
    <p:extLst>
      <p:ext uri="{BB962C8B-B14F-4D97-AF65-F5344CB8AC3E}">
        <p14:creationId xmlns:p14="http://schemas.microsoft.com/office/powerpoint/2010/main" val="4138444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62181024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p>
            <a:r>
              <a:rPr lang="en-US" dirty="0"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197547826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7"/>
          </p:nvPr>
        </p:nvSpPr>
        <p:spPr>
          <a:xfrm>
            <a:off x="381000" y="6071616"/>
            <a:ext cx="2203704" cy="484632"/>
          </a:xfrm>
          <a:prstGeom prst="rect">
            <a:avLst/>
          </a:prstGeom>
        </p:spPr>
        <p:txBody>
          <a:bodyPr/>
          <a:lstStyle/>
          <a:p>
            <a:r>
              <a:rPr lang="en-US" dirty="0" smtClean="0"/>
              <a:t> </a:t>
            </a:r>
            <a:endParaRPr lang="en-US" dirty="0"/>
          </a:p>
        </p:txBody>
      </p:sp>
      <p:sp>
        <p:nvSpPr>
          <p:cNvPr id="7" name="Slide Number Placeholder 6"/>
          <p:cNvSpPr>
            <a:spLocks noGrp="1"/>
          </p:cNvSpPr>
          <p:nvPr>
            <p:ph type="sldNum" sz="quarter" idx="18"/>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5351860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673913053"/>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1700329948"/>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2302515"/>
            <a:ext cx="7886700" cy="1218795"/>
          </a:xfrm>
        </p:spPr>
        <p:txBody>
          <a:bodyPr anchor="b"/>
          <a:lstStyle>
            <a:lvl1pPr>
              <a:defRPr sz="4400"/>
            </a:lvl1pPr>
          </a:lstStyle>
          <a:p>
            <a:r>
              <a:rPr lang="en-US" dirty="0" smtClean="0"/>
              <a:t>Click to edit Master title style</a:t>
            </a:r>
            <a:br>
              <a:rPr lang="en-US" dirty="0" smtClean="0"/>
            </a:br>
            <a:endParaRPr lang="en-US" dirty="0"/>
          </a:p>
        </p:txBody>
      </p:sp>
      <p:sp>
        <p:nvSpPr>
          <p:cNvPr id="3" name="Text Placeholder 2"/>
          <p:cNvSpPr>
            <a:spLocks noGrp="1"/>
          </p:cNvSpPr>
          <p:nvPr>
            <p:ph type="body" idx="1"/>
          </p:nvPr>
        </p:nvSpPr>
        <p:spPr>
          <a:xfrm>
            <a:off x="623888" y="4257858"/>
            <a:ext cx="7886700" cy="1231106"/>
          </a:xfrm>
        </p:spPr>
        <p:txBody>
          <a:bodyPr/>
          <a:lstStyle>
            <a:lvl1pPr marL="393192" indent="-402336" algn="l" defTabSz="914363" rtl="0" eaLnBrk="1" latinLnBrk="0" hangingPunct="1">
              <a:lnSpc>
                <a:spcPct val="90000"/>
              </a:lnSpc>
              <a:spcBef>
                <a:spcPts val="1200"/>
              </a:spcBef>
              <a:buFontTx/>
              <a:buBlip>
                <a:blip r:embed="rId2"/>
              </a:buBlip>
              <a:defRPr lang="en-US" sz="4000" kern="1200" dirty="0" smtClean="0">
                <a:solidFill>
                  <a:srgbClr val="000000"/>
                </a:solidFill>
                <a:latin typeface="+mn-lt"/>
                <a:ea typeface="+mn-ea"/>
                <a:cs typeface="+mn-cs"/>
              </a:defRPr>
            </a:lvl1pPr>
            <a:lvl2pPr marL="393192" indent="-402336">
              <a:spcBef>
                <a:spcPts val="1200"/>
              </a:spcBef>
              <a:buNone/>
              <a:defRPr lang="en-US" sz="4000" kern="1200" dirty="0" smtClean="0">
                <a:solidFill>
                  <a:srgbClr val="000000"/>
                </a:solidFill>
                <a:latin typeface="+mn-lt"/>
                <a:ea typeface="+mn-ea"/>
                <a:cs typeface="+mn-cs"/>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a:t>
            </a:r>
          </a:p>
          <a:p>
            <a:pPr marL="914400" lvl="1" indent="-396875" algn="l" defTabSz="914363" rtl="0" eaLnBrk="1" latinLnBrk="0" hangingPunct="1">
              <a:lnSpc>
                <a:spcPct val="90000"/>
              </a:lnSpc>
              <a:spcBef>
                <a:spcPct val="20000"/>
              </a:spcBef>
              <a:buFontTx/>
              <a:buBlip>
                <a:blip r:embed="rId3"/>
              </a:buBlip>
            </a:pPr>
            <a:r>
              <a:rPr lang="en-US" dirty="0" smtClean="0"/>
              <a:t>Click to edit</a:t>
            </a:r>
          </a:p>
        </p:txBody>
      </p:sp>
      <p:sp>
        <p:nvSpPr>
          <p:cNvPr id="6" name="Slide Number Placeholder 5"/>
          <p:cNvSpPr>
            <a:spLocks noGrp="1"/>
          </p:cNvSpPr>
          <p:nvPr>
            <p:ph type="sldNum" sz="quarter" idx="12"/>
          </p:nvPr>
        </p:nvSpPr>
        <p:spPr/>
        <p:txBody>
          <a:bodyPr/>
          <a:lstStyle>
            <a:lvl1pPr algn="r">
              <a:defRPr>
                <a:solidFill>
                  <a:schemeClr val="bg1">
                    <a:lumMod val="65000"/>
                  </a:schemeClr>
                </a:solidFill>
              </a:defRPr>
            </a:lvl1pPr>
          </a:lstStyle>
          <a:p>
            <a:fld id="{7D5C1135-EF3A-441C-9DC2-8C709DF76F72}" type="slidenum">
              <a:rPr lang="en-US" smtClean="0"/>
              <a:pPr/>
              <a:t>‹#›</a:t>
            </a:fld>
            <a:endParaRPr lang="en-US" dirty="0"/>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3888" y="658432"/>
            <a:ext cx="2209524" cy="495238"/>
          </a:xfrm>
          <a:prstGeom prst="rect">
            <a:avLst/>
          </a:prstGeom>
        </p:spPr>
      </p:pic>
      <p:cxnSp>
        <p:nvCxnSpPr>
          <p:cNvPr id="8" name="Straight Connector 7"/>
          <p:cNvCxnSpPr/>
          <p:nvPr userDrawn="1"/>
        </p:nvCxnSpPr>
        <p:spPr>
          <a:xfrm>
            <a:off x="0" y="3889583"/>
            <a:ext cx="9144000" cy="0"/>
          </a:xfrm>
          <a:prstGeom prst="line">
            <a:avLst/>
          </a:prstGeom>
          <a:ln w="50800"/>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64599226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5"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34982418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4"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435126039"/>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457200" y="5334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17"/>
          <p:cNvSpPr>
            <a:spLocks noGrp="1"/>
          </p:cNvSpPr>
          <p:nvPr>
            <p:ph type="ftr" sz="quarter" idx="17"/>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16" name="Slide Number Placeholder 18"/>
          <p:cNvSpPr>
            <a:spLocks noGrp="1"/>
          </p:cNvSpPr>
          <p:nvPr>
            <p:ph type="sldNum" sz="quarter" idx="18"/>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95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335366084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Content Placeholder 2"/>
          <p:cNvSpPr>
            <a:spLocks noGrp="1"/>
          </p:cNvSpPr>
          <p:nvPr>
            <p:ph idx="1"/>
          </p:nvPr>
        </p:nvSpPr>
        <p:spPr>
          <a:xfrm>
            <a:off x="533400" y="1524000"/>
            <a:ext cx="8153400" cy="3886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457200" y="563562"/>
            <a:ext cx="6858000" cy="655638"/>
          </a:xfrm>
        </p:spPr>
        <p:txBody>
          <a:bodyPr>
            <a:noAutofit/>
          </a:bodyPr>
          <a:lstStyle>
            <a:lvl1pPr>
              <a:defRPr lang="en-US" dirty="0"/>
            </a:lvl1pPr>
          </a:lstStyle>
          <a:p>
            <a:r>
              <a:rPr lang="en-US" dirty="0" smtClean="0"/>
              <a:t>Click to edit Master title style</a:t>
            </a:r>
            <a:endParaRPr lang="en-US" dirty="0"/>
          </a:p>
        </p:txBody>
      </p:sp>
      <p:sp>
        <p:nvSpPr>
          <p:cNvPr id="5"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9"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2981906300"/>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1"/>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2"/>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1753496733"/>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Bullet Slide 1">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3505200"/>
          </a:xfrm>
        </p:spPr>
        <p:txBody>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57200" y="533400"/>
            <a:ext cx="6858000" cy="838200"/>
          </a:xfrm>
        </p:spPr>
        <p:txBody>
          <a:bodyPr/>
          <a:lstStyle>
            <a:lvl1pPr>
              <a:defRPr sz="3200">
                <a:solidFill>
                  <a:srgbClr val="214291"/>
                </a:solidFill>
              </a:defRPr>
            </a:lvl1pPr>
          </a:lstStyle>
          <a:p>
            <a:r>
              <a:rPr lang="en-US" dirty="0" smtClean="0"/>
              <a:t>Click to edit Master title style</a:t>
            </a:r>
            <a:endParaRPr lang="en-US" dirty="0"/>
          </a:p>
        </p:txBody>
      </p:sp>
      <p:sp>
        <p:nvSpPr>
          <p:cNvPr id="4" name="Footer Placeholder 4"/>
          <p:cNvSpPr>
            <a:spLocks noGrp="1"/>
          </p:cNvSpPr>
          <p:nvPr>
            <p:ph type="ftr" sz="quarter" idx="10"/>
          </p:nvPr>
        </p:nvSpPr>
        <p:spPr>
          <a:xfrm>
            <a:off x="5638800" y="6019800"/>
            <a:ext cx="2057400" cy="365125"/>
          </a:xfrm>
        </p:spPr>
        <p:txBody>
          <a:bodyPr/>
          <a:lstStyle>
            <a:lvl1pPr>
              <a:defRPr/>
            </a:lvl1pPr>
          </a:lstStyle>
          <a:p>
            <a:pPr>
              <a:defRPr/>
            </a:pPr>
            <a:r>
              <a:rPr lang="en-US" dirty="0" smtClean="0"/>
              <a:t> </a:t>
            </a:r>
            <a:endParaRPr lang="en-US" dirty="0"/>
          </a:p>
        </p:txBody>
      </p:sp>
      <p:sp>
        <p:nvSpPr>
          <p:cNvPr id="5" name="Slide Number Placeholder 5"/>
          <p:cNvSpPr>
            <a:spLocks noGrp="1"/>
          </p:cNvSpPr>
          <p:nvPr>
            <p:ph type="sldNum" sz="quarter" idx="11"/>
          </p:nvPr>
        </p:nvSpPr>
        <p:spPr>
          <a:xfrm>
            <a:off x="7772400" y="6019800"/>
            <a:ext cx="914400" cy="365125"/>
          </a:xfrm>
        </p:spPr>
        <p:txBody>
          <a:bodyPr/>
          <a:lstStyle>
            <a:lvl1pPr>
              <a:defRPr/>
            </a:lvl1pPr>
          </a:lstStyle>
          <a:p>
            <a:pPr>
              <a:defRPr/>
            </a:pPr>
            <a:fld id="{89B261EF-24E7-4286-97C7-81257D0A83CF}" type="slidenum">
              <a:rPr lang="en-US"/>
              <a:pPr>
                <a:defRPr/>
              </a:pPr>
              <a:t>‹#›</a:t>
            </a:fld>
            <a:endParaRPr lang="en-US" dirty="0"/>
          </a:p>
        </p:txBody>
      </p:sp>
    </p:spTree>
    <p:extLst>
      <p:ext uri="{BB962C8B-B14F-4D97-AF65-F5344CB8AC3E}">
        <p14:creationId xmlns:p14="http://schemas.microsoft.com/office/powerpoint/2010/main" val="38749822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7906152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3228380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13162030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7" name="Slide Number Placeholder 6"/>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34147551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smtClean="0"/>
              <a:t> </a:t>
            </a:r>
            <a:endParaRPr lang="en-US" dirty="0"/>
          </a:p>
        </p:txBody>
      </p:sp>
      <p:sp>
        <p:nvSpPr>
          <p:cNvPr id="9" name="Slide Number Placeholder 8"/>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3037956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33035443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20120275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7" name="Slide Number Placeholder 6"/>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12603260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7" name="Slide Number Placeholder 6"/>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1122263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1"/>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2"/>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3506729684"/>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24199313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2861085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651568982"/>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9" name="Slide Number Placeholder 8"/>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97168872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11" name="Slide Number Placeholder 10"/>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983690822"/>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2"/>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4012186073"/>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6" name="Slide Number Placeholder 5"/>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4109600698"/>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4583986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4" cstate="print"/>
          <a:srcRect/>
          <a:stretch>
            <a:fillRect/>
          </a:stretch>
        </p:blipFill>
        <p:spPr bwMode="auto">
          <a:xfrm rot="10800000">
            <a:off x="0" y="6008687"/>
            <a:ext cx="9159875" cy="849313"/>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3"/>
          </p:nvPr>
        </p:nvSpPr>
        <p:spPr>
          <a:xfrm>
            <a:off x="381000" y="6071616"/>
            <a:ext cx="2203704" cy="484632"/>
          </a:xfrm>
          <a:prstGeom prst="rect">
            <a:avLst/>
          </a:prstGeom>
          <a:blipFill>
            <a:blip r:embed="rId15"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6" name="Slide Number Placeholder 5"/>
          <p:cNvSpPr>
            <a:spLocks noGrp="1"/>
          </p:cNvSpPr>
          <p:nvPr>
            <p:ph type="sldNum" sz="quarter" idx="4"/>
          </p:nvPr>
        </p:nvSpPr>
        <p:spPr>
          <a:xfrm>
            <a:off x="6559296" y="6074282"/>
            <a:ext cx="2203704" cy="484632"/>
          </a:xfrm>
          <a:prstGeom prst="rect">
            <a:avLst/>
          </a:prstGeom>
        </p:spPr>
        <p:txBody>
          <a:bodyPr vert="horz" lIns="91440" tIns="45720" rIns="91440" bIns="45720" rtlCol="0" anchor="ctr"/>
          <a:lstStyle>
            <a:lvl1pPr algn="r">
              <a:defRPr sz="1600">
                <a:solidFill>
                  <a:schemeClr val="bg1"/>
                </a:solidFill>
                <a:latin typeface="Times New Roman" panose="02020603050405020304" pitchFamily="18" charset="0"/>
                <a:cs typeface="Times New Roman" panose="02020603050405020304" pitchFamily="18" charset="0"/>
              </a:defRPr>
            </a:lvl1pPr>
          </a:lstStyle>
          <a:p>
            <a:fld id="{EE3D4692-A625-460F-A072-DE10EEAA5719}" type="slidenum">
              <a:rPr lang="en-US" smtClean="0"/>
              <a:pPr/>
              <a:t>‹#›</a:t>
            </a:fld>
            <a:endParaRPr lang="en-US" dirty="0"/>
          </a:p>
        </p:txBody>
      </p:sp>
      <p:sp>
        <p:nvSpPr>
          <p:cNvPr id="5" name="TextBox 4"/>
          <p:cNvSpPr txBox="1"/>
          <p:nvPr userDrawn="1"/>
        </p:nvSpPr>
        <p:spPr>
          <a:xfrm>
            <a:off x="3118006" y="6071616"/>
            <a:ext cx="3185975" cy="461665"/>
          </a:xfrm>
          <a:prstGeom prst="rect">
            <a:avLst/>
          </a:prstGeom>
          <a:noFill/>
        </p:spPr>
        <p:txBody>
          <a:bodyPr wrap="square" rtlCol="0">
            <a:spAutoFit/>
          </a:bodyPr>
          <a:lstStyle/>
          <a:p>
            <a:pPr algn="ctr"/>
            <a:r>
              <a:rPr lang="en-US" sz="2400" smtClean="0">
                <a:solidFill>
                  <a:schemeClr val="bg1"/>
                </a:solidFill>
              </a:rPr>
              <a:t>Activity 6</a:t>
            </a:r>
            <a:endParaRPr lang="en-US" sz="2400" dirty="0">
              <a:solidFill>
                <a:schemeClr val="bg1"/>
              </a:solidFill>
            </a:endParaRPr>
          </a:p>
        </p:txBody>
      </p:sp>
    </p:spTree>
    <p:extLst>
      <p:ext uri="{BB962C8B-B14F-4D97-AF65-F5344CB8AC3E}">
        <p14:creationId xmlns:p14="http://schemas.microsoft.com/office/powerpoint/2010/main" val="3153541859"/>
      </p:ext>
    </p:extLst>
  </p:cSld>
  <p:clrMap bg1="lt1" tx1="dk1" bg2="lt2" tx2="dk2" accent1="accent1" accent2="accent2" accent3="accent3" accent4="accent4" accent5="accent5" accent6="accent6" hlink="hlink" folHlink="folHlink"/>
  <p:sldLayoutIdLst>
    <p:sldLayoutId id="2147483688" r:id="rId1"/>
    <p:sldLayoutId id="2147483669" r:id="rId2"/>
    <p:sldLayoutId id="2147483690" r:id="rId3"/>
    <p:sldLayoutId id="2147483722" r:id="rId4"/>
    <p:sldLayoutId id="2147483718" r:id="rId5"/>
    <p:sldLayoutId id="2147483719" r:id="rId6"/>
    <p:sldLayoutId id="2147483694" r:id="rId7"/>
    <p:sldLayoutId id="2147483695" r:id="rId8"/>
    <p:sldLayoutId id="2147483720" r:id="rId9"/>
    <p:sldLayoutId id="2147483721" r:id="rId10"/>
    <p:sldLayoutId id="2147483710" r:id="rId11"/>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7"/>
          <p:cNvSpPr>
            <a:spLocks noGrp="1"/>
          </p:cNvSpPr>
          <p:nvPr>
            <p:ph type="ftr" sz="quarter" idx="3"/>
          </p:nvPr>
        </p:nvSpPr>
        <p:spPr>
          <a:xfrm>
            <a:off x="381000" y="6299071"/>
            <a:ext cx="2203704" cy="484632"/>
          </a:xfrm>
          <a:prstGeom prst="rect">
            <a:avLst/>
          </a:prstGeom>
          <a:blipFill>
            <a:blip r:embed="rId1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55960434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35" r:id="rId3"/>
    <p:sldLayoutId id="2147483714" r:id="rId4"/>
    <p:sldLayoutId id="2147483715" r:id="rId5"/>
    <p:sldLayoutId id="2147483716" r:id="rId6"/>
    <p:sldLayoutId id="2147483717" r:id="rId7"/>
    <p:sldLayoutId id="2147483736" r:id="rId8"/>
    <p:sldLayoutId id="2147483737" r:id="rId9"/>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68838591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newliteracies.uconn.edu/events.html"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http://www.doe.mass.edu/candi/model/files.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7048" y="1901880"/>
            <a:ext cx="7681913" cy="1523495"/>
          </a:xfrm>
        </p:spPr>
        <p:txBody>
          <a:bodyPr/>
          <a:lstStyle/>
          <a:p>
            <a:r>
              <a:rPr lang="en-US" sz="4400" dirty="0" smtClean="0"/>
              <a:t>Connecticut Core Standards </a:t>
            </a:r>
            <a:br>
              <a:rPr lang="en-US" sz="4400" dirty="0" smtClean="0"/>
            </a:br>
            <a:r>
              <a:rPr lang="en-US" sz="4400" dirty="0" smtClean="0"/>
              <a:t>for English Language Arts &amp; Literacy</a:t>
            </a:r>
            <a:endParaRPr lang="en-US" sz="4400" dirty="0"/>
          </a:p>
        </p:txBody>
      </p:sp>
      <p:sp>
        <p:nvSpPr>
          <p:cNvPr id="6" name="Subtitle 5"/>
          <p:cNvSpPr>
            <a:spLocks noGrp="1"/>
          </p:cNvSpPr>
          <p:nvPr>
            <p:ph type="subTitle" idx="1"/>
          </p:nvPr>
        </p:nvSpPr>
        <p:spPr>
          <a:xfrm>
            <a:off x="730248" y="3441165"/>
            <a:ext cx="7681913" cy="461665"/>
          </a:xfrm>
        </p:spPr>
        <p:txBody>
          <a:bodyPr/>
          <a:lstStyle/>
          <a:p>
            <a:pPr lvl="0"/>
            <a:r>
              <a:rPr lang="en-US" sz="4000" dirty="0" smtClean="0"/>
              <a:t>Systems of Professional Learning</a:t>
            </a:r>
          </a:p>
        </p:txBody>
      </p:sp>
      <p:sp>
        <p:nvSpPr>
          <p:cNvPr id="7" name="Subtitle 5"/>
          <p:cNvSpPr txBox="1">
            <a:spLocks/>
          </p:cNvSpPr>
          <p:nvPr/>
        </p:nvSpPr>
        <p:spPr>
          <a:xfrm>
            <a:off x="630622" y="4299507"/>
            <a:ext cx="8146240" cy="1106970"/>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3200" i="1" kern="1200">
                <a:solidFill>
                  <a:schemeClr val="bg1">
                    <a:lumMod val="8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0" dirty="0" smtClean="0">
                <a:solidFill>
                  <a:schemeClr val="tx2"/>
                </a:solidFill>
              </a:rPr>
              <a:t>Module 3 Grades K–5: </a:t>
            </a:r>
          </a:p>
          <a:p>
            <a:r>
              <a:rPr lang="en-US" i="0" dirty="0" smtClean="0">
                <a:solidFill>
                  <a:schemeClr val="tx2"/>
                </a:solidFill>
              </a:rPr>
              <a:t>Supporting All Students in Writing and Research</a:t>
            </a:r>
            <a:endParaRPr lang="en-US" dirty="0"/>
          </a:p>
        </p:txBody>
      </p:sp>
      <p:pic>
        <p:nvPicPr>
          <p:cNvPr id="18" name="Picture 17"/>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306"/>
                    </a14:imgEffect>
                  </a14:imgLayer>
                </a14:imgProps>
              </a:ext>
              <a:ext uri="{28A0092B-C50C-407E-A947-70E740481C1C}">
                <a14:useLocalDpi xmlns:a14="http://schemas.microsoft.com/office/drawing/2010/main" val="0"/>
              </a:ext>
            </a:extLst>
          </a:blip>
          <a:stretch>
            <a:fillRect/>
          </a:stretch>
        </p:blipFill>
        <p:spPr>
          <a:xfrm>
            <a:off x="7616444" y="169357"/>
            <a:ext cx="1371600" cy="16383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890" y="371250"/>
            <a:ext cx="4000000" cy="888889"/>
          </a:xfrm>
          <a:prstGeom prst="rect">
            <a:avLst/>
          </a:prstGeom>
        </p:spPr>
      </p:pic>
    </p:spTree>
    <p:extLst>
      <p:ext uri="{BB962C8B-B14F-4D97-AF65-F5344CB8AC3E}">
        <p14:creationId xmlns:p14="http://schemas.microsoft.com/office/powerpoint/2010/main" val="190782232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4048" y="1524195"/>
            <a:ext cx="8153400" cy="4124206"/>
          </a:xfrm>
        </p:spPr>
        <p:txBody>
          <a:bodyPr/>
          <a:lstStyle/>
          <a:p>
            <a:pPr marL="0" indent="0">
              <a:buNone/>
            </a:pPr>
            <a:r>
              <a:rPr lang="en-US" dirty="0" smtClean="0"/>
              <a:t>“It </a:t>
            </a:r>
            <a:r>
              <a:rPr lang="en-US" dirty="0"/>
              <a:t>is especially important that writing is included as an integral part of content instruction in the </a:t>
            </a:r>
            <a:r>
              <a:rPr lang="en-US" dirty="0" smtClean="0"/>
              <a:t>disciplines… When </a:t>
            </a:r>
            <a:r>
              <a:rPr lang="en-US" dirty="0"/>
              <a:t>students write informative papers about the content they are learning, it forces them to make decisions about </a:t>
            </a:r>
          </a:p>
          <a:p>
            <a:pPr lvl="1"/>
            <a:r>
              <a:rPr lang="en-US" dirty="0"/>
              <a:t>What information is most important</a:t>
            </a:r>
          </a:p>
          <a:p>
            <a:pPr lvl="1"/>
            <a:r>
              <a:rPr lang="en-US" dirty="0"/>
              <a:t>What consequences were positive, negative, or both</a:t>
            </a:r>
          </a:p>
          <a:p>
            <a:pPr lvl="1"/>
            <a:r>
              <a:rPr lang="en-US" dirty="0"/>
              <a:t>How findings should be organized and </a:t>
            </a:r>
            <a:r>
              <a:rPr lang="en-US" dirty="0" smtClean="0"/>
              <a:t>presented”</a:t>
            </a:r>
            <a:endParaRPr lang="en-US" dirty="0"/>
          </a:p>
        </p:txBody>
      </p:sp>
      <p:sp>
        <p:nvSpPr>
          <p:cNvPr id="4" name="Title 3"/>
          <p:cNvSpPr>
            <a:spLocks noGrp="1"/>
          </p:cNvSpPr>
          <p:nvPr>
            <p:ph type="title"/>
          </p:nvPr>
        </p:nvSpPr>
        <p:spPr/>
        <p:txBody>
          <a:bodyPr>
            <a:normAutofit fontScale="90000"/>
          </a:bodyPr>
          <a:lstStyle/>
          <a:p>
            <a:r>
              <a:rPr lang="en-US" dirty="0" smtClean="0"/>
              <a:t>Writing and Research build Content Knowledge</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56</a:t>
            </a:fld>
            <a:endParaRPr lang="en-US" dirty="0"/>
          </a:p>
        </p:txBody>
      </p:sp>
      <p:sp>
        <p:nvSpPr>
          <p:cNvPr id="6" name="Rectangle 5"/>
          <p:cNvSpPr/>
          <p:nvPr/>
        </p:nvSpPr>
        <p:spPr>
          <a:xfrm>
            <a:off x="5569249" y="5645243"/>
            <a:ext cx="1648272" cy="369332"/>
          </a:xfrm>
          <a:prstGeom prst="rect">
            <a:avLst/>
          </a:prstGeom>
        </p:spPr>
        <p:txBody>
          <a:bodyPr wrap="none">
            <a:spAutoFit/>
          </a:bodyPr>
          <a:lstStyle/>
          <a:p>
            <a:r>
              <a:rPr lang="en-US" dirty="0" smtClean="0"/>
              <a:t>Graham </a:t>
            </a:r>
            <a:r>
              <a:rPr lang="en-US" dirty="0"/>
              <a:t>(2013</a:t>
            </a:r>
            <a:r>
              <a:rPr lang="en-US" dirty="0" smtClean="0"/>
              <a:t>) </a:t>
            </a:r>
            <a:endParaRPr lang="en-US" dirty="0"/>
          </a:p>
        </p:txBody>
      </p:sp>
      <p:sp>
        <p:nvSpPr>
          <p:cNvPr id="8" name="Footer Placeholder 7"/>
          <p:cNvSpPr>
            <a:spLocks noGrp="1"/>
          </p:cNvSpPr>
          <p:nvPr>
            <p:ph type="ftr" sz="quarter" idx="10"/>
          </p:nvPr>
        </p:nvSpPr>
        <p:spPr/>
        <p:txBody>
          <a:bodyPr/>
          <a:lstStyle/>
          <a:p>
            <a:r>
              <a:rPr lang="en-US" smtClean="0"/>
              <a:t> </a:t>
            </a:r>
            <a:endParaRPr lang="en-US" dirty="0"/>
          </a:p>
        </p:txBody>
      </p:sp>
    </p:spTree>
    <p:extLst>
      <p:ext uri="{BB962C8B-B14F-4D97-AF65-F5344CB8AC3E}">
        <p14:creationId xmlns:p14="http://schemas.microsoft.com/office/powerpoint/2010/main" val="151772898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4048" y="1469985"/>
            <a:ext cx="8378952" cy="4438138"/>
          </a:xfrm>
        </p:spPr>
        <p:txBody>
          <a:bodyPr/>
          <a:lstStyle/>
          <a:p>
            <a:r>
              <a:rPr lang="en-US" sz="2800" dirty="0" smtClean="0"/>
              <a:t>CCS.W.6 Use technology, including the Internet, to </a:t>
            </a:r>
            <a:r>
              <a:rPr lang="en-US" sz="2800" u="sng" dirty="0" smtClean="0"/>
              <a:t>produce and publish writing </a:t>
            </a:r>
            <a:r>
              <a:rPr lang="en-US" sz="2800" dirty="0" smtClean="0"/>
              <a:t>and to </a:t>
            </a:r>
            <a:r>
              <a:rPr lang="en-US" sz="2800" u="sng" dirty="0" smtClean="0"/>
              <a:t>interact and collaborate with others.</a:t>
            </a:r>
          </a:p>
          <a:p>
            <a:r>
              <a:rPr lang="en-US" sz="2800" dirty="0" smtClean="0"/>
              <a:t>CCS.W.7 </a:t>
            </a:r>
            <a:r>
              <a:rPr lang="en-US" sz="2800" u="sng" dirty="0" smtClean="0"/>
              <a:t>Conduct</a:t>
            </a:r>
            <a:r>
              <a:rPr lang="en-US" sz="2800" dirty="0" smtClean="0"/>
              <a:t> short as well as more sustained </a:t>
            </a:r>
            <a:r>
              <a:rPr lang="en-US" sz="2800" u="sng" dirty="0" smtClean="0"/>
              <a:t>research</a:t>
            </a:r>
            <a:r>
              <a:rPr lang="en-US" sz="2800" dirty="0" smtClean="0"/>
              <a:t> projects based on focused questions, demonstrating understanding of the subject under investigation.</a:t>
            </a:r>
            <a:endParaRPr lang="en-US" sz="2800" dirty="0" smtClean="0">
              <a:solidFill>
                <a:srgbClr val="FF0000"/>
              </a:solidFill>
            </a:endParaRPr>
          </a:p>
          <a:p>
            <a:r>
              <a:rPr lang="en-US" sz="2800" dirty="0" smtClean="0"/>
              <a:t>CCS.W.8 </a:t>
            </a:r>
            <a:r>
              <a:rPr lang="en-US" sz="2800" u="sng" dirty="0" smtClean="0"/>
              <a:t>Gather relevant information from </a:t>
            </a:r>
            <a:r>
              <a:rPr lang="en-US" sz="2800" dirty="0" smtClean="0"/>
              <a:t>multiple print and </a:t>
            </a:r>
            <a:r>
              <a:rPr lang="en-US" sz="2800" u="sng" dirty="0" smtClean="0"/>
              <a:t>digital sources</a:t>
            </a:r>
            <a:r>
              <a:rPr lang="en-US" sz="2800" dirty="0" smtClean="0"/>
              <a:t>, assess the credibility and accuracy of each source, and integrate the information while avoiding plagiarism.</a:t>
            </a:r>
            <a:endParaRPr lang="en-US" sz="2800" dirty="0" smtClean="0">
              <a:solidFill>
                <a:srgbClr val="FF0000"/>
              </a:solidFill>
            </a:endParaRPr>
          </a:p>
        </p:txBody>
      </p:sp>
      <p:sp>
        <p:nvSpPr>
          <p:cNvPr id="5" name="Title 4"/>
          <p:cNvSpPr>
            <a:spLocks noGrp="1"/>
          </p:cNvSpPr>
          <p:nvPr>
            <p:ph type="title"/>
          </p:nvPr>
        </p:nvSpPr>
        <p:spPr>
          <a:xfrm>
            <a:off x="384048" y="228600"/>
            <a:ext cx="8153400" cy="820044"/>
          </a:xfrm>
        </p:spPr>
        <p:txBody>
          <a:bodyPr>
            <a:normAutofit fontScale="90000"/>
          </a:bodyPr>
          <a:lstStyle/>
          <a:p>
            <a:r>
              <a:rPr lang="en-US" dirty="0" smtClean="0"/>
              <a:t>Where is Technology in the Writing Standards?</a:t>
            </a:r>
            <a:endParaRPr lang="en-US" dirty="0"/>
          </a:p>
        </p:txBody>
      </p:sp>
      <p:sp>
        <p:nvSpPr>
          <p:cNvPr id="4" name="Slide Number Placeholder 3"/>
          <p:cNvSpPr>
            <a:spLocks noGrp="1"/>
          </p:cNvSpPr>
          <p:nvPr>
            <p:ph type="sldNum" sz="quarter" idx="11"/>
          </p:nvPr>
        </p:nvSpPr>
        <p:spPr/>
        <p:txBody>
          <a:bodyPr/>
          <a:lstStyle/>
          <a:p>
            <a:fld id="{7D5C1135-EF3A-441C-9DC2-8C709DF76F72}" type="slidenum">
              <a:rPr lang="en-US" smtClean="0"/>
              <a:pPr/>
              <a:t>57</a:t>
            </a:fld>
            <a:endParaRPr lang="en-US" dirty="0"/>
          </a:p>
        </p:txBody>
      </p:sp>
      <p:sp>
        <p:nvSpPr>
          <p:cNvPr id="2" name="Footer Placeholder 1"/>
          <p:cNvSpPr>
            <a:spLocks noGrp="1"/>
          </p:cNvSpPr>
          <p:nvPr>
            <p:ph type="ftr" sz="quarter" idx="10"/>
          </p:nvPr>
        </p:nvSpPr>
        <p:spPr/>
        <p:txBody>
          <a:bodyPr/>
          <a:lstStyle/>
          <a:p>
            <a:r>
              <a:rPr lang="en-US" smtClean="0"/>
              <a:t> </a:t>
            </a:r>
            <a:endParaRPr lang="en-US" dirty="0"/>
          </a:p>
        </p:txBody>
      </p:sp>
    </p:spTree>
    <p:extLst>
      <p:ext uri="{BB962C8B-B14F-4D97-AF65-F5344CB8AC3E}">
        <p14:creationId xmlns:p14="http://schemas.microsoft.com/office/powerpoint/2010/main" val="176677025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Storytelling </a:t>
            </a:r>
            <a:endParaRPr lang="en-US"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58</a:t>
            </a:fld>
            <a:endParaRPr lang="en-US" dirty="0"/>
          </a:p>
        </p:txBody>
      </p:sp>
      <p:pic>
        <p:nvPicPr>
          <p:cNvPr id="5" name="Picture 4"/>
          <p:cNvPicPr>
            <a:picLocks noChangeAspect="1"/>
          </p:cNvPicPr>
          <p:nvPr/>
        </p:nvPicPr>
        <p:blipFill>
          <a:blip r:embed="rId3" cstate="print"/>
          <a:stretch>
            <a:fillRect/>
          </a:stretch>
        </p:blipFill>
        <p:spPr>
          <a:xfrm>
            <a:off x="1816206" y="1280160"/>
            <a:ext cx="5754175" cy="4096073"/>
          </a:xfrm>
          <a:prstGeom prst="rect">
            <a:avLst/>
          </a:prstGeom>
        </p:spPr>
      </p:pic>
      <p:sp>
        <p:nvSpPr>
          <p:cNvPr id="8" name="Rectangle 7"/>
          <p:cNvSpPr/>
          <p:nvPr/>
        </p:nvSpPr>
        <p:spPr>
          <a:xfrm>
            <a:off x="2799424" y="5509983"/>
            <a:ext cx="4078552" cy="369332"/>
          </a:xfrm>
          <a:prstGeom prst="rect">
            <a:avLst/>
          </a:prstGeom>
        </p:spPr>
        <p:txBody>
          <a:bodyPr wrap="none">
            <a:spAutoFit/>
          </a:bodyPr>
          <a:lstStyle/>
          <a:p>
            <a:r>
              <a:rPr lang="en-US" dirty="0">
                <a:solidFill>
                  <a:srgbClr val="0000FF"/>
                </a:solidFill>
              </a:rPr>
              <a:t>https://voicethread.com/share/4215555/</a:t>
            </a:r>
          </a:p>
        </p:txBody>
      </p:sp>
      <p:sp>
        <p:nvSpPr>
          <p:cNvPr id="3" name="Footer Placeholder 2"/>
          <p:cNvSpPr>
            <a:spLocks noGrp="1"/>
          </p:cNvSpPr>
          <p:nvPr>
            <p:ph type="ftr" sz="quarter" idx="11"/>
          </p:nvPr>
        </p:nvSpPr>
        <p:spPr/>
        <p:txBody>
          <a:bodyPr/>
          <a:lstStyle/>
          <a:p>
            <a:r>
              <a:rPr lang="en-US" smtClean="0"/>
              <a:t> </a:t>
            </a:r>
            <a:endParaRPr lang="en-US" dirty="0"/>
          </a:p>
        </p:txBody>
      </p:sp>
    </p:spTree>
    <p:extLst>
      <p:ext uri="{BB962C8B-B14F-4D97-AF65-F5344CB8AC3E}">
        <p14:creationId xmlns:p14="http://schemas.microsoft.com/office/powerpoint/2010/main" val="257698442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19556"/>
            <a:ext cx="8382000" cy="1049972"/>
          </a:xfrm>
        </p:spPr>
        <p:txBody>
          <a:bodyPr/>
          <a:lstStyle/>
          <a:p>
            <a:r>
              <a:rPr lang="en-US" dirty="0" smtClean="0"/>
              <a:t>Shared Writing</a:t>
            </a:r>
            <a:endParaRPr lang="en-US" dirty="0"/>
          </a:p>
        </p:txBody>
      </p:sp>
      <p:pic>
        <p:nvPicPr>
          <p:cNvPr id="5" name="Picture 4"/>
          <p:cNvPicPr>
            <a:picLocks noChangeAspect="1"/>
          </p:cNvPicPr>
          <p:nvPr/>
        </p:nvPicPr>
        <p:blipFill>
          <a:blip r:embed="rId3" cstate="print"/>
          <a:stretch>
            <a:fillRect/>
          </a:stretch>
        </p:blipFill>
        <p:spPr>
          <a:xfrm>
            <a:off x="305699" y="1092200"/>
            <a:ext cx="8457301" cy="3860800"/>
          </a:xfrm>
          <a:prstGeom prst="rect">
            <a:avLst/>
          </a:prstGeom>
        </p:spPr>
      </p:pic>
      <p:sp>
        <p:nvSpPr>
          <p:cNvPr id="4" name="Slide Number Placeholder 3"/>
          <p:cNvSpPr>
            <a:spLocks noGrp="1"/>
          </p:cNvSpPr>
          <p:nvPr>
            <p:ph type="sldNum" sz="quarter" idx="12"/>
          </p:nvPr>
        </p:nvSpPr>
        <p:spPr/>
        <p:txBody>
          <a:bodyPr/>
          <a:lstStyle/>
          <a:p>
            <a:fld id="{EE3D4692-A625-460F-A072-DE10EEAA5719}" type="slidenum">
              <a:rPr lang="en-US" smtClean="0"/>
              <a:pPr/>
              <a:t>59</a:t>
            </a:fld>
            <a:endParaRPr lang="en-US" dirty="0"/>
          </a:p>
        </p:txBody>
      </p:sp>
      <p:sp>
        <p:nvSpPr>
          <p:cNvPr id="6" name="Rectangle 5"/>
          <p:cNvSpPr/>
          <p:nvPr/>
        </p:nvSpPr>
        <p:spPr>
          <a:xfrm>
            <a:off x="2395959" y="5157525"/>
            <a:ext cx="3602781" cy="369332"/>
          </a:xfrm>
          <a:prstGeom prst="rect">
            <a:avLst/>
          </a:prstGeom>
        </p:spPr>
        <p:txBody>
          <a:bodyPr wrap="none">
            <a:spAutoFit/>
          </a:bodyPr>
          <a:lstStyle/>
          <a:p>
            <a:r>
              <a:rPr lang="en-US" dirty="0">
                <a:solidFill>
                  <a:srgbClr val="0000FF"/>
                </a:solidFill>
              </a:rPr>
              <a:t>http://room2-wiki6.wikispaces.com/</a:t>
            </a:r>
          </a:p>
        </p:txBody>
      </p:sp>
      <p:sp>
        <p:nvSpPr>
          <p:cNvPr id="3" name="Footer Placeholder 2"/>
          <p:cNvSpPr>
            <a:spLocks noGrp="1"/>
          </p:cNvSpPr>
          <p:nvPr>
            <p:ph type="ftr" sz="quarter" idx="11"/>
          </p:nvPr>
        </p:nvSpPr>
        <p:spPr/>
        <p:txBody>
          <a:bodyPr/>
          <a:lstStyle/>
          <a:p>
            <a:r>
              <a:rPr lang="en-US" smtClean="0"/>
              <a:t> </a:t>
            </a:r>
            <a:endParaRPr lang="en-US" dirty="0"/>
          </a:p>
        </p:txBody>
      </p:sp>
    </p:spTree>
    <p:extLst>
      <p:ext uri="{BB962C8B-B14F-4D97-AF65-F5344CB8AC3E}">
        <p14:creationId xmlns:p14="http://schemas.microsoft.com/office/powerpoint/2010/main" val="54985045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Interactive Posters</a:t>
            </a:r>
            <a:endParaRPr lang="en-US"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60</a:t>
            </a:fld>
            <a:endParaRPr lang="en-US" dirty="0"/>
          </a:p>
        </p:txBody>
      </p:sp>
      <p:pic>
        <p:nvPicPr>
          <p:cNvPr id="5" name="Picture 4"/>
          <p:cNvPicPr>
            <a:picLocks noChangeAspect="1"/>
          </p:cNvPicPr>
          <p:nvPr/>
        </p:nvPicPr>
        <p:blipFill>
          <a:blip r:embed="rId3" cstate="print"/>
          <a:stretch>
            <a:fillRect/>
          </a:stretch>
        </p:blipFill>
        <p:spPr>
          <a:xfrm>
            <a:off x="1981200" y="870242"/>
            <a:ext cx="5384800" cy="4208598"/>
          </a:xfrm>
          <a:prstGeom prst="rect">
            <a:avLst/>
          </a:prstGeom>
        </p:spPr>
      </p:pic>
      <p:sp>
        <p:nvSpPr>
          <p:cNvPr id="6" name="Text Placeholder 5"/>
          <p:cNvSpPr>
            <a:spLocks noGrp="1"/>
          </p:cNvSpPr>
          <p:nvPr>
            <p:ph type="body" sz="quarter" idx="10"/>
          </p:nvPr>
        </p:nvSpPr>
        <p:spPr>
          <a:xfrm>
            <a:off x="990600" y="5221945"/>
            <a:ext cx="7198226" cy="249299"/>
          </a:xfrm>
        </p:spPr>
        <p:txBody>
          <a:bodyPr/>
          <a:lstStyle/>
          <a:p>
            <a:pPr marL="0" indent="0">
              <a:buNone/>
            </a:pPr>
            <a:r>
              <a:rPr lang="en-US" sz="1800" dirty="0">
                <a:solidFill>
                  <a:srgbClr val="0000FF"/>
                </a:solidFill>
              </a:rPr>
              <a:t>http://hgaver.edu.glogster.com/native-american-tribes/?=glogpedia-source</a:t>
            </a:r>
          </a:p>
        </p:txBody>
      </p:sp>
      <p:sp>
        <p:nvSpPr>
          <p:cNvPr id="3" name="Footer Placeholder 2"/>
          <p:cNvSpPr>
            <a:spLocks noGrp="1"/>
          </p:cNvSpPr>
          <p:nvPr>
            <p:ph type="ftr" sz="quarter" idx="11"/>
          </p:nvPr>
        </p:nvSpPr>
        <p:spPr/>
        <p:txBody>
          <a:bodyPr/>
          <a:lstStyle/>
          <a:p>
            <a:r>
              <a:rPr lang="en-US" smtClean="0"/>
              <a:t> </a:t>
            </a:r>
            <a:endParaRPr lang="en-US" dirty="0"/>
          </a:p>
        </p:txBody>
      </p:sp>
    </p:spTree>
    <p:extLst>
      <p:ext uri="{BB962C8B-B14F-4D97-AF65-F5344CB8AC3E}">
        <p14:creationId xmlns:p14="http://schemas.microsoft.com/office/powerpoint/2010/main" val="114421823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Field Trips</a:t>
            </a:r>
            <a:endParaRPr lang="en-US" dirty="0"/>
          </a:p>
        </p:txBody>
      </p:sp>
      <p:pic>
        <p:nvPicPr>
          <p:cNvPr id="5" name="Picture 4"/>
          <p:cNvPicPr>
            <a:picLocks noChangeAspect="1"/>
          </p:cNvPicPr>
          <p:nvPr/>
        </p:nvPicPr>
        <p:blipFill>
          <a:blip r:embed="rId3" cstate="print"/>
          <a:stretch>
            <a:fillRect/>
          </a:stretch>
        </p:blipFill>
        <p:spPr>
          <a:xfrm>
            <a:off x="1844306" y="937437"/>
            <a:ext cx="5364300" cy="4454351"/>
          </a:xfrm>
          <a:prstGeom prst="rect">
            <a:avLst/>
          </a:prstGeom>
        </p:spPr>
      </p:pic>
      <p:sp>
        <p:nvSpPr>
          <p:cNvPr id="4" name="Slide Number Placeholder 3"/>
          <p:cNvSpPr>
            <a:spLocks noGrp="1"/>
          </p:cNvSpPr>
          <p:nvPr>
            <p:ph type="sldNum" sz="quarter" idx="12"/>
          </p:nvPr>
        </p:nvSpPr>
        <p:spPr/>
        <p:txBody>
          <a:bodyPr/>
          <a:lstStyle/>
          <a:p>
            <a:fld id="{EE3D4692-A625-460F-A072-DE10EEAA5719}" type="slidenum">
              <a:rPr lang="en-US" smtClean="0"/>
              <a:pPr/>
              <a:t>61</a:t>
            </a:fld>
            <a:endParaRPr lang="en-US" dirty="0"/>
          </a:p>
        </p:txBody>
      </p:sp>
      <p:sp>
        <p:nvSpPr>
          <p:cNvPr id="6" name="Rectangle 5"/>
          <p:cNvSpPr/>
          <p:nvPr/>
        </p:nvSpPr>
        <p:spPr>
          <a:xfrm>
            <a:off x="1526086" y="5514587"/>
            <a:ext cx="6699504" cy="369332"/>
          </a:xfrm>
          <a:prstGeom prst="rect">
            <a:avLst/>
          </a:prstGeom>
        </p:spPr>
        <p:txBody>
          <a:bodyPr wrap="square">
            <a:spAutoFit/>
          </a:bodyPr>
          <a:lstStyle/>
          <a:p>
            <a:r>
              <a:rPr lang="en-US" dirty="0">
                <a:solidFill>
                  <a:srgbClr val="0000FF"/>
                </a:solidFill>
              </a:rPr>
              <a:t>http://www.google.com/earth/explore/showcase/unesco.html</a:t>
            </a:r>
          </a:p>
        </p:txBody>
      </p:sp>
      <p:sp>
        <p:nvSpPr>
          <p:cNvPr id="3" name="Footer Placeholder 2"/>
          <p:cNvSpPr>
            <a:spLocks noGrp="1"/>
          </p:cNvSpPr>
          <p:nvPr>
            <p:ph type="ftr" sz="quarter" idx="11"/>
          </p:nvPr>
        </p:nvSpPr>
        <p:spPr/>
        <p:txBody>
          <a:bodyPr/>
          <a:lstStyle/>
          <a:p>
            <a:r>
              <a:rPr lang="en-US" smtClean="0"/>
              <a:t> </a:t>
            </a:r>
            <a:endParaRPr lang="en-US" dirty="0"/>
          </a:p>
        </p:txBody>
      </p:sp>
    </p:spTree>
    <p:extLst>
      <p:ext uri="{BB962C8B-B14F-4D97-AF65-F5344CB8AC3E}">
        <p14:creationId xmlns:p14="http://schemas.microsoft.com/office/powerpoint/2010/main" val="418313348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Literacy Skills Students Need</a:t>
            </a:r>
            <a:endParaRPr lang="en-US" dirty="0"/>
          </a:p>
        </p:txBody>
      </p:sp>
      <p:sp>
        <p:nvSpPr>
          <p:cNvPr id="3" name="Text Placeholder 2"/>
          <p:cNvSpPr>
            <a:spLocks noGrp="1"/>
          </p:cNvSpPr>
          <p:nvPr>
            <p:ph type="body" sz="quarter" idx="10"/>
          </p:nvPr>
        </p:nvSpPr>
        <p:spPr>
          <a:xfrm>
            <a:off x="381000" y="1417320"/>
            <a:ext cx="8382000" cy="3908659"/>
          </a:xfrm>
        </p:spPr>
        <p:txBody>
          <a:bodyPr/>
          <a:lstStyle/>
          <a:p>
            <a:r>
              <a:rPr lang="en-US" dirty="0" smtClean="0"/>
              <a:t>Refined search skills</a:t>
            </a:r>
          </a:p>
          <a:p>
            <a:r>
              <a:rPr lang="en-US" dirty="0" smtClean="0"/>
              <a:t>Ability to evaluate the veracity of sources</a:t>
            </a:r>
          </a:p>
          <a:p>
            <a:r>
              <a:rPr lang="en-US" dirty="0" smtClean="0"/>
              <a:t>Ability to synthesize information from multiple sources</a:t>
            </a:r>
          </a:p>
          <a:p>
            <a:r>
              <a:rPr lang="en-US" dirty="0" smtClean="0"/>
              <a:t>Practice in sending clear, unambiguous messages in online environments</a:t>
            </a:r>
          </a:p>
          <a:p>
            <a:r>
              <a:rPr lang="en-US" dirty="0" smtClean="0"/>
              <a:t>Skills for navigating social media and collaborative environments</a:t>
            </a:r>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62</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TextBox 5"/>
          <p:cNvSpPr txBox="1"/>
          <p:nvPr/>
        </p:nvSpPr>
        <p:spPr>
          <a:xfrm>
            <a:off x="2855495" y="5463139"/>
            <a:ext cx="6288505" cy="646331"/>
          </a:xfrm>
          <a:prstGeom prst="rect">
            <a:avLst/>
          </a:prstGeom>
          <a:noFill/>
        </p:spPr>
        <p:txBody>
          <a:bodyPr wrap="square" rtlCol="0">
            <a:spAutoFit/>
          </a:bodyPr>
          <a:lstStyle/>
          <a:p>
            <a:r>
              <a:rPr lang="en-US" dirty="0"/>
              <a:t>Adapted from </a:t>
            </a:r>
            <a:r>
              <a:rPr lang="en-US" u="sng" dirty="0">
                <a:cs typeface="Times" panose="02020603050405020304" pitchFamily="18" charset="0"/>
                <a:hlinkClick r:id="rId3"/>
              </a:rPr>
              <a:t>http://www.newliteracies.uconn.edu/events.html</a:t>
            </a:r>
            <a:endParaRPr lang="en-US" u="sng" dirty="0">
              <a:cs typeface="Times" panose="02020603050405020304" pitchFamily="18" charset="0"/>
            </a:endParaRPr>
          </a:p>
          <a:p>
            <a:endParaRPr lang="en-US" dirty="0"/>
          </a:p>
        </p:txBody>
      </p:sp>
    </p:spTree>
    <p:extLst>
      <p:ext uri="{BB962C8B-B14F-4D97-AF65-F5344CB8AC3E}">
        <p14:creationId xmlns:p14="http://schemas.microsoft.com/office/powerpoint/2010/main" val="143066925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p:txBody>
          <a:bodyPr/>
          <a:lstStyle/>
          <a:p>
            <a:r>
              <a:rPr lang="en-US" dirty="0" smtClean="0"/>
              <a:t>Today’s Session</a:t>
            </a:r>
          </a:p>
        </p:txBody>
      </p:sp>
      <p:sp>
        <p:nvSpPr>
          <p:cNvPr id="3" name="Slide Number Placeholder 2"/>
          <p:cNvSpPr>
            <a:spLocks noGrp="1"/>
          </p:cNvSpPr>
          <p:nvPr>
            <p:ph type="sldNum" sz="quarter" idx="12"/>
          </p:nvPr>
        </p:nvSpPr>
        <p:spPr/>
        <p:txBody>
          <a:bodyPr/>
          <a:lstStyle/>
          <a:p>
            <a:fld id="{EE3D4692-A625-460F-A072-DE10EEAA5719}" type="slidenum">
              <a:rPr lang="en-US" smtClean="0"/>
              <a:pPr/>
              <a:t>48</a:t>
            </a:fld>
            <a:endParaRPr lang="en-US" dirty="0"/>
          </a:p>
        </p:txBody>
      </p:sp>
      <p:graphicFrame>
        <p:nvGraphicFramePr>
          <p:cNvPr id="5" name="Content Placeholder 5"/>
          <p:cNvGraphicFramePr>
            <a:graphicFrameLocks noGrp="1"/>
          </p:cNvGraphicFramePr>
          <p:nvPr>
            <p:ph idx="4294967295"/>
            <p:extLst>
              <p:ext uri="{D42A27DB-BD31-4B8C-83A1-F6EECF244321}">
                <p14:modId xmlns:p14="http://schemas.microsoft.com/office/powerpoint/2010/main" val="2587806414"/>
              </p:ext>
            </p:extLst>
          </p:nvPr>
        </p:nvGraphicFramePr>
        <p:xfrm>
          <a:off x="381000" y="838200"/>
          <a:ext cx="8382000" cy="4991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smtClean="0"/>
              <a:t> </a:t>
            </a:r>
            <a:endParaRPr lang="en-US" dirty="0"/>
          </a:p>
        </p:txBody>
      </p:sp>
    </p:spTree>
    <p:extLst>
      <p:ext uri="{BB962C8B-B14F-4D97-AF65-F5344CB8AC3E}">
        <p14:creationId xmlns:p14="http://schemas.microsoft.com/office/powerpoint/2010/main" val="3091092662"/>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23888" y="2911912"/>
            <a:ext cx="7886700" cy="609398"/>
          </a:xfrm>
        </p:spPr>
        <p:txBody>
          <a:bodyPr/>
          <a:lstStyle/>
          <a:p>
            <a:r>
              <a:rPr lang="en-US" dirty="0" smtClean="0"/>
              <a:t>Part </a:t>
            </a:r>
            <a:r>
              <a:rPr lang="en-US" dirty="0"/>
              <a:t>4</a:t>
            </a:r>
            <a:endParaRPr lang="en-US" dirty="0" smtClean="0"/>
          </a:p>
        </p:txBody>
      </p:sp>
      <p:sp>
        <p:nvSpPr>
          <p:cNvPr id="4" name="Text Placeholder 3"/>
          <p:cNvSpPr>
            <a:spLocks noGrp="1"/>
          </p:cNvSpPr>
          <p:nvPr>
            <p:ph type="body" idx="1"/>
          </p:nvPr>
        </p:nvSpPr>
        <p:spPr>
          <a:xfrm>
            <a:off x="623888" y="4257858"/>
            <a:ext cx="7886700" cy="1151084"/>
          </a:xfrm>
        </p:spPr>
        <p:txBody>
          <a:bodyPr/>
          <a:lstStyle/>
          <a:p>
            <a:pPr marL="396875" indent="-396875">
              <a:spcBef>
                <a:spcPct val="20000"/>
              </a:spcBef>
            </a:pPr>
            <a:r>
              <a:rPr lang="en-US" sz="3200" dirty="0" smtClean="0">
                <a:solidFill>
                  <a:schemeClr val="tx1"/>
                </a:solidFill>
              </a:rPr>
              <a:t>Research in CCS-ELA &amp; Literacy</a:t>
            </a:r>
            <a:endParaRPr lang="en-US" sz="3200" dirty="0">
              <a:solidFill>
                <a:schemeClr val="tx1"/>
              </a:solidFill>
            </a:endParaRPr>
          </a:p>
          <a:p>
            <a:endParaRPr lang="en-US" dirty="0"/>
          </a:p>
        </p:txBody>
      </p:sp>
      <p:sp>
        <p:nvSpPr>
          <p:cNvPr id="6" name="Slide Number Placeholder 5"/>
          <p:cNvSpPr>
            <a:spLocks noGrp="1"/>
          </p:cNvSpPr>
          <p:nvPr>
            <p:ph type="sldNum" sz="quarter" idx="12"/>
          </p:nvPr>
        </p:nvSpPr>
        <p:spPr/>
        <p:txBody>
          <a:bodyPr/>
          <a:lstStyle/>
          <a:p>
            <a:fld id="{EE3D4692-A625-460F-A072-DE10EEAA5719}" type="slidenum">
              <a:rPr smtClean="0">
                <a:solidFill>
                  <a:prstClr val="white">
                    <a:lumMod val="65000"/>
                  </a:prstClr>
                </a:solidFill>
              </a:rPr>
              <a:pPr/>
              <a:t>49</a:t>
            </a:fld>
            <a:endParaRPr dirty="0">
              <a:solidFill>
                <a:prstClr val="white">
                  <a:lumMod val="65000"/>
                </a:prstClr>
              </a:solidFill>
            </a:endParaRPr>
          </a:p>
        </p:txBody>
      </p:sp>
      <p:pic>
        <p:nvPicPr>
          <p:cNvPr id="5" name="Picture 5" descr="Picture10.png"/>
          <p:cNvPicPr>
            <a:picLocks noChangeAspect="1"/>
          </p:cNvPicPr>
          <p:nvPr/>
        </p:nvPicPr>
        <p:blipFill>
          <a:blip r:embed="rId3" cstate="print"/>
          <a:srcRect/>
          <a:stretch>
            <a:fillRect/>
          </a:stretch>
        </p:blipFill>
        <p:spPr bwMode="auto">
          <a:xfrm>
            <a:off x="938869" y="4846252"/>
            <a:ext cx="947738" cy="1033463"/>
          </a:xfrm>
          <a:prstGeom prst="rect">
            <a:avLst/>
          </a:prstGeom>
          <a:noFill/>
          <a:ln w="9525">
            <a:noFill/>
            <a:miter lim="800000"/>
            <a:headEnd/>
            <a:tailEnd/>
          </a:ln>
        </p:spPr>
      </p:pic>
      <p:sp>
        <p:nvSpPr>
          <p:cNvPr id="7" name="TextBox 6"/>
          <p:cNvSpPr txBox="1"/>
          <p:nvPr/>
        </p:nvSpPr>
        <p:spPr>
          <a:xfrm>
            <a:off x="939652" y="4851541"/>
            <a:ext cx="1193948" cy="369332"/>
          </a:xfrm>
          <a:prstGeom prst="rect">
            <a:avLst/>
          </a:prstGeom>
          <a:noFill/>
        </p:spPr>
        <p:txBody>
          <a:bodyPr wrap="square" rtlCol="0">
            <a:spAutoFit/>
          </a:bodyPr>
          <a:lstStyle/>
          <a:p>
            <a:r>
              <a:rPr lang="en-US" dirty="0" smtClean="0"/>
              <a:t>Page 25</a:t>
            </a:r>
            <a:endParaRPr lang="en-US" dirty="0"/>
          </a:p>
        </p:txBody>
      </p:sp>
    </p:spTree>
    <p:extLst>
      <p:ext uri="{BB962C8B-B14F-4D97-AF65-F5344CB8AC3E}">
        <p14:creationId xmlns:p14="http://schemas.microsoft.com/office/powerpoint/2010/main" val="219612977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4048" y="1469985"/>
            <a:ext cx="8378952" cy="4438138"/>
          </a:xfrm>
        </p:spPr>
        <p:txBody>
          <a:bodyPr/>
          <a:lstStyle/>
          <a:p>
            <a:r>
              <a:rPr lang="en-US" sz="2800" dirty="0" smtClean="0"/>
              <a:t>CCS.W.7 Conduct short as well as more sustained research projects based on focused questions, demonstrating understanding of the subject under investigation.</a:t>
            </a:r>
            <a:endParaRPr lang="en-US" sz="2800" dirty="0" smtClean="0">
              <a:solidFill>
                <a:srgbClr val="FF0000"/>
              </a:solidFill>
            </a:endParaRPr>
          </a:p>
          <a:p>
            <a:r>
              <a:rPr lang="en-US" sz="2800" dirty="0" smtClean="0"/>
              <a:t>CCS.W.8 Gather relevant information from multiple print and digital sources, assess the credibility and accuracy of each source, and integrate the information while avoiding plagiarism.</a:t>
            </a:r>
            <a:endParaRPr lang="en-US" sz="2800" dirty="0" smtClean="0">
              <a:solidFill>
                <a:srgbClr val="FF0000"/>
              </a:solidFill>
            </a:endParaRPr>
          </a:p>
          <a:p>
            <a:r>
              <a:rPr lang="en-US" sz="2800" dirty="0" smtClean="0"/>
              <a:t>CCS.W.9 Draw evidence from literary or informational texts to support analysis, reflection, and research. </a:t>
            </a:r>
            <a:r>
              <a:rPr lang="en-US" sz="2800" dirty="0" smtClean="0">
                <a:solidFill>
                  <a:srgbClr val="FF0000"/>
                </a:solidFill>
              </a:rPr>
              <a:t>(Starts in Grade 4)</a:t>
            </a:r>
          </a:p>
        </p:txBody>
      </p:sp>
      <p:sp>
        <p:nvSpPr>
          <p:cNvPr id="5" name="Title 4"/>
          <p:cNvSpPr>
            <a:spLocks noGrp="1"/>
          </p:cNvSpPr>
          <p:nvPr>
            <p:ph type="title"/>
          </p:nvPr>
        </p:nvSpPr>
        <p:spPr>
          <a:xfrm>
            <a:off x="384048" y="228600"/>
            <a:ext cx="8153400" cy="820044"/>
          </a:xfrm>
        </p:spPr>
        <p:txBody>
          <a:bodyPr>
            <a:normAutofit fontScale="90000"/>
          </a:bodyPr>
          <a:lstStyle/>
          <a:p>
            <a:r>
              <a:rPr lang="en-US" dirty="0" smtClean="0"/>
              <a:t>CCS-ELA &amp; Literacy Writing Standards for Research</a:t>
            </a:r>
            <a:endParaRPr lang="en-US" dirty="0"/>
          </a:p>
        </p:txBody>
      </p:sp>
      <p:sp>
        <p:nvSpPr>
          <p:cNvPr id="4" name="Slide Number Placeholder 3"/>
          <p:cNvSpPr>
            <a:spLocks noGrp="1"/>
          </p:cNvSpPr>
          <p:nvPr>
            <p:ph type="sldNum" sz="quarter" idx="11"/>
          </p:nvPr>
        </p:nvSpPr>
        <p:spPr/>
        <p:txBody>
          <a:bodyPr/>
          <a:lstStyle/>
          <a:p>
            <a:fld id="{7D5C1135-EF3A-441C-9DC2-8C709DF76F72}" type="slidenum">
              <a:rPr lang="en-US" smtClean="0"/>
              <a:pPr/>
              <a:t>50</a:t>
            </a:fld>
            <a:endParaRPr lang="en-US" dirty="0"/>
          </a:p>
        </p:txBody>
      </p:sp>
      <p:sp>
        <p:nvSpPr>
          <p:cNvPr id="2" name="Footer Placeholder 1"/>
          <p:cNvSpPr>
            <a:spLocks noGrp="1"/>
          </p:cNvSpPr>
          <p:nvPr>
            <p:ph type="ftr" sz="quarter" idx="10"/>
          </p:nvPr>
        </p:nvSpPr>
        <p:spPr/>
        <p:txBody>
          <a:bodyPr/>
          <a:lstStyle/>
          <a:p>
            <a:r>
              <a:rPr lang="en-US" smtClean="0"/>
              <a:t> </a:t>
            </a:r>
            <a:endParaRPr lang="en-US" dirty="0"/>
          </a:p>
        </p:txBody>
      </p:sp>
    </p:spTree>
    <p:extLst>
      <p:ext uri="{BB962C8B-B14F-4D97-AF65-F5344CB8AC3E}">
        <p14:creationId xmlns:p14="http://schemas.microsoft.com/office/powerpoint/2010/main" val="3900807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Research Grow?</a:t>
            </a:r>
            <a:endParaRPr lang="en-US" dirty="0"/>
          </a:p>
        </p:txBody>
      </p:sp>
      <p:sp>
        <p:nvSpPr>
          <p:cNvPr id="4" name="Slide Number Placeholder 3"/>
          <p:cNvSpPr>
            <a:spLocks noGrp="1"/>
          </p:cNvSpPr>
          <p:nvPr>
            <p:ph type="sldNum" sz="quarter" idx="11"/>
          </p:nvPr>
        </p:nvSpPr>
        <p:spPr/>
        <p:txBody>
          <a:bodyPr/>
          <a:lstStyle/>
          <a:p>
            <a:fld id="{EE3D4692-A625-460F-A072-DE10EEAA5719}" type="slidenum">
              <a:rPr lang="en-US" smtClean="0"/>
              <a:pPr/>
              <a:t>51</a:t>
            </a:fld>
            <a:endParaRPr lang="en-US" dirty="0"/>
          </a:p>
        </p:txBody>
      </p:sp>
      <p:graphicFrame>
        <p:nvGraphicFramePr>
          <p:cNvPr id="5" name="Diagram 4"/>
          <p:cNvGraphicFramePr/>
          <p:nvPr>
            <p:extLst>
              <p:ext uri="{D42A27DB-BD31-4B8C-83A1-F6EECF244321}">
                <p14:modId xmlns:p14="http://schemas.microsoft.com/office/powerpoint/2010/main" val="2662903041"/>
              </p:ext>
            </p:extLst>
          </p:nvPr>
        </p:nvGraphicFramePr>
        <p:xfrm>
          <a:off x="457199" y="1026695"/>
          <a:ext cx="8462211" cy="46522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6"/>
          <p:cNvSpPr>
            <a:spLocks noGrp="1"/>
          </p:cNvSpPr>
          <p:nvPr>
            <p:ph type="ftr" sz="quarter" idx="10"/>
          </p:nvPr>
        </p:nvSpPr>
        <p:spPr/>
        <p:txBody>
          <a:bodyPr/>
          <a:lstStyle/>
          <a:p>
            <a:r>
              <a:rPr lang="en-US" smtClean="0"/>
              <a:t> </a:t>
            </a:r>
            <a:endParaRPr lang="en-US" dirty="0"/>
          </a:p>
        </p:txBody>
      </p:sp>
    </p:spTree>
    <p:extLst>
      <p:ext uri="{BB962C8B-B14F-4D97-AF65-F5344CB8AC3E}">
        <p14:creationId xmlns:p14="http://schemas.microsoft.com/office/powerpoint/2010/main" val="134982753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238250" y="228600"/>
            <a:ext cx="7905750" cy="1066800"/>
          </a:xfrm>
        </p:spPr>
        <p:txBody>
          <a:bodyPr>
            <a:noAutofit/>
          </a:bodyPr>
          <a:lstStyle/>
          <a:p>
            <a:r>
              <a:rPr lang="en-US" sz="4000" dirty="0" smtClean="0"/>
              <a:t>Activity 6: Research in CCS-aligned Units</a:t>
            </a:r>
          </a:p>
        </p:txBody>
      </p:sp>
      <p:sp>
        <p:nvSpPr>
          <p:cNvPr id="3" name="Slide Number Placeholder 2"/>
          <p:cNvSpPr>
            <a:spLocks noGrp="1"/>
          </p:cNvSpPr>
          <p:nvPr>
            <p:ph type="sldNum" sz="quarter" idx="11"/>
          </p:nvPr>
        </p:nvSpPr>
        <p:spPr/>
        <p:txBody>
          <a:bodyPr/>
          <a:lstStyle/>
          <a:p>
            <a:fld id="{EE3D4692-A625-460F-A072-DE10EEAA5719}" type="slidenum">
              <a:rPr lang="en-US" smtClean="0"/>
              <a:pPr/>
              <a:t>52</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696284369"/>
              </p:ext>
            </p:extLst>
          </p:nvPr>
        </p:nvGraphicFramePr>
        <p:xfrm>
          <a:off x="381000" y="1295400"/>
          <a:ext cx="8505345" cy="4587208"/>
        </p:xfrm>
        <a:graphic>
          <a:graphicData uri="http://schemas.openxmlformats.org/drawingml/2006/table">
            <a:tbl>
              <a:tblPr firstRow="1">
                <a:effectLst/>
                <a:tableStyleId>{F5AB1C69-6EDB-4FF4-983F-18BD219EF322}</a:tableStyleId>
              </a:tblPr>
              <a:tblGrid>
                <a:gridCol w="8505345"/>
              </a:tblGrid>
              <a:tr h="4396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lt1"/>
                          </a:solidFill>
                          <a:effectLst/>
                          <a:latin typeface="+mn-lt"/>
                        </a:rPr>
                        <a:t>Activity 6: Research in CCS-Aligned Units</a:t>
                      </a:r>
                      <a:endParaRPr kumimoji="0" lang="en-US" sz="2400" b="1" i="0" u="none" strike="noStrike" cap="none" normalizeH="0" baseline="0" dirty="0">
                        <a:ln>
                          <a:noFill/>
                        </a:ln>
                        <a:solidFill>
                          <a:srgbClr val="FFFFFF"/>
                        </a:solidFill>
                        <a:effectLst/>
                        <a:latin typeface="Calibri" charset="0"/>
                      </a:endParaRPr>
                    </a:p>
                  </a:txBody>
                  <a:tcPr marT="45712" marB="45712" horzOverflow="overflow"/>
                </a:tc>
              </a:tr>
              <a:tr h="3971457">
                <a:tc>
                  <a:txBody>
                    <a:bodyPr/>
                    <a:lstStyle/>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Your team will develop expertise on one research unit. </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Together, review your unit to see how it is organized.  If it is long or complex, you may want to divide it. </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b="0" u="none" strike="noStrike" cap="none" normalizeH="0" baseline="0" dirty="0" smtClean="0">
                          <a:ln>
                            <a:noFill/>
                          </a:ln>
                          <a:effectLst/>
                        </a:rPr>
                        <a:t>Read and use the “Developing Research” Organizer for notes.</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b="0" u="none" strike="noStrike" cap="none" normalizeH="0" baseline="0" dirty="0" smtClean="0">
                          <a:ln>
                            <a:noFill/>
                          </a:ln>
                          <a:effectLst/>
                        </a:rPr>
                        <a:t>Be sure to </a:t>
                      </a:r>
                      <a:r>
                        <a:rPr kumimoji="0" lang="en-US" sz="2400" b="1" u="none" strike="noStrike" cap="none" normalizeH="0" baseline="0" dirty="0" smtClean="0">
                          <a:ln>
                            <a:noFill/>
                          </a:ln>
                          <a:effectLst/>
                        </a:rPr>
                        <a:t>notice and note how research skills are </a:t>
                      </a:r>
                      <a:r>
                        <a:rPr kumimoji="0" lang="en-US" sz="2400" b="1" u="sng" strike="noStrike" cap="none" normalizeH="0" baseline="0" dirty="0" smtClean="0">
                          <a:ln>
                            <a:noFill/>
                          </a:ln>
                          <a:effectLst/>
                        </a:rPr>
                        <a:t>taught</a:t>
                      </a:r>
                      <a:r>
                        <a:rPr kumimoji="0" lang="en-US" sz="2400" b="0" u="none" strike="noStrike" cap="none" normalizeH="0" baseline="0" dirty="0" smtClean="0">
                          <a:ln>
                            <a:noFill/>
                          </a:ln>
                          <a:effectLst/>
                        </a:rPr>
                        <a:t> and what is </a:t>
                      </a:r>
                      <a:r>
                        <a:rPr kumimoji="0" lang="en-US" sz="2400" b="1" u="sng" strike="noStrike" cap="none" normalizeH="0" baseline="0" dirty="0" smtClean="0">
                          <a:ln>
                            <a:noFill/>
                          </a:ln>
                          <a:effectLst/>
                        </a:rPr>
                        <a:t>missing</a:t>
                      </a:r>
                      <a:r>
                        <a:rPr kumimoji="0" lang="en-US" sz="2400" b="1" u="none" strike="noStrike" cap="none" normalizeH="0" baseline="0" dirty="0" smtClean="0">
                          <a:ln>
                            <a:noFill/>
                          </a:ln>
                          <a:effectLst/>
                        </a:rPr>
                        <a:t> </a:t>
                      </a:r>
                      <a:r>
                        <a:rPr kumimoji="0" lang="en-US" sz="2400" b="0" u="none" strike="noStrike" cap="none" normalizeH="0" baseline="0" dirty="0" smtClean="0">
                          <a:ln>
                            <a:noFill/>
                          </a:ln>
                          <a:effectLst/>
                        </a:rPr>
                        <a:t>in</a:t>
                      </a:r>
                      <a:r>
                        <a:rPr kumimoji="0" lang="en-US" sz="2400" b="1" u="none" strike="noStrike" cap="none" normalizeH="0" baseline="0" dirty="0" smtClean="0">
                          <a:ln>
                            <a:noFill/>
                          </a:ln>
                          <a:effectLst/>
                        </a:rPr>
                        <a:t> </a:t>
                      </a:r>
                      <a:r>
                        <a:rPr kumimoji="0" lang="en-US" sz="2400" b="0" u="none" strike="noStrike" cap="none" normalizeH="0" baseline="0" dirty="0" smtClean="0">
                          <a:ln>
                            <a:noFill/>
                          </a:ln>
                          <a:effectLst/>
                        </a:rPr>
                        <a:t>the unit!</a:t>
                      </a:r>
                      <a:endParaRPr kumimoji="0" lang="en-US" sz="2400" u="none" strike="noStrike" cap="none" normalizeH="0" baseline="0" dirty="0" smtClean="0">
                        <a:ln>
                          <a:noFill/>
                        </a:ln>
                        <a:effectLst/>
                      </a:endParaRP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Create a poster with words and symbols to represent the </a:t>
                      </a:r>
                      <a:r>
                        <a:rPr kumimoji="0" lang="en-US" sz="2400" b="1" u="none" strike="noStrike" cap="none" normalizeH="0" baseline="0" dirty="0" smtClean="0">
                          <a:ln>
                            <a:noFill/>
                          </a:ln>
                          <a:effectLst/>
                        </a:rPr>
                        <a:t>way research skills are taught and developed </a:t>
                      </a:r>
                      <a:r>
                        <a:rPr kumimoji="0" lang="en-US" sz="2400" u="none" strike="noStrike" cap="none" normalizeH="0" baseline="0" dirty="0" smtClean="0">
                          <a:ln>
                            <a:noFill/>
                          </a:ln>
                          <a:effectLst/>
                        </a:rPr>
                        <a:t>in your unit. </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Prepare to “host” representatives from other teams at your poster on a gallery walk. </a:t>
                      </a:r>
                    </a:p>
                  </a:txBody>
                  <a:tcPr marT="45712" marB="45712" horzOverflow="overflow"/>
                </a:tc>
              </a:tr>
            </a:tbl>
          </a:graphicData>
        </a:graphic>
      </p:graphicFrame>
      <p:pic>
        <p:nvPicPr>
          <p:cNvPr id="25"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l="19747" r="21365"/>
          <a:stretch/>
        </p:blipFill>
        <p:spPr>
          <a:xfrm>
            <a:off x="133353" y="16"/>
            <a:ext cx="858190" cy="1457325"/>
          </a:xfrm>
          <a:prstGeom prst="rect">
            <a:avLst/>
          </a:prstGeom>
        </p:spPr>
      </p:pic>
      <p:pic>
        <p:nvPicPr>
          <p:cNvPr id="9" name="Picture 5" descr="Picture10.png"/>
          <p:cNvPicPr>
            <a:picLocks noChangeAspect="1"/>
          </p:cNvPicPr>
          <p:nvPr/>
        </p:nvPicPr>
        <p:blipFill>
          <a:blip r:embed="rId4" cstate="print"/>
          <a:srcRect/>
          <a:stretch>
            <a:fillRect/>
          </a:stretch>
        </p:blipFill>
        <p:spPr bwMode="auto">
          <a:xfrm>
            <a:off x="7187279" y="5797200"/>
            <a:ext cx="947738" cy="1033463"/>
          </a:xfrm>
          <a:prstGeom prst="rect">
            <a:avLst/>
          </a:prstGeom>
          <a:noFill/>
          <a:ln w="9525">
            <a:noFill/>
            <a:miter lim="800000"/>
            <a:headEnd/>
            <a:tailEnd/>
          </a:ln>
        </p:spPr>
      </p:pic>
      <p:sp>
        <p:nvSpPr>
          <p:cNvPr id="10" name="TextBox 9"/>
          <p:cNvSpPr txBox="1"/>
          <p:nvPr/>
        </p:nvSpPr>
        <p:spPr>
          <a:xfrm>
            <a:off x="7187279" y="5944599"/>
            <a:ext cx="956930" cy="369332"/>
          </a:xfrm>
          <a:prstGeom prst="rect">
            <a:avLst/>
          </a:prstGeom>
          <a:noFill/>
        </p:spPr>
        <p:txBody>
          <a:bodyPr wrap="square" rtlCol="0">
            <a:spAutoFit/>
          </a:bodyPr>
          <a:lstStyle/>
          <a:p>
            <a:r>
              <a:rPr lang="en-US" dirty="0" smtClean="0"/>
              <a:t>Page 25</a:t>
            </a:r>
            <a:endParaRPr lang="en-US" dirty="0"/>
          </a:p>
        </p:txBody>
      </p:sp>
      <p:sp>
        <p:nvSpPr>
          <p:cNvPr id="12" name="Footer Placeholder 11"/>
          <p:cNvSpPr>
            <a:spLocks noGrp="1"/>
          </p:cNvSpPr>
          <p:nvPr>
            <p:ph type="ftr" sz="quarter" idx="10"/>
          </p:nvPr>
        </p:nvSpPr>
        <p:spPr/>
        <p:txBody>
          <a:bodyPr/>
          <a:lstStyle/>
          <a:p>
            <a:r>
              <a:rPr lang="en-US" smtClean="0"/>
              <a:t> </a:t>
            </a:r>
            <a:endParaRPr lang="en-US" dirty="0"/>
          </a:p>
        </p:txBody>
      </p:sp>
    </p:spTree>
    <p:extLst>
      <p:ext uri="{BB962C8B-B14F-4D97-AF65-F5344CB8AC3E}">
        <p14:creationId xmlns:p14="http://schemas.microsoft.com/office/powerpoint/2010/main" val="223230154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238250" y="228600"/>
            <a:ext cx="7905750" cy="1066800"/>
          </a:xfrm>
        </p:spPr>
        <p:txBody>
          <a:bodyPr>
            <a:noAutofit/>
          </a:bodyPr>
          <a:lstStyle/>
          <a:p>
            <a:r>
              <a:rPr lang="en-US" sz="4000" dirty="0" smtClean="0"/>
              <a:t>Activity 6: Research in CCS-aligned Units</a:t>
            </a:r>
          </a:p>
        </p:txBody>
      </p:sp>
      <p:sp>
        <p:nvSpPr>
          <p:cNvPr id="3" name="Slide Number Placeholder 2"/>
          <p:cNvSpPr>
            <a:spLocks noGrp="1"/>
          </p:cNvSpPr>
          <p:nvPr>
            <p:ph type="sldNum" sz="quarter" idx="11"/>
          </p:nvPr>
        </p:nvSpPr>
        <p:spPr/>
        <p:txBody>
          <a:bodyPr/>
          <a:lstStyle/>
          <a:p>
            <a:fld id="{EE3D4692-A625-460F-A072-DE10EEAA5719}" type="slidenum">
              <a:rPr lang="en-US" smtClean="0"/>
              <a:pPr/>
              <a:t>53</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765217702"/>
              </p:ext>
            </p:extLst>
          </p:nvPr>
        </p:nvGraphicFramePr>
        <p:xfrm>
          <a:off x="381000" y="1295400"/>
          <a:ext cx="8627265" cy="4389088"/>
        </p:xfrm>
        <a:graphic>
          <a:graphicData uri="http://schemas.openxmlformats.org/drawingml/2006/table">
            <a:tbl>
              <a:tblPr firstRow="1">
                <a:effectLst/>
                <a:tableStyleId>{F5AB1C69-6EDB-4FF4-983F-18BD219EF322}</a:tableStyleId>
              </a:tblPr>
              <a:tblGrid>
                <a:gridCol w="8627265"/>
              </a:tblGrid>
              <a:tr h="4339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lt1"/>
                          </a:solidFill>
                          <a:effectLst/>
                          <a:latin typeface="+mn-lt"/>
                        </a:rPr>
                        <a:t>Activity 6: Links for Research Units</a:t>
                      </a:r>
                      <a:endParaRPr kumimoji="0" lang="en-US" sz="2400" b="1" i="0" u="none" strike="noStrike" cap="none" normalizeH="0" baseline="0" dirty="0">
                        <a:ln>
                          <a:noFill/>
                        </a:ln>
                        <a:solidFill>
                          <a:srgbClr val="FFFFFF"/>
                        </a:solidFill>
                        <a:effectLst/>
                        <a:latin typeface="Calibri" charset="0"/>
                      </a:endParaRPr>
                    </a:p>
                  </a:txBody>
                  <a:tcPr marT="45712" marB="45712" horzOverflow="overflow"/>
                </a:tc>
              </a:tr>
              <a:tr h="3867053">
                <a:tc>
                  <a:txBody>
                    <a:bodyPr/>
                    <a:lstStyle/>
                    <a:p>
                      <a:pPr>
                        <a:spcBef>
                          <a:spcPts val="600"/>
                        </a:spcBef>
                      </a:pPr>
                      <a:endParaRPr lang="en-US" sz="1400" b="1" kern="1200" dirty="0" smtClean="0">
                        <a:solidFill>
                          <a:schemeClr val="dk1"/>
                        </a:solidFill>
                        <a:effectLst/>
                        <a:latin typeface="+mn-lt"/>
                        <a:ea typeface="+mn-ea"/>
                        <a:cs typeface="+mn-cs"/>
                      </a:endParaRPr>
                    </a:p>
                    <a:p>
                      <a:pPr>
                        <a:spcBef>
                          <a:spcPts val="600"/>
                        </a:spcBef>
                      </a:pPr>
                      <a:r>
                        <a:rPr lang="en-US" sz="2400" b="1" kern="1200" dirty="0" smtClean="0">
                          <a:solidFill>
                            <a:schemeClr val="dk1"/>
                          </a:solidFill>
                          <a:effectLst/>
                          <a:latin typeface="+mn-lt"/>
                          <a:ea typeface="+mn-ea"/>
                          <a:cs typeface="+mn-cs"/>
                        </a:rPr>
                        <a:t>Grade 1</a:t>
                      </a:r>
                      <a:r>
                        <a:rPr lang="en-US" sz="2400" kern="1200" dirty="0" smtClean="0">
                          <a:solidFill>
                            <a:schemeClr val="dk1"/>
                          </a:solidFill>
                          <a:effectLst/>
                          <a:latin typeface="+mn-lt"/>
                          <a:ea typeface="+mn-ea"/>
                          <a:cs typeface="+mn-cs"/>
                        </a:rPr>
                        <a:t>: </a:t>
                      </a:r>
                      <a:r>
                        <a:rPr lang="en-US" sz="2400" i="1" kern="1200" dirty="0" smtClean="0">
                          <a:solidFill>
                            <a:schemeClr val="dk1"/>
                          </a:solidFill>
                          <a:effectLst/>
                          <a:latin typeface="+mn-lt"/>
                          <a:ea typeface="+mn-ea"/>
                          <a:cs typeface="+mn-cs"/>
                        </a:rPr>
                        <a:t>Informational Text, Research, and Inquiry Circles: Animals and Habitats </a:t>
                      </a:r>
                      <a:endParaRPr lang="en-US" sz="2400" i="0" u="none" strike="noStrike" kern="1200" dirty="0" smtClean="0">
                        <a:solidFill>
                          <a:schemeClr val="dk1"/>
                        </a:solidFill>
                        <a:effectLst/>
                        <a:latin typeface="+mn-lt"/>
                        <a:ea typeface="+mn-ea"/>
                        <a:cs typeface="+mn-cs"/>
                      </a:endParaRPr>
                    </a:p>
                    <a:p>
                      <a:pPr>
                        <a:spcBef>
                          <a:spcPts val="600"/>
                        </a:spcBef>
                      </a:pPr>
                      <a:endParaRPr lang="en-US" sz="2000" kern="1200" dirty="0" smtClean="0">
                        <a:solidFill>
                          <a:schemeClr val="dk1"/>
                        </a:solidFill>
                        <a:effectLst/>
                        <a:latin typeface="+mn-lt"/>
                        <a:ea typeface="+mn-ea"/>
                        <a:cs typeface="+mn-cs"/>
                      </a:endParaRPr>
                    </a:p>
                    <a:p>
                      <a:r>
                        <a:rPr lang="en-US" sz="2400" b="1" kern="1200" dirty="0" smtClean="0">
                          <a:solidFill>
                            <a:schemeClr val="dk1"/>
                          </a:solidFill>
                          <a:effectLst/>
                          <a:latin typeface="+mn-lt"/>
                          <a:ea typeface="+mn-ea"/>
                          <a:cs typeface="+mn-cs"/>
                        </a:rPr>
                        <a:t>Grade 2: </a:t>
                      </a:r>
                      <a:r>
                        <a:rPr lang="en-US" sz="2400" i="1" dirty="0" smtClean="0"/>
                        <a:t>Informational Text: Reading for Inquiry and Writing a Report</a:t>
                      </a:r>
                    </a:p>
                    <a:p>
                      <a:endParaRPr lang="en-US" sz="2000" i="1" kern="1200" dirty="0" smtClean="0">
                        <a:solidFill>
                          <a:schemeClr val="dk1"/>
                        </a:solidFill>
                        <a:effectLst/>
                        <a:latin typeface="+mn-lt"/>
                        <a:ea typeface="+mn-ea"/>
                        <a:cs typeface="+mn-cs"/>
                      </a:endParaRPr>
                    </a:p>
                    <a:p>
                      <a:r>
                        <a:rPr lang="en-US" sz="2400" b="1" i="0" kern="1200" dirty="0" smtClean="0">
                          <a:solidFill>
                            <a:schemeClr val="dk1"/>
                          </a:solidFill>
                          <a:effectLst/>
                          <a:latin typeface="+mn-lt"/>
                          <a:ea typeface="+mn-ea"/>
                          <a:cs typeface="+mn-cs"/>
                        </a:rPr>
                        <a:t>Grade 4:</a:t>
                      </a:r>
                      <a:r>
                        <a:rPr lang="en-US" sz="2400" b="1" i="0" kern="1200" baseline="0" dirty="0" smtClean="0">
                          <a:solidFill>
                            <a:schemeClr val="dk1"/>
                          </a:solidFill>
                          <a:effectLst/>
                          <a:latin typeface="+mn-lt"/>
                          <a:ea typeface="+mn-ea"/>
                          <a:cs typeface="+mn-cs"/>
                        </a:rPr>
                        <a:t> </a:t>
                      </a:r>
                      <a:r>
                        <a:rPr lang="en-US" sz="2400" i="1" kern="1200" dirty="0" smtClean="0">
                          <a:solidFill>
                            <a:schemeClr val="dk1"/>
                          </a:solidFill>
                          <a:effectLst/>
                          <a:latin typeface="+mn-lt"/>
                          <a:ea typeface="+mn-ea"/>
                          <a:cs typeface="+mn-cs"/>
                        </a:rPr>
                        <a:t>Reading and Writing Informational Texts:</a:t>
                      </a:r>
                      <a:r>
                        <a:rPr lang="en-US" sz="2400" i="1" kern="1200" baseline="0" dirty="0" smtClean="0">
                          <a:solidFill>
                            <a:schemeClr val="dk1"/>
                          </a:solidFill>
                          <a:effectLst/>
                          <a:latin typeface="+mn-lt"/>
                          <a:ea typeface="+mn-ea"/>
                          <a:cs typeface="+mn-cs"/>
                        </a:rPr>
                        <a:t> </a:t>
                      </a:r>
                      <a:r>
                        <a:rPr lang="en-US" sz="2400" i="1" kern="1200" dirty="0" smtClean="0">
                          <a:solidFill>
                            <a:schemeClr val="dk1"/>
                          </a:solidFill>
                          <a:effectLst/>
                          <a:latin typeface="+mn-lt"/>
                          <a:ea typeface="+mn-ea"/>
                          <a:cs typeface="+mn-cs"/>
                        </a:rPr>
                        <a:t>Negro League Baseball </a:t>
                      </a:r>
                    </a:p>
                    <a:p>
                      <a:endParaRPr lang="en-US" sz="2000" i="1" kern="1200" dirty="0" smtClean="0">
                        <a:solidFill>
                          <a:schemeClr val="dk1"/>
                        </a:solidFill>
                        <a:effectLst/>
                        <a:latin typeface="+mn-lt"/>
                        <a:ea typeface="+mn-ea"/>
                        <a:cs typeface="+mn-cs"/>
                      </a:endParaRPr>
                    </a:p>
                    <a:p>
                      <a:pPr marL="0" marR="0" indent="0" algn="l" defTabSz="914363" rtl="0" eaLnBrk="1" fontAlgn="auto" latinLnBrk="0" hangingPunct="1">
                        <a:lnSpc>
                          <a:spcPct val="100000"/>
                        </a:lnSpc>
                        <a:spcBef>
                          <a:spcPts val="0"/>
                        </a:spcBef>
                        <a:spcAft>
                          <a:spcPts val="0"/>
                        </a:spcAft>
                        <a:buClrTx/>
                        <a:buSzTx/>
                        <a:buFontTx/>
                        <a:buNone/>
                        <a:tabLst/>
                        <a:defRPr/>
                      </a:pPr>
                      <a:r>
                        <a:rPr lang="en-US" sz="2400" u="none" strike="noStrike" kern="1200" dirty="0" smtClean="0">
                          <a:solidFill>
                            <a:schemeClr val="dk1"/>
                          </a:solidFill>
                          <a:effectLst/>
                          <a:latin typeface="+mn-lt"/>
                          <a:ea typeface="+mn-ea"/>
                          <a:cs typeface="+mn-cs"/>
                          <a:hlinkClick r:id="rId3"/>
                        </a:rPr>
                        <a:t>http://www.doe.mass.edu/candi/model/files.html</a:t>
                      </a:r>
                      <a:endParaRPr lang="en-US" sz="2400" i="1" kern="1200" dirty="0" smtClean="0">
                        <a:solidFill>
                          <a:schemeClr val="dk1"/>
                        </a:solidFill>
                        <a:effectLst/>
                        <a:latin typeface="+mn-lt"/>
                        <a:ea typeface="+mn-ea"/>
                        <a:cs typeface="+mn-cs"/>
                      </a:endParaRPr>
                    </a:p>
                  </a:txBody>
                  <a:tcPr marT="45712" marB="45712" horzOverflow="overflow"/>
                </a:tc>
              </a:tr>
            </a:tbl>
          </a:graphicData>
        </a:graphic>
      </p:graphicFrame>
      <p:pic>
        <p:nvPicPr>
          <p:cNvPr id="25" name="Picture 24"/>
          <p:cNvPicPr>
            <a:picLocks noChangeAspect="1"/>
          </p:cNvPicPr>
          <p:nvPr/>
        </p:nvPicPr>
        <p:blipFill rotWithShape="1">
          <a:blip r:embed="rId4" cstate="print">
            <a:extLst>
              <a:ext uri="{28A0092B-C50C-407E-A947-70E740481C1C}">
                <a14:useLocalDpi xmlns:a14="http://schemas.microsoft.com/office/drawing/2010/main" val="0"/>
              </a:ext>
            </a:extLst>
          </a:blip>
          <a:srcRect l="19747" r="21365"/>
          <a:stretch/>
        </p:blipFill>
        <p:spPr>
          <a:xfrm>
            <a:off x="133353" y="16"/>
            <a:ext cx="858190" cy="1457325"/>
          </a:xfrm>
          <a:prstGeom prst="rect">
            <a:avLst/>
          </a:prstGeom>
        </p:spPr>
      </p:pic>
      <p:sp>
        <p:nvSpPr>
          <p:cNvPr id="6" name="Footer Placeholder 5"/>
          <p:cNvSpPr>
            <a:spLocks noGrp="1"/>
          </p:cNvSpPr>
          <p:nvPr>
            <p:ph type="ftr" sz="quarter" idx="10"/>
          </p:nvPr>
        </p:nvSpPr>
        <p:spPr/>
        <p:txBody>
          <a:bodyPr/>
          <a:lstStyle/>
          <a:p>
            <a:r>
              <a:rPr lang="en-US" smtClean="0"/>
              <a:t> </a:t>
            </a:r>
            <a:endParaRPr lang="en-US" dirty="0"/>
          </a:p>
        </p:txBody>
      </p:sp>
    </p:spTree>
    <p:extLst>
      <p:ext uri="{BB962C8B-B14F-4D97-AF65-F5344CB8AC3E}">
        <p14:creationId xmlns:p14="http://schemas.microsoft.com/office/powerpoint/2010/main" val="239265377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238250" y="228600"/>
            <a:ext cx="7905750" cy="1066800"/>
          </a:xfrm>
        </p:spPr>
        <p:txBody>
          <a:bodyPr>
            <a:noAutofit/>
          </a:bodyPr>
          <a:lstStyle/>
          <a:p>
            <a:r>
              <a:rPr lang="en-US" sz="4000" dirty="0" smtClean="0"/>
              <a:t>Activity 6: Research in CCS-aligned Units</a:t>
            </a:r>
          </a:p>
        </p:txBody>
      </p:sp>
      <p:sp>
        <p:nvSpPr>
          <p:cNvPr id="3" name="Slide Number Placeholder 2"/>
          <p:cNvSpPr>
            <a:spLocks noGrp="1"/>
          </p:cNvSpPr>
          <p:nvPr>
            <p:ph type="sldNum" sz="quarter" idx="11"/>
          </p:nvPr>
        </p:nvSpPr>
        <p:spPr/>
        <p:txBody>
          <a:bodyPr/>
          <a:lstStyle/>
          <a:p>
            <a:fld id="{EE3D4692-A625-460F-A072-DE10EEAA5719}" type="slidenum">
              <a:rPr lang="en-US" smtClean="0"/>
              <a:pPr/>
              <a:t>54</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796230342"/>
              </p:ext>
            </p:extLst>
          </p:nvPr>
        </p:nvGraphicFramePr>
        <p:xfrm>
          <a:off x="259080" y="1495411"/>
          <a:ext cx="8627265" cy="4145248"/>
        </p:xfrm>
        <a:graphic>
          <a:graphicData uri="http://schemas.openxmlformats.org/drawingml/2006/table">
            <a:tbl>
              <a:tblPr firstRow="1">
                <a:effectLst/>
                <a:tableStyleId>{F5AB1C69-6EDB-4FF4-983F-18BD219EF322}</a:tableStyleId>
              </a:tblPr>
              <a:tblGrid>
                <a:gridCol w="8627265"/>
              </a:tblGrid>
              <a:tr h="439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lt1"/>
                          </a:solidFill>
                          <a:effectLst/>
                          <a:latin typeface="+mn-lt"/>
                        </a:rPr>
                        <a:t>Activity 6: Hosted Gallery Walk</a:t>
                      </a:r>
                      <a:endParaRPr kumimoji="0" lang="en-US" sz="2400" b="1" i="0" u="none" strike="noStrike" cap="none" normalizeH="0" baseline="0" dirty="0">
                        <a:ln>
                          <a:noFill/>
                        </a:ln>
                        <a:solidFill>
                          <a:srgbClr val="FFFFFF"/>
                        </a:solidFill>
                        <a:effectLst/>
                        <a:latin typeface="Calibri" charset="0"/>
                      </a:endParaRPr>
                    </a:p>
                  </a:txBody>
                  <a:tcPr marT="45712" marB="45712" horzOverflow="overflow"/>
                </a:tc>
              </a:tr>
              <a:tr h="3627551">
                <a:tc>
                  <a:txBody>
                    <a:bodyPr/>
                    <a:lstStyle/>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Join a group with representatives from each of the research teams.</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Each group starts at a different poster.</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Whoever in your group was a participant in making that poster will be the “host.” </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The host will explain the research process in his or her unit, including anything unique or noteworthy. </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At a given signal, each group moves to the next poster and the host changes.</a:t>
                      </a:r>
                    </a:p>
                  </a:txBody>
                  <a:tcPr marT="45712" marB="45712" horzOverflow="overflow"/>
                </a:tc>
              </a:tr>
            </a:tbl>
          </a:graphicData>
        </a:graphic>
      </p:graphicFrame>
      <p:pic>
        <p:nvPicPr>
          <p:cNvPr id="25"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l="19747" r="21365"/>
          <a:stretch/>
        </p:blipFill>
        <p:spPr>
          <a:xfrm>
            <a:off x="133353" y="16"/>
            <a:ext cx="858190" cy="1457325"/>
          </a:xfrm>
          <a:prstGeom prst="rect">
            <a:avLst/>
          </a:prstGeom>
        </p:spPr>
      </p:pic>
      <p:sp>
        <p:nvSpPr>
          <p:cNvPr id="2" name="Footer Placeholder 1"/>
          <p:cNvSpPr>
            <a:spLocks noGrp="1"/>
          </p:cNvSpPr>
          <p:nvPr>
            <p:ph type="ftr" sz="quarter" idx="10"/>
          </p:nvPr>
        </p:nvSpPr>
        <p:spPr/>
        <p:txBody>
          <a:bodyPr/>
          <a:lstStyle/>
          <a:p>
            <a:r>
              <a:rPr lang="en-US" smtClean="0"/>
              <a:t> </a:t>
            </a:r>
            <a:endParaRPr lang="en-US" dirty="0"/>
          </a:p>
        </p:txBody>
      </p:sp>
    </p:spTree>
    <p:extLst>
      <p:ext uri="{BB962C8B-B14F-4D97-AF65-F5344CB8AC3E}">
        <p14:creationId xmlns:p14="http://schemas.microsoft.com/office/powerpoint/2010/main" val="216433743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Research in CCS-aligned Units</a:t>
            </a:r>
            <a:endParaRPr lang="en-US" dirty="0"/>
          </a:p>
        </p:txBody>
      </p:sp>
      <p:sp>
        <p:nvSpPr>
          <p:cNvPr id="4" name="Slide Number Placeholder 3"/>
          <p:cNvSpPr>
            <a:spLocks noGrp="1"/>
          </p:cNvSpPr>
          <p:nvPr>
            <p:ph type="sldNum" sz="quarter" idx="11"/>
          </p:nvPr>
        </p:nvSpPr>
        <p:spPr/>
        <p:txBody>
          <a:bodyPr/>
          <a:lstStyle/>
          <a:p>
            <a:fld id="{EE3D4692-A625-460F-A072-DE10EEAA5719}" type="slidenum">
              <a:rPr lang="en-US" smtClean="0"/>
              <a:pPr/>
              <a:t>55</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827688799"/>
              </p:ext>
            </p:extLst>
          </p:nvPr>
        </p:nvGraphicFramePr>
        <p:xfrm>
          <a:off x="384175" y="1417638"/>
          <a:ext cx="8153400" cy="3971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0"/>
          </p:nvPr>
        </p:nvSpPr>
        <p:spPr/>
        <p:txBody>
          <a:bodyPr/>
          <a:lstStyle/>
          <a:p>
            <a:r>
              <a:rPr lang="en-US" smtClean="0"/>
              <a:t> </a:t>
            </a:r>
            <a:endParaRPr lang="en-US" dirty="0"/>
          </a:p>
        </p:txBody>
      </p:sp>
    </p:spTree>
    <p:extLst>
      <p:ext uri="{BB962C8B-B14F-4D97-AF65-F5344CB8AC3E}">
        <p14:creationId xmlns:p14="http://schemas.microsoft.com/office/powerpoint/2010/main" val="3582876138"/>
      </p:ext>
    </p:extLst>
  </p:cSld>
  <p:clrMapOvr>
    <a:masterClrMapping/>
  </p:clrMapOvr>
  <p:transition>
    <p:fade/>
  </p:transition>
</p:sld>
</file>

<file path=ppt/theme/theme1.xml><?xml version="1.0" encoding="utf-8"?>
<a:theme xmlns:a="http://schemas.openxmlformats.org/drawingml/2006/main" name="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LtBkgNo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Custom Design">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BlueBar</Template>
  <TotalTime>17938</TotalTime>
  <Words>2320</Words>
  <Application>Microsoft Office PowerPoint</Application>
  <PresentationFormat>On-screen Show (4:3)</PresentationFormat>
  <Paragraphs>189</Paragraphs>
  <Slides>16</Slides>
  <Notes>16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16</vt:i4>
      </vt:variant>
    </vt:vector>
  </HeadingPairs>
  <TitlesOfParts>
    <vt:vector size="24" baseType="lpstr">
      <vt:lpstr>Arial</vt:lpstr>
      <vt:lpstr>Calibri</vt:lpstr>
      <vt:lpstr>Calibri Light</vt:lpstr>
      <vt:lpstr>Times</vt:lpstr>
      <vt:lpstr>Times New Roman</vt:lpstr>
      <vt:lpstr>LtBkgBlueBorder</vt:lpstr>
      <vt:lpstr>LtBkgNoBorder</vt:lpstr>
      <vt:lpstr>Custom Design</vt:lpstr>
      <vt:lpstr>Connecticut Core Standards  for English Language Arts &amp; Literacy</vt:lpstr>
      <vt:lpstr>Today’s Session</vt:lpstr>
      <vt:lpstr>Part 4</vt:lpstr>
      <vt:lpstr>CCS-ELA &amp; Literacy Writing Standards for Research</vt:lpstr>
      <vt:lpstr>How does Research Grow?</vt:lpstr>
      <vt:lpstr>Activity 6: Research in CCS-aligned Units</vt:lpstr>
      <vt:lpstr>Activity 6: Research in CCS-aligned Units</vt:lpstr>
      <vt:lpstr>Activity 6: Research in CCS-aligned Units</vt:lpstr>
      <vt:lpstr>Research in CCS-aligned Units</vt:lpstr>
      <vt:lpstr>Writing and Research build Content Knowledge</vt:lpstr>
      <vt:lpstr>Where is Technology in the Writing Standards?</vt:lpstr>
      <vt:lpstr>Digital Storytelling </vt:lpstr>
      <vt:lpstr>Shared Writing</vt:lpstr>
      <vt:lpstr>Interactive Posters</vt:lpstr>
      <vt:lpstr>Virtual Field Trips</vt:lpstr>
      <vt:lpstr>Digital Literacy Skills Students Need</vt:lpstr>
    </vt:vector>
  </TitlesOfParts>
  <Company>Public Consulting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 Systems of Professional Learning</dc:title>
  <dc:creator>Public Consulting Group</dc:creator>
  <cp:lastModifiedBy>Wade, Michelle</cp:lastModifiedBy>
  <cp:revision>1176</cp:revision>
  <cp:lastPrinted>2014-03-02T01:07:44Z</cp:lastPrinted>
  <dcterms:created xsi:type="dcterms:W3CDTF">2014-01-18T18:47:42Z</dcterms:created>
  <dcterms:modified xsi:type="dcterms:W3CDTF">2014-08-07T20:44:37Z</dcterms:modified>
</cp:coreProperties>
</file>