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83" showSpecialPlsOnTitleSld="0" saveSubsetFonts="1" bookmarkIdSeed="2">
  <p:sldMasterIdLst>
    <p:sldMasterId id="2147483687" r:id="rId1"/>
    <p:sldMasterId id="2147483711" r:id="rId2"/>
    <p:sldMasterId id="2147483723" r:id="rId3"/>
  </p:sldMasterIdLst>
  <p:notesMasterIdLst>
    <p:notesMasterId r:id="rId8"/>
  </p:notesMasterIdLst>
  <p:handoutMasterIdLst>
    <p:handoutMasterId r:id="rId9"/>
  </p:handoutMasterIdLst>
  <p:sldIdLst>
    <p:sldId id="370" r:id="rId4"/>
    <p:sldId id="557" r:id="rId5"/>
    <p:sldId id="604" r:id="rId6"/>
    <p:sldId id="506" r:id="rId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5" userDrawn="1">
          <p15:clr>
            <a:srgbClr val="A4A3A4"/>
          </p15:clr>
        </p15:guide>
        <p15:guide id="2" pos="2184" userDrawn="1">
          <p15:clr>
            <a:srgbClr val="A4A3A4"/>
          </p15:clr>
        </p15:guide>
        <p15:guide id="3" orient="horz" pos="2957" userDrawn="1">
          <p15:clr>
            <a:srgbClr val="A4A3A4"/>
          </p15:clr>
        </p15:guide>
        <p15:guide id="4" pos="2237" userDrawn="1">
          <p15:clr>
            <a:srgbClr val="A4A3A4"/>
          </p15:clr>
        </p15:guide>
        <p15:guide id="5" orient="horz" pos="2880">
          <p15:clr>
            <a:srgbClr val="A4A3A4"/>
          </p15:clr>
        </p15:guide>
        <p15:guide id="6" orient="horz" pos="2932">
          <p15:clr>
            <a:srgbClr val="A4A3A4"/>
          </p15:clr>
        </p15:guide>
        <p15:guide id="7" pos="2160">
          <p15:clr>
            <a:srgbClr val="A4A3A4"/>
          </p15:clr>
        </p15:guide>
        <p15:guide id="8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B" initials="DB" lastIdx="8" clrIdx="0"/>
  <p:cmAuthor id="1" name="DeCarlo, Sharon" initials="DS" lastIdx="60" clrIdx="1"/>
  <p:cmAuthor id="2" name="Jackson, Dennis" initials="JD" lastIdx="12" clrIdx="2">
    <p:extLst/>
  </p:cmAuthor>
  <p:cmAuthor id="3" name="Kelley, Nora" initials="KN" lastIdx="2" clrIdx="3">
    <p:extLst/>
  </p:cmAuthor>
  <p:cmAuthor id="4" name="W2K" initials="W" lastIdx="28" clrIdx="4"/>
  <p:cmAuthor id="5" name="Michelle Wade" initials="MW" lastIdx="14" clrIdx="5"/>
  <p:cmAuthor id="6" name="Berlin, Debra" initials="BD" lastIdx="13" clrIdx="6">
    <p:extLst>
      <p:ext uri="{19B8F6BF-5375-455C-9EA6-DF929625EA0E}">
        <p15:presenceInfo xmlns:p15="http://schemas.microsoft.com/office/powerpoint/2012/main" userId="S-1-5-21-1417001333-1682526488-839522115-591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85"/>
    <a:srgbClr val="FFC000"/>
    <a:srgbClr val="DF8045"/>
    <a:srgbClr val="32C658"/>
    <a:srgbClr val="D4ECBA"/>
    <a:srgbClr val="92D050"/>
    <a:srgbClr val="9BBB59"/>
    <a:srgbClr val="E6E6E6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59" autoAdjust="0"/>
    <p:restoredTop sz="95324" autoAdjust="0"/>
  </p:normalViewPr>
  <p:slideViewPr>
    <p:cSldViewPr snapToGrid="0">
      <p:cViewPr varScale="1">
        <p:scale>
          <a:sx n="84" d="100"/>
          <a:sy n="84" d="100"/>
        </p:scale>
        <p:origin x="101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3188"/>
    </p:cViewPr>
  </p:sorterViewPr>
  <p:notesViewPr>
    <p:cSldViewPr snapToGrid="0">
      <p:cViewPr varScale="1">
        <p:scale>
          <a:sx n="87" d="100"/>
          <a:sy n="87" d="100"/>
        </p:scale>
        <p:origin x="3798" y="90"/>
      </p:cViewPr>
      <p:guideLst>
        <p:guide orient="horz" pos="2905"/>
        <p:guide pos="2184"/>
        <p:guide orient="horz" pos="2957"/>
        <p:guide pos="2237"/>
        <p:guide orient="horz" pos="2880"/>
        <p:guide orient="horz" pos="2932"/>
        <p:guide pos="2160"/>
        <p:guide pos="2212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r">
              <a:defRPr sz="1200"/>
            </a:lvl1pPr>
          </a:lstStyle>
          <a:p>
            <a:fld id="{9DAA4107-EF30-49A8-8290-C118E51199DE}" type="datetimeFigureOut">
              <a:rPr lang="en-US" smtClean="0"/>
              <a:pPr/>
              <a:t>8/7/2014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r">
              <a:defRPr sz="1200"/>
            </a:lvl1pPr>
          </a:lstStyle>
          <a:p>
            <a:fld id="{C2A77012-468A-4389-BDBB-3E5F798584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8781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3" cy="467072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1"/>
            <a:ext cx="3043343" cy="467072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r">
              <a:defRPr sz="1200"/>
            </a:lvl1pPr>
          </a:lstStyle>
          <a:p>
            <a:fld id="{EBFCDA87-F9E5-4062-9015-B6855F9D2074}" type="datetimeFigureOut">
              <a:rPr lang="en-US" smtClean="0"/>
              <a:pPr/>
              <a:t>8/7/2014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8" rIns="93315" bIns="4665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15" tIns="46658" rIns="93315" bIns="4665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1"/>
            <a:ext cx="3043343" cy="467071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r">
              <a:defRPr sz="1200"/>
            </a:lvl1pPr>
          </a:lstStyle>
          <a:p>
            <a:fld id="{E538F621-8F2C-4F90-852A-E36809B397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9244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8F621-8F2C-4F90-852A-E36809B397B3}" type="slidenum">
              <a:rPr lang="en-US" smtClean="0"/>
              <a:pPr/>
              <a:t>83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867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(Allow 20 minutes for this activity; adjust time as needed.)</a:t>
            </a:r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81252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Public Consulting Group</a:t>
            </a:r>
          </a:p>
        </p:txBody>
      </p:sp>
      <p:sp>
        <p:nvSpPr>
          <p:cNvPr id="163845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EFD29FCF-DF6A-4712-8946-92255E8E30AB}" type="datetimeFigureOut">
              <a:rPr lang="en-US" smtClean="0">
                <a:latin typeface="Arial" pitchFamily="34" charset="0"/>
              </a:rPr>
              <a:pPr/>
              <a:t>8/7/2014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181254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www.publicconsultinggroup.com</a:t>
            </a:r>
          </a:p>
        </p:txBody>
      </p:sp>
      <p:sp>
        <p:nvSpPr>
          <p:cNvPr id="163847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49ECF7B-23D5-427F-B5F3-FF56EE220A7C}" type="slidenum">
              <a:rPr lang="en-US"/>
              <a:pPr/>
              <a:t>84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705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purpose of this slide is to provide links to resources described </a:t>
            </a:r>
            <a:r>
              <a:rPr lang="en-US" smtClean="0"/>
              <a:t>earlier. </a:t>
            </a:r>
            <a:r>
              <a:rPr lang="en-US" dirty="0" smtClean="0"/>
              <a:t>It is intended for those who will access the module online.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8F621-8F2C-4F90-852A-E36809B397B3}" type="slidenum">
              <a:rPr lang="en-US" smtClean="0"/>
              <a:pPr/>
              <a:t>85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1037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692150"/>
            <a:ext cx="4614863" cy="34623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94461" y="4384439"/>
            <a:ext cx="5555690" cy="4153678"/>
          </a:xfrm>
          <a:prstGeom prst="rect">
            <a:avLst/>
          </a:prstGeo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spcBef>
                <a:spcPct val="0"/>
              </a:spcBef>
              <a:defRPr/>
            </a:pPr>
            <a:r>
              <a:rPr lang="en-US" dirty="0" smtClean="0">
                <a:solidFill>
                  <a:schemeClr val="dk1"/>
                </a:solidFill>
              </a:rPr>
              <a:t>Same as previous slide</a:t>
            </a:r>
            <a:endParaRPr lang="en-US" dirty="0" smtClean="0"/>
          </a:p>
        </p:txBody>
      </p:sp>
      <p:sp>
        <p:nvSpPr>
          <p:cNvPr id="179204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Public Consulting Group</a:t>
            </a:r>
          </a:p>
        </p:txBody>
      </p:sp>
      <p:sp>
        <p:nvSpPr>
          <p:cNvPr id="179205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1DEC70F-0B06-4F15-97D7-7C3330F977D8}" type="datetimeFigureOut">
              <a:rPr lang="en-US" smtClean="0"/>
              <a:pPr>
                <a:defRPr/>
              </a:pPr>
              <a:t>8/7/2014</a:t>
            </a:fld>
            <a:endParaRPr lang="en-US" dirty="0" smtClean="0"/>
          </a:p>
        </p:txBody>
      </p:sp>
      <p:sp>
        <p:nvSpPr>
          <p:cNvPr id="179206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www.publicconsultinggroup.com</a:t>
            </a:r>
          </a:p>
        </p:txBody>
      </p:sp>
      <p:sp>
        <p:nvSpPr>
          <p:cNvPr id="179207" name="Slide Number Placeholder 6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9C40702-F907-4A3B-88DF-707BC77AFCAE}" type="slidenum">
              <a:rPr lang="en-US" smtClean="0"/>
              <a:pPr>
                <a:defRPr/>
              </a:pPr>
              <a:t>86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840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8102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186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9130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3299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2302515"/>
            <a:ext cx="7886700" cy="1218795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257858"/>
            <a:ext cx="7886700" cy="1231106"/>
          </a:xfrm>
        </p:spPr>
        <p:txBody>
          <a:bodyPr/>
          <a:lstStyle>
            <a:lvl1pPr marL="393192" indent="-402336" algn="l" defTabSz="914363" rtl="0" eaLnBrk="1" latinLnBrk="0" hangingPunct="1">
              <a:lnSpc>
                <a:spcPct val="90000"/>
              </a:lnSpc>
              <a:spcBef>
                <a:spcPts val="1200"/>
              </a:spcBef>
              <a:buFontTx/>
              <a:buBlip>
                <a:blip r:embed="rId2"/>
              </a:buBlip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93192" indent="-402336">
              <a:spcBef>
                <a:spcPts val="1200"/>
              </a:spcBef>
              <a:buNone/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</a:t>
            </a:r>
          </a:p>
          <a:p>
            <a:pPr marL="914400" lvl="1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dirty="0" smtClean="0"/>
              <a:t>Click to edit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658432"/>
            <a:ext cx="2209524" cy="495238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0" y="3889583"/>
            <a:ext cx="9144000" cy="0"/>
          </a:xfrm>
          <a:prstGeom prst="line">
            <a:avLst/>
          </a:prstGeom>
          <a:ln w="508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9922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241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1260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17"/>
          <p:cNvSpPr>
            <a:spLocks noGrp="1"/>
          </p:cNvSpPr>
          <p:nvPr>
            <p:ph type="ftr" sz="quarter" idx="17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Slide Number Placeholder 18"/>
          <p:cNvSpPr>
            <a:spLocks noGrp="1"/>
          </p:cNvSpPr>
          <p:nvPr>
            <p:ph type="sldNum" sz="quarter" idx="18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660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3886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63562"/>
            <a:ext cx="6858000" cy="655638"/>
          </a:xfrm>
        </p:spPr>
        <p:txBody>
          <a:bodyPr>
            <a:noAutofit/>
          </a:bodyPr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9063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49972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7320"/>
            <a:ext cx="8382000" cy="4244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496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ulle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50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6858000" cy="838200"/>
          </a:xfrm>
        </p:spPr>
        <p:txBody>
          <a:bodyPr/>
          <a:lstStyle>
            <a:lvl1pPr>
              <a:defRPr sz="3200">
                <a:solidFill>
                  <a:srgbClr val="21429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638800" y="601980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772400" y="6019800"/>
            <a:ext cx="9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261EF-24E7-4286-97C7-81257D0A8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982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49972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7320"/>
            <a:ext cx="8382000" cy="4244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7296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6152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3806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2030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551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9566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5443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0275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3260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2636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931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719879"/>
            <a:ext cx="7886700" cy="66479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387798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689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08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48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887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7886700" cy="66479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048" y="1284045"/>
            <a:ext cx="3868340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048" y="1806789"/>
            <a:ext cx="3868340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84045"/>
            <a:ext cx="3887391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06789"/>
            <a:ext cx="3887391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6908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dirty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860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6006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987426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58403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487837"/>
            <a:ext cx="3017520" cy="30836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398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859572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859572"/>
            <a:ext cx="4629150" cy="492454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344479"/>
            <a:ext cx="3017520" cy="338328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4782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5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5" descr="7-00029_BAK_v03TOP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rot="10800000">
            <a:off x="0" y="6008687"/>
            <a:ext cx="9159875" cy="8493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9296" y="6074282"/>
            <a:ext cx="2203704" cy="4846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3118006" y="6071616"/>
            <a:ext cx="3185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</a:rPr>
              <a:t>Activity 11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54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0" r:id="rId2"/>
    <p:sldLayoutId id="2147483722" r:id="rId3"/>
    <p:sldLayoutId id="2147483718" r:id="rId4"/>
    <p:sldLayoutId id="2147483719" r:id="rId5"/>
    <p:sldLayoutId id="2147483694" r:id="rId6"/>
    <p:sldLayoutId id="2147483695" r:id="rId7"/>
    <p:sldLayoutId id="2147483720" r:id="rId8"/>
    <p:sldLayoutId id="2147483721" r:id="rId9"/>
    <p:sldLayoutId id="2147483710" r:id="rId10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60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35" r:id="rId3"/>
    <p:sldLayoutId id="2147483714" r:id="rId4"/>
    <p:sldLayoutId id="2147483715" r:id="rId5"/>
    <p:sldLayoutId id="2147483716" r:id="rId6"/>
    <p:sldLayoutId id="2147483717" r:id="rId7"/>
    <p:sldLayoutId id="2147483736" r:id="rId8"/>
    <p:sldLayoutId id="2147483737" r:id="rId9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385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voicethread4education.wikispaces.com/" TargetMode="External"/><Relationship Id="rId3" Type="http://schemas.openxmlformats.org/officeDocument/2006/relationships/hyperlink" Target="http://edu.glogster.com/" TargetMode="External"/><Relationship Id="rId7" Type="http://schemas.openxmlformats.org/officeDocument/2006/relationships/hyperlink" Target="http://ed.voicethread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ridge.edu.au/verve/_resources/GoogleEarthHowToVFT.pdf" TargetMode="External"/><Relationship Id="rId5" Type="http://schemas.openxmlformats.org/officeDocument/2006/relationships/hyperlink" Target="http://www.google.com/earth" TargetMode="External"/><Relationship Id="rId4" Type="http://schemas.openxmlformats.org/officeDocument/2006/relationships/hyperlink" Target="http://www.scoop.it/t/glogster-edu-inspiration" TargetMode="External"/><Relationship Id="rId9" Type="http://schemas.openxmlformats.org/officeDocument/2006/relationships/hyperlink" Target="http://www.wikispaces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chievethecore.org/page/507/in-common-effective-writing-for-all-students" TargetMode="External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ctcorestandards.org/?page_id=869" TargetMode="External"/><Relationship Id="rId5" Type="http://schemas.openxmlformats.org/officeDocument/2006/relationships/hyperlink" Target="http://www.ldc.org/" TargetMode="External"/><Relationship Id="rId4" Type="http://schemas.openxmlformats.org/officeDocument/2006/relationships/hyperlink" Target="http://achievethecore.org/page/751/bap-project-p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048" y="1901880"/>
            <a:ext cx="7681913" cy="1523495"/>
          </a:xfrm>
        </p:spPr>
        <p:txBody>
          <a:bodyPr/>
          <a:lstStyle/>
          <a:p>
            <a:r>
              <a:rPr lang="en-US" sz="4400" dirty="0" smtClean="0"/>
              <a:t>Connecticut Core Standards </a:t>
            </a:r>
            <a:br>
              <a:rPr lang="en-US" sz="4400" dirty="0" smtClean="0"/>
            </a:br>
            <a:r>
              <a:rPr lang="en-US" sz="4400" dirty="0" smtClean="0"/>
              <a:t>for English Language Arts &amp; Literacy</a:t>
            </a:r>
            <a:endParaRPr lang="en-US" sz="44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30248" y="3441165"/>
            <a:ext cx="7681913" cy="461665"/>
          </a:xfrm>
        </p:spPr>
        <p:txBody>
          <a:bodyPr/>
          <a:lstStyle/>
          <a:p>
            <a:pPr lvl="0"/>
            <a:r>
              <a:rPr lang="en-US" sz="4000" dirty="0" smtClean="0"/>
              <a:t>Systems of Professional Learning</a:t>
            </a: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630622" y="4299507"/>
            <a:ext cx="8146240" cy="110697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i="1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dirty="0" smtClean="0">
                <a:solidFill>
                  <a:schemeClr val="tx2"/>
                </a:solidFill>
              </a:rPr>
              <a:t>Module 3 Grades K–5: </a:t>
            </a:r>
          </a:p>
          <a:p>
            <a:r>
              <a:rPr lang="en-US" i="0" dirty="0" smtClean="0">
                <a:solidFill>
                  <a:schemeClr val="tx2"/>
                </a:solidFill>
              </a:rPr>
              <a:t>Supporting All Students in Writing and Research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93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444" y="169357"/>
            <a:ext cx="1371600" cy="1638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90" y="371250"/>
            <a:ext cx="4000000" cy="88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8223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itle 2"/>
          <p:cNvSpPr>
            <a:spLocks noGrp="1"/>
          </p:cNvSpPr>
          <p:nvPr>
            <p:ph type="ctrTitle"/>
          </p:nvPr>
        </p:nvSpPr>
        <p:spPr>
          <a:xfrm>
            <a:off x="1096799" y="303486"/>
            <a:ext cx="7681913" cy="107468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Activity 11: Action Planning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851994" y="6191250"/>
            <a:ext cx="1279525" cy="365125"/>
          </a:xfrm>
        </p:spPr>
        <p:txBody>
          <a:bodyPr/>
          <a:lstStyle/>
          <a:p>
            <a:pPr algn="ctr"/>
            <a:fld id="{EE3D4692-A625-460F-A072-DE10EEAA5719}" type="slidenum">
              <a:rPr lang="en-US" smtClean="0"/>
              <a:pPr algn="ctr"/>
              <a:t>84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0" y="6072188"/>
            <a:ext cx="2203450" cy="484187"/>
          </a:xfr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035985"/>
              </p:ext>
            </p:extLst>
          </p:nvPr>
        </p:nvGraphicFramePr>
        <p:xfrm>
          <a:off x="719962" y="1576551"/>
          <a:ext cx="7791447" cy="325109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791447"/>
              </a:tblGrid>
              <a:tr h="490285"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Activity 11: Make an Action Plan</a:t>
                      </a:r>
                      <a:endParaRPr lang="en-US" sz="2400" b="0" dirty="0"/>
                    </a:p>
                  </a:txBody>
                  <a:tcPr anchor="ctr"/>
                </a:tc>
              </a:tr>
              <a:tr h="2760814">
                <a:tc>
                  <a:txBody>
                    <a:bodyPr/>
                    <a:lstStyle/>
                    <a:p>
                      <a:pPr marL="365760" marR="0" indent="-36576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400" kern="1200" dirty="0" smtClean="0"/>
                        <a:t>Work with your school team (or with a job-alike partner from another school) to review your Reflection notes.</a:t>
                      </a:r>
                    </a:p>
                    <a:p>
                      <a:pPr marL="365760" marR="0" indent="-36576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400" kern="1200" dirty="0" smtClean="0">
                          <a:effectLst/>
                        </a:rPr>
                        <a:t> Develop a strategy for sharing Module 3’s key messages and resources (e.g., presentation, videos, resource links, and aligned instructional practices) with colleagues back at</a:t>
                      </a:r>
                      <a:r>
                        <a:rPr lang="en-US" sz="2400" kern="1200" baseline="0" dirty="0" smtClean="0">
                          <a:effectLst/>
                        </a:rPr>
                        <a:t> your</a:t>
                      </a:r>
                      <a:r>
                        <a:rPr lang="en-US" sz="2400" kern="1200" dirty="0" smtClean="0">
                          <a:effectLst/>
                        </a:rPr>
                        <a:t> schools.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47" r="21365"/>
          <a:stretch/>
        </p:blipFill>
        <p:spPr>
          <a:xfrm>
            <a:off x="133353" y="16"/>
            <a:ext cx="858190" cy="1457325"/>
          </a:xfrm>
          <a:prstGeom prst="rect">
            <a:avLst/>
          </a:prstGeom>
        </p:spPr>
      </p:pic>
      <p:pic>
        <p:nvPicPr>
          <p:cNvPr id="6" name="Picture 5" descr="Picture10.png"/>
          <p:cNvPicPr preferRelativeResize="0"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9679" y="4619053"/>
            <a:ext cx="950976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7067550" y="4667250"/>
            <a:ext cx="118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61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3078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Sites for Educational Technology 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112520"/>
            <a:ext cx="8382000" cy="4727448"/>
          </a:xfrm>
        </p:spPr>
        <p:txBody>
          <a:bodyPr/>
          <a:lstStyle/>
          <a:p>
            <a:r>
              <a:rPr lang="en-US" sz="2400" dirty="0" err="1" smtClean="0"/>
              <a:t>Glogster</a:t>
            </a:r>
            <a:r>
              <a:rPr lang="en-US" sz="2400" dirty="0" smtClean="0"/>
              <a:t>: </a:t>
            </a:r>
          </a:p>
          <a:p>
            <a:pPr lvl="1"/>
            <a:r>
              <a:rPr lang="en-US" sz="2400" dirty="0" smtClean="0">
                <a:hlinkClick r:id="rId3"/>
              </a:rPr>
              <a:t>http://edu.glogster.com</a:t>
            </a:r>
            <a:endParaRPr lang="en-US" sz="2400" dirty="0" smtClean="0"/>
          </a:p>
          <a:p>
            <a:pPr lvl="1"/>
            <a:r>
              <a:rPr lang="en-US" sz="2400" dirty="0" smtClean="0">
                <a:hlinkClick r:id="rId4"/>
              </a:rPr>
              <a:t>www.scoop.it/t/glogster-edu-inspiration</a:t>
            </a:r>
            <a:endParaRPr lang="en-US" sz="2400" dirty="0" smtClean="0"/>
          </a:p>
          <a:p>
            <a:r>
              <a:rPr lang="en-US" sz="2400" dirty="0" smtClean="0"/>
              <a:t>Google Earth: </a:t>
            </a:r>
          </a:p>
          <a:p>
            <a:pPr lvl="1"/>
            <a:r>
              <a:rPr lang="en-US" sz="2400" dirty="0" smtClean="0">
                <a:hlinkClick r:id="rId5"/>
              </a:rPr>
              <a:t>www.google.com/earth</a:t>
            </a:r>
            <a:endParaRPr lang="en-US" sz="2400" dirty="0" smtClean="0"/>
          </a:p>
          <a:p>
            <a:pPr lvl="1"/>
            <a:r>
              <a:rPr lang="en-US" sz="2400" dirty="0" smtClean="0">
                <a:hlinkClick r:id="rId6"/>
              </a:rPr>
              <a:t>www.bridge.edu.au/verve/_resources/GoogleEarthHowToVFT.pdf</a:t>
            </a:r>
            <a:endParaRPr lang="en-US" sz="2400" dirty="0" smtClean="0"/>
          </a:p>
          <a:p>
            <a:r>
              <a:rPr lang="en-US" sz="2400" dirty="0" err="1" smtClean="0"/>
              <a:t>VoiceThread</a:t>
            </a:r>
            <a:r>
              <a:rPr lang="en-US" sz="2400" dirty="0" smtClean="0"/>
              <a:t>: </a:t>
            </a:r>
          </a:p>
          <a:p>
            <a:pPr lvl="1"/>
            <a:r>
              <a:rPr lang="en-US" sz="2400" dirty="0" smtClean="0">
                <a:hlinkClick r:id="rId7"/>
              </a:rPr>
              <a:t>http://ed.voicethread.com</a:t>
            </a:r>
            <a:endParaRPr lang="en-US" sz="2400" dirty="0" smtClean="0"/>
          </a:p>
          <a:p>
            <a:pPr lvl="1"/>
            <a:r>
              <a:rPr lang="en-US" sz="2400" dirty="0" smtClean="0">
                <a:hlinkClick r:id="rId8"/>
              </a:rPr>
              <a:t>http://voicethread4education.wikispaces.com</a:t>
            </a:r>
            <a:endParaRPr lang="en-US" sz="2400" dirty="0" smtClean="0"/>
          </a:p>
          <a:p>
            <a:r>
              <a:rPr lang="en-US" sz="2400" dirty="0" err="1" smtClean="0"/>
              <a:t>Wikispaces</a:t>
            </a:r>
            <a:r>
              <a:rPr lang="en-US" sz="2400" dirty="0" smtClean="0"/>
              <a:t> Classroom</a:t>
            </a:r>
          </a:p>
          <a:p>
            <a:pPr lvl="1"/>
            <a:r>
              <a:rPr lang="en-US" sz="2400" dirty="0">
                <a:hlinkClick r:id="rId9"/>
              </a:rPr>
              <a:t>http://www.wikispaces.com</a:t>
            </a:r>
            <a:r>
              <a:rPr lang="en-US" sz="2400" dirty="0" smtClean="0">
                <a:hlinkClick r:id="rId9"/>
              </a:rPr>
              <a:t>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85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03030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itle 2"/>
          <p:cNvSpPr>
            <a:spLocks noGrp="1"/>
          </p:cNvSpPr>
          <p:nvPr>
            <p:ph type="title"/>
          </p:nvPr>
        </p:nvSpPr>
        <p:spPr>
          <a:xfrm>
            <a:off x="238739" y="100780"/>
            <a:ext cx="81534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900" dirty="0" smtClean="0">
                <a:solidFill>
                  <a:schemeClr val="tx1"/>
                </a:solidFill>
              </a:rPr>
              <a:t>             </a:t>
            </a:r>
            <a:r>
              <a:rPr sz="4900" dirty="0" smtClean="0">
                <a:solidFill>
                  <a:schemeClr val="tx1"/>
                </a:solidFill>
              </a:rPr>
              <a:t> </a:t>
            </a:r>
            <a:r>
              <a:rPr dirty="0" smtClean="0"/>
              <a:t/>
            </a:r>
            <a:br>
              <a:rPr dirty="0" smtClean="0"/>
            </a:br>
            <a:endParaRPr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111613" y="6248197"/>
            <a:ext cx="56105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C12F230-765B-4702-9E56-3CF5BBF7A6D8}" type="slidenum">
              <a:rPr lang="en-US" smtClean="0"/>
              <a:pPr>
                <a:defRPr/>
              </a:pPr>
              <a:t>86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164165"/>
              </p:ext>
            </p:extLst>
          </p:nvPr>
        </p:nvGraphicFramePr>
        <p:xfrm>
          <a:off x="276092" y="1959515"/>
          <a:ext cx="8584129" cy="322809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311116"/>
                <a:gridCol w="4273013"/>
              </a:tblGrid>
              <a:tr h="1203655">
                <a:tc>
                  <a:txBody>
                    <a:bodyPr/>
                    <a:lstStyle/>
                    <a:p>
                      <a:pPr marL="457200" indent="-457200">
                        <a:buNone/>
                      </a:pPr>
                      <a:r>
                        <a:rPr lang="en-US" sz="2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In Common</a:t>
                      </a:r>
                      <a:endParaRPr lang="en-US" sz="28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indent="-457200">
                        <a:buNone/>
                      </a:pPr>
                      <a:r>
                        <a:rPr lang="en-US" sz="2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Achievethecore.org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800" b="0" dirty="0" smtClean="0">
                          <a:hlinkClick r:id="rId4"/>
                        </a:rPr>
                        <a:t>Basal Alignment Project</a:t>
                      </a:r>
                      <a:endParaRPr lang="en-US" sz="2800" b="0" dirty="0" smtClean="0"/>
                    </a:p>
                    <a:p>
                      <a:pPr marL="0" indent="0">
                        <a:buNone/>
                      </a:pPr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Achievethecore.org</a:t>
                      </a:r>
                    </a:p>
                    <a:p>
                      <a:endParaRPr lang="en-US" sz="28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856495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Literacy</a:t>
                      </a:r>
                      <a:r>
                        <a:rPr lang="en-US" sz="2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 Design Collaborative</a:t>
                      </a:r>
                      <a:endParaRPr lang="en-US" sz="28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2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LDC.org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/>
                      <a:r>
                        <a:rPr lang="en-US" sz="2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Resources for Teachers on   </a:t>
                      </a:r>
                    </a:p>
                    <a:p>
                      <a:pPr marL="228600" indent="-228600"/>
                      <a:r>
                        <a:rPr lang="en-US" sz="2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CT Core Standards</a:t>
                      </a:r>
                      <a:endParaRPr lang="en-US" sz="2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76092" y="6125600"/>
            <a:ext cx="2200847" cy="487722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912716"/>
              </p:ext>
            </p:extLst>
          </p:nvPr>
        </p:nvGraphicFramePr>
        <p:xfrm>
          <a:off x="276092" y="1167580"/>
          <a:ext cx="8599894" cy="787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599894"/>
              </a:tblGrid>
              <a:tr h="78740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Resources for Writing</a:t>
                      </a:r>
                      <a:endParaRPr lang="en-US" sz="3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59767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tBkgBlue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tBkgNo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BlueBar</Template>
  <TotalTime>17955</TotalTime>
  <Words>204</Words>
  <Application>Microsoft Office PowerPoint</Application>
  <PresentationFormat>On-screen Show (4:3)</PresentationFormat>
  <Paragraphs>49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LtBkgBlueBorder</vt:lpstr>
      <vt:lpstr>LtBkgNoBorder</vt:lpstr>
      <vt:lpstr>Custom Design</vt:lpstr>
      <vt:lpstr>Connecticut Core Standards  for English Language Arts &amp; Literacy</vt:lpstr>
      <vt:lpstr>Activity 11: Action Planning </vt:lpstr>
      <vt:lpstr>Sites for Educational Technology  </vt:lpstr>
      <vt:lpstr>               </vt:lpstr>
    </vt:vector>
  </TitlesOfParts>
  <Company>Public Consulting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 Systems of Professional Learning</dc:title>
  <dc:creator>Public Consulting Group</dc:creator>
  <cp:lastModifiedBy>Wade, Michelle</cp:lastModifiedBy>
  <cp:revision>1183</cp:revision>
  <cp:lastPrinted>2014-03-02T01:07:44Z</cp:lastPrinted>
  <dcterms:created xsi:type="dcterms:W3CDTF">2014-01-18T18:47:42Z</dcterms:created>
  <dcterms:modified xsi:type="dcterms:W3CDTF">2014-08-07T21:19:03Z</dcterms:modified>
</cp:coreProperties>
</file>