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385" r:id="rId5"/>
    <p:sldId id="386" r:id="rId6"/>
    <p:sldId id="387" r:id="rId7"/>
    <p:sldId id="515"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FFC000"/>
    <a:srgbClr val="32C658"/>
    <a:srgbClr val="803E16"/>
    <a:srgbClr val="0000FF"/>
    <a:srgbClr val="FFFF85"/>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3" autoAdjust="0"/>
    <p:restoredTop sz="83861" autoAdjust="0"/>
  </p:normalViewPr>
  <p:slideViewPr>
    <p:cSldViewPr snapToGrid="0">
      <p:cViewPr varScale="1">
        <p:scale>
          <a:sx n="74" d="100"/>
          <a:sy n="74" d="100"/>
        </p:scale>
        <p:origin x="142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nine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nine outcomes for this session. These are presented to the participants over two slides.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nine outcomes discussed earlier. Note that in addition to the break for lunch there will also be shorts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49468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will be a short self-assessment, which will be found in the Participant Guide on </a:t>
            </a:r>
            <a:r>
              <a:rPr lang="en-US" b="1" dirty="0" smtClean="0"/>
              <a:t>page 4.</a:t>
            </a:r>
            <a:r>
              <a:rPr lang="en-US" dirty="0" smtClean="0"/>
              <a:t> It will assess where the coaches are now with understanding the implementing the Practice Standards</a:t>
            </a:r>
            <a:r>
              <a:rPr lang="en-US" baseline="0" dirty="0" smtClean="0"/>
              <a:t> </a:t>
            </a:r>
            <a:r>
              <a:rPr lang="en-US" dirty="0" smtClean="0"/>
              <a:t>that were</a:t>
            </a:r>
            <a:r>
              <a:rPr lang="en-US" baseline="0" dirty="0" smtClean="0"/>
              <a:t> introduced in Module 1, and assess where they are in understanding the Content Standards</a:t>
            </a:r>
            <a:r>
              <a:rPr lang="en-US" dirty="0" smtClean="0"/>
              <a:t>. The participants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334717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4.png"/><Relationship Id="rId5" Type="http://schemas.openxmlformats.org/officeDocument/2006/relationships/slideLayout" Target="../slideLayouts/slideLayout17.xml"/><Relationship Id="rId10" Type="http://schemas.openxmlformats.org/officeDocument/2006/relationships/image" Target="../media/image7.png"/><Relationship Id="rId4" Type="http://schemas.openxmlformats.org/officeDocument/2006/relationships/slideLayout" Target="../slideLayouts/slideLayout16.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311645" y="6129266"/>
            <a:ext cx="2850776" cy="461665"/>
          </a:xfrm>
          <a:prstGeom prst="rect">
            <a:avLst/>
          </a:prstGeom>
          <a:noFill/>
        </p:spPr>
        <p:txBody>
          <a:bodyPr wrap="square" rtlCol="0">
            <a:spAutoFit/>
          </a:bodyPr>
          <a:lstStyle/>
          <a:p>
            <a:r>
              <a:rPr lang="en-US" sz="2400" b="1" dirty="0" smtClean="0">
                <a:solidFill>
                  <a:schemeClr val="bg1"/>
                </a:solidFill>
              </a:rPr>
              <a:t>Introductory Activity</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40" r:id="rId11"/>
    <p:sldLayoutId id="2147483710" r:id="rId12"/>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fontScale="90000"/>
          </a:bodyPr>
          <a:lstStyle/>
          <a:p>
            <a:r>
              <a:rPr lang="en-US" dirty="0" smtClean="0"/>
              <a:t>Focus on Standards for Mathematical Content Outcomes</a:t>
            </a:r>
          </a:p>
        </p:txBody>
      </p:sp>
      <p:sp>
        <p:nvSpPr>
          <p:cNvPr id="19459" name="Content Placeholder 1"/>
          <p:cNvSpPr>
            <a:spLocks noGrp="1"/>
          </p:cNvSpPr>
          <p:nvPr>
            <p:ph type="body" sz="quarter" idx="10"/>
          </p:nvPr>
        </p:nvSpPr>
        <p:spPr>
          <a:xfrm>
            <a:off x="381000" y="1417320"/>
            <a:ext cx="8382000" cy="4536627"/>
          </a:xfrm>
        </p:spPr>
        <p:txBody>
          <a:bodyPr/>
          <a:lstStyle/>
          <a:p>
            <a:r>
              <a:rPr lang="en-US" dirty="0" smtClean="0"/>
              <a:t>By the end of this session you will have:</a:t>
            </a:r>
          </a:p>
          <a:p>
            <a:pPr marL="796925" lvl="2">
              <a:spcBef>
                <a:spcPts val="1200"/>
              </a:spcBef>
            </a:pPr>
            <a:r>
              <a:rPr lang="en-US" dirty="0" smtClean="0"/>
              <a:t>Strengthened your working relationship with peer Core Standards Coaches. </a:t>
            </a:r>
          </a:p>
          <a:p>
            <a:pPr marL="796925" lvl="2">
              <a:spcBef>
                <a:spcPts val="1200"/>
              </a:spcBef>
            </a:pPr>
            <a:r>
              <a:rPr lang="en-US" dirty="0" smtClean="0"/>
              <a:t>Deepened your understanding of the practice standards specified in the CCS-Math.</a:t>
            </a:r>
          </a:p>
          <a:p>
            <a:pPr marL="796925" lvl="2">
              <a:spcBef>
                <a:spcPts val="1200"/>
              </a:spcBef>
            </a:pPr>
            <a:r>
              <a:rPr lang="en-US" dirty="0" smtClean="0"/>
              <a:t>Examined the implications of the language of the content standards for teaching and learning. </a:t>
            </a:r>
          </a:p>
          <a:p>
            <a:pPr marL="796925" lvl="2">
              <a:spcBef>
                <a:spcPts val="1200"/>
              </a:spcBef>
            </a:pPr>
            <a:r>
              <a:rPr lang="en-US" dirty="0" smtClean="0"/>
              <a:t>Identified and modified CCS-aligned instructional tasks that combine both the content and practice standards. </a:t>
            </a:r>
          </a:p>
          <a:p>
            <a:pPr marL="796925" lvl="2">
              <a:spcBef>
                <a:spcPts val="1200"/>
              </a:spcBef>
            </a:pPr>
            <a:r>
              <a:rPr lang="en-US" dirty="0" smtClean="0"/>
              <a:t>Analyzed the progression of topics in the content standards, both within and across grade levels.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smtClean="0"/>
              <a:t>Focus on Standards for Mathematical Content Outcomes (cont'd)</a:t>
            </a:r>
          </a:p>
        </p:txBody>
      </p:sp>
      <p:sp>
        <p:nvSpPr>
          <p:cNvPr id="19459" name="Content Placeholder 1"/>
          <p:cNvSpPr>
            <a:spLocks noGrp="1"/>
          </p:cNvSpPr>
          <p:nvPr>
            <p:ph type="body" sz="quarter" idx="10"/>
          </p:nvPr>
        </p:nvSpPr>
        <p:spPr>
          <a:xfrm>
            <a:off x="381000" y="1559116"/>
            <a:ext cx="8623852" cy="4165821"/>
          </a:xfrm>
        </p:spPr>
        <p:txBody>
          <a:bodyPr/>
          <a:lstStyle/>
          <a:p>
            <a:pPr marL="396875" lvl="1">
              <a:spcBef>
                <a:spcPts val="1200"/>
              </a:spcBef>
              <a:buBlip>
                <a:blip r:embed="rId3"/>
              </a:buBlip>
            </a:pPr>
            <a:r>
              <a:rPr lang="en-US" sz="3200" dirty="0"/>
              <a:t>By the end of this session you will have</a:t>
            </a:r>
            <a:r>
              <a:rPr lang="en-US" sz="3200" dirty="0" smtClean="0"/>
              <a:t>:</a:t>
            </a:r>
            <a:endParaRPr lang="en-US" dirty="0"/>
          </a:p>
          <a:p>
            <a:pPr lvl="1">
              <a:spcBef>
                <a:spcPts val="1200"/>
              </a:spcBef>
            </a:pPr>
            <a:r>
              <a:rPr lang="en-US" sz="2600" dirty="0"/>
              <a:t>Deepened your understanding of the potential of the CCS-Math to change mathematics teaching and learning. </a:t>
            </a:r>
          </a:p>
          <a:p>
            <a:pPr lvl="1">
              <a:spcBef>
                <a:spcPts val="1200"/>
              </a:spcBef>
            </a:pPr>
            <a:r>
              <a:rPr lang="en-US" sz="2600" dirty="0"/>
              <a:t>Gained an understanding of some of the challenges involved in implementing the CCS-Math.</a:t>
            </a:r>
          </a:p>
          <a:p>
            <a:pPr lvl="1">
              <a:spcBef>
                <a:spcPts val="1200"/>
              </a:spcBef>
            </a:pPr>
            <a:r>
              <a:rPr lang="en-US" sz="2600" dirty="0"/>
              <a:t>Explored strategies for supporting teachers as they make changes to their classroom practices. </a:t>
            </a:r>
          </a:p>
          <a:p>
            <a:pPr lvl="1">
              <a:spcBef>
                <a:spcPts val="1200"/>
              </a:spcBef>
            </a:pPr>
            <a:r>
              <a:rPr lang="en-US" sz="2600" dirty="0"/>
              <a:t>Made plans for next steps in your CCS-Math implementation. </a:t>
            </a:r>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313589" y="1183890"/>
            <a:ext cx="6218355" cy="4398127"/>
          </a:xfrm>
        </p:spPr>
        <p:txBody>
          <a:bodyPr/>
          <a:lstStyle/>
          <a:p>
            <a:pPr>
              <a:spcAft>
                <a:spcPts val="300"/>
              </a:spcAft>
              <a:buNone/>
            </a:pPr>
            <a:r>
              <a:rPr lang="en-US" sz="2400" b="1" dirty="0" smtClean="0"/>
              <a:t>Morning Session</a:t>
            </a:r>
          </a:p>
          <a:p>
            <a:r>
              <a:rPr lang="en-US" sz="2400" dirty="0" smtClean="0"/>
              <a:t>Welcome and Introductions</a:t>
            </a:r>
          </a:p>
          <a:p>
            <a:r>
              <a:rPr lang="en-US" sz="2400" dirty="0" smtClean="0"/>
              <a:t>Sharing Implementation Experiences</a:t>
            </a:r>
          </a:p>
          <a:p>
            <a:r>
              <a:rPr lang="en-US" sz="2400" dirty="0" smtClean="0"/>
              <a:t>The Language of the Content Standards</a:t>
            </a:r>
          </a:p>
          <a:p>
            <a:r>
              <a:rPr lang="en-US" sz="2400" dirty="0" smtClean="0"/>
              <a:t>The Progression of the Content Standards</a:t>
            </a:r>
          </a:p>
          <a:p>
            <a:pPr>
              <a:spcAft>
                <a:spcPts val="300"/>
              </a:spcAft>
              <a:buNone/>
            </a:pPr>
            <a:r>
              <a:rPr lang="en-US" sz="2400" b="1" dirty="0" smtClean="0"/>
              <a:t>Afternoon Session </a:t>
            </a:r>
          </a:p>
          <a:p>
            <a:r>
              <a:rPr lang="en-US" sz="2400" dirty="0" smtClean="0"/>
              <a:t>Meeting the Expectations of the Content Standards through Cognitively Rigorous Tasks</a:t>
            </a:r>
          </a:p>
          <a:p>
            <a:r>
              <a:rPr lang="en-US" sz="2400" dirty="0" smtClean="0"/>
              <a:t>Supporting Change</a:t>
            </a:r>
          </a:p>
          <a:p>
            <a:r>
              <a:rPr lang="en-US" sz="2400" dirty="0" smtClean="0"/>
              <a:t>Next Steps</a:t>
            </a:r>
          </a:p>
          <a:p>
            <a:pPr>
              <a:spcAft>
                <a:spcPts val="300"/>
              </a:spcAft>
              <a:buNone/>
            </a:pPr>
            <a:r>
              <a:rPr lang="en-US" sz="2400" b="1" dirty="0" smtClean="0"/>
              <a:t>Post-Assessment, Session Evaluation, &amp; Wrap Up</a:t>
            </a:r>
          </a:p>
        </p:txBody>
      </p:sp>
      <p:sp>
        <p:nvSpPr>
          <p:cNvPr id="27651" name="Title 2"/>
          <p:cNvSpPr>
            <a:spLocks noGrp="1"/>
          </p:cNvSpPr>
          <p:nvPr>
            <p:ph type="title"/>
          </p:nvPr>
        </p:nvSpPr>
        <p:spPr>
          <a:xfrm>
            <a:off x="384048" y="228600"/>
            <a:ext cx="8153400" cy="688711"/>
          </a:xfrm>
        </p:spPr>
        <p:txBody>
          <a:bodyPr/>
          <a:lstStyle/>
          <a:p>
            <a:r>
              <a:rPr lang="en-US"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461485" y="1183890"/>
            <a:ext cx="2451100" cy="36576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709641" y="4695421"/>
            <a:ext cx="935822" cy="1013807"/>
          </a:xfrm>
          <a:prstGeom prst="rect">
            <a:avLst/>
          </a:prstGeom>
          <a:noFill/>
          <a:ln w="9525">
            <a:noFill/>
            <a:miter lim="800000"/>
            <a:headEnd/>
            <a:tailEnd/>
          </a:ln>
        </p:spPr>
      </p:pic>
      <p:sp>
        <p:nvSpPr>
          <p:cNvPr id="28675" name="Title 1"/>
          <p:cNvSpPr>
            <a:spLocks noGrp="1"/>
          </p:cNvSpPr>
          <p:nvPr>
            <p:ph type="title"/>
          </p:nvPr>
        </p:nvSpPr>
        <p:spPr>
          <a:xfrm>
            <a:off x="459765" y="2540680"/>
            <a:ext cx="7886700" cy="1218795"/>
          </a:xfrm>
        </p:spPr>
        <p:txBody>
          <a:bodyPr/>
          <a:lstStyle/>
          <a:p>
            <a:r>
              <a:rPr lang="en-US" dirty="0" smtClean="0"/>
              <a:t>Introductory Activity:</a:t>
            </a:r>
            <a:br>
              <a:rPr lang="en-US" dirty="0" smtClean="0"/>
            </a:br>
            <a:r>
              <a:rPr lang="en-US" dirty="0" smtClean="0"/>
              <a:t>Pre-Assessment – CCS-Math</a:t>
            </a:r>
          </a:p>
        </p:txBody>
      </p:sp>
      <p:sp>
        <p:nvSpPr>
          <p:cNvPr id="4" name="Text Placeholder 3"/>
          <p:cNvSpPr>
            <a:spLocks noGrp="1"/>
          </p:cNvSpPr>
          <p:nvPr>
            <p:ph type="body" idx="1"/>
          </p:nvPr>
        </p:nvSpPr>
        <p:spPr>
          <a:xfrm>
            <a:off x="623888" y="4257858"/>
            <a:ext cx="7886700" cy="443198"/>
          </a:xfrm>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p:txBody>
          <a:bodyPr/>
          <a:lstStyle/>
          <a:p>
            <a:fld id="{A2075261-263A-4BB0-9104-0AE8219FD63C}" type="slidenum">
              <a:rPr lang="en-US" smtClean="0"/>
              <a:pPr/>
              <a:t>5</a:t>
            </a:fld>
            <a:endParaRPr lang="en-US" dirty="0"/>
          </a:p>
        </p:txBody>
      </p:sp>
      <p:sp>
        <p:nvSpPr>
          <p:cNvPr id="28678" name="TextBox 7"/>
          <p:cNvSpPr txBox="1">
            <a:spLocks noChangeArrowheads="1"/>
          </p:cNvSpPr>
          <p:nvPr/>
        </p:nvSpPr>
        <p:spPr bwMode="auto">
          <a:xfrm>
            <a:off x="352875" y="4672259"/>
            <a:ext cx="1600200"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4</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34118329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11989</TotalTime>
  <Words>486</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Mathematics</vt:lpstr>
      <vt:lpstr>Focus on Standards for Mathematical Content Outcomes</vt:lpstr>
      <vt:lpstr>Focus on Standards for Mathematical Content Outcomes (cont'd)</vt:lpstr>
      <vt:lpstr>Today’s Agenda</vt:lpstr>
      <vt:lpstr>Introductory Activity: Pre-Assessment – CCS-Math</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552</cp:revision>
  <dcterms:created xsi:type="dcterms:W3CDTF">2014-01-18T18:47:42Z</dcterms:created>
  <dcterms:modified xsi:type="dcterms:W3CDTF">2014-07-29T22:29:03Z</dcterms:modified>
</cp:coreProperties>
</file>