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7" r:id="rId1"/>
    <p:sldMasterId id="2147483711" r:id="rId2"/>
    <p:sldMasterId id="2147483723" r:id="rId3"/>
  </p:sldMasterIdLst>
  <p:notesMasterIdLst>
    <p:notesMasterId r:id="rId8"/>
  </p:notesMasterIdLst>
  <p:handoutMasterIdLst>
    <p:handoutMasterId r:id="rId9"/>
  </p:handoutMasterIdLst>
  <p:sldIdLst>
    <p:sldId id="370" r:id="rId4"/>
    <p:sldId id="385" r:id="rId5"/>
    <p:sldId id="386" r:id="rId6"/>
    <p:sldId id="387" r:id="rId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9268"/>
    <a:srgbClr val="0000FF"/>
    <a:srgbClr val="FFFF85"/>
    <a:srgbClr val="DF8045"/>
    <a:srgbClr val="FFC000"/>
    <a:srgbClr val="32C658"/>
    <a:srgbClr val="D4ECBA"/>
    <a:srgbClr val="92D050"/>
    <a:srgbClr val="9BBB59"/>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58" autoAdjust="0"/>
    <p:restoredTop sz="86355" autoAdjust="0"/>
  </p:normalViewPr>
  <p:slideViewPr>
    <p:cSldViewPr snapToGrid="0">
      <p:cViewPr varScale="1">
        <p:scale>
          <a:sx n="58" d="100"/>
          <a:sy n="58" d="100"/>
        </p:scale>
        <p:origin x="834" y="3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0" d="100"/>
        <a:sy n="70" d="100"/>
      </p:scale>
      <p:origin x="0" y="0"/>
    </p:cViewPr>
  </p:sorterViewPr>
  <p:notesViewPr>
    <p:cSldViewPr snapToGrid="0">
      <p:cViewPr varScale="1">
        <p:scale>
          <a:sx n="88" d="100"/>
          <a:sy n="88" d="100"/>
        </p:scale>
        <p:origin x="3696" y="96"/>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7/9/2014</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7/9/2014</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1-5, including the Pre-Assessment, will take about 10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a:t>
            </a:fld>
            <a:endParaRPr lang="en-US"/>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 the outcomes for the day, sharing what you hope to accomplish throughout the full day session. </a:t>
            </a:r>
          </a:p>
          <a:p>
            <a:pPr>
              <a:spcBef>
                <a:spcPct val="0"/>
              </a:spcBef>
            </a:pPr>
            <a:r>
              <a:rPr lang="en-US" dirty="0" smtClean="0"/>
              <a:t>There are the outcomes for this session. They are presented to the participants over two slides. Explain that the session will include an in-depth look at all eight Standards for Mathematical Practice but will provide specific insight and depth into Practices 1 and 6. </a:t>
            </a:r>
          </a:p>
        </p:txBody>
      </p:sp>
      <p:sp>
        <p:nvSpPr>
          <p:cNvPr id="13210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solidFill>
                  <a:prstClr val="black"/>
                </a:solidFill>
                <a:latin typeface="Arial" pitchFamily="34" charset="0"/>
              </a:rPr>
              <a:t>Public Consulting Group</a:t>
            </a:r>
          </a:p>
        </p:txBody>
      </p:sp>
      <p:sp>
        <p:nvSpPr>
          <p:cNvPr id="132101"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C83D457D-9BE6-4D73-A44D-1308AD5B53F0}" type="datetime1">
              <a:rPr lang="en-US">
                <a:solidFill>
                  <a:prstClr val="black"/>
                </a:solidFill>
                <a:latin typeface="Arial" pitchFamily="34" charset="0"/>
              </a:rPr>
              <a:pPr/>
              <a:t>7/9/2014</a:t>
            </a:fld>
            <a:endParaRPr lang="en-US">
              <a:solidFill>
                <a:prstClr val="black"/>
              </a:solidFill>
              <a:latin typeface="Arial" pitchFamily="34" charset="0"/>
            </a:endParaRPr>
          </a:p>
        </p:txBody>
      </p:sp>
      <p:sp>
        <p:nvSpPr>
          <p:cNvPr id="13210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solidFill>
                  <a:prstClr val="black"/>
                </a:solidFill>
                <a:latin typeface="Arial" pitchFamily="34" charset="0"/>
              </a:rPr>
              <a:t>www.publicconsultinggroup.com</a:t>
            </a:r>
          </a:p>
        </p:txBody>
      </p:sp>
      <p:sp>
        <p:nvSpPr>
          <p:cNvPr id="132103"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478F79-E2DF-4D7B-8363-DB71134D1661}" type="slidenum">
              <a:rPr lang="en-US">
                <a:solidFill>
                  <a:prstClr val="black"/>
                </a:solidFill>
                <a:latin typeface="Arial" pitchFamily="34" charset="0"/>
              </a:rPr>
              <a:pPr/>
              <a:t>2</a:t>
            </a:fld>
            <a:endParaRPr lang="en-US">
              <a:solidFill>
                <a:prstClr val="black"/>
              </a:solidFill>
              <a:latin typeface="Arial" pitchFamily="34" charset="0"/>
            </a:endParaRPr>
          </a:p>
        </p:txBody>
      </p:sp>
    </p:spTree>
    <p:extLst>
      <p:ext uri="{BB962C8B-B14F-4D97-AF65-F5344CB8AC3E}">
        <p14:creationId xmlns:p14="http://schemas.microsoft.com/office/powerpoint/2010/main" val="1711646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There are seven outcomes for this session. These are presented to the participants over two slides. </a:t>
            </a:r>
          </a:p>
          <a:p>
            <a:pPr>
              <a:spcBef>
                <a:spcPct val="0"/>
              </a:spcBef>
            </a:pPr>
            <a:endParaRPr lang="en-US" dirty="0" smtClean="0"/>
          </a:p>
        </p:txBody>
      </p:sp>
      <p:sp>
        <p:nvSpPr>
          <p:cNvPr id="13312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solidFill>
                  <a:prstClr val="black"/>
                </a:solidFill>
                <a:latin typeface="Arial" pitchFamily="34" charset="0"/>
              </a:rPr>
              <a:t>Public Consulting Group</a:t>
            </a:r>
          </a:p>
        </p:txBody>
      </p:sp>
      <p:sp>
        <p:nvSpPr>
          <p:cNvPr id="13312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00BCC635-465E-4E8D-BEC0-F54D65151E12}" type="datetime1">
              <a:rPr lang="en-US">
                <a:solidFill>
                  <a:prstClr val="black"/>
                </a:solidFill>
                <a:latin typeface="Arial" pitchFamily="34" charset="0"/>
              </a:rPr>
              <a:pPr/>
              <a:t>7/9/2014</a:t>
            </a:fld>
            <a:endParaRPr lang="en-US">
              <a:solidFill>
                <a:prstClr val="black"/>
              </a:solidFill>
              <a:latin typeface="Arial" pitchFamily="34" charset="0"/>
            </a:endParaRPr>
          </a:p>
        </p:txBody>
      </p:sp>
      <p:sp>
        <p:nvSpPr>
          <p:cNvPr id="13312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solidFill>
                  <a:prstClr val="black"/>
                </a:solidFill>
                <a:latin typeface="Arial" pitchFamily="34" charset="0"/>
              </a:rPr>
              <a:t>www.publicconsultinggroup.com</a:t>
            </a:r>
          </a:p>
        </p:txBody>
      </p:sp>
      <p:sp>
        <p:nvSpPr>
          <p:cNvPr id="13312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D96F60-4D9F-4A25-84B7-0C2B67472C22}" type="slidenum">
              <a:rPr lang="en-US">
                <a:solidFill>
                  <a:prstClr val="black"/>
                </a:solidFill>
                <a:latin typeface="Arial" pitchFamily="34" charset="0"/>
              </a:rPr>
              <a:pPr/>
              <a:t>3</a:t>
            </a:fld>
            <a:endParaRPr lang="en-US">
              <a:solidFill>
                <a:prstClr val="black"/>
              </a:solidFill>
              <a:latin typeface="Arial" pitchFamily="34" charset="0"/>
            </a:endParaRPr>
          </a:p>
        </p:txBody>
      </p:sp>
    </p:spTree>
    <p:extLst>
      <p:ext uri="{BB962C8B-B14F-4D97-AF65-F5344CB8AC3E}">
        <p14:creationId xmlns:p14="http://schemas.microsoft.com/office/powerpoint/2010/main" val="2714650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p:spPr>
      </p:sp>
      <p:sp>
        <p:nvSpPr>
          <p:cNvPr id="1361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 the agenda letting participants know that this is the pathway they will travel in order accomplish the outcomes discussed earlier. Note that in addition to the 45 minute break for lunch there will also be a morning and afternoon break. Emphasize the importance of coming back from breaks on time to ensure enough time to complete all the work of the day.</a:t>
            </a:r>
          </a:p>
        </p:txBody>
      </p:sp>
      <p:sp>
        <p:nvSpPr>
          <p:cNvPr id="13619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solidFill>
                  <a:prstClr val="black"/>
                </a:solidFill>
                <a:latin typeface="Arial" pitchFamily="34" charset="0"/>
              </a:rPr>
              <a:t>Public Consulting Group</a:t>
            </a:r>
          </a:p>
        </p:txBody>
      </p:sp>
      <p:sp>
        <p:nvSpPr>
          <p:cNvPr id="136197"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3B8E3411-EFBF-4FCB-866D-F106F036A656}" type="datetime1">
              <a:rPr lang="en-US">
                <a:solidFill>
                  <a:prstClr val="black"/>
                </a:solidFill>
                <a:latin typeface="Arial" pitchFamily="34" charset="0"/>
              </a:rPr>
              <a:pPr/>
              <a:t>7/9/2014</a:t>
            </a:fld>
            <a:endParaRPr lang="en-US">
              <a:solidFill>
                <a:prstClr val="black"/>
              </a:solidFill>
              <a:latin typeface="Arial" pitchFamily="34" charset="0"/>
            </a:endParaRPr>
          </a:p>
        </p:txBody>
      </p:sp>
      <p:sp>
        <p:nvSpPr>
          <p:cNvPr id="13619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solidFill>
                  <a:prstClr val="black"/>
                </a:solidFill>
                <a:latin typeface="Arial" pitchFamily="34" charset="0"/>
              </a:rPr>
              <a:t>www.publicconsultinggroup.com</a:t>
            </a:r>
          </a:p>
        </p:txBody>
      </p:sp>
      <p:sp>
        <p:nvSpPr>
          <p:cNvPr id="136199"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D34C6E-B6B7-4E28-9B83-09471AD03AE0}" type="slidenum">
              <a:rPr lang="en-US">
                <a:solidFill>
                  <a:prstClr val="black"/>
                </a:solidFill>
                <a:latin typeface="Arial" pitchFamily="34" charset="0"/>
              </a:rPr>
              <a:pPr/>
              <a:t>4</a:t>
            </a:fld>
            <a:endParaRPr lang="en-US">
              <a:solidFill>
                <a:prstClr val="black"/>
              </a:solidFill>
              <a:latin typeface="Arial" pitchFamily="34" charset="0"/>
            </a:endParaRPr>
          </a:p>
        </p:txBody>
      </p:sp>
    </p:spTree>
    <p:extLst>
      <p:ext uri="{BB962C8B-B14F-4D97-AF65-F5344CB8AC3E}">
        <p14:creationId xmlns:p14="http://schemas.microsoft.com/office/powerpoint/2010/main" val="2820050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79061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228380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316203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414755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 </a:t>
            </a:r>
            <a:endParaRPr lang="en-US"/>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037956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 </a:t>
            </a:r>
            <a:endParaRPr lang="en-US"/>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303544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 </a:t>
            </a:r>
            <a:endParaRPr lang="en-US"/>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0120275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2603260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1222636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4199313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86108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4.png"/><Relationship Id="rId5" Type="http://schemas.openxmlformats.org/officeDocument/2006/relationships/slideLayout" Target="../slideLayouts/slideLayout16.xml"/><Relationship Id="rId10"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404378" y="6035040"/>
            <a:ext cx="2532186" cy="523220"/>
          </a:xfrm>
          <a:prstGeom prst="rect">
            <a:avLst/>
          </a:prstGeom>
          <a:noFill/>
        </p:spPr>
        <p:txBody>
          <a:bodyPr wrap="square" rtlCol="0">
            <a:spAutoFit/>
          </a:bodyPr>
          <a:lstStyle/>
          <a:p>
            <a:r>
              <a:rPr lang="en-US" sz="2800" b="1" i="0" dirty="0" smtClean="0">
                <a:solidFill>
                  <a:schemeClr val="bg1"/>
                </a:solidFill>
              </a:rPr>
              <a:t>Introduction</a:t>
            </a:r>
            <a:endParaRPr lang="en-US" sz="2800" b="1" i="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730249" y="4545488"/>
            <a:ext cx="583554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1 Grades K–5: </a:t>
            </a:r>
          </a:p>
          <a:p>
            <a:r>
              <a:rPr lang="en-US" i="0" dirty="0" smtClean="0">
                <a:solidFill>
                  <a:schemeClr val="tx2"/>
                </a:solidFill>
              </a:rPr>
              <a:t>Focus on Practice Standards</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1"/>
          <p:cNvSpPr>
            <a:spLocks noGrp="1"/>
          </p:cNvSpPr>
          <p:nvPr>
            <p:ph idx="1"/>
          </p:nvPr>
        </p:nvSpPr>
        <p:spPr>
          <a:xfrm>
            <a:off x="384048" y="1417320"/>
            <a:ext cx="8153400" cy="4770537"/>
          </a:xfrm>
        </p:spPr>
        <p:txBody>
          <a:bodyPr/>
          <a:lstStyle/>
          <a:p>
            <a:pPr marL="0" indent="0">
              <a:buNone/>
            </a:pPr>
            <a:r>
              <a:rPr lang="en-US" sz="2800" dirty="0" smtClean="0"/>
              <a:t>By the end of this session you will have:</a:t>
            </a:r>
          </a:p>
          <a:p>
            <a:r>
              <a:rPr lang="en-US" sz="2600" dirty="0" smtClean="0"/>
              <a:t>Gained an initial understanding of the CCS-Math and the embedded changes and instructional shifts.</a:t>
            </a:r>
          </a:p>
          <a:p>
            <a:r>
              <a:rPr lang="en-US" sz="2600" dirty="0" smtClean="0"/>
              <a:t>Explored all eight of the Standards for Mathematical Practice and identified how they are related.</a:t>
            </a:r>
          </a:p>
          <a:p>
            <a:r>
              <a:rPr lang="en-US" sz="2600" dirty="0" smtClean="0"/>
              <a:t>Explored how practices can be clustered and examine the reasons why Practice 1: Make sense of problems and persevere in solving them and Practice 6: Attend to precision are considered the two “umbrella” standards that describe the habits of mind of successful mathematical thinkers. </a:t>
            </a:r>
          </a:p>
          <a:p>
            <a:endParaRPr lang="en-US" dirty="0" smtClean="0"/>
          </a:p>
        </p:txBody>
      </p:sp>
      <p:sp>
        <p:nvSpPr>
          <p:cNvPr id="23555" name="Title 2"/>
          <p:cNvSpPr>
            <a:spLocks noGrp="1"/>
          </p:cNvSpPr>
          <p:nvPr>
            <p:ph type="title"/>
          </p:nvPr>
        </p:nvSpPr>
        <p:spPr/>
        <p:txBody>
          <a:bodyPr>
            <a:noAutofit/>
          </a:bodyPr>
          <a:lstStyle/>
          <a:p>
            <a:r>
              <a:rPr lang="en-US" sz="4000" dirty="0" smtClean="0"/>
              <a:t>Focus on Standards for Mathematical Practice Outcomes</a:t>
            </a:r>
          </a:p>
        </p:txBody>
      </p:sp>
      <p:sp>
        <p:nvSpPr>
          <p:cNvPr id="5" name="Slide Number Placeholder 4"/>
          <p:cNvSpPr>
            <a:spLocks noGrp="1"/>
          </p:cNvSpPr>
          <p:nvPr>
            <p:ph type="sldNum" sz="quarter" idx="11"/>
          </p:nvPr>
        </p:nvSpPr>
        <p:spPr/>
        <p:txBody>
          <a:bodyPr/>
          <a:lstStyle/>
          <a:p>
            <a:fld id="{AD8D4AF1-7CC8-4517-894C-95FE2C0637D7}" type="slidenum">
              <a:rPr lang="en-US" smtClean="0"/>
              <a:pPr/>
              <a:t>2</a:t>
            </a:fld>
            <a:endParaRPr lang="en-US" dirty="0"/>
          </a:p>
        </p:txBody>
      </p:sp>
      <p:sp>
        <p:nvSpPr>
          <p:cNvPr id="2" name="Footer Placeholder 1"/>
          <p:cNvSpPr>
            <a:spLocks noGrp="1"/>
          </p:cNvSpPr>
          <p:nvPr>
            <p:ph type="ftr" sz="quarter" idx="10"/>
          </p:nvPr>
        </p:nvSpPr>
        <p:spPr/>
        <p:txBody>
          <a:bodyPr/>
          <a:lstStyle/>
          <a:p>
            <a:r>
              <a:rPr lang="en-US" smtClean="0"/>
              <a:t> </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1"/>
          <p:cNvSpPr>
            <a:spLocks noGrp="1"/>
          </p:cNvSpPr>
          <p:nvPr>
            <p:ph idx="1"/>
          </p:nvPr>
        </p:nvSpPr>
        <p:spPr>
          <a:xfrm>
            <a:off x="384048" y="1417320"/>
            <a:ext cx="8153400" cy="5013680"/>
          </a:xfrm>
        </p:spPr>
        <p:txBody>
          <a:bodyPr/>
          <a:lstStyle/>
          <a:p>
            <a:pPr marL="0" indent="0">
              <a:buNone/>
            </a:pPr>
            <a:r>
              <a:rPr lang="en-US" sz="2800" dirty="0" smtClean="0"/>
              <a:t>By the end of this session you will have:</a:t>
            </a:r>
          </a:p>
          <a:p>
            <a:r>
              <a:rPr lang="en-US" sz="2600" dirty="0" smtClean="0"/>
              <a:t>Identified evidence of the practices in tasks.</a:t>
            </a:r>
          </a:p>
          <a:p>
            <a:r>
              <a:rPr lang="en-US" sz="2600" dirty="0" smtClean="0"/>
              <a:t>Discussed and created grade-level descriptors for all eight practices.</a:t>
            </a:r>
          </a:p>
          <a:p>
            <a:r>
              <a:rPr lang="en-US" sz="2600" dirty="0" smtClean="0"/>
              <a:t>Explored how specific instructional strategies can help students meet major learning goals. </a:t>
            </a:r>
          </a:p>
          <a:p>
            <a:r>
              <a:rPr lang="en-US" sz="2600" dirty="0" smtClean="0"/>
              <a:t>Identified relevant resources for implementing the CCS-Math and created a peer support network. </a:t>
            </a:r>
          </a:p>
          <a:p>
            <a:r>
              <a:rPr lang="en-US" sz="2600" dirty="0" smtClean="0"/>
              <a:t>Identified ways in which you will share information with and provide support for teachers as they make changes to </a:t>
            </a:r>
            <a:r>
              <a:rPr lang="en-US" sz="2600" dirty="0"/>
              <a:t>their instructional practice. </a:t>
            </a:r>
          </a:p>
          <a:p>
            <a:endParaRPr lang="en-US" dirty="0" smtClean="0"/>
          </a:p>
        </p:txBody>
      </p:sp>
      <p:sp>
        <p:nvSpPr>
          <p:cNvPr id="24579" name="Title 2"/>
          <p:cNvSpPr>
            <a:spLocks noGrp="1"/>
          </p:cNvSpPr>
          <p:nvPr>
            <p:ph type="title"/>
          </p:nvPr>
        </p:nvSpPr>
        <p:spPr/>
        <p:txBody>
          <a:bodyPr>
            <a:noAutofit/>
          </a:bodyPr>
          <a:lstStyle/>
          <a:p>
            <a:r>
              <a:rPr lang="en-US" sz="4000" dirty="0" smtClean="0"/>
              <a:t>Focus on Standards for Mathematical Practice Outcomes (cont'd)</a:t>
            </a:r>
          </a:p>
        </p:txBody>
      </p:sp>
      <p:sp>
        <p:nvSpPr>
          <p:cNvPr id="5" name="Slide Number Placeholder 4"/>
          <p:cNvSpPr>
            <a:spLocks noGrp="1"/>
          </p:cNvSpPr>
          <p:nvPr>
            <p:ph type="sldNum" sz="quarter" idx="11"/>
          </p:nvPr>
        </p:nvSpPr>
        <p:spPr/>
        <p:txBody>
          <a:bodyPr/>
          <a:lstStyle/>
          <a:p>
            <a:fld id="{1B164E58-F631-4785-8D59-D7BB0BAC1458}" type="slidenum">
              <a:rPr lang="en-US" smtClean="0"/>
              <a:pPr/>
              <a:t>3</a:t>
            </a:fld>
            <a:endParaRPr lang="en-US" dirty="0"/>
          </a:p>
        </p:txBody>
      </p:sp>
      <p:sp>
        <p:nvSpPr>
          <p:cNvPr id="2" name="Footer Placeholder 1"/>
          <p:cNvSpPr>
            <a:spLocks noGrp="1"/>
          </p:cNvSpPr>
          <p:nvPr>
            <p:ph type="ftr" sz="quarter" idx="10"/>
          </p:nvPr>
        </p:nvSpPr>
        <p:spPr/>
        <p:txBody>
          <a:bodyPr/>
          <a:lstStyle/>
          <a:p>
            <a:r>
              <a:rPr lang="en-US" smtClean="0"/>
              <a:t> </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7"/>
          <p:cNvSpPr>
            <a:spLocks noGrp="1"/>
          </p:cNvSpPr>
          <p:nvPr>
            <p:ph idx="1"/>
          </p:nvPr>
        </p:nvSpPr>
        <p:spPr>
          <a:xfrm>
            <a:off x="384048" y="834518"/>
            <a:ext cx="8561832" cy="6155531"/>
          </a:xfrm>
        </p:spPr>
        <p:txBody>
          <a:bodyPr/>
          <a:lstStyle/>
          <a:p>
            <a:pPr marL="0" indent="0">
              <a:buNone/>
            </a:pPr>
            <a:r>
              <a:rPr lang="en-US" sz="2400" b="1" dirty="0" smtClean="0"/>
              <a:t>Morning Session </a:t>
            </a:r>
          </a:p>
          <a:p>
            <a:r>
              <a:rPr lang="en-US" sz="2200" dirty="0" smtClean="0"/>
              <a:t>Welcome and Introductions</a:t>
            </a:r>
          </a:p>
          <a:p>
            <a:r>
              <a:rPr lang="en-US" sz="2200" dirty="0" smtClean="0"/>
              <a:t>Understanding the Foundations of the CCS</a:t>
            </a:r>
          </a:p>
          <a:p>
            <a:r>
              <a:rPr lang="en-US" sz="2200" dirty="0" smtClean="0"/>
              <a:t>Supporting Change</a:t>
            </a:r>
          </a:p>
          <a:p>
            <a:r>
              <a:rPr lang="en-US" sz="2200" dirty="0" smtClean="0"/>
              <a:t>Understanding the Standards for Mathematical </a:t>
            </a:r>
            <a:br>
              <a:rPr lang="en-US" sz="2200" dirty="0" smtClean="0"/>
            </a:br>
            <a:r>
              <a:rPr lang="en-US" sz="2200" dirty="0" smtClean="0"/>
              <a:t>Practice: Developing Mathematical Expertise</a:t>
            </a:r>
          </a:p>
          <a:p>
            <a:pPr marL="0" indent="0">
              <a:buNone/>
            </a:pPr>
            <a:r>
              <a:rPr lang="en-US" sz="2400" b="1" dirty="0" smtClean="0"/>
              <a:t>Afternoon Session </a:t>
            </a:r>
          </a:p>
          <a:p>
            <a:r>
              <a:rPr lang="en-US" sz="2200" dirty="0" smtClean="0"/>
              <a:t>Supporting Students to Make Sense of Problems</a:t>
            </a:r>
            <a:br>
              <a:rPr lang="en-US" sz="2200" dirty="0" smtClean="0"/>
            </a:br>
            <a:r>
              <a:rPr lang="en-US" sz="2200" dirty="0" smtClean="0"/>
              <a:t>and Persevere in Solving Them</a:t>
            </a:r>
          </a:p>
          <a:p>
            <a:r>
              <a:rPr lang="en-US" sz="2200" dirty="0" smtClean="0"/>
              <a:t>Attending to Precision in Every Lesson</a:t>
            </a:r>
          </a:p>
          <a:p>
            <a:r>
              <a:rPr lang="en-US" sz="2200" dirty="0" smtClean="0"/>
              <a:t>Teaching the Standards for Mathematical Practice</a:t>
            </a:r>
          </a:p>
          <a:p>
            <a:r>
              <a:rPr lang="en-US" sz="2200" dirty="0" smtClean="0"/>
              <a:t>Planning for Change</a:t>
            </a:r>
          </a:p>
          <a:p>
            <a:r>
              <a:rPr lang="en-US" sz="2200" dirty="0" smtClean="0"/>
              <a:t>Next Steps</a:t>
            </a:r>
          </a:p>
          <a:p>
            <a:pPr marL="0" indent="0">
              <a:buNone/>
            </a:pPr>
            <a:r>
              <a:rPr lang="en-US" sz="2400" b="1" dirty="0" smtClean="0"/>
              <a:t>Post- Assessment, Session Evaluation, and Wrap Up</a:t>
            </a:r>
          </a:p>
          <a:p>
            <a:endParaRPr lang="en-US" dirty="0" smtClean="0"/>
          </a:p>
          <a:p>
            <a:endParaRPr lang="en-US" dirty="0" smtClean="0"/>
          </a:p>
        </p:txBody>
      </p:sp>
      <p:sp>
        <p:nvSpPr>
          <p:cNvPr id="27651" name="Title 2"/>
          <p:cNvSpPr>
            <a:spLocks noGrp="1"/>
          </p:cNvSpPr>
          <p:nvPr>
            <p:ph type="title"/>
          </p:nvPr>
        </p:nvSpPr>
        <p:spPr>
          <a:xfrm>
            <a:off x="384048" y="228600"/>
            <a:ext cx="8153400" cy="563880"/>
          </a:xfrm>
        </p:spPr>
        <p:txBody>
          <a:bodyPr>
            <a:normAutofit/>
          </a:bodyPr>
          <a:lstStyle/>
          <a:p>
            <a:r>
              <a:rPr lang="en-US" sz="4000" dirty="0" smtClean="0"/>
              <a:t>Today’s Agenda</a:t>
            </a:r>
          </a:p>
        </p:txBody>
      </p:sp>
      <p:sp>
        <p:nvSpPr>
          <p:cNvPr id="5" name="Slide Number Placeholder 4"/>
          <p:cNvSpPr>
            <a:spLocks noGrp="1"/>
          </p:cNvSpPr>
          <p:nvPr>
            <p:ph type="sldNum" sz="quarter" idx="11"/>
          </p:nvPr>
        </p:nvSpPr>
        <p:spPr/>
        <p:txBody>
          <a:bodyPr/>
          <a:lstStyle/>
          <a:p>
            <a:fld id="{08BBAEDF-87C4-4E53-9FCE-8615966C3AA6}" type="slidenum">
              <a:rPr lang="en-US" smtClean="0"/>
              <a:pPr/>
              <a:t>4</a:t>
            </a:fld>
            <a:endParaRPr lang="en-US" dirty="0"/>
          </a:p>
        </p:txBody>
      </p:sp>
      <p:sp>
        <p:nvSpPr>
          <p:cNvPr id="27653" name="Rectangle 5"/>
          <p:cNvSpPr>
            <a:spLocks noChangeArrowheads="1"/>
          </p:cNvSpPr>
          <p:nvPr/>
        </p:nvSpPr>
        <p:spPr bwMode="auto">
          <a:xfrm>
            <a:off x="4227513" y="3244850"/>
            <a:ext cx="184150" cy="368300"/>
          </a:xfrm>
          <a:prstGeom prst="rect">
            <a:avLst/>
          </a:prstGeom>
          <a:noFill/>
          <a:ln w="9525">
            <a:noFill/>
            <a:miter lim="800000"/>
            <a:headEnd/>
            <a:tailEnd/>
          </a:ln>
        </p:spPr>
        <p:txBody>
          <a:bodyPr wrap="none">
            <a:spAutoFit/>
          </a:bodyPr>
          <a:lstStyle/>
          <a:p>
            <a:pPr fontAlgn="base">
              <a:spcBef>
                <a:spcPct val="0"/>
              </a:spcBef>
              <a:spcAft>
                <a:spcPct val="0"/>
              </a:spcAft>
            </a:pPr>
            <a:endParaRPr lang="en-US">
              <a:solidFill>
                <a:prstClr val="black"/>
              </a:solidFill>
              <a:latin typeface="Arial" pitchFamily="34" charset="0"/>
            </a:endParaRPr>
          </a:p>
        </p:txBody>
      </p:sp>
      <p:pic>
        <p:nvPicPr>
          <p:cNvPr id="1030" name="Picture 6" descr="C:\Users\Heath McGregor\AppData\Local\Microsoft\Windows\Temporary Internet Files\Content.IE5\6LMP111W\MP900289183[1].jpg"/>
          <p:cNvPicPr>
            <a:picLocks noChangeAspect="1" noChangeArrowheads="1"/>
          </p:cNvPicPr>
          <p:nvPr/>
        </p:nvPicPr>
        <p:blipFill>
          <a:blip r:embed="rId3" cstate="print"/>
          <a:stretch>
            <a:fillRect/>
          </a:stretch>
        </p:blipFill>
        <p:spPr bwMode="auto">
          <a:xfrm>
            <a:off x="6601460" y="1356360"/>
            <a:ext cx="2451100" cy="3657600"/>
          </a:xfrm>
          <a:prstGeom prst="rect">
            <a:avLst/>
          </a:prstGeom>
          <a:noFill/>
          <a:ln>
            <a:solidFill>
              <a:schemeClr val="tx1">
                <a:lumMod val="50000"/>
                <a:lumOff val="50000"/>
              </a:schemeClr>
            </a:solidFill>
          </a:ln>
        </p:spPr>
      </p:pic>
      <p:sp>
        <p:nvSpPr>
          <p:cNvPr id="2" name="Footer Placeholder 1"/>
          <p:cNvSpPr>
            <a:spLocks noGrp="1"/>
          </p:cNvSpPr>
          <p:nvPr>
            <p:ph type="ftr" sz="quarter" idx="10"/>
          </p:nvPr>
        </p:nvSpPr>
        <p:spPr/>
        <p:txBody>
          <a:bodyPr/>
          <a:lstStyle/>
          <a:p>
            <a:r>
              <a:rPr lang="en-US" smtClean="0"/>
              <a:t> </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11096</TotalTime>
  <Words>411</Words>
  <Application>Microsoft Office PowerPoint</Application>
  <PresentationFormat>On-screen Show (4:3)</PresentationFormat>
  <Paragraphs>53</Paragraphs>
  <Slides>4</Slides>
  <Notes>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vt:i4>
      </vt:variant>
    </vt:vector>
  </HeadingPairs>
  <TitlesOfParts>
    <vt:vector size="11" baseType="lpstr">
      <vt:lpstr>Arial</vt:lpstr>
      <vt:lpstr>Calibri</vt:lpstr>
      <vt:lpstr>Calibri Light</vt:lpstr>
      <vt:lpstr>Times New Roman</vt:lpstr>
      <vt:lpstr>LtBkgBlueBorder</vt:lpstr>
      <vt:lpstr>LtBkgNoBorder</vt:lpstr>
      <vt:lpstr>Custom Design</vt:lpstr>
      <vt:lpstr>Connecticut Core Standards  for Mathematics</vt:lpstr>
      <vt:lpstr>Focus on Standards for Mathematical Practice Outcomes</vt:lpstr>
      <vt:lpstr>Focus on Standards for Mathematical Practice Outcomes (cont'd)</vt:lpstr>
      <vt:lpstr>Today’s Agenda</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525</cp:revision>
  <dcterms:created xsi:type="dcterms:W3CDTF">2014-01-18T18:47:42Z</dcterms:created>
  <dcterms:modified xsi:type="dcterms:W3CDTF">2014-07-09T15:08:39Z</dcterms:modified>
</cp:coreProperties>
</file>