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385" r:id="rId5"/>
    <p:sldId id="386" r:id="rId6"/>
    <p:sldId id="387"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0000FF"/>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4526" autoAdjust="0"/>
  </p:normalViewPr>
  <p:slideViewPr>
    <p:cSldViewPr snapToGrid="0">
      <p:cViewPr varScale="1">
        <p:scale>
          <a:sx n="63" d="100"/>
          <a:sy n="63" d="100"/>
        </p:scale>
        <p:origin x="780"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50" d="100"/>
          <a:sy n="50" d="100"/>
        </p:scale>
        <p:origin x="1836" y="6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 sharing what you hope to accomplish throughout the full day session. </a:t>
            </a:r>
          </a:p>
          <a:p>
            <a:pPr>
              <a:spcBef>
                <a:spcPct val="0"/>
              </a:spcBef>
            </a:pPr>
            <a:r>
              <a:rPr lang="en-US" dirty="0" smtClean="0"/>
              <a:t>These are the outcomes for this session. These are presented to the participants over two slides. Explain that the session will include an in-depth look at all eight Standards for Mathematical Practice but will provide specific insight and depth into Practices 1 and 6. </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2</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7019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These are the outcomes for this session. These are presented to the participants over two slides. </a:t>
            </a:r>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3</a:t>
            </a:fld>
            <a:endParaRPr lang="en-US" dirty="0">
              <a:solidFill>
                <a:prstClr val="black"/>
              </a:solidFill>
              <a:latin typeface="Arial" pitchFamily="34" charset="0"/>
            </a:endParaRPr>
          </a:p>
        </p:txBody>
      </p:sp>
    </p:spTree>
    <p:extLst>
      <p:ext uri="{BB962C8B-B14F-4D97-AF65-F5344CB8AC3E}">
        <p14:creationId xmlns:p14="http://schemas.microsoft.com/office/powerpoint/2010/main" val="2078902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letting participants know that this is the pathway they will travel in order accomplish the seven outcomes discussed earlier. Note that in addition to the one hour break for lunch there will also be a morning and afternoon break. Emphasis the importance of coming back from breaks on time to ensure enough time to complete all the work of the day.</a:t>
            </a:r>
          </a:p>
        </p:txBody>
      </p:sp>
      <p:sp>
        <p:nvSpPr>
          <p:cNvPr id="1361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619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B8E3411-EFBF-4FCB-866D-F106F036A656}"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1361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619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D34C6E-B6B7-4E28-9B83-09471AD03AE0}" type="slidenum">
              <a:rPr lang="en-US">
                <a:solidFill>
                  <a:prstClr val="black"/>
                </a:solidFill>
                <a:latin typeface="Arial" pitchFamily="34" charset="0"/>
              </a:rPr>
              <a:pPr/>
              <a:t>4</a:t>
            </a:fld>
            <a:endParaRPr lang="en-US" dirty="0">
              <a:solidFill>
                <a:prstClr val="black"/>
              </a:solidFill>
              <a:latin typeface="Arial" pitchFamily="34" charset="0"/>
            </a:endParaRPr>
          </a:p>
        </p:txBody>
      </p:sp>
    </p:spTree>
    <p:extLst>
      <p:ext uri="{BB962C8B-B14F-4D97-AF65-F5344CB8AC3E}">
        <p14:creationId xmlns:p14="http://schemas.microsoft.com/office/powerpoint/2010/main" val="49468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5994619"/>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446585" y="6033028"/>
            <a:ext cx="2250830" cy="523220"/>
          </a:xfrm>
          <a:prstGeom prst="rect">
            <a:avLst/>
          </a:prstGeom>
          <a:noFill/>
        </p:spPr>
        <p:txBody>
          <a:bodyPr wrap="square" rtlCol="0">
            <a:spAutoFit/>
          </a:bodyPr>
          <a:lstStyle/>
          <a:p>
            <a:r>
              <a:rPr lang="en-US" sz="2800" b="1" dirty="0" smtClean="0">
                <a:solidFill>
                  <a:schemeClr val="bg1"/>
                </a:solidFill>
              </a:rPr>
              <a:t>Introduction</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Connecticut Core Standards </a:t>
            </a:r>
            <a:br>
              <a:rPr lang="en-US" dirty="0" smtClean="0"/>
            </a:br>
            <a:r>
              <a:rPr lang="en-US" dirty="0" smtClean="0"/>
              <a:t>for Mathematics</a:t>
            </a:r>
            <a:endParaRPr lang="en-US" dirty="0"/>
          </a:p>
        </p:txBody>
      </p:sp>
      <p:sp>
        <p:nvSpPr>
          <p:cNvPr id="6" name="Subtitle 5"/>
          <p:cNvSpPr>
            <a:spLocks noGrp="1"/>
          </p:cNvSpPr>
          <p:nvPr>
            <p:ph type="subTitle" idx="1"/>
          </p:nvPr>
        </p:nvSpPr>
        <p:spPr>
          <a:xfrm>
            <a:off x="730249" y="3756159"/>
            <a:ext cx="7681913" cy="461665"/>
          </a:xfrm>
        </p:spPr>
        <p:txBody>
          <a:bodyPr/>
          <a:lstStyle/>
          <a:p>
            <a:pPr lvl="0"/>
            <a:r>
              <a:rPr lang="en-US"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p:txBody>
          <a:bodyPr>
            <a:normAutofit fontScale="90000"/>
          </a:bodyPr>
          <a:lstStyle/>
          <a:p>
            <a:r>
              <a:rPr lang="en-US" dirty="0" smtClean="0">
                <a:effectLst/>
              </a:rPr>
              <a:t>Focus on Standards for Mathematical Practice Outcomes</a:t>
            </a:r>
          </a:p>
        </p:txBody>
      </p:sp>
      <p:sp>
        <p:nvSpPr>
          <p:cNvPr id="19459" name="Content Placeholder 1"/>
          <p:cNvSpPr>
            <a:spLocks noGrp="1"/>
          </p:cNvSpPr>
          <p:nvPr>
            <p:ph type="body" sz="quarter" idx="10"/>
          </p:nvPr>
        </p:nvSpPr>
        <p:spPr>
          <a:xfrm>
            <a:off x="381000" y="1554736"/>
            <a:ext cx="8382000" cy="4244969"/>
          </a:xfrm>
        </p:spPr>
        <p:txBody>
          <a:bodyPr>
            <a:normAutofit/>
          </a:bodyPr>
          <a:lstStyle/>
          <a:p>
            <a:pPr marL="0" indent="0">
              <a:buNone/>
            </a:pPr>
            <a:r>
              <a:rPr lang="en-US" sz="2700" dirty="0" smtClean="0"/>
              <a:t>By the end of this session you will have:</a:t>
            </a:r>
          </a:p>
          <a:p>
            <a:pPr marL="396875" lvl="1">
              <a:buBlip>
                <a:blip r:embed="rId3"/>
              </a:buBlip>
            </a:pPr>
            <a:r>
              <a:rPr lang="en-US" sz="2600" dirty="0" smtClean="0"/>
              <a:t>Gained an initial understanding of the CCS-Math and the embedded changes and instructional shifts.</a:t>
            </a:r>
          </a:p>
          <a:p>
            <a:pPr marL="396875" lvl="1">
              <a:buBlip>
                <a:blip r:embed="rId3"/>
              </a:buBlip>
            </a:pPr>
            <a:r>
              <a:rPr lang="en-US" sz="2600" dirty="0" smtClean="0"/>
              <a:t>Explored all eight of the Standards for Mathematical Practice and identified how they are related.</a:t>
            </a:r>
          </a:p>
          <a:p>
            <a:pPr marL="396875" lvl="1">
              <a:buBlip>
                <a:blip r:embed="rId3"/>
              </a:buBlip>
            </a:pPr>
            <a:r>
              <a:rPr lang="en-US" sz="2600" dirty="0" smtClean="0"/>
              <a:t>Explored how practices can be clustered and examine the reasons why Practice 1: </a:t>
            </a:r>
            <a:r>
              <a:rPr lang="en-US" sz="2600" i="1" dirty="0" smtClean="0"/>
              <a:t>Make sense of problems and persevere in solving them</a:t>
            </a:r>
            <a:r>
              <a:rPr lang="en-US" sz="2600" dirty="0" smtClean="0"/>
              <a:t> and Practice 6: </a:t>
            </a:r>
            <a:r>
              <a:rPr lang="en-US" sz="2600" i="1" dirty="0" smtClean="0"/>
              <a:t>Attend to precision </a:t>
            </a:r>
            <a:r>
              <a:rPr lang="en-US" sz="2600" dirty="0" smtClean="0"/>
              <a:t>are considered the two “umbrella” standards that describe the habits of mind of successful mathematical thinkers. </a:t>
            </a:r>
          </a:p>
          <a:p>
            <a:endParaRPr lang="en-US" dirty="0" smtClean="0"/>
          </a:p>
        </p:txBody>
      </p:sp>
      <p:sp>
        <p:nvSpPr>
          <p:cNvPr id="5" name="Slide Number Placeholder 4"/>
          <p:cNvSpPr>
            <a:spLocks noGrp="1"/>
          </p:cNvSpPr>
          <p:nvPr>
            <p:ph type="sldNum" sz="quarter" idx="12"/>
          </p:nvPr>
        </p:nvSpPr>
        <p:spPr/>
        <p:txBody>
          <a:bodyPr/>
          <a:lstStyle/>
          <a:p>
            <a:fld id="{AD8D4AF1-7CC8-4517-894C-95FE2C0637D7}" type="slidenum">
              <a:rPr lang="en-US" smtClean="0"/>
              <a:pPr/>
              <a:t>2</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p:txBody>
          <a:bodyPr>
            <a:normAutofit fontScale="90000"/>
          </a:bodyPr>
          <a:lstStyle/>
          <a:p>
            <a:r>
              <a:rPr lang="en-US" dirty="0" smtClean="0">
                <a:effectLst/>
              </a:rPr>
              <a:t>Focus on Standards for Mathematical Practice Outcomes (cont'd)</a:t>
            </a:r>
          </a:p>
        </p:txBody>
      </p:sp>
      <p:sp>
        <p:nvSpPr>
          <p:cNvPr id="19459" name="Content Placeholder 1"/>
          <p:cNvSpPr>
            <a:spLocks noGrp="1"/>
          </p:cNvSpPr>
          <p:nvPr>
            <p:ph type="body" sz="quarter" idx="10"/>
          </p:nvPr>
        </p:nvSpPr>
        <p:spPr>
          <a:xfrm>
            <a:off x="381000" y="1539240"/>
            <a:ext cx="8382000" cy="4528932"/>
          </a:xfrm>
        </p:spPr>
        <p:txBody>
          <a:bodyPr/>
          <a:lstStyle/>
          <a:p>
            <a:pPr marL="0" indent="0">
              <a:lnSpc>
                <a:spcPct val="80000"/>
              </a:lnSpc>
              <a:buNone/>
            </a:pPr>
            <a:r>
              <a:rPr lang="en-US" sz="2700" dirty="0"/>
              <a:t>By the end of this session you will have:</a:t>
            </a:r>
          </a:p>
          <a:p>
            <a:pPr marL="396875" lvl="1">
              <a:lnSpc>
                <a:spcPct val="80000"/>
              </a:lnSpc>
              <a:buBlip>
                <a:blip r:embed="rId3"/>
              </a:buBlip>
            </a:pPr>
            <a:r>
              <a:rPr lang="en-US" sz="2700" dirty="0"/>
              <a:t>Identified evidence of the practices in tasks.</a:t>
            </a:r>
          </a:p>
          <a:p>
            <a:pPr marL="396875" lvl="1">
              <a:lnSpc>
                <a:spcPct val="80000"/>
              </a:lnSpc>
              <a:buBlip>
                <a:blip r:embed="rId3"/>
              </a:buBlip>
            </a:pPr>
            <a:r>
              <a:rPr lang="en-US" sz="2700" dirty="0"/>
              <a:t>Discussed and created grade-level descriptors for all eight practices.</a:t>
            </a:r>
          </a:p>
          <a:p>
            <a:pPr marL="396875" lvl="1">
              <a:lnSpc>
                <a:spcPct val="80000"/>
              </a:lnSpc>
              <a:buBlip>
                <a:blip r:embed="rId3"/>
              </a:buBlip>
            </a:pPr>
            <a:r>
              <a:rPr lang="en-US" sz="2700" dirty="0"/>
              <a:t>Explored how specific instructional strategies can help students meet major learning goals. </a:t>
            </a:r>
          </a:p>
          <a:p>
            <a:pPr marL="396875" lvl="1">
              <a:lnSpc>
                <a:spcPct val="80000"/>
              </a:lnSpc>
              <a:buBlip>
                <a:blip r:embed="rId3"/>
              </a:buBlip>
            </a:pPr>
            <a:r>
              <a:rPr lang="en-US" sz="2700" dirty="0"/>
              <a:t>Identified relevant resources for implementing the CCS-Math and created a peer support network. </a:t>
            </a:r>
          </a:p>
          <a:p>
            <a:pPr marL="396875" lvl="1">
              <a:lnSpc>
                <a:spcPct val="80000"/>
              </a:lnSpc>
              <a:buBlip>
                <a:blip r:embed="rId3"/>
              </a:buBlip>
            </a:pPr>
            <a:r>
              <a:rPr lang="en-US" sz="2700" dirty="0"/>
              <a:t>Identified ways in which you will share information with and provide support for teachers as they make changes to their instructional practice. </a:t>
            </a:r>
          </a:p>
          <a:p>
            <a:endParaRPr lang="en-US" sz="2700" dirty="0" smtClean="0"/>
          </a:p>
        </p:txBody>
      </p:sp>
      <p:sp>
        <p:nvSpPr>
          <p:cNvPr id="5" name="Slide Number Placeholder 4"/>
          <p:cNvSpPr>
            <a:spLocks noGrp="1"/>
          </p:cNvSpPr>
          <p:nvPr>
            <p:ph type="sldNum" sz="quarter" idx="12"/>
          </p:nvPr>
        </p:nvSpPr>
        <p:spPr/>
        <p:txBody>
          <a:bodyPr/>
          <a:lstStyle/>
          <a:p>
            <a:fld id="{1B164E58-F631-4785-8D59-D7BB0BAC1458}" type="slidenum">
              <a:rPr lang="en-US" smtClean="0"/>
              <a:pPr/>
              <a:t>3</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7"/>
          <p:cNvSpPr>
            <a:spLocks noGrp="1"/>
          </p:cNvSpPr>
          <p:nvPr>
            <p:ph idx="1"/>
          </p:nvPr>
        </p:nvSpPr>
        <p:spPr>
          <a:xfrm>
            <a:off x="384048" y="899160"/>
            <a:ext cx="6332062" cy="5783122"/>
          </a:xfrm>
        </p:spPr>
        <p:txBody>
          <a:bodyPr/>
          <a:lstStyle/>
          <a:p>
            <a:pPr marL="0" indent="0">
              <a:buNone/>
            </a:pPr>
            <a:r>
              <a:rPr lang="en-US" sz="2400" dirty="0" smtClean="0"/>
              <a:t>Morning Session</a:t>
            </a:r>
          </a:p>
          <a:p>
            <a:r>
              <a:rPr lang="en-US" sz="2200" dirty="0" smtClean="0"/>
              <a:t>Welcome and Introductions</a:t>
            </a:r>
          </a:p>
          <a:p>
            <a:r>
              <a:rPr lang="en-US" sz="2200" dirty="0" smtClean="0"/>
              <a:t>Understanding the Foundations of the CCS</a:t>
            </a:r>
          </a:p>
          <a:p>
            <a:r>
              <a:rPr lang="en-US" sz="2200" dirty="0" smtClean="0"/>
              <a:t>Supporting Change</a:t>
            </a:r>
          </a:p>
          <a:p>
            <a:r>
              <a:rPr lang="en-US" sz="2200" dirty="0" smtClean="0"/>
              <a:t>Understanding the Standards for Mathematical Practice: Developing Mathematical Expertise</a:t>
            </a:r>
          </a:p>
          <a:p>
            <a:pPr marL="0" indent="0">
              <a:buNone/>
            </a:pPr>
            <a:r>
              <a:rPr lang="en-US" sz="2400" dirty="0" smtClean="0"/>
              <a:t>Afternoon Session</a:t>
            </a:r>
          </a:p>
          <a:p>
            <a:r>
              <a:rPr lang="en-US" sz="2200" dirty="0" smtClean="0"/>
              <a:t>Supporting Students to Make Sense of Problems</a:t>
            </a:r>
            <a:br>
              <a:rPr lang="en-US" sz="2200" dirty="0" smtClean="0"/>
            </a:br>
            <a:r>
              <a:rPr lang="en-US" sz="2200" dirty="0" smtClean="0"/>
              <a:t>and Persevere in Solving Them</a:t>
            </a:r>
          </a:p>
          <a:p>
            <a:r>
              <a:rPr lang="en-US" sz="2200" dirty="0" smtClean="0"/>
              <a:t>Attending to Precision in Every Lesson</a:t>
            </a:r>
          </a:p>
          <a:p>
            <a:r>
              <a:rPr lang="en-US" sz="2200" dirty="0" smtClean="0"/>
              <a:t>Teaching the Standards for Mathematical Practice</a:t>
            </a:r>
          </a:p>
          <a:p>
            <a:r>
              <a:rPr lang="en-US" sz="2200" dirty="0" smtClean="0"/>
              <a:t>Planning for Change</a:t>
            </a:r>
          </a:p>
          <a:p>
            <a:r>
              <a:rPr lang="en-US" sz="2200" dirty="0" smtClean="0"/>
              <a:t>Next Steps</a:t>
            </a:r>
          </a:p>
          <a:p>
            <a:pPr>
              <a:buNone/>
            </a:pPr>
            <a:r>
              <a:rPr lang="en-US" sz="2400" dirty="0" smtClean="0"/>
              <a:t>Post-Assessment, Session Evaluation, &amp; Wrap Up</a:t>
            </a:r>
          </a:p>
          <a:p>
            <a:endParaRPr lang="en-US" sz="2000" dirty="0" smtClean="0"/>
          </a:p>
          <a:p>
            <a:endParaRPr lang="en-US" sz="2000" dirty="0" smtClean="0"/>
          </a:p>
        </p:txBody>
      </p:sp>
      <p:sp>
        <p:nvSpPr>
          <p:cNvPr id="27651" name="Title 2"/>
          <p:cNvSpPr>
            <a:spLocks noGrp="1"/>
          </p:cNvSpPr>
          <p:nvPr>
            <p:ph type="title"/>
          </p:nvPr>
        </p:nvSpPr>
        <p:spPr>
          <a:xfrm>
            <a:off x="384048" y="228600"/>
            <a:ext cx="8153400" cy="670560"/>
          </a:xfrm>
        </p:spPr>
        <p:txBody>
          <a:bodyPr>
            <a:normAutofit/>
          </a:bodyPr>
          <a:lstStyle/>
          <a:p>
            <a:r>
              <a:rPr lang="en-US" sz="4000" dirty="0" smtClean="0">
                <a:effectLst/>
              </a:rPr>
              <a:t>Today’s Agenda</a:t>
            </a:r>
          </a:p>
        </p:txBody>
      </p:sp>
      <p:sp>
        <p:nvSpPr>
          <p:cNvPr id="5" name="Slide Number Placeholder 4"/>
          <p:cNvSpPr>
            <a:spLocks noGrp="1"/>
          </p:cNvSpPr>
          <p:nvPr>
            <p:ph type="sldNum" sz="quarter" idx="11"/>
          </p:nvPr>
        </p:nvSpPr>
        <p:spPr/>
        <p:txBody>
          <a:bodyPr/>
          <a:lstStyle/>
          <a:p>
            <a:fld id="{08BBAEDF-87C4-4E53-9FCE-8615966C3AA6}" type="slidenum">
              <a:rPr lang="en-US" smtClean="0"/>
              <a:pPr/>
              <a:t>4</a:t>
            </a:fld>
            <a:endParaRPr lang="en-US" dirty="0"/>
          </a:p>
        </p:txBody>
      </p:sp>
      <p:sp>
        <p:nvSpPr>
          <p:cNvPr id="27653"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fontAlgn="base">
              <a:spcBef>
                <a:spcPct val="0"/>
              </a:spcBef>
              <a:spcAft>
                <a:spcPct val="0"/>
              </a:spcAft>
            </a:pPr>
            <a:endParaRPr lang="en-US" dirty="0">
              <a:solidFill>
                <a:prstClr val="black"/>
              </a:solidFill>
              <a:latin typeface="Arial" pitchFamily="34" charset="0"/>
            </a:endParaRPr>
          </a:p>
        </p:txBody>
      </p:sp>
      <p:pic>
        <p:nvPicPr>
          <p:cNvPr id="1030" name="Picture 6" descr="C:\Users\Heath McGregor\AppData\Local\Microsoft\Windows\Temporary Internet Files\Content.IE5\6LMP111W\MP900289183[1].jpg"/>
          <p:cNvPicPr>
            <a:picLocks noChangeAspect="1" noChangeArrowheads="1"/>
          </p:cNvPicPr>
          <p:nvPr/>
        </p:nvPicPr>
        <p:blipFill>
          <a:blip r:embed="rId3" cstate="print"/>
          <a:stretch>
            <a:fillRect/>
          </a:stretch>
        </p:blipFill>
        <p:spPr bwMode="auto">
          <a:xfrm>
            <a:off x="6559296" y="1258824"/>
            <a:ext cx="2451100" cy="3657600"/>
          </a:xfrm>
          <a:prstGeom prst="rect">
            <a:avLst/>
          </a:prstGeom>
          <a:noFill/>
          <a:ln>
            <a:solidFill>
              <a:schemeClr val="tx1">
                <a:lumMod val="50000"/>
                <a:lumOff val="50000"/>
              </a:schemeClr>
            </a:solidFill>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10987</TotalTime>
  <Words>426</Words>
  <Application>Microsoft Office PowerPoint</Application>
  <PresentationFormat>On-screen Show (4:3)</PresentationFormat>
  <Paragraphs>53</Paragraphs>
  <Slides>4</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Calibri Light</vt:lpstr>
      <vt:lpstr>Times New Roman</vt:lpstr>
      <vt:lpstr>LtBkgBlueBorder</vt:lpstr>
      <vt:lpstr>LtBkgNoBorder</vt:lpstr>
      <vt:lpstr>Custom Design</vt:lpstr>
      <vt:lpstr>Connecticut Core Standards  for Mathematics</vt:lpstr>
      <vt:lpstr>Focus on Standards for Mathematical Practice Outcomes</vt:lpstr>
      <vt:lpstr>Focus on Standards for Mathematical Practice Outcomes (cont'd)</vt:lpstr>
      <vt:lpstr>Today’s Agenda</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512</cp:revision>
  <dcterms:created xsi:type="dcterms:W3CDTF">2014-01-18T18:47:42Z</dcterms:created>
  <dcterms:modified xsi:type="dcterms:W3CDTF">2014-07-09T21:07:01Z</dcterms:modified>
</cp:coreProperties>
</file>