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4" showSpecialPlsOnTitleSld="0" saveSubsetFonts="1">
  <p:sldMasterIdLst>
    <p:sldMasterId id="2147483687" r:id="rId1"/>
    <p:sldMasterId id="2147483711" r:id="rId2"/>
    <p:sldMasterId id="2147483723" r:id="rId3"/>
  </p:sldMasterIdLst>
  <p:notesMasterIdLst>
    <p:notesMasterId r:id="rId6"/>
  </p:notesMasterIdLst>
  <p:handoutMasterIdLst>
    <p:handoutMasterId r:id="rId7"/>
  </p:handoutMasterIdLst>
  <p:sldIdLst>
    <p:sldId id="370" r:id="rId4"/>
    <p:sldId id="265" r:id="rId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32">
          <p15:clr>
            <a:srgbClr val="A4A3A4"/>
          </p15:clr>
        </p15:guide>
        <p15:guide id="4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B" initials="DB" lastIdx="8" clrIdx="0"/>
  <p:cmAuthor id="1" name="DeCarlo, Sharon" initials="DS" lastIdx="1" clrIdx="1"/>
  <p:cmAuthor id="2" name="Jackson, Dennis" initials="JD" lastIdx="12" clrIdx="2">
    <p:extLst>
      <p:ext uri="{19B8F6BF-5375-455C-9EA6-DF929625EA0E}">
        <p15:presenceInfo xmlns:p15="http://schemas.microsoft.com/office/powerpoint/2012/main" userId="S-1-5-21-1417001333-1682526488-839522115-32878" providerId="AD"/>
      </p:ext>
    </p:extLst>
  </p:cmAuthor>
  <p:cmAuthor id="3" name="Kelley, Nora" initials="KN" lastIdx="1" clrIdx="3">
    <p:extLst>
      <p:ext uri="{19B8F6BF-5375-455C-9EA6-DF929625EA0E}">
        <p15:presenceInfo xmlns:p15="http://schemas.microsoft.com/office/powerpoint/2012/main" userId="S-1-5-21-1417001333-1682526488-839522115-267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85"/>
    <a:srgbClr val="DF8045"/>
    <a:srgbClr val="FFC000"/>
    <a:srgbClr val="32C658"/>
    <a:srgbClr val="D4ECBA"/>
    <a:srgbClr val="92D050"/>
    <a:srgbClr val="9BBB59"/>
    <a:srgbClr val="E6E6E6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30" autoAdjust="0"/>
    <p:restoredTop sz="85047" autoAdjust="0"/>
  </p:normalViewPr>
  <p:slideViewPr>
    <p:cSldViewPr snapToGrid="0">
      <p:cViewPr varScale="1">
        <p:scale>
          <a:sx n="57" d="100"/>
          <a:sy n="57" d="100"/>
        </p:scale>
        <p:origin x="630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-9774"/>
    </p:cViewPr>
  </p:sorterViewPr>
  <p:notesViewPr>
    <p:cSldViewPr snapToGrid="0">
      <p:cViewPr>
        <p:scale>
          <a:sx n="90" d="100"/>
          <a:sy n="90" d="100"/>
        </p:scale>
        <p:origin x="1986" y="-1230"/>
      </p:cViewPr>
      <p:guideLst>
        <p:guide orient="horz" pos="2880"/>
        <p:guide pos="2160"/>
        <p:guide orient="horz" pos="2932"/>
        <p:guide pos="2212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B46E3D7-5A05-4181-B712-1EC3FC55BC14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2A77012-468A-4389-BDBB-3E5F798584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78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133EB38-C064-4C52-A35D-D40DB2B7683B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538F621-8F2C-4F90-852A-E36809B397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24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(Slides 1-5 , including the pre-assessment, will take about 10 minutes total.)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8F621-8F2C-4F90-852A-E36809B397B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67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Direct participants: </a:t>
            </a:r>
          </a:p>
          <a:p>
            <a:r>
              <a:rPr lang="en-US" dirty="0" smtClean="0"/>
              <a:t>Before </a:t>
            </a:r>
            <a:r>
              <a:rPr lang="en-US" dirty="0"/>
              <a:t>we begin, please take a few minutes to complete this short </a:t>
            </a:r>
            <a:r>
              <a:rPr lang="en-US" dirty="0" smtClean="0"/>
              <a:t>Pre-Assessment</a:t>
            </a:r>
            <a:r>
              <a:rPr lang="en-US" dirty="0"/>
              <a:t>. This will gauge your beliefs about the </a:t>
            </a:r>
            <a:r>
              <a:rPr lang="en-US" dirty="0" smtClean="0"/>
              <a:t>CT Core </a:t>
            </a:r>
            <a:r>
              <a:rPr lang="en-US" dirty="0"/>
              <a:t>S</a:t>
            </a:r>
            <a:r>
              <a:rPr lang="en-US" dirty="0" smtClean="0"/>
              <a:t>tandards </a:t>
            </a:r>
            <a:r>
              <a:rPr lang="en-US" dirty="0"/>
              <a:t>and related instructional shifts and practices for </a:t>
            </a:r>
            <a:r>
              <a:rPr lang="en-US" dirty="0" smtClean="0"/>
              <a:t>ELA &amp; Literacy. </a:t>
            </a:r>
            <a:r>
              <a:rPr lang="en-US" dirty="0"/>
              <a:t>Note that you will complete the same assessment again at the end of the session as a way to compare your thinking before and after the course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(This is  a short Self-</a:t>
            </a:r>
            <a:r>
              <a:rPr lang="en-US" dirty="0"/>
              <a:t>A</a:t>
            </a:r>
            <a:r>
              <a:rPr lang="en-US" dirty="0" smtClean="0"/>
              <a:t>ssessment, found in the Participant Guide.) </a:t>
            </a:r>
            <a:r>
              <a:rPr lang="en-US" b="1" dirty="0" smtClean="0"/>
              <a:t>Allow 3-4 minutes to complete. </a:t>
            </a:r>
            <a:endParaRPr lang="en-US" dirty="0" smtClean="0"/>
          </a:p>
        </p:txBody>
      </p:sp>
      <p:sp>
        <p:nvSpPr>
          <p:cNvPr id="114692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Public Consulting Group</a:t>
            </a:r>
          </a:p>
        </p:txBody>
      </p:sp>
      <p:sp>
        <p:nvSpPr>
          <p:cNvPr id="28677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F0F47313-53C7-45BA-8A0F-78467BAFD1E4}" type="datetime1">
              <a:rPr lang="en-US" smtClean="0">
                <a:latin typeface="Arial" pitchFamily="34" charset="0"/>
              </a:rPr>
              <a:pPr/>
              <a:t>6/26/2014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4694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www.publicconsultinggroup.com</a:t>
            </a:r>
          </a:p>
        </p:txBody>
      </p:sp>
      <p:sp>
        <p:nvSpPr>
          <p:cNvPr id="28679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806D3E4-B9D8-424E-AFD6-FADAB7328CC1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69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8102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186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130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3299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2302515"/>
            <a:ext cx="7886700" cy="1218795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257858"/>
            <a:ext cx="7886700" cy="1231106"/>
          </a:xfrm>
        </p:spPr>
        <p:txBody>
          <a:bodyPr/>
          <a:lstStyle>
            <a:lvl1pPr marL="393192" indent="-402336" algn="l" defTabSz="914363" rtl="0" eaLnBrk="1" latinLnBrk="0" hangingPunct="1">
              <a:lnSpc>
                <a:spcPct val="90000"/>
              </a:lnSpc>
              <a:spcBef>
                <a:spcPts val="1200"/>
              </a:spcBef>
              <a:buFontTx/>
              <a:buBlip>
                <a:blip r:embed="rId2"/>
              </a:buBlip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93192" indent="-402336">
              <a:spcBef>
                <a:spcPts val="1200"/>
              </a:spcBef>
              <a:buNone/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</a:t>
            </a:r>
          </a:p>
          <a:p>
            <a:pPr marL="914400" lvl="1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dirty="0" smtClean="0"/>
              <a:t>Click to edit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658432"/>
            <a:ext cx="2209524" cy="495238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0" y="3889583"/>
            <a:ext cx="9144000" cy="0"/>
          </a:xfrm>
          <a:prstGeom prst="line">
            <a:avLst/>
          </a:prstGeom>
          <a:ln w="508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9922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5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41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4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260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17"/>
          <p:cNvSpPr>
            <a:spLocks noGrp="1"/>
          </p:cNvSpPr>
          <p:nvPr>
            <p:ph type="ftr" sz="quarter" idx="17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16" name="Slide Number Placeholder 18"/>
          <p:cNvSpPr>
            <a:spLocks noGrp="1"/>
          </p:cNvSpPr>
          <p:nvPr>
            <p:ph type="sldNum" sz="quarter" idx="18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660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3886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63562"/>
            <a:ext cx="6858000" cy="655638"/>
          </a:xfrm>
        </p:spPr>
        <p:txBody>
          <a:bodyPr>
            <a:noAutofit/>
          </a:bodyPr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063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152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8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7320"/>
            <a:ext cx="8382000" cy="4244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296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030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551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566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5443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275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260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636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313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8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719879"/>
            <a:ext cx="7886700" cy="66479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387798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689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48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887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7886700" cy="66479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048" y="1284045"/>
            <a:ext cx="3868340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048" y="1806789"/>
            <a:ext cx="3868340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84045"/>
            <a:ext cx="3887391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6789"/>
            <a:ext cx="3887391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6908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dirty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860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6006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987426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58403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487837"/>
            <a:ext cx="3017520" cy="30836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398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859572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859572"/>
            <a:ext cx="4629150" cy="492454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344479"/>
            <a:ext cx="3017520" cy="338328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4782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15.xml"/><Relationship Id="rId10" Type="http://schemas.openxmlformats.org/officeDocument/2006/relationships/image" Target="../media/image6.png"/><Relationship Id="rId4" Type="http://schemas.openxmlformats.org/officeDocument/2006/relationships/slideLayout" Target="../slideLayouts/slideLayout14.xml"/><Relationship Id="rId9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 descr="7-00029_BAK_v03TOP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rot="10800000">
            <a:off x="0" y="6008687"/>
            <a:ext cx="9159875" cy="8493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9296" y="6074282"/>
            <a:ext cx="2203704" cy="4846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54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0" r:id="rId2"/>
    <p:sldLayoutId id="2147483722" r:id="rId3"/>
    <p:sldLayoutId id="2147483718" r:id="rId4"/>
    <p:sldLayoutId id="2147483719" r:id="rId5"/>
    <p:sldLayoutId id="2147483694" r:id="rId6"/>
    <p:sldLayoutId id="2147483695" r:id="rId7"/>
    <p:sldLayoutId id="2147483720" r:id="rId8"/>
    <p:sldLayoutId id="2147483721" r:id="rId9"/>
    <p:sldLayoutId id="2147483710" r:id="rId10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60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35" r:id="rId3"/>
    <p:sldLayoutId id="2147483714" r:id="rId4"/>
    <p:sldLayoutId id="2147483715" r:id="rId5"/>
    <p:sldLayoutId id="2147483716" r:id="rId6"/>
    <p:sldLayoutId id="2147483717" r:id="rId7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1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8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49" y="2253360"/>
            <a:ext cx="7681913" cy="1523495"/>
          </a:xfrm>
        </p:spPr>
        <p:txBody>
          <a:bodyPr/>
          <a:lstStyle/>
          <a:p>
            <a:r>
              <a:rPr lang="en-US" sz="4400" dirty="0" smtClean="0"/>
              <a:t>Connecticut Core Standards </a:t>
            </a:r>
            <a:br>
              <a:rPr lang="en-US" sz="4400" dirty="0" smtClean="0"/>
            </a:br>
            <a:r>
              <a:rPr lang="en-US" sz="4400" dirty="0" smtClean="0"/>
              <a:t>for English Language Arts &amp; Literacy</a:t>
            </a:r>
            <a:endParaRPr lang="en-US" sz="44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30249" y="3811800"/>
            <a:ext cx="7681913" cy="461665"/>
          </a:xfrm>
        </p:spPr>
        <p:txBody>
          <a:bodyPr/>
          <a:lstStyle/>
          <a:p>
            <a:pPr lvl="0"/>
            <a:r>
              <a:rPr lang="en-US" sz="4000" dirty="0" smtClean="0"/>
              <a:t>Systems of Professional Learning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730249" y="4545488"/>
            <a:ext cx="5835543" cy="110697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i="1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dirty="0" smtClean="0">
                <a:solidFill>
                  <a:schemeClr val="tx2"/>
                </a:solidFill>
              </a:rPr>
              <a:t>Module 1 Grades K–5: </a:t>
            </a:r>
          </a:p>
          <a:p>
            <a:r>
              <a:rPr lang="en-US" i="0" dirty="0" smtClean="0">
                <a:solidFill>
                  <a:schemeClr val="tx2"/>
                </a:solidFill>
              </a:rPr>
              <a:t>Focus on Instructional Shifts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93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444" y="169357"/>
            <a:ext cx="1371600" cy="1638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90" y="371250"/>
            <a:ext cx="4000000" cy="8888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11687" y="6018470"/>
            <a:ext cx="5170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Introductory Activity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8223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Module 1 Grades K-5: </a:t>
            </a:r>
          </a:p>
          <a:p>
            <a:r>
              <a:rPr lang="en-US" sz="3600" dirty="0" smtClean="0"/>
              <a:t>Focus on Instructional Shifts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96875" indent="-396875">
              <a:buBlip>
                <a:blip r:embed="rId3"/>
              </a:buBlip>
            </a:pPr>
            <a:r>
              <a:rPr lang="en-US" sz="4800" dirty="0" smtClean="0">
                <a:solidFill>
                  <a:srgbClr val="000000"/>
                </a:solidFill>
              </a:rPr>
              <a:t>Pre-Assessment</a:t>
            </a:r>
          </a:p>
          <a:p>
            <a:pPr marL="914400" lvl="1" indent="-396875">
              <a:buBlip>
                <a:blip r:embed="rId4"/>
              </a:buBlip>
            </a:pPr>
            <a:r>
              <a:rPr lang="en-US" sz="4400" dirty="0" smtClean="0">
                <a:solidFill>
                  <a:srgbClr val="000000"/>
                </a:solidFill>
              </a:rPr>
              <a:t>Introductory Activity</a:t>
            </a: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82840" y="6367889"/>
            <a:ext cx="1280160" cy="365125"/>
          </a:xfrm>
        </p:spPr>
        <p:txBody>
          <a:bodyPr/>
          <a:lstStyle/>
          <a:p>
            <a:fld id="{7D5C1135-EF3A-441C-9DC2-8C709DF76F72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47" r="21365"/>
          <a:stretch/>
        </p:blipFill>
        <p:spPr>
          <a:xfrm>
            <a:off x="7756234" y="2049807"/>
            <a:ext cx="1262044" cy="2143125"/>
          </a:xfrm>
          <a:prstGeom prst="rect">
            <a:avLst/>
          </a:prstGeom>
        </p:spPr>
      </p:pic>
      <p:pic>
        <p:nvPicPr>
          <p:cNvPr id="9" name="Picture 5" descr="Picture10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3888" y="5699551"/>
            <a:ext cx="947738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450057" y="5878225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Page 4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tBkgBlue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tBkgNo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BlueBar</Template>
  <TotalTime>8366</TotalTime>
  <Words>141</Words>
  <Application>Microsoft Office PowerPoint</Application>
  <PresentationFormat>On-screen Show (4:3)</PresentationFormat>
  <Paragraphs>21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LtBkgBlueBorder</vt:lpstr>
      <vt:lpstr>LtBkgNoBorder</vt:lpstr>
      <vt:lpstr>Custom Design</vt:lpstr>
      <vt:lpstr>Connecticut Core Standards  for English Language Arts &amp; Literacy</vt:lpstr>
      <vt:lpstr>Module 1 Grades K-5:  Focus on Instructional Shifts</vt:lpstr>
    </vt:vector>
  </TitlesOfParts>
  <Company>Public Consulting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 Systems of Professional Learning</dc:title>
  <dc:creator>PCG Education</dc:creator>
  <cp:lastModifiedBy>Wade, Michelle</cp:lastModifiedBy>
  <cp:revision>366</cp:revision>
  <dcterms:created xsi:type="dcterms:W3CDTF">2014-01-18T18:47:42Z</dcterms:created>
  <dcterms:modified xsi:type="dcterms:W3CDTF">2014-06-26T15:13:45Z</dcterms:modified>
</cp:coreProperties>
</file>