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71"/>
  </p:notesMasterIdLst>
  <p:handoutMasterIdLst>
    <p:handoutMasterId r:id="rId72"/>
  </p:handoutMasterIdLst>
  <p:sldIdLst>
    <p:sldId id="370" r:id="rId3"/>
    <p:sldId id="385" r:id="rId4"/>
    <p:sldId id="386" r:id="rId5"/>
    <p:sldId id="387" r:id="rId6"/>
    <p:sldId id="543" r:id="rId7"/>
    <p:sldId id="484" r:id="rId8"/>
    <p:sldId id="477" r:id="rId9"/>
    <p:sldId id="478" r:id="rId10"/>
    <p:sldId id="479" r:id="rId11"/>
    <p:sldId id="480" r:id="rId12"/>
    <p:sldId id="481" r:id="rId13"/>
    <p:sldId id="482" r:id="rId14"/>
    <p:sldId id="483" r:id="rId15"/>
    <p:sldId id="400" r:id="rId16"/>
    <p:sldId id="487" r:id="rId17"/>
    <p:sldId id="499" r:id="rId18"/>
    <p:sldId id="488" r:id="rId19"/>
    <p:sldId id="489" r:id="rId20"/>
    <p:sldId id="490" r:id="rId21"/>
    <p:sldId id="502" r:id="rId22"/>
    <p:sldId id="492" r:id="rId23"/>
    <p:sldId id="493" r:id="rId24"/>
    <p:sldId id="545" r:id="rId25"/>
    <p:sldId id="491" r:id="rId26"/>
    <p:sldId id="495" r:id="rId27"/>
    <p:sldId id="496" r:id="rId28"/>
    <p:sldId id="498" r:id="rId29"/>
    <p:sldId id="500" r:id="rId30"/>
    <p:sldId id="470" r:id="rId31"/>
    <p:sldId id="503" r:id="rId32"/>
    <p:sldId id="505" r:id="rId33"/>
    <p:sldId id="506" r:id="rId34"/>
    <p:sldId id="507" r:id="rId35"/>
    <p:sldId id="509" r:id="rId36"/>
    <p:sldId id="510" r:id="rId37"/>
    <p:sldId id="511" r:id="rId38"/>
    <p:sldId id="512" r:id="rId39"/>
    <p:sldId id="514" r:id="rId40"/>
    <p:sldId id="513" r:id="rId41"/>
    <p:sldId id="50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1" r:id="rId59"/>
    <p:sldId id="544" r:id="rId60"/>
    <p:sldId id="533" r:id="rId61"/>
    <p:sldId id="534" r:id="rId62"/>
    <p:sldId id="535" r:id="rId63"/>
    <p:sldId id="536" r:id="rId64"/>
    <p:sldId id="537" r:id="rId65"/>
    <p:sldId id="538" r:id="rId66"/>
    <p:sldId id="539" r:id="rId67"/>
    <p:sldId id="540" r:id="rId68"/>
    <p:sldId id="541" r:id="rId69"/>
    <p:sldId id="542" r:id="rId7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xmlns="" userId="S-1-5-21-1417001333-1682526488-839522115-32878" providerId="AD"/>
      </p:ext>
    </p:extLst>
  </p:cmAuthor>
  <p:cmAuthor id="3" name="Kelley, Nora" initials="KN" lastIdx="81" clrIdx="3">
    <p:extLst>
      <p:ext uri="{19B8F6BF-5375-455C-9EA6-DF929625EA0E}">
        <p15:presenceInfo xmlns:p15="http://schemas.microsoft.com/office/powerpoint/2012/main" xmlns="" userId="S-1-5-21-1417001333-1682526488-839522115-26731" providerId="AD"/>
      </p:ext>
    </p:extLst>
  </p:cmAuthor>
  <p:cmAuthor id="4" name="Michelle Wade" initials="MW"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8045"/>
    <a:srgbClr val="32C658"/>
    <a:srgbClr val="E1E1E1"/>
    <a:srgbClr val="FFFF85"/>
    <a:srgbClr val="E2E2E2"/>
    <a:srgbClr val="0000FF"/>
    <a:srgbClr val="FFC000"/>
    <a:srgbClr val="D4ECBA"/>
    <a:srgbClr val="92D050"/>
    <a:srgbClr val="9BBB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74579" autoAdjust="0"/>
  </p:normalViewPr>
  <p:slideViewPr>
    <p:cSldViewPr snapToGrid="0">
      <p:cViewPr varScale="1">
        <p:scale>
          <a:sx n="47" d="100"/>
          <a:sy n="47" d="100"/>
        </p:scale>
        <p:origin x="-1242" y="-96"/>
      </p:cViewPr>
      <p:guideLst>
        <p:guide orient="horz" pos="2160"/>
        <p:guide pos="2880"/>
      </p:guideLst>
    </p:cSldViewPr>
  </p:slideViewPr>
  <p:outlineViewPr>
    <p:cViewPr>
      <p:scale>
        <a:sx n="33" d="100"/>
        <a:sy n="33" d="100"/>
      </p:scale>
      <p:origin x="0" y="0"/>
    </p:cViewPr>
  </p:outlineViewPr>
  <p:notesTextViewPr>
    <p:cViewPr>
      <p:scale>
        <a:sx n="3" d="2"/>
        <a:sy n="3" d="2"/>
      </p:scale>
      <p:origin x="0" y="5124"/>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5" qsCatId="simple" csTypeId="urn:microsoft.com/office/officeart/2005/8/colors/colorful2" csCatId="colorful" phldr="1"/>
      <dgm:spPr/>
    </dgm:pt>
    <dgm:pt modelId="{B88D9D76-1BEA-4155-9E5C-4D7592D2A990}">
      <dgm:prSet phldrT="[Text]" custT="1"/>
      <dgm:spPr/>
      <dgm:t>
        <a:bodyPr/>
        <a:lstStyle/>
        <a:p>
          <a:r>
            <a:rPr lang="en-US" sz="3600" dirty="0" smtClean="0"/>
            <a:t>Grade 1</a:t>
          </a:r>
          <a:endParaRPr lang="en-US" sz="3600"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custT="1"/>
      <dgm:spPr/>
      <dgm:t>
        <a:bodyPr/>
        <a:lstStyle/>
        <a:p>
          <a:r>
            <a:rPr lang="en-US" sz="3600" dirty="0" smtClean="0"/>
            <a:t>Grade 2</a:t>
          </a:r>
          <a:endParaRPr lang="en-US" sz="3600"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custT="1"/>
      <dgm:spPr/>
      <dgm:t>
        <a:bodyPr/>
        <a:lstStyle/>
        <a:p>
          <a:r>
            <a:rPr lang="en-US" sz="3600" dirty="0" smtClean="0"/>
            <a:t>Grade 3</a:t>
          </a:r>
          <a:endParaRPr lang="en-US" sz="3600"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pt>
    <dgm:pt modelId="{90C9EF4C-4B95-4640-9A77-225D3689E172}" type="pres">
      <dgm:prSet presAssocID="{FAEA8783-90B9-401D-9333-C950BD9BEB48}" presName="parTxOnly" presStyleLbl="node1" presStyleIdx="1" presStyleCnt="3" custLinFactNeighborX="-33055" custLinFactNeighborY="351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pt>
    <dgm:pt modelId="{32D36524-7406-4714-AC5A-57312055B0A8}" type="pres">
      <dgm:prSet presAssocID="{082548FF-DE00-4846-8CAC-78FA7A5F13C1}" presName="parTxOnly" presStyleLbl="node1" presStyleIdx="2" presStyleCnt="3" custLinFactNeighborX="-65291" custLinFactNeighborY="3513">
        <dgm:presLayoutVars>
          <dgm:chMax val="0"/>
          <dgm:chPref val="0"/>
          <dgm:bulletEnabled val="1"/>
        </dgm:presLayoutVars>
      </dgm:prSet>
      <dgm:spPr/>
      <dgm:t>
        <a:bodyPr/>
        <a:lstStyle/>
        <a:p>
          <a:endParaRPr lang="en-US"/>
        </a:p>
      </dgm:t>
    </dgm:pt>
  </dgm:ptLst>
  <dgm:cxnLst>
    <dgm:cxn modelId="{E8DE0F42-022A-4A7F-987E-22F14E60B759}" type="presOf" srcId="{FAEA8783-90B9-401D-9333-C950BD9BEB48}" destId="{90C9EF4C-4B95-4640-9A77-225D3689E172}" srcOrd="0" destOrd="0" presId="urn:microsoft.com/office/officeart/2005/8/layout/chevron1"/>
    <dgm:cxn modelId="{1073AE82-6BF3-4966-AB7A-98AD25476526}" type="presOf" srcId="{082548FF-DE00-4846-8CAC-78FA7A5F13C1}" destId="{32D36524-7406-4714-AC5A-57312055B0A8}" srcOrd="0" destOrd="0" presId="urn:microsoft.com/office/officeart/2005/8/layout/chevron1"/>
    <dgm:cxn modelId="{3B8B3314-9EAD-40F7-994B-CD8CDDBE8AB4}" type="presOf" srcId="{B88D9D76-1BEA-4155-9E5C-4D7592D2A990}" destId="{ACE51BDC-F5BA-434E-9B2A-7CC18CA884EB}" srcOrd="0" destOrd="0" presId="urn:microsoft.com/office/officeart/2005/8/layout/chevron1"/>
    <dgm:cxn modelId="{280A6BAA-573C-4609-90FA-35A1478236E4}" srcId="{A026FBEC-D33D-4EB3-B485-064C0CFDBEE1}" destId="{FAEA8783-90B9-401D-9333-C950BD9BEB48}" srcOrd="1" destOrd="0" parTransId="{C9502929-55D8-467C-9692-3C2905F0D6BE}" sibTransId="{EA44B1AD-28B5-47D7-AC1D-6C9485C852F9}"/>
    <dgm:cxn modelId="{C02CE0F2-281D-46C2-8ACB-E95DA3398C1A}" srcId="{A026FBEC-D33D-4EB3-B485-064C0CFDBEE1}" destId="{082548FF-DE00-4846-8CAC-78FA7A5F13C1}" srcOrd="2" destOrd="0" parTransId="{76CC7A29-037A-4F92-879B-90493C575EA2}" sibTransId="{AF9837B7-A5D8-4A0B-9203-BDFF79A9E074}"/>
    <dgm:cxn modelId="{B035949D-7F57-488E-9FDE-3A315DCFE930}" srcId="{A026FBEC-D33D-4EB3-B485-064C0CFDBEE1}" destId="{B88D9D76-1BEA-4155-9E5C-4D7592D2A990}" srcOrd="0" destOrd="0" parTransId="{0D405751-6B3D-45FD-9BC6-ACC763D99A54}" sibTransId="{DD3BE92E-EC5F-412E-BF51-6895124EA257}"/>
    <dgm:cxn modelId="{A5B7AEAE-CD87-4B99-89A2-E375BB529C7C}" type="presOf" srcId="{A026FBEC-D33D-4EB3-B485-064C0CFDBEE1}" destId="{20F14B81-0C19-484F-AEE8-4381F8968557}" srcOrd="0" destOrd="0" presId="urn:microsoft.com/office/officeart/2005/8/layout/chevron1"/>
    <dgm:cxn modelId="{C430E278-E6ED-4659-A016-8AFC855799A6}" type="presParOf" srcId="{20F14B81-0C19-484F-AEE8-4381F8968557}" destId="{ACE51BDC-F5BA-434E-9B2A-7CC18CA884EB}" srcOrd="0" destOrd="0" presId="urn:microsoft.com/office/officeart/2005/8/layout/chevron1"/>
    <dgm:cxn modelId="{0808AC6F-E5A6-4634-9B7D-19594FB95C9D}" type="presParOf" srcId="{20F14B81-0C19-484F-AEE8-4381F8968557}" destId="{7234AEFC-FE37-4A9D-B179-05A0C0E2A92B}" srcOrd="1" destOrd="0" presId="urn:microsoft.com/office/officeart/2005/8/layout/chevron1"/>
    <dgm:cxn modelId="{48080FFF-9D47-419C-9BCC-B705836CABA0}" type="presParOf" srcId="{20F14B81-0C19-484F-AEE8-4381F8968557}" destId="{90C9EF4C-4B95-4640-9A77-225D3689E172}" srcOrd="2" destOrd="0" presId="urn:microsoft.com/office/officeart/2005/8/layout/chevron1"/>
    <dgm:cxn modelId="{6847460A-B608-4E4A-AD4B-676844536512}" type="presParOf" srcId="{20F14B81-0C19-484F-AEE8-4381F8968557}" destId="{E55C57F1-EC06-4916-9F81-179070AECDB9}" srcOrd="3" destOrd="0" presId="urn:microsoft.com/office/officeart/2005/8/layout/chevron1"/>
    <dgm:cxn modelId="{1B92A993-B559-4425-BAC8-DCAD118E79B3}"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51BDC-F5BA-434E-9B2A-7CC18CA884EB}">
      <dsp:nvSpPr>
        <dsp:cNvPr id="0" name=""/>
        <dsp:cNvSpPr/>
      </dsp:nvSpPr>
      <dsp:spPr>
        <a:xfrm>
          <a:off x="2522" y="1252217"/>
          <a:ext cx="3073412" cy="122936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kern="1200" dirty="0" smtClean="0"/>
            <a:t>Grade 1</a:t>
          </a:r>
          <a:endParaRPr lang="en-US" sz="3600" kern="1200" dirty="0"/>
        </a:p>
      </dsp:txBody>
      <dsp:txXfrm>
        <a:off x="2522" y="1252217"/>
        <a:ext cx="3073412" cy="1229364"/>
      </dsp:txXfrm>
    </dsp:sp>
    <dsp:sp modelId="{90C9EF4C-4B95-4640-9A77-225D3689E172}">
      <dsp:nvSpPr>
        <dsp:cNvPr id="0" name=""/>
        <dsp:cNvSpPr/>
      </dsp:nvSpPr>
      <dsp:spPr>
        <a:xfrm>
          <a:off x="2667002" y="1295405"/>
          <a:ext cx="3073412" cy="1229364"/>
        </a:xfrm>
        <a:prstGeom prst="chevron">
          <a:avLst/>
        </a:prstGeom>
        <a:gradFill rotWithShape="0">
          <a:gsLst>
            <a:gs pos="0">
              <a:schemeClr val="accent2">
                <a:hueOff val="56720"/>
                <a:satOff val="6519"/>
                <a:lumOff val="-5196"/>
                <a:alphaOff val="0"/>
                <a:shade val="51000"/>
                <a:satMod val="130000"/>
              </a:schemeClr>
            </a:gs>
            <a:gs pos="80000">
              <a:schemeClr val="accent2">
                <a:hueOff val="56720"/>
                <a:satOff val="6519"/>
                <a:lumOff val="-5196"/>
                <a:alphaOff val="0"/>
                <a:shade val="93000"/>
                <a:satMod val="130000"/>
              </a:schemeClr>
            </a:gs>
            <a:gs pos="100000">
              <a:schemeClr val="accent2">
                <a:hueOff val="56720"/>
                <a:satOff val="6519"/>
                <a:lumOff val="-5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kern="1200" dirty="0" smtClean="0"/>
            <a:t>Grade 2</a:t>
          </a:r>
          <a:endParaRPr lang="en-US" sz="3600" kern="1200" dirty="0"/>
        </a:p>
      </dsp:txBody>
      <dsp:txXfrm>
        <a:off x="2667002" y="1295405"/>
        <a:ext cx="3073412" cy="1229364"/>
      </dsp:txXfrm>
    </dsp:sp>
    <dsp:sp modelId="{32D36524-7406-4714-AC5A-57312055B0A8}">
      <dsp:nvSpPr>
        <dsp:cNvPr id="0" name=""/>
        <dsp:cNvSpPr/>
      </dsp:nvSpPr>
      <dsp:spPr>
        <a:xfrm>
          <a:off x="5333998" y="1295405"/>
          <a:ext cx="3073412" cy="1229364"/>
        </a:xfrm>
        <a:prstGeom prst="chevron">
          <a:avLst/>
        </a:prstGeom>
        <a:gradFill rotWithShape="0">
          <a:gsLst>
            <a:gs pos="0">
              <a:schemeClr val="accent2">
                <a:hueOff val="113440"/>
                <a:satOff val="13039"/>
                <a:lumOff val="-10393"/>
                <a:alphaOff val="0"/>
                <a:shade val="51000"/>
                <a:satMod val="130000"/>
              </a:schemeClr>
            </a:gs>
            <a:gs pos="80000">
              <a:schemeClr val="accent2">
                <a:hueOff val="113440"/>
                <a:satOff val="13039"/>
                <a:lumOff val="-10393"/>
                <a:alphaOff val="0"/>
                <a:shade val="93000"/>
                <a:satMod val="130000"/>
              </a:schemeClr>
            </a:gs>
            <a:gs pos="100000">
              <a:schemeClr val="accent2">
                <a:hueOff val="113440"/>
                <a:satOff val="13039"/>
                <a:lumOff val="-10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kern="1200" dirty="0" smtClean="0"/>
            <a:t>Grade 3</a:t>
          </a:r>
          <a:endParaRPr lang="en-US" sz="3600" kern="1200" dirty="0"/>
        </a:p>
      </dsp:txBody>
      <dsp:txXfrm>
        <a:off x="5333998" y="1295405"/>
        <a:ext cx="3073412" cy="12293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4/18/2014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xmlns=""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4/18/2014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xmlns=""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restandards.org/Math/Content/1/NBT/B/2/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orestandards.org/Math/Content/5/NF/B/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urveys.pcgus.com/s3/CT-Math-Module-2-K-5"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urveys.pcgus.com/s3/CT-Math-Module-2-K-5"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xmlns=""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The chart on the slide shows one of the progressions in the CCS-Math that builds up to the formal study of upper level Algebra in High School.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The intent of the coherence</a:t>
            </a:r>
            <a:r>
              <a:rPr lang="en-US" baseline="0" dirty="0" smtClean="0"/>
              <a:t> and progressions is that students will all be ready for algebra at either the 8</a:t>
            </a:r>
            <a:r>
              <a:rPr lang="en-US" baseline="30000" dirty="0" smtClean="0"/>
              <a:t>th</a:t>
            </a:r>
            <a:r>
              <a:rPr lang="en-US" baseline="0" dirty="0" smtClean="0"/>
              <a:t> grade or high school level. </a:t>
            </a:r>
            <a:r>
              <a:rPr lang="en-US" dirty="0" smtClean="0"/>
              <a:t>Section</a:t>
            </a:r>
            <a:r>
              <a:rPr lang="en-US" baseline="0" dirty="0" smtClean="0"/>
              <a:t> 3 of t</a:t>
            </a:r>
            <a:r>
              <a:rPr lang="en-US" dirty="0" smtClean="0"/>
              <a:t>his module will include an in-depth</a:t>
            </a:r>
            <a:r>
              <a:rPr lang="en-US" baseline="0" dirty="0" smtClean="0"/>
              <a:t> examination of coherent progressions.</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latin typeface="Arial" pitchFamily="34" charset="0"/>
              </a:rPr>
              <a:pPr/>
              <a:t>10</a:t>
            </a:fld>
            <a:endParaRPr lang="en-US" dirty="0">
              <a:latin typeface="Arial" pitchFamily="34" charset="0"/>
            </a:endParaRPr>
          </a:p>
        </p:txBody>
      </p:sp>
    </p:spTree>
    <p:extLst>
      <p:ext uri="{BB962C8B-B14F-4D97-AF65-F5344CB8AC3E}">
        <p14:creationId xmlns:p14="http://schemas.microsoft.com/office/powerpoint/2010/main" xmlns="" val="90207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a:t>
            </a:r>
            <a:r>
              <a:rPr lang="en-US" baseline="0" dirty="0" smtClean="0"/>
              <a:t> </a:t>
            </a:r>
            <a:r>
              <a:rPr lang="en-US" dirty="0" smtClean="0"/>
              <a:t>capacity to use both to solve a variety of real-world and mathematical problems. Section</a:t>
            </a:r>
            <a:r>
              <a:rPr lang="en-US" baseline="0" dirty="0" smtClean="0"/>
              <a:t> 2 of t</a:t>
            </a:r>
            <a:r>
              <a:rPr lang="en-US" dirty="0" smtClean="0"/>
              <a:t>his module will include an in-depth</a:t>
            </a:r>
            <a:r>
              <a:rPr lang="en-US" baseline="0" dirty="0" smtClean="0"/>
              <a:t> examination of the three aspects of rigor. </a:t>
            </a:r>
          </a:p>
          <a:p>
            <a:pPr>
              <a:spcBef>
                <a:spcPct val="0"/>
              </a:spcBef>
            </a:pPr>
            <a:r>
              <a:rPr lang="en-US" baseline="0" dirty="0" smtClean="0"/>
              <a:t>Note: We are not talking about a three-pronged balance of conceptual understanding, procedural skill and fluency, and application of mathematics here. Rather, we are focusing on the expectation that students are able to flexibly work with the mathematics content in each of the three areas. This will become more apparent as participants explore the Content Standards in Section 3. </a:t>
            </a: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11</a:t>
            </a:fld>
            <a:endParaRPr lang="en-US" dirty="0">
              <a:latin typeface="Arial" pitchFamily="34" charset="0"/>
            </a:endParaRPr>
          </a:p>
        </p:txBody>
      </p:sp>
    </p:spTree>
    <p:extLst>
      <p:ext uri="{BB962C8B-B14F-4D97-AF65-F5344CB8AC3E}">
        <p14:creationId xmlns:p14="http://schemas.microsoft.com/office/powerpoint/2010/main" xmlns="" val="419117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defRPr/>
            </a:pPr>
            <a:r>
              <a:rPr lang="en-US" dirty="0" smtClean="0"/>
              <a:t>The Standards for Mathematical Practice describe varieties of expertise that mathematics educators at all levels should seek to develop in their students. These practices rest on important “processes and proficiencies” with longstanding importance in mathematics education. The first of these are the National Council of Teachers</a:t>
            </a:r>
            <a:r>
              <a:rPr lang="en-US" baseline="0" dirty="0" smtClean="0"/>
              <a:t> </a:t>
            </a:r>
            <a:r>
              <a:rPr lang="en-US" dirty="0" smtClean="0"/>
              <a:t>of Mathematics process standards of problem solving, reasoning and proof, communication, representation, and connections. The second are the strands of mathematical proficiency specified in the National Research Council’s report </a:t>
            </a:r>
            <a:r>
              <a:rPr lang="en-US" i="1" dirty="0" smtClean="0"/>
              <a:t>Adding It Up</a:t>
            </a:r>
            <a:r>
              <a:rPr lang="en-US" dirty="0" smtClean="0"/>
              <a:t>: adaptive reasoning, strategic competence, conceptual understanding (comprehension of mathematical concepts, operations and relations), procedural fluency (skill in carrying out procedures flexibly, accurately, efficiently and appropriately), and productive disposition (habitual inclination to see mathematics as sensible, useful, and worthwhile, coupled with a belief in diligence and one’s own efficacy).</a:t>
            </a:r>
          </a:p>
          <a:p>
            <a:pPr>
              <a:spcBef>
                <a:spcPct val="0"/>
              </a:spcBef>
            </a:pPr>
            <a:r>
              <a:rPr lang="en-US" b="0" dirty="0" smtClean="0">
                <a:latin typeface="+mn-lt"/>
                <a:ea typeface="ＭＳ Ｐゴシック" pitchFamily="-84" charset="-128"/>
              </a:rPr>
              <a:t>Developing</a:t>
            </a:r>
            <a:r>
              <a:rPr lang="en-US" b="0" baseline="0" dirty="0" smtClean="0">
                <a:latin typeface="+mn-lt"/>
                <a:ea typeface="ＭＳ Ｐゴシック" pitchFamily="-84" charset="-128"/>
              </a:rPr>
              <a:t> these mathematical expertise is important so that students are better able to solve problems and reason quantitatively both within a classroom and throughout life outside of the classroom. </a:t>
            </a:r>
            <a:endParaRPr lang="en-US" b="0" dirty="0" smtClean="0">
              <a:latin typeface="+mn-lt"/>
              <a:ea typeface="ＭＳ Ｐゴシック" pitchFamily="-84" charset="-128"/>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4322B2C2-214A-4455-BBE4-F42CD15BF7FB}" type="slidenum">
              <a:rPr lang="en-US">
                <a:solidFill>
                  <a:schemeClr val="tx2"/>
                </a:solidFill>
                <a:latin typeface="Arial" pitchFamily="34" charset="0"/>
              </a:rPr>
              <a:pPr/>
              <a:t>12</a:t>
            </a:fld>
            <a:endParaRPr lang="en-US" dirty="0">
              <a:solidFill>
                <a:schemeClr val="tx2"/>
              </a:solidFill>
              <a:latin typeface="Arial" pitchFamily="34" charset="0"/>
            </a:endParaRPr>
          </a:p>
        </p:txBody>
      </p:sp>
    </p:spTree>
    <p:extLst>
      <p:ext uri="{BB962C8B-B14F-4D97-AF65-F5344CB8AC3E}">
        <p14:creationId xmlns:p14="http://schemas.microsoft.com/office/powerpoint/2010/main" xmlns="" val="95164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lnSpcReduction="20000"/>
          </a:bodyPr>
          <a:lstStyle/>
          <a:p>
            <a:pPr>
              <a:spcBef>
                <a:spcPct val="0"/>
              </a:spcBef>
            </a:pPr>
            <a:r>
              <a:rPr lang="en-US" dirty="0" smtClean="0"/>
              <a:t>Now that you</a:t>
            </a:r>
            <a:r>
              <a:rPr lang="en-US" baseline="0" dirty="0" smtClean="0"/>
              <a:t> have quickly reviewed the key points from Module 1,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challenge, and one lesson learned from their personal implementation of the Practice Standards thus far. Each table group will then determine two positive highlights, one common challenge, and one common lesson learned that they will present to the larger group. They can record notes from their discussion on </a:t>
            </a:r>
            <a:r>
              <a:rPr lang="en-US" b="1" baseline="0" dirty="0" smtClean="0"/>
              <a:t>page 6</a:t>
            </a:r>
            <a:r>
              <a:rPr lang="en-US" baseline="0" dirty="0" smtClean="0"/>
              <a:t> 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Challenges, and Lessons Learned. After all groups have presented, summarize what has been charted and then ask the large group if anyone has a solution to any of the common challenges. Encourage participants to record “New Ideas” on </a:t>
            </a:r>
            <a:r>
              <a:rPr lang="en-US" b="1" baseline="0" dirty="0" smtClean="0"/>
              <a:t>page 7</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challenges will be revisited periodically throughout the day as the discussion of the Content Standards ensues. </a:t>
            </a:r>
            <a:r>
              <a:rPr lang="en-US" b="1" baseline="0" dirty="0" smtClean="0"/>
              <a:t>Note</a:t>
            </a:r>
            <a:r>
              <a:rPr lang="en-US" b="0" baseline="0" dirty="0" smtClean="0"/>
              <a:t>: Be sure that the connections are made when discussing how to teach the Content Standards so that participants understand how implementing the Practice Standards go hand-in-hand with implementing the Content Standards in a rigorous, focused, and coherent lesson. </a:t>
            </a:r>
          </a:p>
          <a:p>
            <a:pPr>
              <a:spcBef>
                <a:spcPct val="0"/>
              </a:spcBef>
            </a:pPr>
            <a:endParaRPr lang="en-US" b="0" baseline="0" dirty="0" smtClean="0"/>
          </a:p>
          <a:p>
            <a:pPr>
              <a:spcBef>
                <a:spcPct val="0"/>
              </a:spcBef>
            </a:pPr>
            <a:r>
              <a:rPr lang="en-US" b="0" baseline="0" dirty="0" smtClean="0"/>
              <a:t>Transition to the next activity by explaining that participants will now start looking at the connections of the Content and Practice Standards by looking at the language of the Content Standards. </a:t>
            </a:r>
          </a:p>
          <a:p>
            <a:pPr>
              <a:spcBef>
                <a:spcPct val="0"/>
              </a:spcBef>
            </a:pPr>
            <a:endParaRPr lang="en-US" b="0" baseline="0" dirty="0" smtClean="0"/>
          </a:p>
          <a:p>
            <a:pPr>
              <a:spcBef>
                <a:spcPct val="0"/>
              </a:spcBef>
            </a:pPr>
            <a:r>
              <a:rPr lang="en-US" b="0" baseline="0" dirty="0" smtClean="0"/>
              <a:t>Note: If teachers have not had the time between the previous module and this module to begin their implementation, have them instead focus on things that they have seen and heard back at their school, including positive highlights of where their school is, challenges that they now recognize they may be facing, and any lesson learned in terms of the outcomes of the first module and where they think they need to go next with the implementation.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13</a:t>
            </a:fld>
            <a:endParaRPr lang="en-US" dirty="0"/>
          </a:p>
        </p:txBody>
      </p:sp>
    </p:spTree>
    <p:extLst>
      <p:ext uri="{BB962C8B-B14F-4D97-AF65-F5344CB8AC3E}">
        <p14:creationId xmlns:p14="http://schemas.microsoft.com/office/powerpoint/2010/main" xmlns="" val="72610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b="1" dirty="0" smtClean="0"/>
              <a:t>Section 2: The Language of the Content Standards</a:t>
            </a:r>
          </a:p>
          <a:p>
            <a:r>
              <a:rPr lang="en-US" b="0" dirty="0" smtClean="0"/>
              <a:t>Section 2 Time:</a:t>
            </a:r>
            <a:r>
              <a:rPr lang="en-US" b="0" baseline="0" dirty="0" smtClean="0"/>
              <a:t> 45 minutes</a:t>
            </a:r>
            <a:endParaRPr lang="en-US" b="0" dirty="0" smtClean="0"/>
          </a:p>
          <a:p>
            <a:r>
              <a:rPr lang="en-US" dirty="0" smtClean="0"/>
              <a:t> </a:t>
            </a:r>
          </a:p>
          <a:p>
            <a:r>
              <a:rPr lang="en-US" dirty="0" smtClean="0"/>
              <a:t>Section 2</a:t>
            </a:r>
            <a:r>
              <a:rPr lang="en-US" baseline="0" dirty="0" smtClean="0"/>
              <a:t> </a:t>
            </a:r>
            <a:r>
              <a:rPr lang="en-US" dirty="0" smtClean="0"/>
              <a:t>Training Objectives:</a:t>
            </a:r>
          </a:p>
          <a:p>
            <a:pPr>
              <a:buFont typeface="Arial" pitchFamily="34" charset="0"/>
              <a:buChar char="•"/>
            </a:pPr>
            <a:r>
              <a:rPr lang="en-US" sz="1200" kern="1200" dirty="0" smtClean="0">
                <a:solidFill>
                  <a:schemeClr val="tx1"/>
                </a:solidFill>
                <a:latin typeface="+mn-lt"/>
                <a:ea typeface="+mn-ea"/>
                <a:cs typeface="+mn-cs"/>
              </a:rPr>
              <a:t>To define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understand the differences between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begin to understand how developing conceptual understanding can lead to the development of procedural skill and fluency. </a:t>
            </a:r>
          </a:p>
          <a:p>
            <a:pPr>
              <a:buFont typeface="Arial" pitchFamily="34" charset="0"/>
              <a:buChar char="•"/>
            </a:pPr>
            <a:r>
              <a:rPr lang="en-US" sz="1200" kern="1200" dirty="0" smtClean="0">
                <a:solidFill>
                  <a:schemeClr val="tx1"/>
                </a:solidFill>
                <a:latin typeface="+mn-lt"/>
                <a:ea typeface="+mn-ea"/>
                <a:cs typeface="+mn-cs"/>
              </a:rPr>
              <a:t>To demonstrate how application of mathematics can support students’ development of conceptual understanding. </a:t>
            </a:r>
          </a:p>
          <a:p>
            <a:endParaRPr lang="en-US" dirty="0" smtClean="0"/>
          </a:p>
          <a:p>
            <a:r>
              <a:rPr lang="en-US" dirty="0" smtClean="0"/>
              <a:t>Section 2 Outline:</a:t>
            </a:r>
          </a:p>
          <a:p>
            <a:pPr marL="230520" indent="-230520">
              <a:buAutoNum type="arabicPeriod"/>
            </a:pPr>
            <a:r>
              <a:rPr lang="en-US" sz="1200" kern="1200" dirty="0" smtClean="0">
                <a:solidFill>
                  <a:schemeClr val="tx1"/>
                </a:solidFill>
                <a:latin typeface="+mn-lt"/>
                <a:ea typeface="+mn-ea"/>
                <a:cs typeface="+mn-cs"/>
              </a:rPr>
              <a:t>In groups, participants will complete the first part of the </a:t>
            </a:r>
            <a:r>
              <a:rPr lang="en-US" sz="1200" i="1" kern="1200" dirty="0" smtClean="0">
                <a:solidFill>
                  <a:schemeClr val="tx1"/>
                </a:solidFill>
                <a:latin typeface="+mn-lt"/>
                <a:ea typeface="+mn-ea"/>
                <a:cs typeface="+mn-cs"/>
              </a:rPr>
              <a:t>Who Knows Math</a:t>
            </a:r>
            <a:r>
              <a:rPr lang="en-US" sz="1200" kern="1200" dirty="0" smtClean="0">
                <a:solidFill>
                  <a:schemeClr val="tx1"/>
                </a:solidFill>
                <a:latin typeface="+mn-lt"/>
                <a:ea typeface="+mn-ea"/>
                <a:cs typeface="+mn-cs"/>
              </a:rPr>
              <a:t> exercise during which they will examine short examples of student work and make observations about what the student knows based on the answers given. </a:t>
            </a:r>
          </a:p>
          <a:p>
            <a:pPr marL="230520" indent="-230520">
              <a:buAutoNum type="arabicPeriod"/>
            </a:pPr>
            <a:r>
              <a:rPr lang="en-US" sz="1200" kern="1200" dirty="0" smtClean="0">
                <a:solidFill>
                  <a:schemeClr val="tx1"/>
                </a:solidFill>
                <a:latin typeface="+mn-lt"/>
                <a:ea typeface="+mn-ea"/>
                <a:cs typeface="+mn-cs"/>
              </a:rPr>
              <a:t>After a brief large group discussion, small groups will watch the video </a:t>
            </a:r>
            <a:r>
              <a:rPr lang="en-US" sz="1200" i="1" kern="1200" dirty="0" smtClean="0">
                <a:solidFill>
                  <a:schemeClr val="tx1"/>
                </a:solidFill>
                <a:latin typeface="+mn-lt"/>
                <a:ea typeface="+mn-ea"/>
                <a:cs typeface="+mn-cs"/>
              </a:rPr>
              <a:t>Mathematics Fluency: A Balanced Approach</a:t>
            </a:r>
            <a:r>
              <a:rPr lang="en-US" sz="1200" kern="1200" dirty="0" smtClean="0">
                <a:solidFill>
                  <a:schemeClr val="tx1"/>
                </a:solidFill>
                <a:latin typeface="+mn-lt"/>
                <a:ea typeface="+mn-ea"/>
                <a:cs typeface="+mn-cs"/>
              </a:rPr>
              <a:t> and develop working definitions of “conceptual understanding,”  “fluency,” and “application” as addressed in the content standards. </a:t>
            </a:r>
          </a:p>
          <a:p>
            <a:pPr marL="230520" indent="-230520">
              <a:buAutoNum type="arabicPeriod"/>
            </a:pPr>
            <a:r>
              <a:rPr lang="en-US" sz="1200" kern="1200" dirty="0" smtClean="0">
                <a:solidFill>
                  <a:schemeClr val="tx1"/>
                </a:solidFill>
                <a:latin typeface="+mn-lt"/>
                <a:ea typeface="+mn-ea"/>
                <a:cs typeface="+mn-cs"/>
              </a:rPr>
              <a:t>Groups will then work through short, basic examples on how students can demonstrate conceptual understanding, and then discuss current strategies used now to develop procedural skill and fluency. The discussions will continue with how those strategies will benefit from students first developing a conceptual understanding of the mathematics. </a:t>
            </a:r>
          </a:p>
          <a:p>
            <a:pPr marL="230520" indent="-230520">
              <a:buAutoNum type="arabicPeriod"/>
            </a:pPr>
            <a:r>
              <a:rPr lang="en-US" sz="1200" kern="1200" dirty="0" smtClean="0">
                <a:solidFill>
                  <a:schemeClr val="tx1"/>
                </a:solidFill>
                <a:latin typeface="+mn-lt"/>
                <a:ea typeface="+mn-ea"/>
                <a:cs typeface="+mn-cs"/>
              </a:rPr>
              <a:t>The wrap-up of the session takes place as participants complete the second part of the </a:t>
            </a:r>
            <a:r>
              <a:rPr lang="en-US" sz="1200" i="1" kern="1200" dirty="0" smtClean="0">
                <a:solidFill>
                  <a:schemeClr val="tx1"/>
                </a:solidFill>
                <a:latin typeface="+mn-lt"/>
                <a:ea typeface="+mn-ea"/>
                <a:cs typeface="+mn-cs"/>
              </a:rPr>
              <a:t>Who Knows Math </a:t>
            </a:r>
            <a:r>
              <a:rPr lang="en-US" sz="1200" kern="1200" dirty="0" smtClean="0">
                <a:solidFill>
                  <a:schemeClr val="tx1"/>
                </a:solidFill>
                <a:latin typeface="+mn-lt"/>
                <a:ea typeface="+mn-ea"/>
                <a:cs typeface="+mn-cs"/>
              </a:rPr>
              <a:t>exercise in which they revise their first round of answers given their new understandings. </a:t>
            </a:r>
            <a:endParaRPr lang="en-US" dirty="0" smtClean="0"/>
          </a:p>
          <a:p>
            <a:endParaRPr lang="en-US" b="1" dirty="0" smtClean="0"/>
          </a:p>
          <a:p>
            <a:r>
              <a:rPr lang="en-US" b="1" dirty="0" smtClean="0"/>
              <a:t>Supporting Documents</a:t>
            </a:r>
            <a:endParaRPr lang="en-US" dirty="0" smtClean="0"/>
          </a:p>
          <a:p>
            <a:pPr lvl="0"/>
            <a:r>
              <a:rPr lang="en-US" i="1" dirty="0" smtClean="0"/>
              <a:t>Who Knows Math</a:t>
            </a:r>
            <a:endParaRPr lang="en-US" i="0" baseline="0" dirty="0" smtClean="0"/>
          </a:p>
          <a:p>
            <a:r>
              <a:rPr lang="en-US" dirty="0" smtClean="0"/>
              <a:t> </a:t>
            </a:r>
          </a:p>
          <a:p>
            <a:r>
              <a:rPr lang="en-US" b="1" dirty="0" smtClean="0"/>
              <a:t>Materials</a:t>
            </a:r>
            <a:endParaRPr lang="en-US" dirty="0" smtClean="0"/>
          </a:p>
          <a:p>
            <a:pPr lvl="0"/>
            <a:r>
              <a:rPr lang="en-US" dirty="0" smtClean="0"/>
              <a:t>Chart paper, markers</a:t>
            </a:r>
          </a:p>
          <a:p>
            <a:pPr lvl="0"/>
            <a:r>
              <a:rPr lang="en-US" dirty="0" smtClean="0"/>
              <a:t>Individual</a:t>
            </a:r>
            <a:r>
              <a:rPr lang="en-US" baseline="0" dirty="0" smtClean="0"/>
              <a:t> copy of the mathematics standards that participants bring or access online</a:t>
            </a:r>
          </a:p>
          <a:p>
            <a:pPr lvl="0"/>
            <a:endParaRPr lang="en-US" dirty="0" smtClean="0"/>
          </a:p>
          <a:p>
            <a:pPr lvl="0"/>
            <a:r>
              <a:rPr lang="en-US" b="1" dirty="0" smtClean="0"/>
              <a:t>Video</a:t>
            </a:r>
          </a:p>
          <a:p>
            <a:pPr lvl="0"/>
            <a:r>
              <a:rPr lang="en-US" b="0" i="1" dirty="0" smtClean="0"/>
              <a:t>Mathematics Fluency:</a:t>
            </a:r>
            <a:r>
              <a:rPr lang="en-US" b="0" i="1" baseline="0" dirty="0" smtClean="0"/>
              <a:t> A Balanced Approach</a:t>
            </a:r>
            <a:endParaRPr lang="en-US" b="0" i="1" dirty="0" smtClean="0"/>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14221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1" baseline="0" dirty="0" smtClean="0"/>
              <a:t>What do these students understand?</a:t>
            </a:r>
          </a:p>
          <a:p>
            <a:pPr marL="172868" indent="-172868">
              <a:spcBef>
                <a:spcPct val="0"/>
              </a:spcBef>
              <a:buFont typeface="Arial"/>
              <a:buChar char="•"/>
            </a:pPr>
            <a:r>
              <a:rPr lang="en-US" baseline="0" dirty="0" smtClean="0"/>
              <a:t>Ask table groups to read and analyze the “Who Knows Math” handout on </a:t>
            </a:r>
            <a:r>
              <a:rPr lang="en-US" b="1" baseline="0" dirty="0" smtClean="0"/>
              <a:t>pages 9-11 </a:t>
            </a:r>
            <a:r>
              <a:rPr lang="en-US" b="0" i="0" baseline="0" dirty="0" smtClean="0"/>
              <a:t>in the Participant Guide</a:t>
            </a:r>
            <a:r>
              <a:rPr lang="en-US" baseline="0" dirty="0" smtClean="0"/>
              <a:t>. Ask them to think about what each student on the sheet knows and doesn’t know. Also have them think about what is unknown about what the students know. Participants can record their observations on the handout. Briefly discuss participants’ observations and explain that th</a:t>
            </a:r>
            <a:r>
              <a:rPr lang="en-US" dirty="0" smtClean="0"/>
              <a:t>ey will return to the this after exploring the language of the content standards in more detail.</a:t>
            </a:r>
            <a:r>
              <a:rPr lang="en-US" baseline="0" dirty="0" smtClean="0"/>
              <a:t> </a:t>
            </a:r>
          </a:p>
          <a:p>
            <a:pPr marL="172868" indent="-172868">
              <a:spcBef>
                <a:spcPct val="0"/>
              </a:spcBef>
              <a:buFont typeface="Arial"/>
              <a:buChar char="•"/>
            </a:pPr>
            <a:endParaRPr lang="en-US" baseline="0" dirty="0" smtClean="0"/>
          </a:p>
          <a:p>
            <a:r>
              <a:rPr lang="en-US" dirty="0" smtClean="0"/>
              <a:t>Note: If time is an issue at the start of this activity, you may choose to have groups focus on only one student. If you have</a:t>
            </a:r>
            <a:r>
              <a:rPr lang="en-US" baseline="0" dirty="0" smtClean="0"/>
              <a:t> five groups, assign each group a different student.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xmlns="" val="231722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the Authors</a:t>
            </a:r>
          </a:p>
          <a:p>
            <a:pPr>
              <a:spcBef>
                <a:spcPct val="0"/>
              </a:spcBef>
            </a:pPr>
            <a:r>
              <a:rPr lang="en-US" dirty="0" smtClean="0"/>
              <a:t>Click</a:t>
            </a:r>
            <a:r>
              <a:rPr lang="en-US" baseline="0" dirty="0" smtClean="0"/>
              <a:t> on “Watch Video” to p</a:t>
            </a:r>
            <a:r>
              <a:rPr lang="en-US" dirty="0" smtClean="0"/>
              <a:t>lay the video </a:t>
            </a:r>
            <a:r>
              <a:rPr lang="en-US" i="1" dirty="0" smtClean="0"/>
              <a:t>Mathematics Fluency: A Balanced Approach</a:t>
            </a:r>
            <a:r>
              <a:rPr lang="en-US" dirty="0" smtClean="0"/>
              <a:t> from here:</a:t>
            </a:r>
            <a:r>
              <a:rPr lang="en-US" baseline="0" dirty="0" smtClean="0"/>
              <a:t> http://www.youtube.com/watch?v=ZFUAV00bTwA. The video is </a:t>
            </a:r>
            <a:r>
              <a:rPr lang="en-US" b="1" baseline="0" dirty="0" smtClean="0"/>
              <a:t>1:57 </a:t>
            </a:r>
            <a:r>
              <a:rPr lang="en-US" b="0" baseline="0" dirty="0" smtClean="0"/>
              <a:t>long.</a:t>
            </a:r>
          </a:p>
          <a:p>
            <a:pPr>
              <a:spcBef>
                <a:spcPct val="0"/>
              </a:spcBef>
            </a:pPr>
            <a:endParaRPr lang="en-US" baseline="0" dirty="0" smtClean="0"/>
          </a:p>
          <a:p>
            <a:pPr>
              <a:spcBef>
                <a:spcPct val="0"/>
              </a:spcBef>
            </a:pPr>
            <a:r>
              <a:rPr lang="en-US" baseline="0" dirty="0" smtClean="0"/>
              <a:t>After the video has played, ask participants for their thoughts. </a:t>
            </a:r>
          </a:p>
          <a:p>
            <a:pPr>
              <a:spcBef>
                <a:spcPct val="0"/>
              </a:spcBef>
            </a:pPr>
            <a:endParaRPr lang="en-US" baseline="0" dirty="0" smtClean="0"/>
          </a:p>
          <a:p>
            <a:pPr>
              <a:spcBef>
                <a:spcPct val="0"/>
              </a:spcBef>
            </a:pPr>
            <a:r>
              <a:rPr lang="en-US" baseline="0" dirty="0" smtClean="0"/>
              <a:t>Transition to the next part of this section by explaining to participants that they will now look more closely at conceptual understanding, procedural skills and fluency, and application of mathematics in more depth. </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13565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a:t>
            </a:r>
            <a:r>
              <a:rPr lang="en-US" b="1" baseline="0" dirty="0" smtClean="0"/>
              <a:t> </a:t>
            </a:r>
            <a:r>
              <a:rPr lang="en-US" b="0" dirty="0" smtClean="0"/>
              <a:t>Remind participants that one</a:t>
            </a:r>
            <a:r>
              <a:rPr lang="en-US" b="0" baseline="0" dirty="0" smtClean="0"/>
              <a:t> of the </a:t>
            </a:r>
            <a:r>
              <a:rPr lang="en-US" b="0" dirty="0" smtClean="0"/>
              <a:t>big</a:t>
            </a:r>
            <a:r>
              <a:rPr lang="en-US" b="0" baseline="0" dirty="0" smtClean="0"/>
              <a:t> shifts in the content standards is that at all ages, students are to be taught with rigor as defined on the slide. Review the three aspects of rigor: conceptual understanding, procedural skill and fluency, and application of mathematics. Repeat that r</a:t>
            </a:r>
            <a:r>
              <a:rPr lang="en-US" dirty="0" smtClean="0"/>
              <a:t>igor means learning based in the deep understanding of ideas </a:t>
            </a:r>
            <a:r>
              <a:rPr lang="en-US" u="sng" dirty="0" smtClean="0"/>
              <a:t>AND</a:t>
            </a:r>
            <a:r>
              <a:rPr lang="en-US" dirty="0" smtClean="0"/>
              <a:t> fluency with computational procedures </a:t>
            </a:r>
            <a:r>
              <a:rPr lang="en-US" u="sng" dirty="0" smtClean="0"/>
              <a:t>AND</a:t>
            </a:r>
            <a:r>
              <a:rPr lang="en-US" dirty="0" smtClean="0"/>
              <a:t> the capacity to use both to solve a variety of real-world and mathematical problems. Explain to participants that you will now go over each aspect of rigor in</a:t>
            </a:r>
            <a:r>
              <a:rPr lang="en-US" baseline="0" dirty="0" smtClean="0"/>
              <a:t> more depth. </a:t>
            </a:r>
            <a:endParaRPr lang="en-US" dirty="0" smtClean="0"/>
          </a:p>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17</a:t>
            </a:fld>
            <a:endParaRPr lang="en-US" dirty="0">
              <a:latin typeface="Arial" pitchFamily="34" charset="0"/>
            </a:endParaRPr>
          </a:p>
        </p:txBody>
      </p:sp>
    </p:spTree>
    <p:extLst>
      <p:ext uri="{BB962C8B-B14F-4D97-AF65-F5344CB8AC3E}">
        <p14:creationId xmlns:p14="http://schemas.microsoft.com/office/powerpoint/2010/main" xmlns="" val="1391706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pPr>
            <a:r>
              <a:rPr lang="en-US" b="1" dirty="0" smtClean="0"/>
              <a:t>Ask participants to turn to pages 12-13 in the Participant Guide where space is provided for them to take notes on Conceptual Understanding, Procedural Skill and Fluency, and Application of Mathematics.</a:t>
            </a:r>
          </a:p>
          <a:p>
            <a:pPr>
              <a:spcBef>
                <a:spcPct val="0"/>
              </a:spcBef>
            </a:pPr>
            <a:endParaRPr lang="en-US" b="1" dirty="0" smtClean="0"/>
          </a:p>
          <a:p>
            <a:pPr>
              <a:spcBef>
                <a:spcPct val="0"/>
              </a:spcBef>
            </a:pPr>
            <a:r>
              <a:rPr lang="en-US" b="1" dirty="0" smtClean="0"/>
              <a:t>Conceptual Understanding</a:t>
            </a:r>
          </a:p>
          <a:p>
            <a:pPr>
              <a:spcBef>
                <a:spcPct val="0"/>
              </a:spcBef>
            </a:pPr>
            <a:r>
              <a:rPr lang="en-US" dirty="0" smtClean="0"/>
              <a:t>As participants read the </a:t>
            </a:r>
            <a:r>
              <a:rPr lang="en-US" baseline="0" dirty="0" smtClean="0"/>
              <a:t>quote on the slide, explain that conceptual understanding can be difficult to define. Ask participants to read the description on </a:t>
            </a:r>
            <a:r>
              <a:rPr lang="en-US" b="1" baseline="0" dirty="0" smtClean="0"/>
              <a:t>page 12 </a:t>
            </a:r>
            <a:r>
              <a:rPr lang="en-US" baseline="0" dirty="0" smtClean="0"/>
              <a:t>in the Participant Guide that is an overlap of the National Research Council and NCTM definitions of conceptual understanding:</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t>
            </a:r>
            <a:r>
              <a:rPr lang="en-US" i="0" baseline="0" dirty="0" smtClean="0"/>
              <a:t>&amp; Harbin Miles, </a:t>
            </a:r>
            <a:r>
              <a:rPr lang="en-US" i="0" baseline="0" dirty="0" err="1" smtClean="0"/>
              <a:t>n.d</a:t>
            </a:r>
            <a:r>
              <a:rPr lang="en-US" i="0" baseline="0" dirty="0" smtClean="0"/>
              <a:t>.)</a:t>
            </a:r>
            <a:endParaRPr lang="en-US" i="0" baseline="0" dirty="0" smtClean="0"/>
          </a:p>
          <a:p>
            <a:pPr>
              <a:spcBef>
                <a:spcPct val="0"/>
              </a:spcBef>
            </a:pPr>
            <a:endParaRPr lang="en-US" dirty="0" smtClean="0"/>
          </a:p>
          <a:p>
            <a:pPr>
              <a:spcBef>
                <a:spcPct val="0"/>
              </a:spcBef>
            </a:pPr>
            <a:r>
              <a:rPr lang="en-US" dirty="0" smtClean="0"/>
              <a:t>Just as they</a:t>
            </a:r>
            <a:r>
              <a:rPr lang="en-US" baseline="0" dirty="0" smtClean="0"/>
              <a:t> looked at “I Can” statements with each of the Practices, use the next slides to show examples of student responses that demonstrate conceptual understanding.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22973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a:t>
            </a:r>
            <a:r>
              <a:rPr lang="en-US" b="1" baseline="0" dirty="0" smtClean="0"/>
              <a:t> Understanding</a:t>
            </a:r>
            <a:endParaRPr lang="en-US" b="1" dirty="0" smtClean="0"/>
          </a:p>
          <a:p>
            <a:pPr>
              <a:spcBef>
                <a:spcPct val="0"/>
              </a:spcBef>
            </a:pPr>
            <a:r>
              <a:rPr lang="en-US" dirty="0" smtClean="0"/>
              <a:t>Ask participants to look at the example</a:t>
            </a:r>
            <a:r>
              <a:rPr lang="en-US" baseline="0" dirty="0" smtClean="0"/>
              <a:t> on the slide and discuss with their group how a student might demonstrate conceptual understanding if asked the question </a:t>
            </a:r>
            <a:r>
              <a:rPr lang="en-US" i="1" baseline="0" dirty="0" smtClean="0"/>
              <a:t>What is 20 + 70</a:t>
            </a:r>
            <a:r>
              <a:rPr lang="en-US" baseline="0" dirty="0" smtClean="0"/>
              <a:t>. Allow participants to discuss this briefly, 2-3 minutes, and then transition to the next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9117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nine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now consider the student</a:t>
            </a:r>
            <a:r>
              <a:rPr lang="en-US" baseline="0" dirty="0" smtClean="0"/>
              <a:t> response to the question and have them determine if this student has developed a conceptual understanding. A standard that may be used to support this students response is </a:t>
            </a:r>
            <a:r>
              <a:rPr lang="en-US" dirty="0" smtClean="0">
                <a:hlinkClick r:id="rId3"/>
              </a:rPr>
              <a:t>CCSS.Math.Content.1.NBT.B.2.c</a:t>
            </a:r>
            <a:r>
              <a:rPr lang="en-US" dirty="0" smtClean="0"/>
              <a:t/>
            </a:r>
            <a:br>
              <a:rPr lang="en-US" dirty="0" smtClean="0"/>
            </a:br>
            <a:r>
              <a:rPr lang="en-US" dirty="0" smtClean="0"/>
              <a:t>The numbers 10, 20, 30, 40, 50, 60, 70, 80, 90 refer to one, two, three, four, five, six, seven, eight, or nine tens (and 0 ones).</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xmlns="" val="135816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Go</a:t>
            </a:r>
            <a:r>
              <a:rPr lang="en-US" baseline="0" dirty="0" smtClean="0"/>
              <a:t> over example on the slide and ask participants how the student’s response relates to Standard 2.OA.3. Here we want participants to see that a student is demonstrating a conceptual understanding of determining if a number is even or odd. They may need to see multiple responses of this students’ work to make a final determination of this, so ask what else, if anything, might they ask or look for from this student. And, to support the idea that there is no one right way for a student to demonstrate conceptual understanding, what other ways might they expect to see students answer this question. </a:t>
            </a:r>
          </a:p>
          <a:p>
            <a:pPr>
              <a:spcBef>
                <a:spcPct val="0"/>
              </a:spcBef>
            </a:pPr>
            <a:endParaRPr lang="en-US" baseline="0" dirty="0" smtClean="0"/>
          </a:p>
          <a:p>
            <a:pPr>
              <a:spcBef>
                <a:spcPct val="0"/>
              </a:spcBef>
            </a:pPr>
            <a:r>
              <a:rPr lang="en-US" baseline="0" dirty="0" smtClean="0"/>
              <a:t>Transition to the next slide by explaining that, as they have seen, not all standards explicitly focus on conceptual understanding so they will now look at procedural skill and fluency.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622370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Focus</a:t>
            </a:r>
            <a:r>
              <a:rPr lang="en-US" baseline="0" dirty="0" smtClean="0"/>
              <a:t> on</a:t>
            </a:r>
            <a:r>
              <a:rPr lang="en-US" dirty="0" smtClean="0"/>
              <a:t> the</a:t>
            </a:r>
            <a:r>
              <a:rPr lang="en-US" baseline="0" dirty="0" smtClean="0"/>
              <a:t> two key points on the slide. Ask participants for their thoughts on Bill McCallum’s statements in the video (shown on slide 16) in which he talks about the design of the standards being such that there is a build up to procedural skill and fluency. Ask why they think this is the case. If it does not come out in the conversation, have participants think back to the video of CCSS-Math co-author, Phil </a:t>
            </a:r>
            <a:r>
              <a:rPr lang="en-US" baseline="0" dirty="0" err="1" smtClean="0"/>
              <a:t>Daro’s</a:t>
            </a:r>
            <a:r>
              <a:rPr lang="en-US" baseline="0" dirty="0" smtClean="0"/>
              <a:t>, video that was viewed in Module 1 about teaching students to get answers. Ask participants what connections might be made between Bill McCallum’s and Phil Daro’s videos. </a:t>
            </a:r>
          </a:p>
          <a:p>
            <a:pPr>
              <a:spcBef>
                <a:spcPct val="0"/>
              </a:spcBef>
            </a:pPr>
            <a:endParaRPr lang="en-US" baseline="0" dirty="0" smtClean="0"/>
          </a:p>
          <a:p>
            <a:pPr>
              <a:spcBef>
                <a:spcPct val="0"/>
              </a:spcBef>
            </a:pPr>
            <a:r>
              <a:rPr lang="en-US" baseline="0" dirty="0" smtClean="0"/>
              <a:t>Then, transition to the next slide by explaining that teaching students procedures and how to use an algorithm or any type of short cut or trick without developing some level of conceptual understanding for why those things work mathematically is akin to teaching answer getting vs. problem solving. </a:t>
            </a:r>
          </a:p>
          <a:p>
            <a:pPr>
              <a:spcBef>
                <a:spcPct val="0"/>
              </a:spcBef>
            </a:pPr>
            <a:endParaRPr lang="en-US" baseline="0" dirty="0" smtClean="0"/>
          </a:p>
          <a:p>
            <a:pPr>
              <a:spcBef>
                <a:spcPct val="0"/>
              </a:spcBef>
            </a:pPr>
            <a:r>
              <a:rPr lang="en-US" baseline="0" dirty="0" smtClean="0"/>
              <a:t>Note: For a deeper look at Phil Daro’s discussion on answer getting, review the video of his longer discussion here: http://vimeo.com/79916037</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7286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Procedural</a:t>
            </a:r>
            <a:r>
              <a:rPr lang="en-US" b="1" baseline="0" dirty="0" smtClean="0"/>
              <a:t> Skill and Fluency</a:t>
            </a:r>
          </a:p>
          <a:p>
            <a:r>
              <a:rPr lang="en-US" b="0" baseline="0" dirty="0" smtClean="0"/>
              <a:t>Go over the examples on the slide. Each of the these is a variation on the traditional activities that teachers have used to determine if students have developed mathematical fluency. Ask if there is anything more that they would want to see to determine if students’ fluency is based in conceptual understanding.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23</a:t>
            </a:fld>
            <a:endParaRPr lang="en-US" dirty="0"/>
          </a:p>
        </p:txBody>
      </p:sp>
    </p:spTree>
    <p:extLst>
      <p:ext uri="{BB962C8B-B14F-4D97-AF65-F5344CB8AC3E}">
        <p14:creationId xmlns:p14="http://schemas.microsoft.com/office/powerpoint/2010/main" xmlns="" val="1706190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a:t>
            </a:r>
            <a:r>
              <a:rPr lang="en-US" baseline="0" dirty="0" smtClean="0"/>
              <a:t> participants think about the example on the slide and ask them to explain how the student’s response relates to Standard 1.OA.6 and why, at this grade level, they may want students to provide their strategy rather than just the answer. </a:t>
            </a:r>
          </a:p>
          <a:p>
            <a:pPr>
              <a:spcBef>
                <a:spcPct val="0"/>
              </a:spcBef>
            </a:pPr>
            <a:endParaRPr lang="en-US" baseline="0" dirty="0" smtClean="0"/>
          </a:p>
          <a:p>
            <a:pPr>
              <a:spcBef>
                <a:spcPct val="0"/>
              </a:spcBef>
            </a:pPr>
            <a:r>
              <a:rPr lang="en-US" baseline="0" dirty="0" smtClean="0"/>
              <a:t>After the discussion of the standard, transition to the next slide by explaining to participants that some of the standards ask students to apply their mathematical understanding and skills within a given context.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6154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focus participants on the third bullet on the slide and ask for one or two volunteers to give examples of how the CCS-Math standards can be supported and connected to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25</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707799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Have participants</a:t>
            </a:r>
            <a:r>
              <a:rPr lang="en-US" baseline="0" dirty="0" smtClean="0"/>
              <a:t> examine the example on the slide and discuss ways that conceptual understanding and procedural skill and fluency can be applied when solving this problem. Then, have participants look at their standards to determine which standard is being addressed in this problem. </a:t>
            </a:r>
          </a:p>
          <a:p>
            <a:pPr>
              <a:spcBef>
                <a:spcPct val="0"/>
              </a:spcBef>
            </a:pPr>
            <a:endParaRPr lang="en-US" baseline="0" dirty="0" smtClean="0"/>
          </a:p>
          <a:p>
            <a:pPr>
              <a:spcBef>
                <a:spcPct val="0"/>
              </a:spcBef>
            </a:pPr>
            <a:r>
              <a:rPr lang="en-US" baseline="0" dirty="0" smtClean="0"/>
              <a:t>Standards addressed by the problem</a:t>
            </a:r>
            <a:endParaRPr lang="en-US" dirty="0" smtClean="0"/>
          </a:p>
          <a:p>
            <a:pPr>
              <a:spcBef>
                <a:spcPct val="0"/>
              </a:spcBef>
            </a:pPr>
            <a:r>
              <a:rPr lang="en-US" dirty="0" smtClean="0">
                <a:hlinkClick r:id="rId3"/>
              </a:rPr>
              <a:t>CCSS.Math.Content.5.NF.B.3</a:t>
            </a:r>
            <a:r>
              <a:rPr lang="en-US" dirty="0" smtClean="0"/>
              <a:t/>
            </a:r>
            <a:br>
              <a:rPr lang="en-US" dirty="0" smtClean="0"/>
            </a:br>
            <a:r>
              <a:rPr lang="en-US" dirty="0" smtClean="0"/>
              <a:t>Interpret a fraction as division of the numerator by the denominator (</a:t>
            </a:r>
            <a:r>
              <a:rPr lang="en-US" i="1" dirty="0" smtClean="0"/>
              <a:t>a</a:t>
            </a:r>
            <a:r>
              <a:rPr lang="en-US" dirty="0" smtClean="0"/>
              <a:t>/</a:t>
            </a:r>
            <a:r>
              <a:rPr lang="en-US" i="1" dirty="0" smtClean="0"/>
              <a:t>b</a:t>
            </a:r>
            <a:r>
              <a:rPr lang="en-US" dirty="0" smtClean="0"/>
              <a:t> = </a:t>
            </a:r>
            <a:r>
              <a:rPr lang="en-US" i="1" dirty="0" smtClean="0"/>
              <a:t>a</a:t>
            </a:r>
            <a:r>
              <a:rPr lang="en-US" dirty="0" smtClean="0"/>
              <a:t> ÷ </a:t>
            </a:r>
            <a:r>
              <a:rPr lang="en-US" i="1" dirty="0" smtClean="0"/>
              <a:t>b</a:t>
            </a:r>
            <a:r>
              <a:rPr lang="en-US" dirty="0" smtClean="0"/>
              <a:t>). Solve word problems involving division of whole numbers leading to answers in the form of fractions or mixed numbers, e.g., by using visual fraction models or equations to represent the problem.</a:t>
            </a:r>
          </a:p>
          <a:p>
            <a:pPr>
              <a:spcBef>
                <a:spcPct val="0"/>
              </a:spcBef>
            </a:pPr>
            <a:endParaRPr lang="en-US" i="0" dirty="0" smtClean="0"/>
          </a:p>
          <a:p>
            <a:pPr>
              <a:spcBef>
                <a:spcPct val="0"/>
              </a:spcBef>
            </a:pPr>
            <a:r>
              <a:rPr lang="en-US" i="0" dirty="0" smtClean="0"/>
              <a:t>Example of Participant Response:</a:t>
            </a:r>
          </a:p>
          <a:p>
            <a:pPr>
              <a:spcBef>
                <a:spcPct val="0"/>
              </a:spcBef>
            </a:pPr>
            <a:r>
              <a:rPr lang="en-US" i="0" dirty="0" smtClean="0"/>
              <a:t>Students should see this as a division problem</a:t>
            </a:r>
            <a:r>
              <a:rPr lang="en-US" i="0" baseline="0" dirty="0" smtClean="0"/>
              <a:t> even though the word divide, nor the division symbols are present. Some students may draw ‘cookies’ and show the division by partitioning the ‘cookies’. Students then write 9÷5 = 1 4/5 Students can then be prompted to write 1 4/5 as the fraction 9/5 as this is the number of 1/5 sized pieces that each student will receive of the cookie. And then discuss how their fraction 9/5 relates to the original division problem of 9 ÷ 5. If they wrote this out they would see that 9 ÷ 5 = 9/5. Students could then be prompted to try this out with other division problems and then make a generalization about interpreting fractions as a division of the numerator by the denominator. </a:t>
            </a:r>
          </a:p>
          <a:p>
            <a:pPr>
              <a:spcBef>
                <a:spcPct val="0"/>
              </a:spcBef>
            </a:pPr>
            <a:r>
              <a:rPr lang="en-US" i="0" baseline="0" dirty="0" smtClean="0"/>
              <a:t>Other students may simply perform the calculation of 9÷5 to get the answer of 1 4/5 and be able to explain that each student gets 1 whole cookie and then the remaining four cookies can be divided into 1/5s with each student receiving four of the 1/5 sized pieces. When asked to write their answer in fraction form, not as a mixed number, and make an observation of their answer 9/5 and its meaning within the problem context, they are able to see and explain that 9÷5 = 9/5 and further make a generalization about interpreting fractions as a division of the numerator by the denominator. Depending on where students are with their personal understanding more or less prompting through questioning may be needed to get at the intended deeper understanding of the generalization. </a:t>
            </a:r>
            <a:endParaRPr lang="en-US" i="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17434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a:bodyPr>
          <a:lstStyle/>
          <a:p>
            <a:pPr>
              <a:spcBef>
                <a:spcPct val="0"/>
              </a:spcBef>
            </a:pPr>
            <a:r>
              <a:rPr lang="en-US" baseline="0" dirty="0" smtClean="0"/>
              <a:t>Have participants look back at the “Who Knows Math” student work and ask them to make assumptions about which students have shown conceptual understanding, which have shown procedural skill and fluency, which have shown both, and which pieces of work they would need to know more about in order to make the determination. Have volunteers share their thinking. </a:t>
            </a:r>
          </a:p>
          <a:p>
            <a:pPr>
              <a:spcBef>
                <a:spcPct val="0"/>
              </a:spcBef>
            </a:pPr>
            <a:endParaRPr lang="en-US" baseline="0" dirty="0" smtClean="0"/>
          </a:p>
          <a:p>
            <a:pPr>
              <a:spcBef>
                <a:spcPct val="0"/>
              </a:spcBef>
            </a:pPr>
            <a:r>
              <a:rPr lang="en-US" baseline="0" dirty="0" smtClean="0"/>
              <a:t>Things to note about each student’s piece of work:</a:t>
            </a:r>
          </a:p>
          <a:p>
            <a:pPr marL="0" marR="0" indent="0" algn="l" defTabSz="914400" rtl="0" eaLnBrk="1" fontAlgn="auto" latinLnBrk="0" hangingPunct="1">
              <a:lnSpc>
                <a:spcPct val="100000"/>
              </a:lnSpc>
              <a:spcBef>
                <a:spcPct val="0"/>
              </a:spcBef>
              <a:spcAft>
                <a:spcPts val="0"/>
              </a:spcAft>
              <a:buClrTx/>
              <a:buSzTx/>
              <a:buFontTx/>
              <a:buNone/>
              <a:tabLst/>
              <a:defRPr/>
            </a:pPr>
            <a:r>
              <a:rPr lang="en-US" u="sng" baseline="0" dirty="0" smtClean="0"/>
              <a:t>Effie</a:t>
            </a:r>
            <a:r>
              <a:rPr lang="en-US" baseline="0" dirty="0" smtClean="0"/>
              <a:t>: Is able to make the conceptual connections, but does not have a way to get an answer. </a:t>
            </a:r>
          </a:p>
          <a:p>
            <a:pPr>
              <a:spcBef>
                <a:spcPct val="0"/>
              </a:spcBef>
            </a:pPr>
            <a:r>
              <a:rPr lang="en-US" u="sng" baseline="0" dirty="0" smtClean="0"/>
              <a:t>Abie</a:t>
            </a:r>
            <a:r>
              <a:rPr lang="en-US" baseline="0" dirty="0" smtClean="0"/>
              <a:t>: Produced two correct answers, but lacks the conceptual understanding of the operations and that would allow the connection to be made between division and multiplication of fractions. </a:t>
            </a:r>
          </a:p>
          <a:p>
            <a:pPr>
              <a:spcBef>
                <a:spcPct val="0"/>
              </a:spcBef>
            </a:pPr>
            <a:r>
              <a:rPr lang="en-US" u="sng" baseline="0" dirty="0" smtClean="0"/>
              <a:t>Ceedee</a:t>
            </a:r>
            <a:r>
              <a:rPr lang="en-US" baseline="0" dirty="0" smtClean="0"/>
              <a:t>: Is able to make the conceptual connections, but did not perform the calculations in a way that produced the correct answer. Also, as she performed the calculations she was not paying attention to the precision of her answer and asking herself, ‘does my answer make sense?’</a:t>
            </a:r>
          </a:p>
          <a:p>
            <a:pPr>
              <a:spcBef>
                <a:spcPct val="0"/>
              </a:spcBef>
            </a:pPr>
            <a:r>
              <a:rPr lang="en-US" u="sng" baseline="0" dirty="0" smtClean="0"/>
              <a:t>Gigi</a:t>
            </a:r>
            <a:r>
              <a:rPr lang="en-US" baseline="0" dirty="0" smtClean="0"/>
              <a:t>: More information on Gigi’s thinking and understanding would be needed to determine if there was conceptual understanding. </a:t>
            </a:r>
          </a:p>
          <a:p>
            <a:pPr>
              <a:spcBef>
                <a:spcPct val="0"/>
              </a:spcBef>
            </a:pPr>
            <a:r>
              <a:rPr lang="en-US" u="sng" baseline="0" dirty="0" smtClean="0"/>
              <a:t>Hi</a:t>
            </a:r>
            <a:r>
              <a:rPr lang="en-US" baseline="0" dirty="0" smtClean="0"/>
              <a:t>: Seems to have an efficient way for finding the answer, but more information is needed to determine what ‘it’ is. </a:t>
            </a:r>
          </a:p>
          <a:p>
            <a:pPr>
              <a:spcBef>
                <a:spcPct val="0"/>
              </a:spcBef>
            </a:pPr>
            <a:endParaRPr lang="en-US" baseline="0" dirty="0" smtClean="0"/>
          </a:p>
          <a:p>
            <a:pPr>
              <a:spcBef>
                <a:spcPct val="0"/>
              </a:spcBef>
            </a:pPr>
            <a:r>
              <a:rPr lang="en-US" baseline="0" dirty="0" smtClean="0"/>
              <a:t>An important point to bring up here is that we are asking participants to make assumptions only because the student is not present to find out more. However, teachers should try not to make a determination of what students know and understand based on an assumption. They need to probe deeper to really determine where students are with their understanding. </a:t>
            </a:r>
          </a:p>
          <a:p>
            <a:pPr>
              <a:spcBef>
                <a:spcPct val="0"/>
              </a:spcBef>
            </a:pPr>
            <a:endParaRPr lang="en-US" baseline="0" dirty="0" smtClean="0"/>
          </a:p>
          <a:p>
            <a:pPr>
              <a:spcBef>
                <a:spcPct val="0"/>
              </a:spcBef>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27</a:t>
            </a:fld>
            <a:endParaRPr lang="en-US" dirty="0"/>
          </a:p>
        </p:txBody>
      </p:sp>
    </p:spTree>
    <p:extLst>
      <p:ext uri="{BB962C8B-B14F-4D97-AF65-F5344CB8AC3E}">
        <p14:creationId xmlns:p14="http://schemas.microsoft.com/office/powerpoint/2010/main" xmlns="" val="3972875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b="1" baseline="0" dirty="0" smtClean="0"/>
              <a:t> About It</a:t>
            </a:r>
            <a:endParaRPr lang="en-US" b="1" dirty="0" smtClean="0"/>
          </a:p>
          <a:p>
            <a:r>
              <a:rPr lang="en-US" dirty="0" smtClean="0"/>
              <a:t>Finally, wrap up this section</a:t>
            </a:r>
            <a:r>
              <a:rPr lang="en-US" baseline="0" dirty="0" smtClean="0"/>
              <a:t> </a:t>
            </a:r>
            <a:r>
              <a:rPr lang="en-US" dirty="0" smtClean="0"/>
              <a:t>by asking participants</a:t>
            </a:r>
            <a:r>
              <a:rPr lang="en-US" baseline="0" dirty="0" smtClean="0"/>
              <a:t> to reflect on the questions on the slide. </a:t>
            </a:r>
            <a:r>
              <a:rPr lang="en-US" b="1" i="0" baseline="0" dirty="0" smtClean="0"/>
              <a:t>Allow 5 minutes for discussion</a:t>
            </a:r>
            <a:r>
              <a:rPr lang="en-US" baseline="0" dirty="0" smtClean="0"/>
              <a:t>. You can also u</a:t>
            </a:r>
            <a:r>
              <a:rPr lang="en-US" dirty="0" smtClean="0"/>
              <a:t>se this</a:t>
            </a:r>
            <a:r>
              <a:rPr lang="en-US" baseline="0" dirty="0" smtClean="0"/>
              <a:t> question to transition to the next activity after the break by linking the discussion on the CCS-Math approach to rigor and now looking specifically at the standards to see how conceptual understanding, procedural skill and fluency, and application of mathematics is developed over and within grade levels. </a:t>
            </a:r>
          </a:p>
          <a:p>
            <a:endParaRPr lang="en-US" baseline="0" dirty="0" smtClean="0"/>
          </a:p>
          <a:p>
            <a:r>
              <a:rPr lang="en-US" baseline="0" dirty="0" smtClean="0"/>
              <a:t>As time permits, ask for volunteers to share their responses to the question.</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28</a:t>
            </a:fld>
            <a:endParaRPr lang="en-US" dirty="0"/>
          </a:p>
        </p:txBody>
      </p:sp>
    </p:spTree>
    <p:extLst>
      <p:ext uri="{BB962C8B-B14F-4D97-AF65-F5344CB8AC3E}">
        <p14:creationId xmlns:p14="http://schemas.microsoft.com/office/powerpoint/2010/main" xmlns="" val="407809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xmlns="" val="18787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nine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The Progressions of the Content Standards</a:t>
            </a:r>
            <a:endParaRPr lang="en-US" dirty="0" smtClean="0"/>
          </a:p>
          <a:p>
            <a:r>
              <a:rPr lang="en-US" b="0" dirty="0" smtClean="0"/>
              <a:t>Section</a:t>
            </a:r>
            <a:r>
              <a:rPr lang="en-US" b="0" baseline="0" dirty="0" smtClean="0"/>
              <a:t> 3 Time: 80 minutes</a:t>
            </a:r>
            <a:endParaRPr lang="en-US" b="0" dirty="0" smtClean="0"/>
          </a:p>
          <a:p>
            <a:endParaRPr lang="en-US" dirty="0" smtClean="0"/>
          </a:p>
          <a:p>
            <a:r>
              <a:rPr lang="en-US" dirty="0" smtClean="0"/>
              <a:t>Section 3 Training Objectives:</a:t>
            </a:r>
          </a:p>
          <a:p>
            <a:pPr>
              <a:buFont typeface="Arial" pitchFamily="34" charset="0"/>
              <a:buChar char="•"/>
            </a:pPr>
            <a:r>
              <a:rPr lang="en-US" sz="1200" kern="1200" dirty="0" smtClean="0">
                <a:solidFill>
                  <a:schemeClr val="tx1"/>
                </a:solidFill>
                <a:latin typeface="+mn-lt"/>
                <a:ea typeface="+mn-ea"/>
                <a:cs typeface="+mn-cs"/>
              </a:rPr>
              <a:t>To provide participants with information on and experience with identifying standards that address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have participants experience how concepts are developed within and across grade levels.</a:t>
            </a:r>
          </a:p>
          <a:p>
            <a:pPr>
              <a:buFont typeface="Arial" pitchFamily="34" charset="0"/>
              <a:buChar char="•"/>
            </a:pPr>
            <a:r>
              <a:rPr lang="en-US" sz="1200" kern="1200" dirty="0" smtClean="0">
                <a:solidFill>
                  <a:schemeClr val="tx1"/>
                </a:solidFill>
                <a:latin typeface="+mn-lt"/>
                <a:ea typeface="+mn-ea"/>
                <a:cs typeface="+mn-cs"/>
              </a:rPr>
              <a:t>To provide participants practice with identifying concept progressions.</a:t>
            </a:r>
          </a:p>
          <a:p>
            <a:pPr>
              <a:buFont typeface="Arial" pitchFamily="34" charset="0"/>
              <a:buChar char="•"/>
            </a:pPr>
            <a:r>
              <a:rPr lang="en-US" sz="1200" kern="1200" dirty="0" smtClean="0">
                <a:solidFill>
                  <a:schemeClr val="tx1"/>
                </a:solidFill>
                <a:latin typeface="+mn-lt"/>
                <a:ea typeface="+mn-ea"/>
                <a:cs typeface="+mn-cs"/>
              </a:rPr>
              <a:t>To provide participants with an understanding of how connections between standards across multiple domains can be made to support the deepening of mathematical understanding. </a:t>
            </a:r>
          </a:p>
          <a:p>
            <a:endParaRPr lang="en-US" dirty="0" smtClean="0"/>
          </a:p>
          <a:p>
            <a:r>
              <a:rPr lang="en-US" dirty="0" smtClean="0"/>
              <a:t>Section 3 Outline:</a:t>
            </a:r>
          </a:p>
          <a:p>
            <a:pPr>
              <a:buFont typeface="Arial" pitchFamily="34" charset="0"/>
              <a:buChar char="•"/>
            </a:pPr>
            <a:r>
              <a:rPr lang="en-US" sz="1200" b="0" kern="1200" dirty="0" smtClean="0">
                <a:solidFill>
                  <a:schemeClr val="tx1"/>
                </a:solidFill>
                <a:latin typeface="+mn-lt"/>
                <a:ea typeface="+mn-ea"/>
                <a:cs typeface="+mn-cs"/>
              </a:rPr>
              <a:t>The definitions of “conceptual understanding”, “fluency”, and “application” developed in the previous session are used to help participants analyze the content standards in three different ways.  In Exploring the Standards Part 1 participants explore the content standards for one domain, at one grade level, and determine which standards focus on developing conceptual understanding, procedural skill and fluency, and application of mathematics.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In Exploring the Standards Part 2, participants explore the content standards for one domain across grade levels and record five general observations about the progression of the concepts and two connections to the Practice Standards.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In Exploring the Standards Part 3, participants explore all of the domains for one grade level to identify connections across domains that can be referenced in a lesson or unit</a:t>
            </a:r>
            <a:r>
              <a:rPr lang="en-US" sz="1200" b="0" kern="1200" baseline="0" dirty="0" smtClean="0">
                <a:solidFill>
                  <a:schemeClr val="tx1"/>
                </a:solidFill>
                <a:latin typeface="+mn-lt"/>
                <a:ea typeface="+mn-ea"/>
                <a:cs typeface="+mn-cs"/>
              </a:rPr>
              <a:t> in order to support the deepening of mathematical understanding.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Participants will then discuss and reflect as a large group on the importance and instructional implications of the progressions and any new insights they now have into the standards.  </a:t>
            </a:r>
            <a:endParaRPr lang="en-US" sz="1200" b="1"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The activity will conclude with having participants view the video </a:t>
            </a:r>
            <a:r>
              <a:rPr lang="en-US" sz="1200" b="0" i="1" kern="1200" dirty="0" smtClean="0">
                <a:solidFill>
                  <a:schemeClr val="tx1"/>
                </a:solidFill>
                <a:latin typeface="+mn-lt"/>
                <a:ea typeface="+mn-ea"/>
                <a:cs typeface="+mn-cs"/>
              </a:rPr>
              <a:t>Gathering Momentum for Algebra</a:t>
            </a:r>
            <a:r>
              <a:rPr lang="en-US" sz="1200" b="0" kern="1200" dirty="0" smtClean="0">
                <a:solidFill>
                  <a:schemeClr val="tx1"/>
                </a:solidFill>
                <a:latin typeface="+mn-lt"/>
                <a:ea typeface="+mn-ea"/>
                <a:cs typeface="+mn-cs"/>
              </a:rPr>
              <a:t> in order to see where the K-5 content progressions impact the larger K-12 learning pathway. </a:t>
            </a:r>
            <a:endParaRPr lang="en-US" sz="1200" b="1" kern="1200" dirty="0" smtClean="0">
              <a:solidFill>
                <a:schemeClr val="tx1"/>
              </a:solidFill>
              <a:latin typeface="+mn-lt"/>
              <a:ea typeface="+mn-ea"/>
              <a:cs typeface="+mn-cs"/>
            </a:endParaRPr>
          </a:p>
          <a:p>
            <a:endParaRPr lang="en-US" b="1" dirty="0" smtClean="0"/>
          </a:p>
          <a:p>
            <a:r>
              <a:rPr lang="en-US" dirty="0" smtClean="0"/>
              <a:t>Supporting Documents:</a:t>
            </a:r>
          </a:p>
          <a:p>
            <a:r>
              <a:rPr lang="en-US" dirty="0" smtClean="0"/>
              <a:t>Standards for Mathematical Practice (participants should have their</a:t>
            </a:r>
            <a:r>
              <a:rPr lang="en-US" baseline="0" dirty="0" smtClean="0"/>
              <a:t> own copy or access them online)</a:t>
            </a:r>
            <a:endParaRPr lang="en-US" dirty="0" smtClean="0"/>
          </a:p>
          <a:p>
            <a:r>
              <a:rPr lang="en-US" i="1" dirty="0" smtClean="0"/>
              <a:t>Exploring</a:t>
            </a:r>
            <a:r>
              <a:rPr lang="en-US" i="1" baseline="0" dirty="0" smtClean="0"/>
              <a:t> the Content Standards Observations Sheet</a:t>
            </a:r>
            <a:endParaRPr lang="en-US" dirty="0" smtClean="0"/>
          </a:p>
          <a:p>
            <a:endParaRPr lang="en-US" dirty="0" smtClean="0"/>
          </a:p>
          <a:p>
            <a:r>
              <a:rPr lang="en-US" dirty="0" smtClean="0"/>
              <a:t>Materials</a:t>
            </a:r>
          </a:p>
          <a:p>
            <a:r>
              <a:rPr lang="en-US" dirty="0" smtClean="0"/>
              <a:t>Chart paper, markers</a:t>
            </a:r>
          </a:p>
          <a:p>
            <a:r>
              <a:rPr lang="en-US" dirty="0" smtClean="0"/>
              <a:t>Sets of Standards Progression Cards </a:t>
            </a:r>
            <a:r>
              <a:rPr lang="en-US" baseline="0" dirty="0" smtClean="0"/>
              <a:t>(one color per domain) (1 full domain color set per table group)</a:t>
            </a:r>
          </a:p>
          <a:p>
            <a:r>
              <a:rPr lang="en-US" baseline="0" dirty="0" smtClean="0"/>
              <a:t>Signs made for tables: K, 1, 2, 3, 4, 5</a:t>
            </a:r>
          </a:p>
          <a:p>
            <a:endParaRPr lang="en-US" baseline="0" dirty="0" smtClean="0"/>
          </a:p>
          <a:p>
            <a:r>
              <a:rPr lang="en-US" baseline="0" dirty="0" smtClean="0"/>
              <a:t>Video</a:t>
            </a:r>
          </a:p>
          <a:p>
            <a:r>
              <a:rPr lang="en-US" i="1" baseline="0" dirty="0" smtClean="0"/>
              <a:t>Gathering Momentum for Algebra</a:t>
            </a:r>
            <a:endParaRPr lang="en-US" i="1" dirty="0" smtClean="0"/>
          </a:p>
          <a:p>
            <a:pPr>
              <a:spcBef>
                <a:spcPct val="0"/>
              </a:spcBef>
            </a:pPr>
            <a:endParaRPr lang="en-US" b="1" dirty="0" smtClean="0"/>
          </a:p>
          <a:p>
            <a:pPr>
              <a:spcBef>
                <a:spcPct val="0"/>
              </a:spcBef>
            </a:pPr>
            <a:r>
              <a:rPr lang="en-US" b="1" dirty="0" smtClean="0"/>
              <a:t>Notes:</a:t>
            </a:r>
            <a:r>
              <a:rPr lang="en-US" b="1" baseline="0" dirty="0" smtClean="0"/>
              <a:t> </a:t>
            </a:r>
            <a:r>
              <a:rPr lang="en-US" b="0" baseline="0" dirty="0" smtClean="0"/>
              <a:t>In this activity you will have full sets of content standards with one standard per card. You begin by giving a table one grade level set that has all of the domains for that grade level and with that set they complete part 1. Then ask participants to give all of a particular domain to one table, so one table will have all of the Number and Operations – Fractions standards, one table will have all of the Geometry standards, etc. With that domain they complete part 2. Then, have participants separate the domain by grade level again and give each table the full grade level set again so that they can complete part 3. While participants should have a full set of print-based standards, having them work with the standards in this card format allows them to physically manipulate the standards and create connects and see the progressions side-by-side rather than having to flip through multiple pages.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30</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59703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Organization</a:t>
            </a:r>
            <a:r>
              <a:rPr lang="en-US" b="1" baseline="0" dirty="0" smtClean="0"/>
              <a:t> of the Standards</a:t>
            </a:r>
            <a:endParaRPr lang="en-US" b="1" dirty="0" smtClean="0"/>
          </a:p>
          <a:p>
            <a:pPr>
              <a:spcBef>
                <a:spcPct val="0"/>
              </a:spcBef>
            </a:pPr>
            <a:r>
              <a:rPr lang="en-US" dirty="0" smtClean="0"/>
              <a:t>Quickly go through the organization of</a:t>
            </a:r>
            <a:r>
              <a:rPr lang="en-US" baseline="0" dirty="0" smtClean="0"/>
              <a:t> the Content Standards </a:t>
            </a:r>
            <a:r>
              <a:rPr lang="en-US" dirty="0" smtClean="0"/>
              <a:t>with the participants</a:t>
            </a:r>
            <a:r>
              <a:rPr lang="en-US" baseline="0" dirty="0" smtClean="0"/>
              <a:t>. Each grade level is organized by domains and within each domain there are associated groups of standards that make up a cluster. There can be multiple clusters within a domain. Transition to the next slide by explaining that domains span several grade levels.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035245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a:t>
            </a:r>
          </a:p>
          <a:p>
            <a:pPr>
              <a:spcBef>
                <a:spcPct val="0"/>
              </a:spcBef>
            </a:pPr>
            <a:r>
              <a:rPr lang="en-US" dirty="0" smtClean="0"/>
              <a:t>Explain that in K-5 there are four domains that span all of</a:t>
            </a:r>
            <a:r>
              <a:rPr lang="en-US" baseline="0" dirty="0" smtClean="0"/>
              <a:t> the grade levels: Number and Operations in Base Ten, Operations and Algebraic Thinking, Geometry, and Measurement and Data. </a:t>
            </a:r>
          </a:p>
          <a:p>
            <a:pPr>
              <a:spcBef>
                <a:spcPct val="0"/>
              </a:spcBef>
            </a:pPr>
            <a:endParaRPr lang="en-US" baseline="0" dirty="0" smtClean="0"/>
          </a:p>
          <a:p>
            <a:pPr>
              <a:spcBef>
                <a:spcPct val="0"/>
              </a:spcBef>
            </a:pPr>
            <a:r>
              <a:rPr lang="en-US" baseline="0" dirty="0" smtClean="0"/>
              <a:t>Kindergarten has a unique domain of Counting and Cardinality which includes standards that are foundational to both Number and Operations in Base Ten and Operations and Algebraic Thinking. </a:t>
            </a:r>
          </a:p>
          <a:p>
            <a:pPr>
              <a:spcBef>
                <a:spcPct val="0"/>
              </a:spcBef>
            </a:pPr>
            <a:endParaRPr lang="en-US" baseline="0" dirty="0" smtClean="0"/>
          </a:p>
          <a:p>
            <a:pPr>
              <a:spcBef>
                <a:spcPct val="0"/>
              </a:spcBef>
            </a:pPr>
            <a:r>
              <a:rPr lang="en-US" baseline="0" dirty="0" smtClean="0"/>
              <a:t>When students are developmentally ready and have a solid foundation in Number and Operations in Base Ten, Number and Operations – Fractions is layered on beginning in third grade. </a:t>
            </a:r>
          </a:p>
          <a:p>
            <a:pPr>
              <a:spcBef>
                <a:spcPct val="0"/>
              </a:spcBef>
            </a:pPr>
            <a:endParaRPr lang="en-US" baseline="0" dirty="0" smtClean="0"/>
          </a:p>
          <a:p>
            <a:pPr>
              <a:spcBef>
                <a:spcPct val="0"/>
              </a:spcBef>
            </a:pPr>
            <a:r>
              <a:rPr lang="en-US" baseline="0" dirty="0" smtClean="0"/>
              <a:t>Transition to the next slide by reminding participants that the domains were determined based on a very specific and coherent roadmap for learning called a progression.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453174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 </a:t>
            </a:r>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p14="http://schemas.microsoft.com/office/powerpoint/2010/main" xmlns="" val="2958122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a:t>
            </a:r>
            <a:r>
              <a:rPr lang="en-US" b="1" baseline="0" dirty="0" smtClean="0"/>
              <a:t> the Content Standards</a:t>
            </a:r>
            <a:endParaRPr lang="en-US" b="1" dirty="0" smtClean="0"/>
          </a:p>
          <a:p>
            <a:r>
              <a:rPr lang="en-US" baseline="0" dirty="0" smtClean="0"/>
              <a:t>Participants will work in grade level alike groups to complete the three parts of Exploring the Standards. Signs for each grade, K-5, should be posted around the room. </a:t>
            </a:r>
            <a:r>
              <a:rPr lang="en-US" dirty="0" smtClean="0"/>
              <a:t>Assign each table one of the K-5 Content</a:t>
            </a:r>
            <a:r>
              <a:rPr lang="en-US" baseline="0" dirty="0" smtClean="0"/>
              <a:t> Standard</a:t>
            </a:r>
            <a:r>
              <a:rPr lang="en-US" dirty="0" smtClean="0"/>
              <a:t> domains</a:t>
            </a:r>
            <a:r>
              <a:rPr lang="en-US" baseline="0" dirty="0" smtClean="0"/>
              <a:t> and p</a:t>
            </a:r>
            <a:r>
              <a:rPr lang="en-US" dirty="0" smtClean="0"/>
              <a:t>ass out the color coded domain cards</a:t>
            </a:r>
            <a:r>
              <a:rPr lang="en-US" baseline="0" dirty="0" smtClean="0"/>
              <a:t> to each group.</a:t>
            </a:r>
          </a:p>
          <a:p>
            <a:r>
              <a:rPr lang="en-US" baseline="0" dirty="0" smtClean="0"/>
              <a:t>Note: Participants may choose whichever grade level group they want in order to further explore the standards from that grade, however try to ensure that there is a balanced number of participants in each group.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p14="http://schemas.microsoft.com/office/powerpoint/2010/main" xmlns="" val="1950791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 a Progression</a:t>
            </a:r>
          </a:p>
          <a:p>
            <a:r>
              <a:rPr lang="en-US" dirty="0" smtClean="0"/>
              <a:t>For Part 1 of Exploring</a:t>
            </a:r>
            <a:r>
              <a:rPr lang="en-US" baseline="0" dirty="0" smtClean="0"/>
              <a:t> the Content Standards ask participants to examine their assigned domain and determine which standards focus on developing Conceptual Understanding, Procedural Skill and Fluency, and Application of Mathematics. Participants should use sticky notes to mark the card with either CU, PSF, or A according to how they sorted the cards. After sorting and marking the cards, have participants answer the following questions on </a:t>
            </a:r>
            <a:r>
              <a:rPr lang="en-US" b="1" baseline="0" dirty="0" smtClean="0"/>
              <a:t>page 15 </a:t>
            </a:r>
            <a:r>
              <a:rPr lang="en-US" baseline="0" dirty="0" smtClean="0"/>
              <a:t>in their Participant Guide:</a:t>
            </a:r>
          </a:p>
          <a:p>
            <a:endParaRPr lang="en-US" dirty="0" smtClean="0"/>
          </a:p>
          <a:p>
            <a:pPr>
              <a:buFont typeface="Arial" pitchFamily="34" charset="0"/>
              <a:buChar char="•"/>
            </a:pPr>
            <a:r>
              <a:rPr lang="en-US" dirty="0" smtClean="0"/>
              <a:t>What are the expectations</a:t>
            </a:r>
            <a:r>
              <a:rPr lang="en-US" baseline="0" dirty="0" smtClean="0"/>
              <a:t> around conceptual understanding at your grade level?</a:t>
            </a:r>
            <a:endParaRPr lang="en-US" dirty="0" smtClean="0"/>
          </a:p>
          <a:p>
            <a:pPr>
              <a:buFont typeface="Arial" pitchFamily="34" charset="0"/>
              <a:buChar char="•"/>
            </a:pPr>
            <a:r>
              <a:rPr lang="en-US" dirty="0" smtClean="0"/>
              <a:t>What are the</a:t>
            </a:r>
            <a:r>
              <a:rPr lang="en-US" baseline="0" dirty="0" smtClean="0"/>
              <a:t> fluency expectations at your grade level?</a:t>
            </a:r>
          </a:p>
          <a:p>
            <a:pPr>
              <a:buFont typeface="Arial" pitchFamily="34" charset="0"/>
              <a:buChar char="•"/>
            </a:pPr>
            <a:r>
              <a:rPr lang="en-US" baseline="0" dirty="0" smtClean="0"/>
              <a:t>What are the opportunities for application at your grade level?</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p14="http://schemas.microsoft.com/office/powerpoint/2010/main" xmlns="" val="2400716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1965">
              <a:defRPr/>
            </a:pPr>
            <a:r>
              <a:rPr lang="en-US" b="1" baseline="0" dirty="0" smtClean="0"/>
              <a:t>Exploring a Progression</a:t>
            </a:r>
          </a:p>
          <a:p>
            <a:pPr defTabSz="921965">
              <a:defRPr/>
            </a:pPr>
            <a:r>
              <a:rPr lang="en-US" baseline="0" dirty="0" smtClean="0"/>
              <a:t>Now, ask p</a:t>
            </a:r>
            <a:r>
              <a:rPr lang="en-US" dirty="0" smtClean="0"/>
              <a:t>articipants to examine</a:t>
            </a:r>
            <a:r>
              <a:rPr lang="en-US" baseline="0" dirty="0" smtClean="0"/>
              <a:t> the Content Standards in their assigned domain across grade levels and, on </a:t>
            </a:r>
            <a:r>
              <a:rPr lang="en-US" b="1" baseline="0" dirty="0" smtClean="0"/>
              <a:t>page 16 </a:t>
            </a:r>
            <a:r>
              <a:rPr lang="en-US" baseline="0" dirty="0" smtClean="0"/>
              <a:t>in the Participant Guide, complete the observation worksheet on which they record five general observations about the progression and two observations about how the Practices are integrated into the content. Allow each domain group to share their observations. </a:t>
            </a:r>
          </a:p>
          <a:p>
            <a:pPr defTabSz="921965">
              <a:defRPr/>
            </a:pPr>
            <a:endParaRPr lang="en-US" baseline="0" dirty="0" smtClean="0"/>
          </a:p>
          <a:p>
            <a:pPr defTabSz="921965">
              <a:defRPr/>
            </a:pPr>
            <a:r>
              <a:rPr lang="en-US" baseline="0" dirty="0" smtClean="0"/>
              <a:t>The goal here is for participants to see the progression of and how conceptual understanding, procedural skill and fluency, and application of mathematics are developed and addressed across grade levels. Because they are using the cards, participants should be able to line up the grade level domain standards side by side so that the vertical alignment can be seen horizontally across their table allowing for a continuous comparison. Some key points to make sure to bring out in the discussion are that participants should be able to see the build-up to Procedural Skill and Fluency (PSF) and to make the point that some students may develop PSF within a standard during their exploration and development of understanding around the concept. As long as the student understands their procedure and the mathematics behind what they are doing this is fine and should be encouraged. However, if students do not reach this point during a year prior to the year in which PSF is an expectation, the student is not ‘behind’. The expectation of PSF provides us with an end goal and not a specific spot on a student learning timeline that PSF should be addressed. In other words, the when of PSF is not the focal point, rather the build up to PSF with or from conceptual understanding should be. </a:t>
            </a:r>
          </a:p>
          <a:p>
            <a:pPr defTabSz="921965">
              <a:defRPr/>
            </a:pPr>
            <a:endParaRPr lang="en-US" baseline="0" dirty="0" smtClean="0"/>
          </a:p>
          <a:p>
            <a:pPr defTabSz="921965">
              <a:defRPr/>
            </a:pPr>
            <a:r>
              <a:rPr lang="en-US" baseline="0" dirty="0" smtClean="0"/>
              <a:t>Transition to Part 3 of the activity by explaining to participants that teaching the standards is not just about understanding how the Content Standards progress across a domain, but also about understanding how the standards of different domains work together. </a:t>
            </a:r>
          </a:p>
          <a:p>
            <a:pPr defTabSz="921965">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36</a:t>
            </a:fld>
            <a:endParaRPr lang="en-US" dirty="0"/>
          </a:p>
        </p:txBody>
      </p:sp>
    </p:spTree>
    <p:extLst>
      <p:ext uri="{BB962C8B-B14F-4D97-AF65-F5344CB8AC3E}">
        <p14:creationId xmlns:p14="http://schemas.microsoft.com/office/powerpoint/2010/main" xmlns="" val="1991961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Making Connections</a:t>
            </a:r>
          </a:p>
          <a:p>
            <a:r>
              <a:rPr lang="en-US" dirty="0" smtClean="0"/>
              <a:t>Ask participants to separate</a:t>
            </a:r>
            <a:r>
              <a:rPr lang="en-US" baseline="0" dirty="0" smtClean="0"/>
              <a:t> their domain cards by grade level. Direct participants to the areas around the room designated for each grade, K-5. They should take the cards for their grade level from the table to the designated area. For each grade, the cards for all five domains will be combined so there is a complete set of Content Standards for each grade level. In larger groups there may be several complete sets so the grade groups can be broken into two or three smaller groups.</a:t>
            </a:r>
          </a:p>
          <a:p>
            <a:endParaRPr lang="en-US" baseline="0" dirty="0" smtClean="0"/>
          </a:p>
          <a:p>
            <a:r>
              <a:rPr lang="en-US" baseline="0" dirty="0" smtClean="0"/>
              <a:t>Once they have their complete set of standards ask participants to examine all of the Content Standards for their grade level and make connections across the domains that can be referenced as part of a lesson or unit. Allow participants </a:t>
            </a:r>
            <a:r>
              <a:rPr lang="en-US" b="1" baseline="0" dirty="0" smtClean="0"/>
              <a:t>10 minutes </a:t>
            </a:r>
            <a:r>
              <a:rPr lang="en-US" baseline="0" dirty="0" smtClean="0"/>
              <a:t>to create and record the connections and then take </a:t>
            </a:r>
            <a:r>
              <a:rPr lang="en-US" b="1" baseline="0" dirty="0" smtClean="0"/>
              <a:t>10 minutes </a:t>
            </a:r>
            <a:r>
              <a:rPr lang="en-US" baseline="0" dirty="0" smtClean="0"/>
              <a:t>to allow each grade level the opportunity to share one or two of their connections. They can record their thoughts on </a:t>
            </a:r>
            <a:r>
              <a:rPr lang="en-US" b="1" baseline="0" dirty="0" smtClean="0"/>
              <a:t>page 17 </a:t>
            </a:r>
            <a:r>
              <a:rPr lang="en-US" baseline="0" dirty="0" smtClean="0"/>
              <a:t>in the Participant Guide.</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37</a:t>
            </a:fld>
            <a:endParaRPr lang="en-US" dirty="0"/>
          </a:p>
        </p:txBody>
      </p:sp>
    </p:spTree>
    <p:extLst>
      <p:ext uri="{BB962C8B-B14F-4D97-AF65-F5344CB8AC3E}">
        <p14:creationId xmlns:p14="http://schemas.microsoft.com/office/powerpoint/2010/main" xmlns="" val="535366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being to wrap up this section click</a:t>
            </a:r>
            <a:r>
              <a:rPr lang="en-US" baseline="0" dirty="0" smtClean="0"/>
              <a:t> on “Watch Video” to p</a:t>
            </a:r>
            <a:r>
              <a:rPr lang="en-US" dirty="0" smtClean="0"/>
              <a:t>lay the video Gathering Momentum</a:t>
            </a:r>
            <a:r>
              <a:rPr lang="en-US" baseline="0" dirty="0" smtClean="0"/>
              <a:t> for Algebra from here: http://www.youtube.com/watch?v=ONPADo_Nt14. The video is </a:t>
            </a:r>
            <a:r>
              <a:rPr lang="en-US" b="1" baseline="0" dirty="0" smtClean="0"/>
              <a:t>2:08 </a:t>
            </a:r>
            <a:r>
              <a:rPr lang="en-US" b="0" baseline="0" dirty="0" smtClean="0"/>
              <a:t>long.</a:t>
            </a:r>
          </a:p>
          <a:p>
            <a:endParaRPr lang="en-US" b="0" baseline="0" dirty="0" smtClean="0"/>
          </a:p>
          <a:p>
            <a:r>
              <a:rPr lang="en-US" b="0" baseline="0" dirty="0" smtClean="0"/>
              <a:t>Use this video to transition to the next slide.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38</a:t>
            </a:fld>
            <a:endParaRPr lang="en-US" dirty="0"/>
          </a:p>
        </p:txBody>
      </p:sp>
    </p:spTree>
    <p:extLst>
      <p:ext uri="{BB962C8B-B14F-4D97-AF65-F5344CB8AC3E}">
        <p14:creationId xmlns:p14="http://schemas.microsoft.com/office/powerpoint/2010/main" xmlns="" val="797747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Now</a:t>
            </a:r>
            <a:r>
              <a:rPr lang="en-US" baseline="0" dirty="0" smtClean="0"/>
              <a:t> that participants have a deeper understanding of the CCSS-Math expectations around conceptual understanding, procedural skill and fluency, and application of mathematics at their grade level, ask them to reflect on the two questions on the slide and record their answers on </a:t>
            </a:r>
            <a:r>
              <a:rPr lang="en-US" b="1" baseline="0" dirty="0" smtClean="0"/>
              <a:t>page 18 </a:t>
            </a:r>
            <a:r>
              <a:rPr lang="en-US" baseline="0" dirty="0" smtClean="0"/>
              <a:t>in their Participant Guide. As time permits ask for volunteers to share their responses. Allow </a:t>
            </a:r>
            <a:r>
              <a:rPr lang="en-US" b="1" baseline="0" dirty="0" smtClean="0"/>
              <a:t>5 minutes</a:t>
            </a:r>
            <a:r>
              <a:rPr lang="en-US" baseline="0" dirty="0" smtClean="0"/>
              <a:t>.</a:t>
            </a:r>
          </a:p>
          <a:p>
            <a:endParaRPr lang="en-US" baseline="0" dirty="0" smtClean="0"/>
          </a:p>
          <a:p>
            <a:r>
              <a:rPr lang="en-US" baseline="0" dirty="0" smtClean="0"/>
              <a:t>Then, set-up the after lunch activities by explaining to participants that they will build off of their understanding of the Content Standards to explore the implications for teaching and learning in the classroom.</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39</a:t>
            </a:fld>
            <a:endParaRPr lang="en-US" dirty="0"/>
          </a:p>
        </p:txBody>
      </p:sp>
    </p:spTree>
    <p:extLst>
      <p:ext uri="{BB962C8B-B14F-4D97-AF65-F5344CB8AC3E}">
        <p14:creationId xmlns:p14="http://schemas.microsoft.com/office/powerpoint/2010/main" xmlns="" val="18400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nine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4/18/2014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40</a:t>
            </a:fld>
            <a:endParaRPr lang="en-US" dirty="0"/>
          </a:p>
        </p:txBody>
      </p:sp>
    </p:spTree>
    <p:extLst>
      <p:ext uri="{BB962C8B-B14F-4D97-AF65-F5344CB8AC3E}">
        <p14:creationId xmlns:p14="http://schemas.microsoft.com/office/powerpoint/2010/main" xmlns="" val="3587043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a:spcBef>
                <a:spcPct val="0"/>
              </a:spcBef>
            </a:pPr>
            <a:r>
              <a:rPr lang="en-US" b="1" dirty="0" smtClean="0"/>
              <a:t>Section 4: Meeting the Expectations</a:t>
            </a:r>
            <a:r>
              <a:rPr lang="en-US" b="1" baseline="0" dirty="0" smtClean="0"/>
              <a:t> of the Content Standards by Teaching with Cognitively Rigorous Tasks</a:t>
            </a:r>
          </a:p>
          <a:p>
            <a:pPr>
              <a:spcBef>
                <a:spcPct val="0"/>
              </a:spcBef>
            </a:pPr>
            <a:endParaRPr lang="en-US" b="1" dirty="0" smtClean="0"/>
          </a:p>
          <a:p>
            <a:pPr>
              <a:spcBef>
                <a:spcPct val="0"/>
              </a:spcBef>
            </a:pPr>
            <a:r>
              <a:rPr lang="en-US" baseline="0" dirty="0" smtClean="0"/>
              <a:t>Total Time on Section 4: </a:t>
            </a:r>
            <a:r>
              <a:rPr lang="en-US" b="0" baseline="0" dirty="0" smtClean="0"/>
              <a:t>85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a:buFont typeface="Arial" pitchFamily="34" charset="0"/>
              <a:buChar char="•"/>
            </a:pPr>
            <a:r>
              <a:rPr lang="en-US" sz="1200" kern="1200" dirty="0" smtClean="0">
                <a:solidFill>
                  <a:schemeClr val="tx1"/>
                </a:solidFill>
                <a:latin typeface="+mn-lt"/>
                <a:ea typeface="+mn-ea"/>
                <a:cs typeface="+mn-cs"/>
              </a:rPr>
              <a:t>For participants to understand the definition of a cognitively rigorous task.</a:t>
            </a:r>
          </a:p>
          <a:p>
            <a:pPr>
              <a:buFont typeface="Arial" pitchFamily="34" charset="0"/>
              <a:buChar char="•"/>
            </a:pPr>
            <a:r>
              <a:rPr lang="en-US" sz="1200" kern="1200" dirty="0" smtClean="0">
                <a:solidFill>
                  <a:schemeClr val="tx1"/>
                </a:solidFill>
                <a:latin typeface="+mn-lt"/>
                <a:ea typeface="+mn-ea"/>
                <a:cs typeface="+mn-cs"/>
              </a:rPr>
              <a:t>To deepen participants understanding of why incorporating cognitively rigorous tasks into their mathematics instruction is important. </a:t>
            </a:r>
          </a:p>
          <a:p>
            <a:pPr>
              <a:buFont typeface="Arial" pitchFamily="34" charset="0"/>
              <a:buChar char="•"/>
            </a:pPr>
            <a:r>
              <a:rPr lang="en-US" sz="1200" kern="1200" dirty="0" smtClean="0">
                <a:solidFill>
                  <a:schemeClr val="tx1"/>
                </a:solidFill>
                <a:latin typeface="+mn-lt"/>
                <a:ea typeface="+mn-ea"/>
                <a:cs typeface="+mn-cs"/>
              </a:rPr>
              <a:t>To examine strategies that can be used to incorporate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that will benefit all students.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begin by viewing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video Dan Meyer: </a:t>
            </a:r>
            <a:r>
              <a:rPr lang="en-US" sz="1200" i="1" kern="1200" dirty="0" smtClean="0">
                <a:solidFill>
                  <a:schemeClr val="tx1"/>
                </a:solidFill>
                <a:latin typeface="+mn-lt"/>
                <a:ea typeface="+mn-ea"/>
                <a:cs typeface="+mn-cs"/>
              </a:rPr>
              <a:t>Math Class Needs a Makeover</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which is about problem solving. Participants</a:t>
            </a:r>
            <a:r>
              <a:rPr lang="en-US" sz="1200" kern="1200" baseline="0" dirty="0" smtClean="0">
                <a:solidFill>
                  <a:schemeClr val="tx1"/>
                </a:solidFill>
                <a:latin typeface="+mn-lt"/>
                <a:ea typeface="+mn-ea"/>
                <a:cs typeface="+mn-cs"/>
              </a:rPr>
              <a:t> will discuss the video and compare their previous experience with solving </a:t>
            </a:r>
            <a:r>
              <a:rPr lang="en-US" sz="1200" i="1" kern="1200" baseline="0" dirty="0" smtClean="0">
                <a:solidFill>
                  <a:schemeClr val="tx1"/>
                </a:solidFill>
                <a:latin typeface="+mn-lt"/>
                <a:ea typeface="+mn-ea"/>
                <a:cs typeface="+mn-cs"/>
              </a:rPr>
              <a:t>Two Machines, One Job</a:t>
            </a:r>
            <a:r>
              <a:rPr lang="en-US" sz="1200" i="0" kern="1200" baseline="0" dirty="0" smtClean="0">
                <a:solidFill>
                  <a:schemeClr val="tx1"/>
                </a:solidFill>
                <a:latin typeface="+mn-lt"/>
                <a:ea typeface="+mn-ea"/>
                <a:cs typeface="+mn-cs"/>
              </a:rPr>
              <a:t> with Dan Meyer’s message in the video. </a:t>
            </a:r>
          </a:p>
          <a:p>
            <a:pPr marL="228600" indent="-228600">
              <a:buAutoNum type="arabicPeriod"/>
            </a:pPr>
            <a:r>
              <a:rPr lang="en-US" sz="1200" kern="1200" dirty="0" smtClean="0">
                <a:solidFill>
                  <a:schemeClr val="tx1"/>
                </a:solidFill>
                <a:latin typeface="+mn-lt"/>
                <a:ea typeface="+mn-ea"/>
                <a:cs typeface="+mn-cs"/>
              </a:rPr>
              <a:t>Participants are then shown how</a:t>
            </a:r>
            <a:r>
              <a:rPr lang="en-US" sz="1200" kern="1200" baseline="0" dirty="0" smtClean="0">
                <a:solidFill>
                  <a:schemeClr val="tx1"/>
                </a:solidFill>
                <a:latin typeface="+mn-lt"/>
                <a:ea typeface="+mn-ea"/>
                <a:cs typeface="+mn-cs"/>
              </a:rPr>
              <a:t> scaffolds can be removed slowly from a problem in order to deepen the level of cognitive rigor. Participants use Hess’s Cognitive Rigor Matrix to discuss the problem example. </a:t>
            </a:r>
          </a:p>
          <a:p>
            <a:pPr marL="228600" indent="-228600">
              <a:buAutoNum type="arabicPeriod"/>
            </a:pPr>
            <a:r>
              <a:rPr lang="en-US" sz="1200" kern="1200" dirty="0" smtClean="0">
                <a:solidFill>
                  <a:schemeClr val="tx1"/>
                </a:solidFill>
                <a:latin typeface="+mn-lt"/>
                <a:ea typeface="+mn-ea"/>
                <a:cs typeface="+mn-cs"/>
              </a:rPr>
              <a:t>Participants will brainstorm how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mathematics tasks can be used to benefit all students and will be presented with four strategies that can be used to differentiate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for all students,</a:t>
            </a:r>
            <a:r>
              <a:rPr lang="en-US" sz="1200" kern="1200" baseline="0" dirty="0" smtClean="0">
                <a:solidFill>
                  <a:schemeClr val="tx1"/>
                </a:solidFill>
                <a:latin typeface="+mn-lt"/>
                <a:ea typeface="+mn-ea"/>
                <a:cs typeface="+mn-cs"/>
              </a:rPr>
              <a:t> as needed, in order to provide multiple entry points into the mathematics while maintaining the problem’s rigor. </a:t>
            </a:r>
          </a:p>
          <a:p>
            <a:pPr marL="228600" indent="-228600">
              <a:buAutoNum type="arabicPeriod"/>
            </a:pPr>
            <a:r>
              <a:rPr lang="en-US" sz="1200" kern="1200" dirty="0" smtClean="0">
                <a:solidFill>
                  <a:schemeClr val="tx1"/>
                </a:solidFill>
                <a:latin typeface="+mn-lt"/>
                <a:ea typeface="+mn-ea"/>
                <a:cs typeface="+mn-cs"/>
              </a:rPr>
              <a:t>Participants will wrap up the activity by making connections back to “conceptual understanding,” “fluency,” and “application” and how each of these is addressed through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Hess’s Cognitive</a:t>
            </a:r>
            <a:r>
              <a:rPr lang="en-US" sz="1200" i="1" kern="1200" baseline="0" dirty="0" smtClean="0">
                <a:solidFill>
                  <a:schemeClr val="tx1"/>
                </a:solidFill>
                <a:latin typeface="+mn-lt"/>
                <a:ea typeface="+mn-ea"/>
                <a:cs typeface="+mn-cs"/>
              </a:rPr>
              <a:t> Rigor Matrix </a:t>
            </a:r>
            <a:r>
              <a:rPr lang="en-US" sz="1200" i="0" kern="1200" baseline="0" dirty="0" smtClean="0">
                <a:solidFill>
                  <a:schemeClr val="tx1"/>
                </a:solidFill>
                <a:latin typeface="+mn-lt"/>
                <a:ea typeface="+mn-ea"/>
                <a:cs typeface="+mn-cs"/>
              </a:rPr>
              <a:t>for Mathematics and Science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Strategies</a:t>
            </a:r>
            <a:r>
              <a:rPr lang="en-US" sz="1200" i="1" kern="1200" baseline="0" dirty="0" smtClean="0">
                <a:solidFill>
                  <a:schemeClr val="tx1"/>
                </a:solidFill>
                <a:latin typeface="+mn-lt"/>
                <a:ea typeface="+mn-ea"/>
                <a:cs typeface="+mn-cs"/>
              </a:rPr>
              <a:t> for </a:t>
            </a:r>
            <a:r>
              <a:rPr lang="en-US" sz="1200" i="1" kern="1200" baseline="0" smtClean="0">
                <a:solidFill>
                  <a:schemeClr val="tx1"/>
                </a:solidFill>
                <a:latin typeface="+mn-lt"/>
                <a:ea typeface="+mn-ea"/>
                <a:cs typeface="+mn-cs"/>
              </a:rPr>
              <a:t>Differentiating </a:t>
            </a:r>
            <a:r>
              <a:rPr lang="en-US" sz="1200" i="1" kern="1200" baseline="0" smtClean="0">
                <a:solidFill>
                  <a:schemeClr val="tx1"/>
                </a:solidFill>
                <a:latin typeface="+mn-lt"/>
                <a:ea typeface="+mn-ea"/>
                <a:cs typeface="+mn-cs"/>
              </a:rPr>
              <a:t>Cognitively </a:t>
            </a:r>
            <a:r>
              <a:rPr lang="en-US" sz="1200" i="1" kern="1200" baseline="0" dirty="0" smtClean="0">
                <a:solidFill>
                  <a:schemeClr val="tx1"/>
                </a:solidFill>
                <a:latin typeface="+mn-lt"/>
                <a:ea typeface="+mn-ea"/>
                <a:cs typeface="+mn-cs"/>
              </a:rPr>
              <a:t>Rigorous Tasks </a:t>
            </a:r>
            <a:r>
              <a:rPr lang="en-US" sz="1200" i="0" kern="1200" baseline="0" dirty="0" smtClean="0">
                <a:solidFill>
                  <a:schemeClr val="tx1"/>
                </a:solidFill>
                <a:latin typeface="+mn-lt"/>
                <a:ea typeface="+mn-ea"/>
                <a:cs typeface="+mn-cs"/>
              </a:rPr>
              <a:t>notes page</a:t>
            </a:r>
          </a:p>
          <a:p>
            <a:r>
              <a:rPr lang="en-US" sz="1200" i="1" kern="1200" baseline="0" dirty="0" smtClean="0">
                <a:solidFill>
                  <a:schemeClr val="tx1"/>
                </a:solidFill>
                <a:latin typeface="+mn-lt"/>
                <a:ea typeface="+mn-ea"/>
                <a:cs typeface="+mn-cs"/>
              </a:rPr>
              <a:t>Resources for Finding Tasks</a:t>
            </a:r>
          </a:p>
          <a:p>
            <a:r>
              <a:rPr lang="en-US" sz="1200" i="1" kern="1200" baseline="0" dirty="0" smtClean="0">
                <a:solidFill>
                  <a:schemeClr val="tx1"/>
                </a:solidFill>
                <a:latin typeface="+mn-lt"/>
                <a:ea typeface="+mn-ea"/>
                <a:cs typeface="+mn-cs"/>
              </a:rPr>
              <a:t>Reflect  </a:t>
            </a:r>
            <a:r>
              <a:rPr lang="en-US" sz="1200" i="0" kern="1200" baseline="0" dirty="0" smtClean="0">
                <a:solidFill>
                  <a:schemeClr val="tx1"/>
                </a:solidFill>
                <a:latin typeface="+mn-lt"/>
                <a:ea typeface="+mn-ea"/>
                <a:cs typeface="+mn-cs"/>
              </a:rPr>
              <a:t>worksheet</a:t>
            </a:r>
            <a:endParaRPr lang="en-US" sz="1200" i="1" kern="1200" baseline="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 markers</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Video</a:t>
            </a:r>
          </a:p>
          <a:p>
            <a:r>
              <a:rPr lang="en-US" sz="1200" b="0" kern="1200" dirty="0" smtClean="0">
                <a:solidFill>
                  <a:schemeClr val="tx1"/>
                </a:solidFill>
                <a:latin typeface="+mn-lt"/>
                <a:ea typeface="+mn-ea"/>
                <a:cs typeface="+mn-cs"/>
              </a:rPr>
              <a:t>Dan Meyer: Math Class Needs a Makeover </a:t>
            </a:r>
            <a:endParaRPr lang="en-US" sz="1200" b="1" kern="1200" dirty="0" smtClean="0">
              <a:solidFill>
                <a:schemeClr val="tx1"/>
              </a:solidFill>
              <a:latin typeface="+mn-lt"/>
              <a:ea typeface="+mn-ea"/>
              <a:cs typeface="+mn-cs"/>
            </a:endParaRPr>
          </a:p>
          <a:p>
            <a:pPr marL="230491" indent="-230491">
              <a:spcBef>
                <a:spcPct val="0"/>
              </a:spcBef>
              <a:buNone/>
            </a:pPr>
            <a:endParaRPr lang="en-US" dirty="0" smtClean="0"/>
          </a:p>
          <a:p>
            <a:pPr marL="230491" indent="-230491">
              <a:spcBef>
                <a:spcPct val="0"/>
              </a:spcBef>
              <a:buNone/>
            </a:pPr>
            <a:r>
              <a:rPr lang="en-US" b="1" dirty="0" smtClean="0"/>
              <a:t>Background Resources</a:t>
            </a:r>
          </a:p>
          <a:p>
            <a:pPr marL="230491" indent="-230491">
              <a:spcBef>
                <a:spcPct val="0"/>
              </a:spcBef>
              <a:buFont typeface="Arial" pitchFamily="34" charset="0"/>
              <a:buChar char="•"/>
            </a:pPr>
            <a:r>
              <a:rPr lang="en-US" b="0" dirty="0" smtClean="0"/>
              <a:t>Use the following to gain</a:t>
            </a:r>
            <a:r>
              <a:rPr lang="en-US" b="0" baseline="0" dirty="0" smtClean="0"/>
              <a:t> a deeper understanding of Bloom’s Taxonomy, Depth of Knowledge, and Hess’ Cognitive Rigor Matrix that will be used during this section. </a:t>
            </a:r>
          </a:p>
          <a:p>
            <a:pPr marL="687691" lvl="1" indent="-230491">
              <a:spcBef>
                <a:spcPct val="0"/>
              </a:spcBef>
              <a:buFont typeface="Arial" pitchFamily="34" charset="0"/>
              <a:buChar char="•"/>
            </a:pPr>
            <a:r>
              <a:rPr lang="en-US" b="0" baseline="0" dirty="0" smtClean="0"/>
              <a:t>Bloom’s Taxonomy: http://cft.vanderbilt.edu/guides-sub-pages/blooms-taxonomy/</a:t>
            </a:r>
          </a:p>
          <a:p>
            <a:pPr marL="687691" lvl="1" indent="-230491">
              <a:spcBef>
                <a:spcPct val="0"/>
              </a:spcBef>
              <a:buFont typeface="Arial" pitchFamily="34" charset="0"/>
              <a:buChar char="•"/>
            </a:pPr>
            <a:r>
              <a:rPr lang="en-US" b="0" baseline="0" dirty="0" smtClean="0"/>
              <a:t>Depth of Knowledge: http://schools.nyc.gov/NR/rdonlyres/2711181C-2108-40C4-A7F8-76F243C9B910/0/DOKFourContentAreas.pdf</a:t>
            </a:r>
          </a:p>
          <a:p>
            <a:pPr marL="687691" lvl="1" indent="-230491">
              <a:spcBef>
                <a:spcPct val="0"/>
              </a:spcBef>
              <a:buFont typeface="Arial" pitchFamily="34" charset="0"/>
              <a:buChar char="•"/>
            </a:pPr>
            <a:r>
              <a:rPr lang="en-US" b="0" baseline="0" dirty="0" smtClean="0"/>
              <a:t>Karen Hess &amp; Cognitive Rigor Matrix: http://vimeo.com/20998609  and http://www.sde.idaho.gov/site/common/webinars/Cognitive%20Rigor%20Matrix%20Article_Hess,%20Carlock,%20Jones,%20and%20Walkup.pdf</a:t>
            </a:r>
            <a:endParaRPr lang="en-US" b="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4/18/2014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41</a:t>
            </a:fld>
            <a:endParaRPr lang="en-US" dirty="0">
              <a:latin typeface="Arial" pitchFamily="34" charset="0"/>
            </a:endParaRPr>
          </a:p>
        </p:txBody>
      </p:sp>
    </p:spTree>
    <p:extLst>
      <p:ext uri="{BB962C8B-B14F-4D97-AF65-F5344CB8AC3E}">
        <p14:creationId xmlns:p14="http://schemas.microsoft.com/office/powerpoint/2010/main" xmlns="" val="3568355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Math Class</a:t>
            </a:r>
            <a:r>
              <a:rPr lang="en-US" b="1" baseline="0" dirty="0" smtClean="0"/>
              <a:t> Needs a Makeover</a:t>
            </a:r>
            <a:endParaRPr lang="en-US" b="1" dirty="0" smtClean="0"/>
          </a:p>
          <a:p>
            <a:pPr>
              <a:spcBef>
                <a:spcPct val="0"/>
              </a:spcBef>
            </a:pPr>
            <a:r>
              <a:rPr lang="en-US" dirty="0" smtClean="0"/>
              <a:t>Begin the activity by explaining</a:t>
            </a:r>
            <a:r>
              <a:rPr lang="en-US" baseline="0" dirty="0" smtClean="0"/>
              <a:t> to participants that they are going to watch a video in which math expert Dan Meyer discusses the types of problems that students should be doing in math class. Further set up the video by explaining that the examples given in the video are from a secondary classroom. Ask participants to not focus so much on the task itself but the message that is being delivered as it will be the topic of the discussion that will follow. </a:t>
            </a:r>
          </a:p>
          <a:p>
            <a:pPr>
              <a:spcBef>
                <a:spcPct val="0"/>
              </a:spcBef>
            </a:pPr>
            <a:endParaRPr lang="en-US" baseline="0" dirty="0" smtClean="0"/>
          </a:p>
          <a:p>
            <a:pPr>
              <a:spcBef>
                <a:spcPct val="0"/>
              </a:spcBef>
            </a:pPr>
            <a:r>
              <a:rPr lang="en-US" baseline="0" dirty="0" smtClean="0"/>
              <a:t>Click on “Watch Video” to play the video </a:t>
            </a:r>
            <a:r>
              <a:rPr lang="en-US" i="1" baseline="0" dirty="0" smtClean="0"/>
              <a:t>Math Class Needs a Makeover </a:t>
            </a:r>
            <a:r>
              <a:rPr lang="en-US" i="0" baseline="0" dirty="0" smtClean="0"/>
              <a:t>from here: </a:t>
            </a:r>
            <a:r>
              <a:rPr lang="en-US" i="0" dirty="0" smtClean="0"/>
              <a:t>http</a:t>
            </a:r>
            <a:r>
              <a:rPr lang="en-US" dirty="0" smtClean="0"/>
              <a:t>://www.ted.com/talks/dan_meyer_math_curriculum_makeover.html. The video is </a:t>
            </a:r>
            <a:r>
              <a:rPr lang="en-US" b="1" dirty="0" smtClean="0"/>
              <a:t>11:39</a:t>
            </a:r>
            <a:r>
              <a:rPr lang="en-US" dirty="0" smtClean="0"/>
              <a:t> long.</a:t>
            </a:r>
          </a:p>
          <a:p>
            <a:pPr>
              <a:spcBef>
                <a:spcPct val="0"/>
              </a:spcBef>
            </a:pPr>
            <a:endParaRPr lang="en-US" dirty="0" smtClean="0"/>
          </a:p>
          <a:p>
            <a:pPr>
              <a:spcBef>
                <a:spcPct val="0"/>
              </a:spcBef>
            </a:pPr>
            <a:r>
              <a:rPr lang="en-US" dirty="0" smtClean="0"/>
              <a:t>After</a:t>
            </a:r>
            <a:r>
              <a:rPr lang="en-US" baseline="0" dirty="0" smtClean="0"/>
              <a:t> viewing, debrief the video with participants by first asking for their thoughts on Dan Meyer’s message. After two or three volunteers share, explain to participants that one of the keys to using the types of problems that Dan Meyer talks about is taking a math problem and removing part, if not all, of the scaffolding that is in place within the problem itself and moving the scaffolding into the process of teaching. Transition to the next slide by having participants think back to their experience in Module 1 when they solved the </a:t>
            </a:r>
            <a:r>
              <a:rPr lang="en-US" i="1" baseline="0" dirty="0" smtClean="0"/>
              <a:t>Two Machines, One Job </a:t>
            </a:r>
            <a:r>
              <a:rPr lang="en-US" i="0" baseline="0" dirty="0" smtClean="0"/>
              <a:t>problem.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279042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i="0" baseline="0" dirty="0" smtClean="0"/>
              <a:t>Ask participants to look and determine what, if any, scaffolds are in place within the problem itself. When thinking about scaffolds in this context they should look for anything in the problem that is given, but that students could actually figure out for themselves. This should be a short discussion because all of the scaffolding took place within the teaching during the task through suggestions to draw pictures when someone was stuck, through asking and answering questions to help an individual participant move forward, etc. Scaffolding took place in the moment and was individualized to each persons’ needs. Allow participants to briefly discuss the differences in their experience with solving a problem with scaffolds built in to the teaching rather than having scaffolds built into the problem. </a:t>
            </a:r>
          </a:p>
          <a:p>
            <a:pPr defTabSz="931686">
              <a:spcBef>
                <a:spcPct val="0"/>
              </a:spcBef>
            </a:pPr>
            <a:r>
              <a:rPr lang="en-US" i="0" baseline="0" dirty="0" smtClean="0"/>
              <a:t>Now, have participants turn to Hess’ Cognitive Rigor Matrix  for  Math and Science on </a:t>
            </a:r>
            <a:r>
              <a:rPr lang="en-US" b="1" i="0" baseline="0" dirty="0" smtClean="0"/>
              <a:t>page 21</a:t>
            </a:r>
            <a:r>
              <a:rPr lang="en-US" i="0" baseline="0" dirty="0" smtClean="0"/>
              <a:t> in their Participant Guide. Go over how to read the matrix; revised Bloom’s Taxonomy are on left hand side going down and Webb’s Depth of Knowledge levels go across the page. In their groups have participants determine where, for them, the </a:t>
            </a:r>
            <a:r>
              <a:rPr lang="en-US" i="1" baseline="0" dirty="0" smtClean="0"/>
              <a:t>Two Machines, One Job</a:t>
            </a:r>
            <a:r>
              <a:rPr lang="en-US" i="0" baseline="0" dirty="0" smtClean="0"/>
              <a:t> problem falls on the matrix. As time permits, ask groups to share their determination and what evidence, in the problem and the implementation of the problem, they used to make this judgment. </a:t>
            </a:r>
          </a:p>
          <a:p>
            <a:pPr defTabSz="931686">
              <a:spcBef>
                <a:spcPct val="0"/>
              </a:spcBef>
            </a:pPr>
            <a:endParaRPr lang="en-US" i="0" baseline="0" dirty="0" smtClean="0"/>
          </a:p>
          <a:p>
            <a:pPr defTabSz="931686">
              <a:spcBef>
                <a:spcPct val="0"/>
              </a:spcBef>
            </a:pPr>
            <a:r>
              <a:rPr lang="en-US" i="0" baseline="0" dirty="0" smtClean="0"/>
              <a:t>Transition to the next slide by explaining to participants that they will now look at a K-5 problem. </a:t>
            </a:r>
          </a:p>
          <a:p>
            <a:pPr defTabSz="931686">
              <a:spcBef>
                <a:spcPct val="0"/>
              </a:spcBef>
            </a:pPr>
            <a:endParaRPr lang="en-US" b="1" dirty="0"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06619-00BC-429A-ADDD-F68B1359E1F7}" type="slidenum">
              <a:rPr lang="en-US">
                <a:latin typeface="Arial" pitchFamily="34" charset="0"/>
              </a:rPr>
              <a:pPr/>
              <a:t>43</a:t>
            </a:fld>
            <a:endParaRPr lang="en-US" dirty="0">
              <a:latin typeface="Arial" pitchFamily="34" charset="0"/>
            </a:endParaRPr>
          </a:p>
        </p:txBody>
      </p:sp>
    </p:spTree>
    <p:extLst>
      <p:ext uri="{BB962C8B-B14F-4D97-AF65-F5344CB8AC3E}">
        <p14:creationId xmlns:p14="http://schemas.microsoft.com/office/powerpoint/2010/main" xmlns="" val="2050800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look at the problem on the slide and determine its placement on the Cognitive Rigor Matrix and have groups share their response. </a:t>
            </a:r>
          </a:p>
          <a:p>
            <a:endParaRPr lang="en-US" b="0" baseline="0" dirty="0" smtClean="0"/>
          </a:p>
          <a:p>
            <a:r>
              <a:rPr lang="en-US" b="0" baseline="0" dirty="0" smtClean="0"/>
              <a:t>Note: This is a 4</a:t>
            </a:r>
            <a:r>
              <a:rPr lang="en-US" b="0" baseline="30000" dirty="0" smtClean="0"/>
              <a:t>th</a:t>
            </a:r>
            <a:r>
              <a:rPr lang="en-US" b="0" baseline="0" dirty="0" smtClean="0"/>
              <a:t> grade PARCC sample assessment task that has been modified to provide extensive scaffolding. At the end of this activity, participants will view the actual assessment task without the scaffolds in place. Due to the added scaffolding, this problem would fall somewhere around the Apply/DOK Level 1 range because students are asked to follow a given set of steps and only need to apply the formula for area and complete the multiplication to answer the problem. </a:t>
            </a:r>
          </a:p>
          <a:p>
            <a:endParaRPr lang="en-US" b="0" baseline="0" dirty="0" smtClean="0"/>
          </a:p>
          <a:p>
            <a:r>
              <a:rPr lang="en-US" b="0" baseline="0" dirty="0" smtClean="0"/>
              <a:t>After participants have shared their response and an agreement is made on the matrix placement, transition to the next slide by asking how the problem might change if some or all of the scaffolding is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44</a:t>
            </a:fld>
            <a:endParaRPr lang="en-US" dirty="0"/>
          </a:p>
        </p:txBody>
      </p:sp>
    </p:spTree>
    <p:extLst>
      <p:ext uri="{BB962C8B-B14F-4D97-AF65-F5344CB8AC3E}">
        <p14:creationId xmlns:p14="http://schemas.microsoft.com/office/powerpoint/2010/main" xmlns="" val="172803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determine if removing the scaffold (the steps to follow) changes the problems placement on the matrix. Some participants may say that the placement has not change, however an argument can be made here that the problem is still in the Apply range but has moved to DOK 2 because students need to make the determination of having to calculate the area vs. being specifically asked to find the area in the previous version. As there are elements of both DOK 1 and DOK 2 present in the problem, a definitive level may not be agreed upon, however that is okay because the two are very closely related. As long as participants are not way off on their placement determination go ahead an move to the next slide where more of the scaffolding has been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45</a:t>
            </a:fld>
            <a:endParaRPr lang="en-US" dirty="0"/>
          </a:p>
        </p:txBody>
      </p:sp>
    </p:spTree>
    <p:extLst>
      <p:ext uri="{BB962C8B-B14F-4D97-AF65-F5344CB8AC3E}">
        <p14:creationId xmlns:p14="http://schemas.microsoft.com/office/powerpoint/2010/main" xmlns="" val="3029392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 participants repeat the</a:t>
            </a:r>
            <a:r>
              <a:rPr lang="en-US" b="0" baseline="0" dirty="0" smtClean="0"/>
              <a:t> process of determining the problem’s placement on the matrix. But note, as more of the scaffolding falls away, where the problem actually falls is beginning to become more dependent on what students know and how the teacher implements the problem. For example, if students do not understand what a ‘square mile means’, they may need investigate the problem further with the teacher’s assistance which may push the problem further into the Analyze range. However if a students understands this concept and is easily able to calculate the area and multiply to find the total number of deer, and this would then stay in the Apply range. </a:t>
            </a:r>
          </a:p>
          <a:p>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46</a:t>
            </a:fld>
            <a:endParaRPr lang="en-US" dirty="0"/>
          </a:p>
        </p:txBody>
      </p:sp>
    </p:spTree>
    <p:extLst>
      <p:ext uri="{BB962C8B-B14F-4D97-AF65-F5344CB8AC3E}">
        <p14:creationId xmlns:p14="http://schemas.microsoft.com/office/powerpoint/2010/main" xmlns="" val="3141352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Take</a:t>
            </a:r>
            <a:r>
              <a:rPr lang="en-US" b="1" baseline="0" dirty="0" smtClean="0"/>
              <a:t> a Look</a:t>
            </a:r>
            <a:endParaRPr lang="en-US" b="1" dirty="0" smtClean="0"/>
          </a:p>
          <a:p>
            <a:r>
              <a:rPr lang="en-US" dirty="0" smtClean="0"/>
              <a:t>Have participants</a:t>
            </a:r>
            <a:r>
              <a:rPr lang="en-US" baseline="0" dirty="0" smtClean="0"/>
              <a:t> examine the original task and determine its placement on the matrix. The problem has changed significantly because students have to understand the relationship between perimeter and area and be able to work towards determining the area after they have completed calculations to construct the perimeter. Again, the placement on the matrix will be dependent somewhat on students’ understanding and teacher implementation, but if focusing on what the tasks is asking it should be placed somewhere around the Apply/Analyze and DOK 3 range. Again, make sure that participants understand that not every problem is going to fit nicely into one spot on the matrix, but that they should be able to find a general area based on the criteria given. </a:t>
            </a:r>
          </a:p>
          <a:p>
            <a:endParaRPr lang="en-US" baseline="0" dirty="0" smtClean="0"/>
          </a:p>
          <a:p>
            <a:r>
              <a:rPr lang="en-US" baseline="0" dirty="0" smtClean="0"/>
              <a:t>Provide background on the task and discuss the Content and Practice Standards addressed. </a:t>
            </a:r>
            <a:r>
              <a:rPr lang="en-US" dirty="0" smtClean="0"/>
              <a:t>Finally, ask participants w</a:t>
            </a:r>
            <a:r>
              <a:rPr lang="en-US" baseline="0" dirty="0" smtClean="0"/>
              <a:t>hat challenges they may face when asking teachers to move students towards thinking at this level of mathematics. A key point to bring out in the discussion if it is not brought out by participants is that many teachers may feel that not all students are ready to work tasks such as this. Use the answer to this question to transition to the next slide. </a:t>
            </a:r>
          </a:p>
          <a:p>
            <a:endParaRPr lang="en-US" baseline="0" dirty="0" smtClean="0"/>
          </a:p>
          <a:p>
            <a:r>
              <a:rPr lang="en-US" baseline="0" dirty="0" smtClean="0"/>
              <a:t>Note:</a:t>
            </a:r>
          </a:p>
          <a:p>
            <a:r>
              <a:rPr lang="en-US" baseline="0" dirty="0" smtClean="0"/>
              <a:t>Use the following as the task is debriefed with the participants:</a:t>
            </a:r>
          </a:p>
          <a:p>
            <a:r>
              <a:rPr lang="en-US" baseline="0" dirty="0" smtClean="0"/>
              <a:t>Task Background: This particular task is a 4</a:t>
            </a:r>
            <a:r>
              <a:rPr lang="en-US" baseline="30000" dirty="0" smtClean="0"/>
              <a:t>th</a:t>
            </a:r>
            <a:r>
              <a:rPr lang="en-US" baseline="0" dirty="0" smtClean="0"/>
              <a:t> grade PARCC Assessment prototype task created by the Charles A. Dana Center at the University of Texas. The following is background information provided by the Dana Center about this specific task: “</a:t>
            </a:r>
            <a:r>
              <a:rPr lang="en-US" dirty="0" smtClean="0"/>
              <a:t>In the grade 3 CCSSM, students developed their understanding of area and perimeter by solving real-world and mathematical problems involving rectangles with a missing side length. In the grade 4 CCSSM, students now apply this securely held knowledge for the first time to solve multistep problems. This task is innovative because students go much deeper than just demonstrating their ability to solve area and perimeter problems. They reason about the model and the relationship between area and perimeter. Students must move in and out of context as they create a coherent representation of the problem, consider the units involved, and attend to the meaning of quantities.”</a:t>
            </a:r>
          </a:p>
          <a:p>
            <a:r>
              <a:rPr lang="en-US" dirty="0" smtClean="0"/>
              <a:t>Content Standards covered by the task: 4.OA.3, 4.NBT.5 and build off of 3.MD.7b and 3.MD.8</a:t>
            </a:r>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47</a:t>
            </a:fld>
            <a:endParaRPr lang="en-US" dirty="0"/>
          </a:p>
        </p:txBody>
      </p:sp>
    </p:spTree>
    <p:extLst>
      <p:ext uri="{BB962C8B-B14F-4D97-AF65-F5344CB8AC3E}">
        <p14:creationId xmlns:p14="http://schemas.microsoft.com/office/powerpoint/2010/main" xmlns="" val="2947320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a:t>
            </a:r>
            <a:r>
              <a:rPr lang="en-US" b="1" baseline="0" dirty="0" smtClean="0"/>
              <a:t> Big Question</a:t>
            </a:r>
            <a:endParaRPr lang="en-US" b="1" dirty="0" smtClean="0"/>
          </a:p>
          <a:p>
            <a:r>
              <a:rPr lang="en-US" baseline="0" dirty="0" smtClean="0"/>
              <a:t>Explain to participants that if students are going to be expected to work cognitively rigorous tasks, such as those Dan Meyer discussed, as they enter middle and high school, we have to prepare them for this in K–5. The question now becomes “H</a:t>
            </a:r>
            <a:r>
              <a:rPr lang="en-US" dirty="0" smtClean="0"/>
              <a:t>ow can I h</a:t>
            </a:r>
            <a:r>
              <a:rPr lang="en-US" baseline="0" dirty="0" smtClean="0"/>
              <a:t>elp teachers incorporate cognitively rigorous tasks that will benefit all students?” This is the question participants will focus on now. </a:t>
            </a:r>
            <a:r>
              <a:rPr lang="en-US" dirty="0" smtClean="0"/>
              <a:t>Explain to participants</a:t>
            </a:r>
            <a:r>
              <a:rPr lang="en-US" baseline="0" dirty="0" smtClean="0"/>
              <a:t> that they will now examine strategies that can be used to provide multiple pathways into the mathematics of </a:t>
            </a:r>
            <a:r>
              <a:rPr lang="en-US" baseline="0" dirty="0" smtClean="0"/>
              <a:t>cognitively rigorous tasks </a:t>
            </a:r>
            <a:r>
              <a:rPr lang="en-US" baseline="0" dirty="0" smtClean="0"/>
              <a:t>so that all students can benefit from its use.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48</a:t>
            </a:fld>
            <a:endParaRPr lang="en-US" dirty="0"/>
          </a:p>
        </p:txBody>
      </p:sp>
    </p:spTree>
    <p:extLst>
      <p:ext uri="{BB962C8B-B14F-4D97-AF65-F5344CB8AC3E}">
        <p14:creationId xmlns:p14="http://schemas.microsoft.com/office/powerpoint/2010/main" xmlns="" val="3928904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begins the discussion of the four strategies listed on the slide. Explain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receiving that task are never given the opportunity to engage in deeper reasoning about the mathematics. Whenever possible, teachers should maintain the level of rigor, but make modifications in such a way that a solution is still within the students’ reach. The five strategies that will be discussed are those that teachers can use to do just that.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49</a:t>
            </a:fld>
            <a:endParaRPr lang="en-US" dirty="0"/>
          </a:p>
        </p:txBody>
      </p:sp>
    </p:spTree>
    <p:extLst>
      <p:ext uri="{BB962C8B-B14F-4D97-AF65-F5344CB8AC3E}">
        <p14:creationId xmlns:p14="http://schemas.microsoft.com/office/powerpoint/2010/main" xmlns="" val="218147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 Guide on </a:t>
            </a:r>
            <a:r>
              <a:rPr lang="en-US" b="1" dirty="0" smtClean="0"/>
              <a:t>page 4.</a:t>
            </a:r>
            <a:r>
              <a:rPr lang="en-US" dirty="0" smtClean="0"/>
              <a:t> It will assess where the coaches are now with understanding the implementing the Practice Standards</a:t>
            </a:r>
            <a:r>
              <a:rPr lang="en-US" baseline="0" dirty="0" smtClean="0"/>
              <a:t> </a:t>
            </a:r>
            <a:r>
              <a:rPr lang="en-US" dirty="0" smtClean="0"/>
              <a:t>that were</a:t>
            </a:r>
            <a:r>
              <a:rPr lang="en-US" baseline="0" dirty="0" smtClean="0"/>
              <a:t> introduced in Module 1, and assess where they are in understanding the Content Standards</a:t>
            </a:r>
            <a:r>
              <a:rPr lang="en-US" dirty="0" smtClean="0"/>
              <a:t>.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Begin by revisiting scaffolding. Explain to participants that just as we stripped the scaffolding away from the deer problem earlier to increase the level of rigor of the problem, scaffolding can be added back in, as needed, to help students reason about the mathematics. These scaffolds can be added back in through the problem itself or through the implementation (questioning, group work, representations, etc). The key here would be to start with the original or root task and then add the scaffolding as needed by the student, when the student reaches the point of not being able to go any further. Teachers should plan the scaffolds out before hand so that they are ready to provide them within the lesson.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Have participants discuss scaffolds that can be added to the problem and those that can be added during implementation. Chart participants’ responses for later 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Problem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a Grade 4 sample item from Smarter Balanced. Note that while this is a sample assessment item the context used here is using the problem as an instructional task. This task addresses standard 4.NF.3.2a and 2d. Notes from SBAC on this task: “By grade 4 students should understand that each sandwich in this problem represents the same whole, and therefore operations with fractions can be used in solving this problem.”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xmlns="" val="754518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Open Questions</a:t>
            </a:r>
          </a:p>
          <a:p>
            <a:r>
              <a:rPr lang="en-US" b="0" dirty="0" smtClean="0"/>
              <a:t>Explain to participants that open questions are</a:t>
            </a:r>
            <a:r>
              <a:rPr lang="en-US" b="0" baseline="0" dirty="0" smtClean="0"/>
              <a:t> questions posed in problem form to students that allow multiple responses and approaches to correctly answer the questions. These types of questions allow all students, no matter their developmental and readiness level, to participate in in small and large group mathematical discussions. </a:t>
            </a:r>
          </a:p>
          <a:p>
            <a:r>
              <a:rPr lang="en-US" b="0" baseline="0" dirty="0" smtClean="0"/>
              <a:t>Show Example 1 and ask participants to solve this individually. Then, have participants share their answers and briefly discuss how even though they may have used different numbers and created a different problem everyone was essentially working on the same concept. Have participants determine where on the Cognitive Rigor Matrix this problem might fall.</a:t>
            </a:r>
          </a:p>
          <a:p>
            <a:endParaRPr lang="en-US" b="0" baseline="0" dirty="0" smtClean="0"/>
          </a:p>
          <a:p>
            <a:r>
              <a:rPr lang="en-US" b="0" baseline="0" dirty="0" smtClean="0"/>
              <a:t>Repeat this process for the remaining examples on this slide and on the next slide.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xmlns="" val="3612869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After going over the two examples, ask participants to think for a moment about how they might introduce this strategy to teachers and what example they might use during their introduction. Participants may need to utilize the standards to create an example of an open question if one of the four examples here will not work for a particular grade level, or they may modify one of the examples shown here. After participants complete their notes, move on to the next strategy, parallel tasks.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xmlns="" val="1119649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parallel tasks are sets of tasks that students can choose from that are close enough to address the same standard(s) but different enough to allow for the multiple entry points into the mathematics. Also, just as with open questions, students, no matter which task they have selected, are able to equally engage in mathematical discussions. </a:t>
            </a:r>
          </a:p>
          <a:p>
            <a:endParaRPr lang="en-US" dirty="0" smtClean="0"/>
          </a:p>
          <a:p>
            <a:r>
              <a:rPr lang="en-US" dirty="0" smtClean="0"/>
              <a:t>Go over Example 1 on the slide and Example 2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xmlns="" val="2178988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going over the example, have</a:t>
            </a:r>
            <a:r>
              <a:rPr lang="en-US" baseline="0" dirty="0" smtClean="0"/>
              <a:t> participants discuss at their table how parallel tasks are related to open questions. Then, have them think about how they might introduce this strategy to teachers </a:t>
            </a:r>
            <a:r>
              <a:rPr lang="en-US" b="0" baseline="0" dirty="0" smtClean="0"/>
              <a:t>and what example they might use during their introduction. Participants may need to utilize the standards to create an example of an open question if one of the four examples here will not work for a particular grade level, or they may modify one of the examples shown here.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 that C-R-A stands</a:t>
            </a:r>
            <a:r>
              <a:rPr lang="en-US" baseline="0" dirty="0" smtClean="0"/>
              <a:t> for concrete to representational to abstract and is a strategy for differentiation that does not involve changing the problem, but rather, involves changing the models students use to solve the problem. C-R-A can be thought of as a continuum where we want all students to eventually get to the point of using abstract (mathematical symbols) models to represent a problem, but some students may need to step back on the continuum to representational models (drawings) or even to concrete models (some form of manipulative). Teachers should move students along the continuum, both forward and backward, as needed. Again, however, with the end goal of getting to the abstract. Have participants again think about the </a:t>
            </a:r>
            <a:r>
              <a:rPr lang="en-US" i="1" baseline="0" dirty="0" smtClean="0"/>
              <a:t>Two Machines, One Job</a:t>
            </a:r>
            <a:r>
              <a:rPr lang="en-US" i="0" baseline="0" dirty="0" smtClean="0"/>
              <a:t> experience from Module 1. How many needed to draw a picture before solving the problem using abstractly? This is the same situation that students may encounter. </a:t>
            </a:r>
          </a:p>
          <a:p>
            <a:endParaRPr lang="en-US" i="0" baseline="0" dirty="0" smtClean="0"/>
          </a:p>
          <a:p>
            <a:r>
              <a:rPr lang="en-US" i="0" baseline="0" dirty="0" smtClean="0"/>
              <a:t>For additional information on C-R-A  see http://www.coedu.usf.edu/main/departments/sped/mathvids/strategies/cra/html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xmlns="" val="2192599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discuss with</a:t>
            </a:r>
            <a:r>
              <a:rPr lang="en-US" baseline="0" dirty="0" smtClean="0"/>
              <a:t> their group how they might use C-R-A to help students complete the task on the slide, and determine how they might move a student forward on the continuum based on the student’s entry point. Participants can generate their ideas on chart paper and as time permits, present their strategies to the larger group.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xmlns="" val="2305131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the strategies that they just examined and discussed can be used with tasks from their curricular materials or, if needed, they can find additional tasks online. If time permits and if an internet connection is available, show participants the tasks available at each of the resources on the slide. </a:t>
            </a:r>
          </a:p>
          <a:p>
            <a:endParaRPr lang="en-US" baseline="0" dirty="0" smtClean="0"/>
          </a:p>
          <a:p>
            <a:r>
              <a:rPr lang="en-US" baseline="0" dirty="0" smtClean="0"/>
              <a:t>Wrap up this section by having participants complete the reflection, either individually or in small groups,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xmlns="" val="1169064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Allow participants</a:t>
            </a:r>
            <a:r>
              <a:rPr lang="en-US" baseline="0" dirty="0" smtClean="0"/>
              <a:t> to respond to the reflection questions on the slide and in their Participant Guide on </a:t>
            </a:r>
            <a:r>
              <a:rPr lang="en-US" b="1" baseline="0" dirty="0" smtClean="0"/>
              <a:t>page 23</a:t>
            </a:r>
            <a:r>
              <a:rPr lang="en-US" baseline="0" dirty="0" smtClean="0"/>
              <a:t>. As time permits have volunteers share their thinking. </a:t>
            </a:r>
          </a:p>
          <a:p>
            <a:endParaRPr lang="en-US" baseline="0" dirty="0" smtClean="0"/>
          </a:p>
          <a:p>
            <a:r>
              <a:rPr lang="en-US" baseline="0" dirty="0" smtClean="0"/>
              <a:t>Transition to the next section by telling participants that now that they have looked at strategies for creating multiple entry ways into the mathematics through the problems provided, they will now examine instructional strategies that can be used by teachers to implement tasks. Because participants will be moving from table to table in the next activity, ask participants to put their personal belongings to the side.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58</a:t>
            </a:fld>
            <a:endParaRPr lang="en-US" dirty="0"/>
          </a:p>
        </p:txBody>
      </p:sp>
    </p:spTree>
    <p:extLst>
      <p:ext uri="{BB962C8B-B14F-4D97-AF65-F5344CB8AC3E}">
        <p14:creationId xmlns:p14="http://schemas.microsoft.com/office/powerpoint/2010/main" xmlns="" val="1420367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xmlns="" val="18787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b="1" dirty="0" smtClean="0"/>
              <a:t>Sharing</a:t>
            </a:r>
            <a:r>
              <a:rPr lang="en-US" b="1" baseline="0" dirty="0" smtClean="0"/>
              <a:t> Implementation Experiences</a:t>
            </a:r>
            <a:endParaRPr lang="en-US" b="1" dirty="0" smtClean="0"/>
          </a:p>
          <a:p>
            <a:r>
              <a:rPr lang="en-US" dirty="0" smtClean="0"/>
              <a:t>Section 1 Time:</a:t>
            </a:r>
            <a:r>
              <a:rPr lang="en-US" baseline="0" dirty="0" smtClean="0"/>
              <a:t> 35 minutes</a:t>
            </a:r>
            <a:endParaRPr lang="en-US" dirty="0" smtClean="0"/>
          </a:p>
          <a:p>
            <a:endParaRPr lang="en-US" dirty="0" smtClean="0"/>
          </a:p>
          <a:p>
            <a:r>
              <a:rPr lang="en-US" dirty="0" smtClean="0"/>
              <a:t>Section 1 Training Objectives: </a:t>
            </a:r>
          </a:p>
          <a:p>
            <a:pPr lvl="0">
              <a:buFont typeface="Arial" pitchFamily="34" charset="0"/>
              <a:buChar char="•"/>
            </a:pPr>
            <a:r>
              <a:rPr lang="en-US" dirty="0" smtClean="0"/>
              <a:t>To review the foundations of the CCS-Math and the key shifts of focus, coherence, and rigor.</a:t>
            </a:r>
          </a:p>
          <a:p>
            <a:pPr lvl="0">
              <a:buFont typeface="Arial" pitchFamily="34" charset="0"/>
              <a:buChar char="•"/>
            </a:pPr>
            <a:r>
              <a:rPr lang="en-US" dirty="0" smtClean="0"/>
              <a:t>To share, discuss, and address experiences with, and the common challenges o</a:t>
            </a:r>
            <a:r>
              <a:rPr lang="en-US" baseline="0" dirty="0" smtClean="0"/>
              <a:t>f, supporting teachers in implementing the Standards for Mathematical Practice.  </a:t>
            </a:r>
            <a:endParaRPr lang="en-US" dirty="0" smtClean="0"/>
          </a:p>
          <a:p>
            <a:endParaRPr lang="en-US" dirty="0" smtClean="0"/>
          </a:p>
          <a:p>
            <a:r>
              <a:rPr lang="en-US" dirty="0" smtClean="0"/>
              <a:t>Section 1 Outline:</a:t>
            </a:r>
          </a:p>
          <a:p>
            <a:pPr marL="228600" indent="-228600">
              <a:buAutoNum type="arabicPeriod"/>
            </a:pPr>
            <a:r>
              <a:rPr lang="en-US" sz="1200" kern="1200" dirty="0" smtClean="0">
                <a:solidFill>
                  <a:schemeClr val="tx1"/>
                </a:solidFill>
                <a:latin typeface="+mn-lt"/>
                <a:ea typeface="+mn-ea"/>
                <a:cs typeface="+mn-cs"/>
              </a:rPr>
              <a:t>The facilitator will begin by reviewing the key shifts of focus, coherence, and rigor. </a:t>
            </a:r>
            <a:r>
              <a:rPr lang="en-US" sz="1200" b="1" kern="1200" dirty="0" smtClean="0">
                <a:solidFill>
                  <a:schemeClr val="tx1"/>
                </a:solidFill>
                <a:latin typeface="+mn-lt"/>
                <a:ea typeface="+mn-ea"/>
                <a:cs typeface="+mn-cs"/>
              </a:rPr>
              <a:t>(5</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Then, in groups, participants will share experiences and describe any “aha moments” from attempts to implement the Standards for Mathematical Practice (SMP). Participants will look for themes or choose one or two important successes, challenges, and/or insights to share with the larger group. These will be recorded on chart paper so that common themes and additional strategies can be discussed as a large group. Participants can record new ideas on the handout </a:t>
            </a:r>
            <a:r>
              <a:rPr lang="en-US" sz="1200" i="1" kern="1200" dirty="0" smtClean="0">
                <a:solidFill>
                  <a:schemeClr val="tx1"/>
                </a:solidFill>
                <a:latin typeface="+mn-lt"/>
                <a:ea typeface="+mn-ea"/>
                <a:cs typeface="+mn-cs"/>
              </a:rPr>
              <a:t>Moving Forward with the Practices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(30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wrap up Section 1 by explaining that to build upon their knowledge and experience with the SMP they will begin to connect the SMP to the Standards for Mathematical Content. </a:t>
            </a:r>
          </a:p>
          <a:p>
            <a:endParaRPr lang="en-US" dirty="0" smtClean="0"/>
          </a:p>
          <a:p>
            <a:r>
              <a:rPr lang="en-US" b="1" dirty="0" smtClean="0"/>
              <a:t>Supporting Documents</a:t>
            </a:r>
            <a:endParaRPr lang="en-US" dirty="0" smtClean="0"/>
          </a:p>
          <a:p>
            <a:pPr lvl="0"/>
            <a:r>
              <a:rPr lang="en-US" i="1" dirty="0" smtClean="0"/>
              <a:t>Moving Forward with the Practices</a:t>
            </a:r>
          </a:p>
          <a:p>
            <a:r>
              <a:rPr lang="en-US" dirty="0" smtClean="0"/>
              <a:t> </a:t>
            </a:r>
          </a:p>
          <a:p>
            <a:r>
              <a:rPr lang="en-US" b="1" dirty="0" smtClean="0"/>
              <a:t>Materials</a:t>
            </a:r>
            <a:endParaRPr lang="en-US" dirty="0" smtClean="0"/>
          </a:p>
          <a:p>
            <a:pPr lvl="0"/>
            <a:r>
              <a:rPr lang="en-US" dirty="0" smtClean="0"/>
              <a:t>Chart paper, markers</a:t>
            </a:r>
          </a:p>
          <a:p>
            <a:r>
              <a:rPr lang="en-US" dirty="0" smtClean="0"/>
              <a:t> </a:t>
            </a:r>
          </a:p>
          <a:p>
            <a:endParaRPr lang="en-US" dirty="0" smtClean="0"/>
          </a:p>
          <a:p>
            <a:pPr>
              <a:spcBef>
                <a:spcPct val="0"/>
              </a:spcBef>
            </a:pP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sz="1200" b="1" kern="1200" dirty="0" smtClean="0">
                <a:solidFill>
                  <a:schemeClr val="tx1"/>
                </a:solidFill>
                <a:latin typeface="+mn-lt"/>
                <a:ea typeface="+mn-ea"/>
                <a:cs typeface="+mn-cs"/>
              </a:rPr>
              <a:t>Section 5: Supporting Change</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Time: 85 minutes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Training Objectives:</a:t>
            </a:r>
            <a:endParaRPr lang="en-US" sz="1200" kern="1200" dirty="0" smtClean="0">
              <a:solidFill>
                <a:schemeClr val="tx1"/>
              </a:solidFill>
              <a:latin typeface="+mn-lt"/>
              <a:ea typeface="+mn-ea"/>
              <a:cs typeface="+mn-cs"/>
            </a:endParaRPr>
          </a:p>
          <a:p>
            <a:pPr lvl="0">
              <a:buFont typeface="Arial" pitchFamily="34" charset="0"/>
              <a:buChar char="•"/>
            </a:pPr>
            <a:r>
              <a:rPr lang="en-US" sz="1200" b="0" kern="1200" dirty="0" smtClean="0">
                <a:solidFill>
                  <a:schemeClr val="tx1"/>
                </a:solidFill>
                <a:latin typeface="+mn-lt"/>
                <a:ea typeface="+mn-ea"/>
                <a:cs typeface="+mn-cs"/>
              </a:rPr>
              <a:t>To help participants identify elements of lessons that work to develop conceptual understanding, procedural skill and fluency, and application of mathematics. </a:t>
            </a:r>
          </a:p>
          <a:p>
            <a:pPr lvl="0">
              <a:buFont typeface="Arial" pitchFamily="34" charset="0"/>
              <a:buChar char="•"/>
            </a:pPr>
            <a:r>
              <a:rPr lang="en-US" sz="1200" b="0" kern="1200" dirty="0" smtClean="0">
                <a:solidFill>
                  <a:schemeClr val="tx1"/>
                </a:solidFill>
                <a:latin typeface="+mn-lt"/>
                <a:ea typeface="+mn-ea"/>
                <a:cs typeface="+mn-cs"/>
              </a:rPr>
              <a:t>To provide participants with instructional strategies for teaching the content standards through problem solving, for helping students to develop procedural skill and fluency, and to provide students with opportunities to apply their mathematical understandings. </a:t>
            </a:r>
          </a:p>
          <a:p>
            <a:pPr lvl="0">
              <a:buFont typeface="Arial" pitchFamily="34" charset="0"/>
              <a:buChar char="•"/>
            </a:pPr>
            <a:r>
              <a:rPr lang="en-US" sz="1200" b="0" kern="1200" dirty="0" smtClean="0">
                <a:solidFill>
                  <a:schemeClr val="tx1"/>
                </a:solidFill>
                <a:latin typeface="+mn-lt"/>
                <a:ea typeface="+mn-ea"/>
                <a:cs typeface="+mn-cs"/>
              </a:rPr>
              <a:t>To have participants create a plan for disseminating big ideas from the session with teachers at their school</a:t>
            </a:r>
          </a:p>
          <a:p>
            <a:pPr lvl="0">
              <a:buFont typeface="Arial" pitchFamily="34" charset="0"/>
              <a:buChar char="•"/>
            </a:pPr>
            <a:r>
              <a:rPr lang="en-US" sz="1200" b="0" kern="1200" dirty="0" smtClean="0">
                <a:solidFill>
                  <a:schemeClr val="tx1"/>
                </a:solidFill>
                <a:latin typeface="+mn-lt"/>
                <a:ea typeface="+mn-ea"/>
                <a:cs typeface="+mn-cs"/>
              </a:rPr>
              <a:t>To have participants anticipate specific teacher questions and challenges around implementing lessons that incorporate the Standards for Mathematical Content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Outline:</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b="0" kern="1200" dirty="0" smtClean="0">
                <a:solidFill>
                  <a:schemeClr val="tx1"/>
                </a:solidFill>
                <a:latin typeface="+mn-lt"/>
                <a:ea typeface="+mn-ea"/>
                <a:cs typeface="+mn-cs"/>
              </a:rPr>
              <a:t>Participants will begin by watching the videos </a:t>
            </a:r>
            <a:r>
              <a:rPr lang="en-US" i="1" baseline="0" dirty="0" smtClean="0"/>
              <a:t>Skip Counting with Counting Collections </a:t>
            </a:r>
            <a:r>
              <a:rPr lang="en-US" sz="1200" b="0" kern="1200" dirty="0" smtClean="0">
                <a:solidFill>
                  <a:schemeClr val="tx1"/>
                </a:solidFill>
                <a:latin typeface="+mn-lt"/>
                <a:ea typeface="+mn-ea"/>
                <a:cs typeface="+mn-cs"/>
              </a:rPr>
              <a:t>and </a:t>
            </a:r>
            <a:r>
              <a:rPr lang="en-US" sz="1200" b="0" i="1" kern="1200" dirty="0" smtClean="0">
                <a:solidFill>
                  <a:schemeClr val="tx1"/>
                </a:solidFill>
                <a:latin typeface="+mn-lt"/>
                <a:ea typeface="+mn-ea"/>
                <a:cs typeface="+mn-cs"/>
              </a:rPr>
              <a:t>What Fraction of the Shape is Red</a:t>
            </a:r>
            <a:r>
              <a:rPr lang="en-US" sz="1200" b="0" kern="1200" dirty="0" smtClean="0">
                <a:solidFill>
                  <a:schemeClr val="tx1"/>
                </a:solidFill>
                <a:latin typeface="+mn-lt"/>
                <a:ea typeface="+mn-ea"/>
                <a:cs typeface="+mn-cs"/>
              </a:rPr>
              <a:t>. During each video, participants will take notes on the corresponding </a:t>
            </a:r>
            <a:r>
              <a:rPr lang="en-US" sz="1200" b="0" i="1" kern="1200" dirty="0" smtClean="0">
                <a:solidFill>
                  <a:schemeClr val="tx1"/>
                </a:solidFill>
                <a:latin typeface="+mn-lt"/>
                <a:ea typeface="+mn-ea"/>
                <a:cs typeface="+mn-cs"/>
              </a:rPr>
              <a:t>Video Observation </a:t>
            </a:r>
            <a:r>
              <a:rPr lang="en-US" sz="1200" b="0" kern="1200" dirty="0" smtClean="0">
                <a:solidFill>
                  <a:schemeClr val="tx1"/>
                </a:solidFill>
                <a:latin typeface="+mn-lt"/>
                <a:ea typeface="+mn-ea"/>
                <a:cs typeface="+mn-cs"/>
              </a:rPr>
              <a:t>worksheet. After each video, discuss the strategies that were seen and the evidence provided as a large group and chart strategies to use as a master resource. </a:t>
            </a:r>
          </a:p>
          <a:p>
            <a:pPr marL="228600" lvl="0" indent="-228600">
              <a:buFont typeface="+mj-lt"/>
              <a:buAutoNum type="arabicPeriod"/>
            </a:pPr>
            <a:r>
              <a:rPr lang="en-US" sz="1200" b="0" kern="1200" dirty="0" smtClean="0">
                <a:solidFill>
                  <a:schemeClr val="tx1"/>
                </a:solidFill>
                <a:latin typeface="+mn-lt"/>
                <a:ea typeface="+mn-ea"/>
                <a:cs typeface="+mn-cs"/>
              </a:rPr>
              <a:t>Participants will then begin to think about areas of instructional practice that will need to be addressed with the teachers with whom they work. Participants will be asked to consider this through the lens of approaching teachers with the idea of rather than learning to teach in a completely new way, working towards enhancing the instructional strategies in place now so that they help students to meet the expectations of the CCS-Math. To experience this, participants will explore ways that current strategies, such as concept cards/maps, journals, group work, decision making and so forth, can be restructured to meet the new expectations. Participants will Jigsaw each of the instructional strategy areas during which they will examine instructional strategies and/or examples, discuss how the examples can be implemented, and generate at least one new idea to share with others.  </a:t>
            </a:r>
          </a:p>
          <a:p>
            <a:pPr marL="228600" lvl="0" indent="-228600">
              <a:buFont typeface="+mj-lt"/>
              <a:buAutoNum type="arabicPeriod"/>
            </a:pPr>
            <a:r>
              <a:rPr lang="en-US" sz="1200" b="0" kern="1200" dirty="0" smtClean="0">
                <a:solidFill>
                  <a:schemeClr val="tx1"/>
                </a:solidFill>
                <a:latin typeface="+mn-lt"/>
                <a:ea typeface="+mn-ea"/>
                <a:cs typeface="+mn-cs"/>
              </a:rPr>
              <a:t>Participants will return to their ‘home’ group and discuss their strategy and new idea and as a group will wrap-up the activity by working together to make a plan for helping the teachers they work with understand and implement the key ideas and strategies presented in the module</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Supporting Documents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Video Observation Sheets</a:t>
            </a:r>
          </a:p>
          <a:p>
            <a:r>
              <a:rPr lang="en-US" sz="1200" kern="1200" dirty="0" smtClean="0">
                <a:solidFill>
                  <a:schemeClr val="tx1"/>
                </a:solidFill>
                <a:latin typeface="+mn-lt"/>
                <a:ea typeface="+mn-ea"/>
                <a:cs typeface="+mn-cs"/>
              </a:rPr>
              <a:t>A New Spin on Old Strategies</a:t>
            </a:r>
          </a:p>
          <a:p>
            <a:r>
              <a:rPr lang="en-US" sz="1200" kern="1200" dirty="0" smtClean="0">
                <a:solidFill>
                  <a:schemeClr val="tx1"/>
                </a:solidFill>
                <a:latin typeface="+mn-lt"/>
                <a:ea typeface="+mn-ea"/>
                <a:cs typeface="+mn-cs"/>
              </a:rPr>
              <a:t>Group 1: Math Journals</a:t>
            </a:r>
          </a:p>
          <a:p>
            <a:r>
              <a:rPr lang="en-US" sz="1200" kern="1200" dirty="0" smtClean="0">
                <a:solidFill>
                  <a:schemeClr val="tx1"/>
                </a:solidFill>
                <a:latin typeface="+mn-lt"/>
                <a:ea typeface="+mn-ea"/>
                <a:cs typeface="+mn-cs"/>
              </a:rPr>
              <a:t>Group 2: Mathematical Language</a:t>
            </a:r>
          </a:p>
          <a:p>
            <a:r>
              <a:rPr lang="en-US" sz="1200" kern="1200" dirty="0" smtClean="0">
                <a:solidFill>
                  <a:schemeClr val="tx1"/>
                </a:solidFill>
                <a:latin typeface="+mn-lt"/>
                <a:ea typeface="+mn-ea"/>
                <a:cs typeface="+mn-cs"/>
              </a:rPr>
              <a:t>Group 3: Fluency</a:t>
            </a:r>
          </a:p>
          <a:p>
            <a:r>
              <a:rPr lang="en-US" sz="1200" kern="1200" dirty="0" smtClean="0">
                <a:solidFill>
                  <a:schemeClr val="tx1"/>
                </a:solidFill>
                <a:latin typeface="+mn-lt"/>
                <a:ea typeface="+mn-ea"/>
                <a:cs typeface="+mn-cs"/>
              </a:rPr>
              <a:t>Group 4: Group Work and Decision Making</a:t>
            </a:r>
          </a:p>
          <a:p>
            <a:r>
              <a:rPr lang="en-US" sz="1200" kern="1200" dirty="0" smtClean="0">
                <a:solidFill>
                  <a:schemeClr val="tx1"/>
                </a:solidFill>
                <a:latin typeface="+mn-lt"/>
                <a:ea typeface="+mn-ea"/>
                <a:cs typeface="+mn-cs"/>
              </a:rPr>
              <a:t>Next Steps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Materials</a:t>
            </a:r>
            <a:endParaRPr lang="en-US" sz="1200"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 and tape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Notes: If time is a factor at this point in the day, you may opt to only play one video giving participants enough time to review each of the strategies in the Jigsaw activity. </a:t>
            </a:r>
            <a:endParaRPr lang="en-US" sz="1200" kern="1200" dirty="0" smtClean="0">
              <a:solidFill>
                <a:schemeClr val="tx1"/>
              </a:solidFill>
              <a:latin typeface="+mn-lt"/>
              <a:ea typeface="+mn-ea"/>
              <a:cs typeface="+mn-cs"/>
            </a:endParaRPr>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60</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Counting Collections: Kindergarten</a:t>
            </a:r>
          </a:p>
          <a:p>
            <a:pPr>
              <a:spcBef>
                <a:spcPct val="0"/>
              </a:spcBef>
            </a:pPr>
            <a:r>
              <a:rPr lang="en-US" dirty="0" smtClean="0"/>
              <a:t>To begin the activity explain to participants that they will watch two videos; one showing</a:t>
            </a:r>
            <a:r>
              <a:rPr lang="en-US" baseline="0" dirty="0" smtClean="0"/>
              <a:t> parts of a primary lesson and one showing parts of an intermediate lesson. While watching the videos, participants should makes notes on the Video Observation sheet provided in the Participant Guide on </a:t>
            </a:r>
            <a:r>
              <a:rPr lang="en-US" b="1" baseline="0" dirty="0" smtClean="0"/>
              <a:t>pages 25-26</a:t>
            </a:r>
            <a:r>
              <a:rPr lang="en-US" baseline="0" dirty="0" smtClean="0"/>
              <a:t>. After each video, pause for a short discussion centered around participants’ observation notes and chart instructional strategies used and discussed as a large group. The goal of watching the videos is to get participants looking for examples of the important aspects of teaching the Content Standards that have been discussed throughout this session, and to also look at additional teaching strategies that they want to bring back to teachers at their school. </a:t>
            </a:r>
          </a:p>
          <a:p>
            <a:pPr>
              <a:spcBef>
                <a:spcPct val="0"/>
              </a:spcBef>
            </a:pPr>
            <a:endParaRPr lang="en-US" baseline="0" dirty="0" smtClean="0"/>
          </a:p>
          <a:p>
            <a:pPr>
              <a:spcBef>
                <a:spcPct val="0"/>
              </a:spcBef>
            </a:pPr>
            <a:r>
              <a:rPr lang="en-US" baseline="0" dirty="0" smtClean="0"/>
              <a:t>Begin by watching the first video, </a:t>
            </a:r>
            <a:r>
              <a:rPr lang="en-US" i="1" baseline="0" dirty="0" smtClean="0"/>
              <a:t>Skip Counting with Counting Collections, </a:t>
            </a:r>
            <a:r>
              <a:rPr lang="en-US" i="0" baseline="0" dirty="0" smtClean="0"/>
              <a:t>that shows part of a Kindergarten lesson. Click on “Watch Video” to play the video from here: </a:t>
            </a:r>
            <a:r>
              <a:rPr lang="en-US" dirty="0" smtClean="0"/>
              <a:t>https://www.teachingchannel.org/videos/skip-counting-with-kindergarteners. The video is </a:t>
            </a:r>
            <a:r>
              <a:rPr lang="en-US" b="1" dirty="0" smtClean="0"/>
              <a:t>12 minutes </a:t>
            </a:r>
            <a:r>
              <a:rPr lang="en-US" dirty="0" smtClean="0"/>
              <a:t>long.</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6823492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a:t>
            </a:r>
            <a:r>
              <a:rPr lang="en-US" b="1" baseline="0" dirty="0" smtClean="0"/>
              <a:t> Fraction of This Shape is Red?</a:t>
            </a:r>
            <a:endParaRPr lang="en-US" b="1" dirty="0" smtClean="0"/>
          </a:p>
          <a:p>
            <a:pPr>
              <a:spcBef>
                <a:spcPct val="0"/>
              </a:spcBef>
            </a:pPr>
            <a:r>
              <a:rPr lang="en-US" dirty="0" smtClean="0"/>
              <a:t>Following</a:t>
            </a:r>
            <a:r>
              <a:rPr lang="en-US" baseline="0" dirty="0" smtClean="0"/>
              <a:t> the discussion of the Kindergarten lesson, watch the video </a:t>
            </a:r>
            <a:r>
              <a:rPr lang="en-US" i="1" baseline="0" dirty="0" smtClean="0"/>
              <a:t>What Fraction of This Shape is Red </a:t>
            </a:r>
            <a:r>
              <a:rPr lang="en-US" i="0" baseline="0" dirty="0" smtClean="0"/>
              <a:t>that takes place in a fifth grade classroom. Click on “Watch Video” to play the video from here: </a:t>
            </a:r>
            <a:r>
              <a:rPr lang="en-US" dirty="0" smtClean="0"/>
              <a:t>https://www.teachingchannel.org/videos/teaching-fractions. The</a:t>
            </a:r>
            <a:r>
              <a:rPr lang="en-US" baseline="0" dirty="0" smtClean="0"/>
              <a:t> video</a:t>
            </a:r>
            <a:r>
              <a:rPr lang="en-US" dirty="0" smtClean="0"/>
              <a:t> is </a:t>
            </a:r>
            <a:r>
              <a:rPr lang="en-US" b="1" dirty="0" smtClean="0"/>
              <a:t>5 minutes </a:t>
            </a:r>
            <a:r>
              <a:rPr lang="en-US" dirty="0" smtClean="0"/>
              <a:t>long. Again discuss and chart the instructional strategies</a:t>
            </a:r>
            <a:r>
              <a:rPr lang="en-US" baseline="0" dirty="0" smtClean="0"/>
              <a:t> used by the teacher. </a:t>
            </a:r>
          </a:p>
          <a:p>
            <a:pPr>
              <a:spcBef>
                <a:spcPct val="0"/>
              </a:spcBef>
            </a:pPr>
            <a:endParaRPr lang="en-US" baseline="0" dirty="0" smtClean="0"/>
          </a:p>
          <a:p>
            <a:pPr>
              <a:spcBef>
                <a:spcPct val="0"/>
              </a:spcBef>
            </a:pPr>
            <a:r>
              <a:rPr lang="en-US" baseline="0" dirty="0" smtClean="0"/>
              <a:t>(Note: In this video, </a:t>
            </a:r>
            <a:r>
              <a:rPr lang="en-US" i="1" baseline="0" dirty="0" smtClean="0"/>
              <a:t>What Fraction of this Shape is Red, </a:t>
            </a:r>
            <a:r>
              <a:rPr lang="en-US" i="0" baseline="0" dirty="0" smtClean="0"/>
              <a:t>the standards being addressed are 3</a:t>
            </a:r>
            <a:r>
              <a:rPr lang="en-US" i="0" baseline="30000" dirty="0" smtClean="0"/>
              <a:t>rd</a:t>
            </a:r>
            <a:r>
              <a:rPr lang="en-US" i="0" baseline="0" dirty="0" smtClean="0"/>
              <a:t> grade standards and this lesson is being delivered in a 5</a:t>
            </a:r>
            <a:r>
              <a:rPr lang="en-US" i="0" baseline="30000" dirty="0" smtClean="0"/>
              <a:t>th</a:t>
            </a:r>
            <a:r>
              <a:rPr lang="en-US" i="0" baseline="0" dirty="0" smtClean="0"/>
              <a:t> grade classroom setting. So, while the lesson is worth watching because of the strategies being used, participants should be able to point out that it is not grade level appropriate for 5</a:t>
            </a:r>
            <a:r>
              <a:rPr lang="en-US" i="0" baseline="30000" dirty="0" smtClean="0"/>
              <a:t>th</a:t>
            </a:r>
            <a:r>
              <a:rPr lang="en-US" i="0" baseline="0" dirty="0" smtClean="0"/>
              <a:t> grade.)</a:t>
            </a:r>
            <a:r>
              <a:rPr lang="en-US" baseline="0" dirty="0" smtClean="0"/>
              <a:t> </a:t>
            </a:r>
            <a:endParaRPr lang="en-US" dirty="0" smtClean="0"/>
          </a:p>
          <a:p>
            <a:pPr>
              <a:spcBef>
                <a:spcPct val="0"/>
              </a:spcBef>
            </a:pPr>
            <a:endParaRPr lang="en-US" dirty="0" smtClean="0"/>
          </a:p>
          <a:p>
            <a:pPr>
              <a:spcBef>
                <a:spcPct val="0"/>
              </a:spcBef>
            </a:pPr>
            <a:r>
              <a:rPr lang="en-US" dirty="0" smtClean="0"/>
              <a:t>After the discussion on the second video, explain to participants</a:t>
            </a:r>
            <a:r>
              <a:rPr lang="en-US" baseline="0" dirty="0" smtClean="0"/>
              <a:t> that they will now have an opportunity to explore some additional strategies and resources for teaching the CCS-Math Content Standards.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840399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A New Spin on Old Strategies</a:t>
            </a:r>
            <a:endParaRPr lang="en-US" dirty="0" smtClean="0"/>
          </a:p>
          <a:p>
            <a:r>
              <a:rPr lang="en-US" dirty="0" smtClean="0"/>
              <a:t>Participants will work in small groups to examine four different Math strategies and/or resources. The group</a:t>
            </a:r>
            <a:r>
              <a:rPr lang="en-US" baseline="0" dirty="0" smtClean="0"/>
              <a:t> that participant sat in to watch the video will become their home group. Have p</a:t>
            </a:r>
            <a:r>
              <a:rPr lang="en-US" dirty="0" smtClean="0"/>
              <a:t>articipants number off at each table until everyone has a number representing 1, 2, 3, or 4. Then, participants will move into their</a:t>
            </a:r>
            <a:r>
              <a:rPr lang="en-US" baseline="0" dirty="0" smtClean="0"/>
              <a:t> Jigsaw groups (1’s will become Group 1 and discuss Journals, 2’s will become Group 2 and discuss Mathematical Language, etc.). On the notes page in the Participant Guide, each participant should note key points that come out of the discussion and the group should develop at least one new way to implement the strategy being discussed. (Allow 15 minutes for the Jigsaw discussions)</a:t>
            </a:r>
          </a:p>
          <a:p>
            <a:endParaRPr lang="en-US" baseline="0" dirty="0" smtClean="0"/>
          </a:p>
          <a:p>
            <a:r>
              <a:rPr lang="en-US" baseline="0" dirty="0" smtClean="0"/>
              <a:t>When time is called, participants will move back to their ‘home’ group and each person will have 5 minutes to discuss their strategy/resource. </a:t>
            </a:r>
            <a:endParaRPr lang="en-US" dirty="0" smtClean="0"/>
          </a:p>
          <a:p>
            <a:r>
              <a:rPr lang="en-US" dirty="0" smtClean="0"/>
              <a:t> </a:t>
            </a:r>
          </a:p>
          <a:p>
            <a:endParaRPr lang="en-US" dirty="0" smtClean="0"/>
          </a:p>
          <a:p>
            <a:r>
              <a:rPr lang="en-US" dirty="0" smtClean="0"/>
              <a:t>Notes about setting up and managing movement to tables:</a:t>
            </a:r>
          </a:p>
          <a:p>
            <a:r>
              <a:rPr lang="en-US" dirty="0" smtClean="0"/>
              <a:t>• In cases where you are working with a large number of participants, create multiple jigsaw groups (e.g., two to three groups labeled as Group 1, two to three groups labeled as Group 2, etc.) so that there are no more than six participants at any one table at any one time.</a:t>
            </a:r>
          </a:p>
          <a:p>
            <a:r>
              <a:rPr lang="en-US" dirty="0" smtClean="0"/>
              <a:t>•Make sure that each table is clearly labeled (use the cardstock that has been provided with the supplies to label</a:t>
            </a:r>
            <a:r>
              <a:rPr lang="en-US" baseline="0" dirty="0" smtClean="0"/>
              <a:t> tables</a:t>
            </a:r>
            <a:r>
              <a:rPr lang="en-US" dirty="0" smtClean="0"/>
              <a:t>) so that groups are not trying to figure out where they are going as they move.</a:t>
            </a:r>
          </a:p>
          <a:p>
            <a:r>
              <a:rPr lang="en-US" dirty="0" smtClean="0"/>
              <a:t>•Give participants a 1 minute wrap-up warning at each table so that they can conclude their conversations and prepare to move to the next table.</a:t>
            </a:r>
          </a:p>
          <a:p>
            <a:r>
              <a:rPr lang="en-US" dirty="0" smtClean="0"/>
              <a:t> </a:t>
            </a:r>
          </a:p>
          <a:p>
            <a:r>
              <a:rPr lang="en-US" dirty="0" smtClean="0"/>
              <a:t>“Set up” this activity to participants by explaining that they might explore strategies they already know. However, a new spin has been put on each strategy in order to meet the challenges presented by the CCS-Math. Also, explain that at there is space within the Participant</a:t>
            </a:r>
            <a:r>
              <a:rPr lang="en-US" baseline="0" dirty="0" smtClean="0"/>
              <a:t> Guide on </a:t>
            </a:r>
            <a:r>
              <a:rPr lang="en-US" b="1" baseline="0" dirty="0" smtClean="0"/>
              <a:t>pages 27-28</a:t>
            </a:r>
            <a:r>
              <a:rPr lang="en-US" baseline="0" dirty="0" smtClean="0"/>
              <a:t> on which they can make notes about the important points they want to bring back to their ‘home’ group and to teachers at their school.</a:t>
            </a:r>
            <a:endParaRPr lang="en-US" dirty="0" smtClean="0"/>
          </a:p>
          <a:p>
            <a:r>
              <a:rPr lang="en-US" dirty="0" smtClean="0"/>
              <a:t> </a:t>
            </a:r>
          </a:p>
          <a:p>
            <a:r>
              <a:rPr lang="en-US" dirty="0" smtClean="0"/>
              <a:t>After the ‘home’ group discussion is complete, debrief the strategies/resources as a large group and highlight and chart some new ideas generated.</a:t>
            </a:r>
            <a:r>
              <a:rPr lang="en-US" baseline="0" dirty="0" smtClean="0"/>
              <a:t> </a:t>
            </a:r>
            <a:endParaRPr lang="en-US" dirty="0" smtClean="0"/>
          </a:p>
          <a:p>
            <a:r>
              <a:rPr lang="en-US" dirty="0" smtClean="0"/>
              <a:t> </a:t>
            </a:r>
          </a:p>
          <a:p>
            <a:r>
              <a:rPr lang="en-US" dirty="0" smtClean="0"/>
              <a:t>Transition to the last part of this</a:t>
            </a:r>
            <a:r>
              <a:rPr lang="en-US" baseline="0" dirty="0" smtClean="0"/>
              <a:t> section</a:t>
            </a:r>
            <a:r>
              <a:rPr lang="en-US" dirty="0" smtClean="0"/>
              <a:t> by asking participants how they will now share this information back at their school site</a:t>
            </a:r>
            <a:r>
              <a:rPr lang="en-US" baseline="0" dirty="0" smtClean="0"/>
              <a:t> and allow participants to make notes on the Next Steps worksheet on </a:t>
            </a:r>
            <a:r>
              <a:rPr lang="en-US" b="1" baseline="0" dirty="0" smtClean="0"/>
              <a:t>page 39 </a:t>
            </a:r>
            <a:r>
              <a:rPr lang="en-US" baseline="0" dirty="0" smtClean="0"/>
              <a:t>in the Participant Guide.</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63</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327523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g</a:t>
            </a:r>
            <a:r>
              <a:rPr lang="en-US" dirty="0" smtClean="0"/>
              <a:t>oal</a:t>
            </a:r>
            <a:r>
              <a:rPr lang="en-US" baseline="0" dirty="0" smtClean="0"/>
              <a:t> of the Closing </a:t>
            </a:r>
            <a:r>
              <a:rPr lang="en-US" baseline="0" dirty="0" err="1" smtClean="0"/>
              <a:t>Activites</a:t>
            </a:r>
            <a:r>
              <a:rPr lang="en-US" baseline="0" dirty="0" smtClean="0"/>
              <a:t> is for p</a:t>
            </a:r>
            <a:r>
              <a:rPr lang="en-US" dirty="0" smtClean="0"/>
              <a:t>articipants to determine how they will take the key information back to their peers</a:t>
            </a:r>
            <a:r>
              <a:rPr lang="en-US" baseline="0" dirty="0" smtClean="0"/>
              <a:t> at their school so that everyone gains a shared understanding.</a:t>
            </a:r>
          </a:p>
          <a:p>
            <a:pPr>
              <a:spcBef>
                <a:spcPct val="0"/>
              </a:spcBef>
            </a:pPr>
            <a:endParaRPr lang="en-US" baseline="0" dirty="0" smtClean="0"/>
          </a:p>
          <a:p>
            <a:pPr>
              <a:spcBef>
                <a:spcPct val="0"/>
              </a:spcBef>
            </a:pPr>
            <a:r>
              <a:rPr lang="en-US" baseline="0" dirty="0" smtClean="0"/>
              <a:t>Total Time on Closing Activities: </a:t>
            </a:r>
            <a:r>
              <a:rPr lang="en-US" b="1" baseline="0" dirty="0" smtClean="0"/>
              <a:t>5 minutes</a:t>
            </a:r>
          </a:p>
          <a:p>
            <a:pPr>
              <a:spcBef>
                <a:spcPct val="0"/>
              </a:spcBef>
            </a:pPr>
            <a:endParaRPr lang="en-US" baseline="0" dirty="0" smtClean="0"/>
          </a:p>
          <a:p>
            <a:pPr>
              <a:spcBef>
                <a:spcPct val="0"/>
              </a:spcBef>
            </a:pPr>
            <a:r>
              <a:rPr lang="en-US" baseline="0" dirty="0" smtClean="0"/>
              <a:t>Closing Activities at a Glance:</a:t>
            </a:r>
          </a:p>
          <a:p>
            <a:pPr marL="230491" indent="-230491">
              <a:spcBef>
                <a:spcPct val="0"/>
              </a:spcBef>
              <a:buNone/>
            </a:pPr>
            <a:r>
              <a:rPr lang="en-US" baseline="0" dirty="0" smtClean="0"/>
              <a:t>1. Review the Module 2 Outcomes.</a:t>
            </a:r>
          </a:p>
          <a:p>
            <a:pPr marL="230491" indent="-230491">
              <a:spcBef>
                <a:spcPct val="0"/>
              </a:spcBef>
              <a:buNone/>
            </a:pPr>
            <a:r>
              <a:rPr lang="en-US" b="0" baseline="0" dirty="0" smtClean="0"/>
              <a:t>2. Have participants complete the Post-Assessment.</a:t>
            </a:r>
          </a:p>
          <a:p>
            <a:pPr marL="230491" indent="-230491">
              <a:spcBef>
                <a:spcPct val="0"/>
              </a:spcBef>
              <a:buNone/>
            </a:pPr>
            <a:r>
              <a:rPr lang="en-US" b="0" baseline="0" dirty="0" smtClean="0"/>
              <a:t>3. Have participants complete the on line Session Evaluation located here: </a:t>
            </a:r>
            <a:r>
              <a:rPr lang="en-US" sz="1200" u="none" strike="noStrike" kern="1200" dirty="0" smtClean="0">
                <a:solidFill>
                  <a:schemeClr val="tx1"/>
                </a:solidFill>
                <a:latin typeface="+mn-lt"/>
                <a:ea typeface="+mn-ea"/>
                <a:cs typeface="+mn-cs"/>
                <a:hlinkClick r:id="rId3"/>
              </a:rPr>
              <a:t>http://surveys.pcgus.com/s3/CT-Math-Module-2-K-5</a:t>
            </a:r>
            <a:r>
              <a:rPr lang="en-US" sz="1200" kern="1200" dirty="0" smtClean="0">
                <a:solidFill>
                  <a:schemeClr val="tx1"/>
                </a:solidFill>
                <a:latin typeface="+mn-lt"/>
                <a:ea typeface="+mn-ea"/>
                <a:cs typeface="+mn-cs"/>
              </a:rPr>
              <a:t>.</a:t>
            </a:r>
            <a:r>
              <a:rPr lang="en-US" b="0" baseline="0" dirty="0" smtClean="0"/>
              <a:t> </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4/18/2014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64</a:t>
            </a:fld>
            <a:endParaRPr lang="en-US" dirty="0">
              <a:latin typeface="Arial" pitchFamily="34" charset="0"/>
            </a:endParaRPr>
          </a:p>
        </p:txBody>
      </p:sp>
    </p:spTree>
    <p:extLst>
      <p:ext uri="{BB962C8B-B14F-4D97-AF65-F5344CB8AC3E}">
        <p14:creationId xmlns:p14="http://schemas.microsoft.com/office/powerpoint/2010/main" xmlns="" val="1280174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65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continued.</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66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as well (</a:t>
            </a:r>
            <a:r>
              <a:rPr lang="en-US" sz="1200" u="sng" dirty="0" smtClean="0">
                <a:solidFill>
                  <a:schemeClr val="accent1"/>
                </a:solidFill>
                <a:hlinkClick r:id="rId3"/>
              </a:rPr>
              <a:t>http://surveys.pcgus.com/s3/CT-Math-Module-2-K-5</a:t>
            </a:r>
            <a:r>
              <a:rPr lang="en-US" sz="1200" u="sng" dirty="0" smtClean="0">
                <a:solidFill>
                  <a:schemeClr val="accent1"/>
                </a:solidFill>
              </a:rPr>
              <a:t>)</a:t>
            </a:r>
            <a:endParaRPr lang="en-US" dirty="0" smtClean="0"/>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67</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498819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68</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73517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lnSpc>
                <a:spcPct val="90000"/>
              </a:lnSpc>
              <a:spcBef>
                <a:spcPct val="0"/>
              </a:spcBef>
            </a:pPr>
            <a:r>
              <a:rPr lang="en-US" dirty="0" smtClean="0"/>
              <a:t>Begin by review </a:t>
            </a:r>
            <a:r>
              <a:rPr lang="en-US" baseline="0" dirty="0" smtClean="0"/>
              <a:t>key ideas from Module 1 using the next five slides: </a:t>
            </a:r>
          </a:p>
          <a:p>
            <a:pPr>
              <a:lnSpc>
                <a:spcPct val="90000"/>
              </a:lnSpc>
              <a:spcBef>
                <a:spcPct val="0"/>
              </a:spcBef>
            </a:pPr>
            <a:endParaRPr lang="en-US" dirty="0" smtClean="0"/>
          </a:p>
          <a:p>
            <a:pPr>
              <a:lnSpc>
                <a:spcPct val="90000"/>
              </a:lnSpc>
              <a:spcBef>
                <a:spcPct val="0"/>
              </a:spcBef>
            </a:pPr>
            <a:r>
              <a:rPr lang="en-US" dirty="0" smtClean="0"/>
              <a:t>There are two parts to the Common Core Standards for Mathematics, Standards for Mathematical Content and Standards for Mathematical Practice. Together they define what students should understand and be able to do in their study of mathematics in order to be college and career ready. </a:t>
            </a:r>
          </a:p>
          <a:p>
            <a:pPr>
              <a:lnSpc>
                <a:spcPct val="90000"/>
              </a:lnSpc>
              <a:spcBef>
                <a:spcPct val="0"/>
              </a:spcBef>
            </a:pPr>
            <a:endParaRPr lang="en-US" dirty="0" smtClean="0"/>
          </a:p>
          <a:p>
            <a:pPr defTabSz="907268">
              <a:lnSpc>
                <a:spcPct val="90000"/>
              </a:lnSpc>
              <a:spcBef>
                <a:spcPct val="0"/>
              </a:spcBef>
              <a:defRPr/>
            </a:pPr>
            <a:r>
              <a:rPr lang="en-US" dirty="0" smtClean="0"/>
              <a:t>The Standards for Mathematical </a:t>
            </a:r>
            <a:r>
              <a:rPr lang="en-US" b="1" dirty="0" smtClean="0"/>
              <a:t>Practice</a:t>
            </a:r>
            <a:r>
              <a:rPr lang="en-US" b="1" baseline="0" dirty="0" smtClean="0"/>
              <a:t> </a:t>
            </a:r>
            <a:r>
              <a:rPr lang="en-US" dirty="0" smtClean="0"/>
              <a:t>are often simply called the Practice Standards or the Practices. The Practices include the mathematical habits of mind and mathematical expertise that students should develop such as reasoning, communication, making arguments, and modeling. These were the focus of Module 1, delivered in March.</a:t>
            </a:r>
          </a:p>
          <a:p>
            <a:pPr defTabSz="907268">
              <a:lnSpc>
                <a:spcPct val="90000"/>
              </a:lnSpc>
              <a:spcBef>
                <a:spcPct val="0"/>
              </a:spcBef>
              <a:defRPr/>
            </a:pPr>
            <a:endParaRPr lang="en-US" dirty="0" smtClean="0"/>
          </a:p>
          <a:p>
            <a:pPr>
              <a:lnSpc>
                <a:spcPct val="90000"/>
              </a:lnSpc>
              <a:spcBef>
                <a:spcPct val="0"/>
              </a:spcBef>
            </a:pPr>
            <a:r>
              <a:rPr lang="en-US" dirty="0" smtClean="0"/>
              <a:t>The Standards for Mathematical </a:t>
            </a:r>
            <a:r>
              <a:rPr lang="en-US" b="1" dirty="0" smtClean="0"/>
              <a:t>Content </a:t>
            </a:r>
            <a:r>
              <a:rPr lang="en-US" dirty="0" smtClean="0"/>
              <a:t>are very specific about concepts, procedures, and skills that are to be learned at each grade level, and contain a defined set of endpoints in the development of each.</a:t>
            </a:r>
            <a:r>
              <a:rPr lang="en-US" baseline="0" dirty="0" smtClean="0"/>
              <a:t> </a:t>
            </a:r>
            <a:r>
              <a:rPr lang="en-US" dirty="0" smtClean="0"/>
              <a:t>This</a:t>
            </a:r>
            <a:r>
              <a:rPr lang="en-US" baseline="0" dirty="0" smtClean="0"/>
              <a:t> will be the focus of this session.</a:t>
            </a:r>
            <a:r>
              <a:rPr lang="en-US" dirty="0" smtClean="0"/>
              <a:t> </a:t>
            </a:r>
          </a:p>
          <a:p>
            <a:pPr>
              <a:lnSpc>
                <a:spcPct val="90000"/>
              </a:lnSpc>
              <a:spcBef>
                <a:spcPct val="0"/>
              </a:spcBef>
            </a:pPr>
            <a:endParaRPr lang="en-US" sz="1400" dirty="0" smtClean="0"/>
          </a:p>
          <a:p>
            <a:pPr>
              <a:lnSpc>
                <a:spcPct val="90000"/>
              </a:lnSpc>
              <a:spcBef>
                <a:spcPct val="0"/>
              </a:spcBef>
            </a:pPr>
            <a:r>
              <a:rPr lang="en-US" b="1" dirty="0" smtClean="0"/>
              <a:t>What’s New About the CSS-Math?</a:t>
            </a:r>
          </a:p>
          <a:p>
            <a:pPr>
              <a:lnSpc>
                <a:spcPct val="90000"/>
              </a:lnSpc>
              <a:spcBef>
                <a:spcPct val="0"/>
              </a:spcBef>
            </a:pPr>
            <a:r>
              <a:rPr lang="en-US"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 </a:t>
            </a:r>
          </a:p>
          <a:p>
            <a:pPr>
              <a:lnSpc>
                <a:spcPct val="90000"/>
              </a:lnSpc>
              <a:spcBef>
                <a:spcPct val="0"/>
              </a:spcBef>
            </a:pP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latin typeface="Arial" pitchFamily="34" charset="0"/>
              </a:rPr>
              <a:pPr/>
              <a:t>7</a:t>
            </a:fld>
            <a:endParaRPr lang="en-US" dirty="0">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latin typeface="Arial" pitchFamily="34" charset="0"/>
              </a:rPr>
              <a:pPr/>
              <a:t>4/18/2014</a:t>
            </a:fld>
            <a:endParaRPr lang="en-US" dirty="0">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84177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dirty="0" smtClean="0"/>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a:t>
            </a:r>
            <a:r>
              <a:rPr lang="en-US" baseline="0" dirty="0" smtClean="0"/>
              <a:t> </a:t>
            </a:r>
            <a:r>
              <a:rPr lang="en-US" dirty="0" smtClean="0"/>
              <a:t>and Data, and determined what work was critical for students at each grade level to address in order to develop the concepts in each domain over time. This change allows teachers to shift their instruction to focus on the major work at their grade and to spend more time in each of these critical areas in order for students to develop a deep understanding through investigation, inquiry and problem solving.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latin typeface="Arial" pitchFamily="34" charset="0"/>
              </a:rPr>
              <a:pPr/>
              <a:t>8</a:t>
            </a:fld>
            <a:endParaRPr lang="en-US" dirty="0">
              <a:latin typeface="Arial" pitchFamily="34" charset="0"/>
            </a:endParaRPr>
          </a:p>
        </p:txBody>
      </p:sp>
    </p:spTree>
    <p:extLst>
      <p:ext uri="{BB962C8B-B14F-4D97-AF65-F5344CB8AC3E}">
        <p14:creationId xmlns:p14="http://schemas.microsoft.com/office/powerpoint/2010/main" xmlns="" val="326566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1891">
              <a:spcBef>
                <a:spcPct val="0"/>
              </a:spcBef>
              <a:defRPr/>
            </a:pPr>
            <a:r>
              <a:rPr lang="en-US" b="1" dirty="0" smtClean="0"/>
              <a:t>Coherence: </a:t>
            </a:r>
            <a:r>
              <a:rPr lang="en-US" dirty="0" smtClean="0"/>
              <a:t>Coherence means ensuring that there is a clear sequence of concepts and skills that build on each other across the grades.</a:t>
            </a:r>
          </a:p>
          <a:p>
            <a:pPr defTabSz="921891">
              <a:spcBef>
                <a:spcPct val="0"/>
              </a:spcBef>
              <a:defRPr/>
            </a:pPr>
            <a:endParaRPr lang="en-US" dirty="0" smtClean="0"/>
          </a:p>
          <a:p>
            <a:pPr>
              <a:spcBef>
                <a:spcPct val="0"/>
              </a:spcBef>
            </a:pPr>
            <a:endParaRPr lang="en-US" dirty="0"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F864F-60E5-47A3-AA0F-8D6C3E193DFD}" type="slidenum">
              <a:rPr lang="en-US">
                <a:latin typeface="Arial" pitchFamily="34" charset="0"/>
              </a:rPr>
              <a:pPr/>
              <a:t>9</a:t>
            </a:fld>
            <a:endParaRPr lang="en-US" dirty="0">
              <a:latin typeface="Arial" pitchFamily="34" charset="0"/>
            </a:endParaRPr>
          </a:p>
        </p:txBody>
      </p:sp>
    </p:spTree>
    <p:extLst>
      <p:ext uri="{BB962C8B-B14F-4D97-AF65-F5344CB8AC3E}">
        <p14:creationId xmlns:p14="http://schemas.microsoft.com/office/powerpoint/2010/main" xmlns="" val="204453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utube.com/watch?v=ZFUAV00bTw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restandards.org/Math/Content/1/NBT/C/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commoncoretools.me/category/progress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youtube.com/watch?v=ONPADo_Nt1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ted.com/talks/dan_meyer_math_curriculum_makeover.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CbO4Gx0Rq4EGOM&amp;tbnid=4ymXHa7MwvEZCM:&amp;ved=0CAUQjRw&amp;url=http://www.eaieducation.com/Product/531080/Fraction_Tiles_Set_with_Tray_Set_of_51.aspx&amp;ei=Ihc2U8D-BozKsQT-hoLgAw&amp;bvm=bv.63808443,d.dmQ&amp;psig=AFQjCNGYn6jqSPN9izElrbMwTTRJ0BSr5w&amp;ust=139614017373736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7" Type="http://schemas.openxmlformats.org/officeDocument/2006/relationships/hyperlink" Target="http://map.mathshell.org/materials/index.ph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arterbalanced.org/" TargetMode="External"/><Relationship Id="rId5" Type="http://schemas.openxmlformats.org/officeDocument/2006/relationships/hyperlink" Target="http://achievethecore.org/" TargetMode="Externa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hyperlink" Target="https://www.teachingchannel.org/videos/skip-counting-with-kindergartener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ttps://www.teachingchannel.org/videos/teaching-fraction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hyperlink" Target="http://surveys.pcgus.com/s3/CT-Math-Module-2-K-5"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99306"/>
                    </a14:imgEffect>
                  </a14:imgLayer>
                </a14:imgProps>
              </a:ext>
              <a:ext uri="{28A0092B-C50C-407E-A947-70E740481C1C}">
                <a14:useLocalDpi xmlns:a14="http://schemas.microsoft.com/office/drawing/2010/main" xmlns=""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xmlns=""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2895600" y="689402"/>
            <a:ext cx="5867400" cy="830997"/>
          </a:xfrm>
          <a:prstGeom prst="rect">
            <a:avLst/>
          </a:prstGeom>
          <a:noFill/>
          <a:ln w="9525">
            <a:noFill/>
            <a:miter lim="800000"/>
            <a:headEnd/>
            <a:tailEnd/>
          </a:ln>
        </p:spPr>
        <p:txBody>
          <a:bodyPr wrap="square">
            <a:spAutoFit/>
          </a:bodyPr>
          <a:lstStyle/>
          <a:p>
            <a:r>
              <a:rPr lang="en-US" sz="2400" dirty="0">
                <a:latin typeface="+mn-lt"/>
              </a:rPr>
              <a:t>The </a:t>
            </a:r>
            <a:r>
              <a:rPr lang="en-US" sz="2400" dirty="0" smtClean="0">
                <a:latin typeface="+mn-lt"/>
              </a:rPr>
              <a:t>CCS-Math </a:t>
            </a:r>
            <a:r>
              <a:rPr lang="en-US" sz="2400" dirty="0">
                <a:latin typeface="+mn-lt"/>
              </a:rPr>
              <a:t>are designed around coherent progressions and conceptual </a:t>
            </a:r>
            <a:r>
              <a:rPr lang="en-US" sz="2400" dirty="0" smtClean="0">
                <a:latin typeface="+mn-lt"/>
              </a:rPr>
              <a:t>connections </a:t>
            </a:r>
            <a:endParaRPr lang="en-US" sz="2400" dirty="0">
              <a:latin typeface="+mn-lt"/>
            </a:endParaRPr>
          </a:p>
        </p:txBody>
      </p:sp>
      <p:grpSp>
        <p:nvGrpSpPr>
          <p:cNvPr id="2" name="Group 7"/>
          <p:cNvGrpSpPr/>
          <p:nvPr/>
        </p:nvGrpSpPr>
        <p:grpSpPr>
          <a:xfrm>
            <a:off x="533400" y="228600"/>
            <a:ext cx="2286000" cy="1752600"/>
            <a:chOff x="3135188" y="-189496"/>
            <a:chExt cx="2416423" cy="1933138"/>
          </a:xfrm>
          <a:solidFill>
            <a:schemeClr val="accent4"/>
          </a:solidFill>
          <a:scene3d>
            <a:camera prst="orthographicFront">
              <a:rot lat="0" lon="0" rev="0"/>
            </a:camera>
            <a:lightRig rig="balanced" dir="t">
              <a:rot lat="0" lon="0" rev="8700000"/>
            </a:lightRig>
          </a:scene3d>
        </p:grpSpPr>
        <p:sp>
          <p:nvSpPr>
            <p:cNvPr id="9" name="Rounded Rectangle 8"/>
            <p:cNvSpPr/>
            <p:nvPr/>
          </p:nvSpPr>
          <p:spPr>
            <a:xfrm>
              <a:off x="3135188" y="-189496"/>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191808" y="-132876"/>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200" dirty="0"/>
                <a:t>Coherence</a:t>
              </a:r>
            </a:p>
          </p:txBody>
        </p:sp>
      </p:grpSp>
      <p:pic>
        <p:nvPicPr>
          <p:cNvPr id="37892" name="Picture 17"/>
          <p:cNvPicPr>
            <a:picLocks noChangeArrowheads="1"/>
          </p:cNvPicPr>
          <p:nvPr/>
        </p:nvPicPr>
        <p:blipFill>
          <a:blip r:embed="rId3" cstate="print"/>
          <a:srcRect l="11058" t="17178" r="24840" b="18205"/>
          <a:stretch>
            <a:fillRect/>
          </a:stretch>
        </p:blipFill>
        <p:spPr bwMode="auto">
          <a:xfrm>
            <a:off x="1828801" y="2100946"/>
            <a:ext cx="5846833" cy="3231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Brace 6"/>
          <p:cNvSpPr/>
          <p:nvPr/>
        </p:nvSpPr>
        <p:spPr>
          <a:xfrm rot="16200000">
            <a:off x="4561116" y="2416632"/>
            <a:ext cx="457200" cy="6248400"/>
          </a:xfrm>
          <a:prstGeom prst="leftBrace">
            <a:avLst>
              <a:gd name="adj1" fmla="val 8333"/>
              <a:gd name="adj2" fmla="val 5036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4125687" y="5662425"/>
            <a:ext cx="4495800" cy="400110"/>
          </a:xfrm>
          <a:prstGeom prst="rect">
            <a:avLst/>
          </a:prstGeom>
          <a:noFill/>
        </p:spPr>
        <p:txBody>
          <a:bodyPr wrap="square" rtlCol="0">
            <a:spAutoFit/>
          </a:bodyPr>
          <a:lstStyle/>
          <a:p>
            <a:r>
              <a:rPr lang="en-US" sz="2000" b="1" dirty="0" smtClean="0">
                <a:latin typeface="+mn-lt"/>
              </a:rPr>
              <a:t>Math Concept Progression K-12</a:t>
            </a:r>
            <a:endParaRPr lang="en-US" sz="2000" b="1" dirty="0">
              <a:latin typeface="+mn-lt"/>
            </a:endParaRPr>
          </a:p>
        </p:txBody>
      </p:sp>
      <p:sp>
        <p:nvSpPr>
          <p:cNvPr id="11" name="TextBox 10"/>
          <p:cNvSpPr txBox="1"/>
          <p:nvPr/>
        </p:nvSpPr>
        <p:spPr>
          <a:xfrm>
            <a:off x="3352800" y="1676400"/>
            <a:ext cx="4495800" cy="400110"/>
          </a:xfrm>
          <a:prstGeom prst="rect">
            <a:avLst/>
          </a:prstGeom>
          <a:noFill/>
        </p:spPr>
        <p:txBody>
          <a:bodyPr wrap="square" rtlCol="0">
            <a:spAutoFit/>
          </a:bodyPr>
          <a:lstStyle/>
          <a:p>
            <a:r>
              <a:rPr lang="en-US" sz="2000" b="1" dirty="0" smtClean="0">
                <a:latin typeface="+mn-lt"/>
              </a:rPr>
              <a:t>All Roads Lead to Algebra……</a:t>
            </a:r>
            <a:endParaRPr lang="en-US" sz="2000" b="1" dirty="0">
              <a:latin typeface="+mn-lt"/>
            </a:endParaRPr>
          </a:p>
        </p:txBody>
      </p:sp>
      <p:sp>
        <p:nvSpPr>
          <p:cNvPr id="12" name="Oval 11"/>
          <p:cNvSpPr/>
          <p:nvPr/>
        </p:nvSpPr>
        <p:spPr>
          <a:xfrm>
            <a:off x="6438900" y="2436599"/>
            <a:ext cx="990600" cy="2514600"/>
          </a:xfrm>
          <a:prstGeom prst="ellipse">
            <a:avLst/>
          </a:prstGeom>
          <a:noFill/>
          <a:ln>
            <a:solidFill>
              <a:schemeClr val="bg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p>
            <a:pPr>
              <a:defRPr/>
            </a:pPr>
            <a:fld id="{38171C33-D6D0-4E30-AA9A-2FBCE4B3736A}" type="slidenum">
              <a:rPr lang="en-US" smtClean="0"/>
              <a:pPr>
                <a:defRPr/>
              </a:pPr>
              <a:t>10</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600"/>
            <a:ext cx="2743200" cy="2862322"/>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marL="342900" indent="-342900">
              <a:buFont typeface="Arial" panose="020B0604020202020204" pitchFamily="34" charset="0"/>
              <a:buChar char="•"/>
              <a:defRPr/>
            </a:pPr>
            <a:r>
              <a:rPr lang="en-US" sz="2000" b="1" dirty="0" smtClean="0">
                <a:solidFill>
                  <a:schemeClr val="bg1"/>
                </a:solidFill>
                <a:latin typeface="+mn-lt"/>
              </a:rPr>
              <a:t>More </a:t>
            </a:r>
            <a:r>
              <a:rPr lang="en-US" sz="2000" b="1" dirty="0">
                <a:solidFill>
                  <a:schemeClr val="bg1"/>
                </a:solidFill>
                <a:latin typeface="+mn-lt"/>
              </a:rPr>
              <a:t>than getting answers</a:t>
            </a:r>
          </a:p>
          <a:p>
            <a:pPr marL="342900" indent="-342900">
              <a:buFont typeface="Arial" panose="020B0604020202020204" pitchFamily="34" charset="0"/>
              <a:buChar char="•"/>
              <a:defRPr/>
            </a:pPr>
            <a:r>
              <a:rPr lang="en-US" sz="2000" b="1" dirty="0" smtClean="0">
                <a:solidFill>
                  <a:schemeClr val="bg1"/>
                </a:solidFill>
                <a:latin typeface="+mn-lt"/>
              </a:rPr>
              <a:t>Not </a:t>
            </a:r>
            <a:r>
              <a:rPr lang="en-US" sz="2000" b="1" dirty="0">
                <a:solidFill>
                  <a:schemeClr val="bg1"/>
                </a:solidFill>
                <a:latin typeface="+mn-lt"/>
              </a:rPr>
              <a:t>just procedures</a:t>
            </a:r>
          </a:p>
          <a:p>
            <a:pPr marL="342900" indent="-342900">
              <a:buFont typeface="Arial" panose="020B0604020202020204" pitchFamily="34" charset="0"/>
              <a:buChar char="•"/>
              <a:defRPr/>
            </a:pPr>
            <a:r>
              <a:rPr lang="en-US" sz="2000" b="1" dirty="0" smtClean="0">
                <a:solidFill>
                  <a:schemeClr val="bg1"/>
                </a:solidFill>
                <a:latin typeface="+mn-lt"/>
              </a:rPr>
              <a:t>Accessing </a:t>
            </a:r>
            <a:r>
              <a:rPr lang="en-US" sz="2000" b="1" dirty="0">
                <a:solidFill>
                  <a:schemeClr val="bg1"/>
                </a:solidFill>
                <a:latin typeface="+mn-lt"/>
              </a:rPr>
              <a:t>concepts to solve problems</a:t>
            </a:r>
          </a:p>
        </p:txBody>
      </p:sp>
      <p:sp>
        <p:nvSpPr>
          <p:cNvPr id="15" name="TextBox 14"/>
          <p:cNvSpPr txBox="1"/>
          <p:nvPr/>
        </p:nvSpPr>
        <p:spPr>
          <a:xfrm>
            <a:off x="3200400" y="2514600"/>
            <a:ext cx="2895600" cy="2862322"/>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marL="342900" indent="-342900">
              <a:buFont typeface="Arial" panose="020B0604020202020204" pitchFamily="34" charset="0"/>
              <a:buChar char="•"/>
              <a:defRPr/>
            </a:pPr>
            <a:r>
              <a:rPr lang="en-US" sz="2000" b="1" dirty="0" smtClean="0">
                <a:solidFill>
                  <a:schemeClr val="bg1"/>
                </a:solidFill>
                <a:latin typeface="+mn-lt"/>
              </a:rPr>
              <a:t>Speed </a:t>
            </a:r>
            <a:r>
              <a:rPr lang="en-US" sz="2000" b="1" dirty="0">
                <a:solidFill>
                  <a:schemeClr val="bg1"/>
                </a:solidFill>
                <a:latin typeface="+mn-lt"/>
              </a:rPr>
              <a:t>and accuracy</a:t>
            </a:r>
          </a:p>
          <a:p>
            <a:pPr marL="342900" indent="-342900">
              <a:buFont typeface="Arial" panose="020B0604020202020204" pitchFamily="34" charset="0"/>
              <a:buChar char="•"/>
              <a:defRPr/>
            </a:pPr>
            <a:r>
              <a:rPr lang="en-US" sz="2000" b="1" dirty="0" smtClean="0">
                <a:solidFill>
                  <a:schemeClr val="bg1"/>
                </a:solidFill>
                <a:latin typeface="+mn-lt"/>
              </a:rPr>
              <a:t>Used </a:t>
            </a:r>
            <a:r>
              <a:rPr lang="en-US" sz="2000" b="1" dirty="0">
                <a:solidFill>
                  <a:schemeClr val="bg1"/>
                </a:solidFill>
                <a:latin typeface="+mn-lt"/>
              </a:rPr>
              <a:t>in solving more complex problems</a:t>
            </a:r>
          </a:p>
          <a:p>
            <a:pPr marL="342900" indent="-342900">
              <a:buFont typeface="Arial" panose="020B0604020202020204" pitchFamily="34" charset="0"/>
              <a:buChar char="•"/>
              <a:defRPr/>
            </a:pPr>
            <a:r>
              <a:rPr lang="en-US" sz="2000" b="1" dirty="0" smtClean="0">
                <a:solidFill>
                  <a:schemeClr val="bg1"/>
                </a:solidFill>
                <a:latin typeface="+mn-lt"/>
              </a:rPr>
              <a:t>Are built on conceptual </a:t>
            </a:r>
            <a:r>
              <a:rPr lang="en-US" sz="2000" b="1" dirty="0">
                <a:solidFill>
                  <a:schemeClr val="bg1"/>
                </a:solidFill>
                <a:latin typeface="+mn-lt"/>
              </a:rPr>
              <a:t>understanding</a:t>
            </a:r>
          </a:p>
        </p:txBody>
      </p:sp>
      <p:sp>
        <p:nvSpPr>
          <p:cNvPr id="16" name="TextBox 15"/>
          <p:cNvSpPr txBox="1"/>
          <p:nvPr/>
        </p:nvSpPr>
        <p:spPr>
          <a:xfrm>
            <a:off x="6324600" y="2514600"/>
            <a:ext cx="2667000" cy="2800767"/>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marL="342900" indent="-342900">
              <a:buFont typeface="Arial" panose="020B0604020202020204" pitchFamily="34" charset="0"/>
              <a:buChar char="•"/>
              <a:defRPr/>
            </a:pPr>
            <a:r>
              <a:rPr lang="en-US" sz="2000" b="1" dirty="0" smtClean="0">
                <a:solidFill>
                  <a:schemeClr val="bg1"/>
                </a:solidFill>
                <a:latin typeface="+mn-lt"/>
              </a:rPr>
              <a:t>Using </a:t>
            </a:r>
            <a:r>
              <a:rPr lang="en-US" sz="2000" b="1" dirty="0">
                <a:solidFill>
                  <a:schemeClr val="bg1"/>
                </a:solidFill>
                <a:latin typeface="+mn-lt"/>
              </a:rPr>
              <a:t>math in real-world scenarios</a:t>
            </a:r>
          </a:p>
          <a:p>
            <a:pPr marL="342900" indent="-342900">
              <a:buFont typeface="Arial" panose="020B0604020202020204" pitchFamily="34" charset="0"/>
              <a:buChar char="•"/>
              <a:defRPr/>
            </a:pPr>
            <a:r>
              <a:rPr lang="en-US" sz="2000" b="1" dirty="0" smtClean="0">
                <a:solidFill>
                  <a:schemeClr val="bg1"/>
                </a:solidFill>
                <a:latin typeface="+mn-lt"/>
              </a:rPr>
              <a:t>Choosing </a:t>
            </a:r>
            <a:r>
              <a:rPr lang="en-US" sz="2000" b="1" dirty="0">
                <a:solidFill>
                  <a:schemeClr val="bg1"/>
                </a:solidFill>
                <a:latin typeface="+mn-lt"/>
              </a:rPr>
              <a:t>concepts </a:t>
            </a:r>
            <a:r>
              <a:rPr lang="en-US" sz="2000" b="1" dirty="0" smtClean="0">
                <a:solidFill>
                  <a:schemeClr val="bg1"/>
                </a:solidFill>
                <a:latin typeface="+mn-lt"/>
              </a:rPr>
              <a:t>without </a:t>
            </a:r>
            <a:r>
              <a:rPr lang="en-US" sz="2000" b="1" dirty="0">
                <a:solidFill>
                  <a:schemeClr val="bg1"/>
                </a:solidFill>
                <a:latin typeface="+mn-lt"/>
              </a:rPr>
              <a:t>prompting</a:t>
            </a:r>
          </a:p>
          <a:p>
            <a:pPr>
              <a:buFont typeface="Arial" pitchFamily="34" charset="0"/>
              <a:buChar char="•"/>
              <a:defRPr/>
            </a:pPr>
            <a:endParaRPr lang="en-US" sz="2000" dirty="0">
              <a:latin typeface="Arial" charset="0"/>
            </a:endParaRPr>
          </a:p>
          <a:p>
            <a:pPr>
              <a:defRPr/>
            </a:pPr>
            <a:endParaRPr lang="en-US" sz="1400" dirty="0">
              <a:latin typeface="Arial" charset="0"/>
            </a:endParaRPr>
          </a:p>
        </p:txBody>
      </p:sp>
      <p:sp>
        <p:nvSpPr>
          <p:cNvPr id="9" name="Slide Number Placeholder 8"/>
          <p:cNvSpPr>
            <a:spLocks noGrp="1"/>
          </p:cNvSpPr>
          <p:nvPr>
            <p:ph type="sldNum" sz="quarter" idx="12"/>
          </p:nvPr>
        </p:nvSpPr>
        <p:spPr/>
        <p:txBody>
          <a:bodyPr/>
          <a:lstStyle/>
          <a:p>
            <a:pPr>
              <a:defRPr/>
            </a:pPr>
            <a:fld id="{38171C33-D6D0-4E30-AA9A-2FBCE4B3736A}" type="slidenum">
              <a:rPr lang="en-US" smtClean="0"/>
              <a:pPr>
                <a:defRPr/>
              </a:pPr>
              <a:t>11</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US" smtClean="0"/>
              <a:t>Developing Mathematical Expertise</a:t>
            </a:r>
            <a:endParaRPr lang="en-US" dirty="0"/>
          </a:p>
        </p:txBody>
      </p:sp>
      <p:sp>
        <p:nvSpPr>
          <p:cNvPr id="53249" name="Content Placeholder 1"/>
          <p:cNvSpPr>
            <a:spLocks noGrp="1"/>
          </p:cNvSpPr>
          <p:nvPr>
            <p:ph type="body" sz="quarter" idx="10"/>
          </p:nvPr>
        </p:nvSpPr>
        <p:spPr>
          <a:xfrm>
            <a:off x="381000" y="1284320"/>
            <a:ext cx="8382000" cy="498598"/>
          </a:xfrm>
        </p:spPr>
        <p:txBody>
          <a:bodyPr/>
          <a:lstStyle/>
          <a:p>
            <a:pPr algn="ctr">
              <a:buFont typeface="Arial" pitchFamily="34" charset="0"/>
              <a:buNone/>
            </a:pPr>
            <a:r>
              <a:rPr lang="en-US" sz="3600" dirty="0">
                <a:solidFill>
                  <a:schemeClr val="accent3">
                    <a:lumMod val="50000"/>
                  </a:schemeClr>
                </a:solidFill>
              </a:rPr>
              <a:t>The Standards for Mathematical Practice</a:t>
            </a:r>
          </a:p>
        </p:txBody>
      </p:sp>
      <p:sp>
        <p:nvSpPr>
          <p:cNvPr id="53251" name="Slide Number Placeholder 3"/>
          <p:cNvSpPr>
            <a:spLocks noGrp="1"/>
          </p:cNvSpPr>
          <p:nvPr>
            <p:ph type="sldNum" sz="quarter" idx="12"/>
          </p:nvPr>
        </p:nvSpPr>
        <p:spPr bwMode="auto">
          <a:noFill/>
          <a:ln>
            <a:miter lim="800000"/>
            <a:headEnd/>
            <a:tailEnd/>
          </a:ln>
        </p:spPr>
        <p:txBody>
          <a:bodyPr/>
          <a:lstStyle/>
          <a:p>
            <a:fld id="{A230528F-301E-4CFE-984E-F20534E6B80E}" type="slidenum">
              <a:rPr lang="en-US" smtClean="0"/>
              <a:pPr/>
              <a:t>12</a:t>
            </a:fld>
            <a:endParaRPr lang="en-US" dirty="0"/>
          </a:p>
        </p:txBody>
      </p:sp>
      <p:sp>
        <p:nvSpPr>
          <p:cNvPr id="53252" name="Rectangle 1"/>
          <p:cNvSpPr>
            <a:spLocks noChangeArrowheads="1"/>
          </p:cNvSpPr>
          <p:nvPr/>
        </p:nvSpPr>
        <p:spPr bwMode="auto">
          <a:xfrm>
            <a:off x="381000" y="1864087"/>
            <a:ext cx="8580120" cy="3970318"/>
          </a:xfrm>
          <a:prstGeom prst="rect">
            <a:avLst/>
          </a:prstGeom>
          <a:noFill/>
          <a:ln w="9525">
            <a:noFill/>
            <a:miter lim="800000"/>
            <a:headEnd/>
            <a:tailEnd/>
          </a:ln>
        </p:spPr>
        <p:txBody>
          <a:bodyPr wrap="square" anchor="ctr">
            <a:spAutoFit/>
          </a:bodyPr>
          <a:lstStyle/>
          <a:p>
            <a:pPr marL="457200" indent="-457200">
              <a:buFontTx/>
              <a:buAutoNum type="arabicPeriod"/>
            </a:pPr>
            <a:r>
              <a:rPr lang="en-US" sz="2800" dirty="0"/>
              <a:t>Make sense of problems and persevere in solving them</a:t>
            </a:r>
          </a:p>
          <a:p>
            <a:pPr marL="457200" indent="-457200">
              <a:buFontTx/>
              <a:buAutoNum type="arabicPeriod"/>
            </a:pPr>
            <a:r>
              <a:rPr lang="en-US" sz="2800" dirty="0"/>
              <a:t>Reason abstractly and quantitatively</a:t>
            </a:r>
          </a:p>
          <a:p>
            <a:pPr marL="457200" indent="-457200">
              <a:buFontTx/>
              <a:buAutoNum type="arabicPeriod"/>
            </a:pPr>
            <a:r>
              <a:rPr lang="en-US" sz="2800" dirty="0"/>
              <a:t>Construct viable arguments and critique the reasoning of others </a:t>
            </a:r>
          </a:p>
          <a:p>
            <a:pPr marL="457200" indent="-457200">
              <a:buFontTx/>
              <a:buAutoNum type="arabicPeriod"/>
            </a:pPr>
            <a:r>
              <a:rPr lang="en-US" sz="2800" dirty="0"/>
              <a:t>Model with mathematics </a:t>
            </a:r>
          </a:p>
          <a:p>
            <a:pPr marL="457200" indent="-457200">
              <a:buFontTx/>
              <a:buAutoNum type="arabicPeriod"/>
            </a:pPr>
            <a:r>
              <a:rPr lang="en-US" sz="2800" dirty="0"/>
              <a:t>Use appropriate tools strategically</a:t>
            </a:r>
          </a:p>
          <a:p>
            <a:pPr marL="457200" indent="-457200">
              <a:buFontTx/>
              <a:buAutoNum type="arabicPeriod"/>
            </a:pPr>
            <a:r>
              <a:rPr lang="en-US" sz="2800" dirty="0"/>
              <a:t>Attend to precision</a:t>
            </a:r>
          </a:p>
          <a:p>
            <a:pPr marL="457200" indent="-457200">
              <a:buFontTx/>
              <a:buAutoNum type="arabicPeriod"/>
            </a:pPr>
            <a:r>
              <a:rPr lang="en-US" sz="2800" dirty="0"/>
              <a:t>Look for and make use of structure</a:t>
            </a:r>
          </a:p>
          <a:p>
            <a:pPr marL="457200" indent="-457200">
              <a:buFontTx/>
              <a:buAutoNum type="arabicPeriod"/>
            </a:pPr>
            <a:r>
              <a:rPr lang="en-US" sz="2800" dirty="0"/>
              <a:t>Look for and express regularity in repeated reasoning</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Sharing Experiences Implementing </a:t>
            </a:r>
            <a:r>
              <a:rPr lang="en-US" dirty="0" smtClean="0"/>
              <a:t/>
            </a:r>
            <a:br>
              <a:rPr lang="en-US" dirty="0" smtClean="0"/>
            </a:br>
            <a:r>
              <a:rPr lang="en-US" dirty="0" smtClean="0"/>
              <a:t>CCSS-Math </a:t>
            </a:r>
            <a:r>
              <a:rPr lang="en-US" dirty="0"/>
              <a:t>Practice Standards</a:t>
            </a:r>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731870758"/>
              </p:ext>
            </p:extLst>
          </p:nvPr>
        </p:nvGraphicFramePr>
        <p:xfrm>
          <a:off x="228600" y="1618278"/>
          <a:ext cx="5181600" cy="4038600"/>
        </p:xfrm>
        <a:graphic>
          <a:graphicData uri="http://schemas.openxmlformats.org/drawingml/2006/table">
            <a:tbl>
              <a:tblPr firstRow="1" bandRow="1">
                <a:tableStyleId>{F5AB1C69-6EDB-4FF4-983F-18BD219EF322}</a:tableStyleId>
              </a:tblPr>
              <a:tblGrid>
                <a:gridCol w="5181600"/>
              </a:tblGrid>
              <a:tr h="359307">
                <a:tc>
                  <a:txBody>
                    <a:bodyPr/>
                    <a:lstStyle/>
                    <a:p>
                      <a:r>
                        <a:rPr lang="en-US" dirty="0" smtClean="0"/>
                        <a:t>Sharing Implementation Experiences</a:t>
                      </a:r>
                      <a:endParaRPr lang="en-US" dirty="0"/>
                    </a:p>
                  </a:txBody>
                  <a:tcPr/>
                </a:tc>
              </a:tr>
              <a:tr h="1310639">
                <a:tc>
                  <a:txBody>
                    <a:bodyPr/>
                    <a:lstStyle/>
                    <a:p>
                      <a:pPr marL="457200" indent="-457200">
                        <a:buFont typeface="+mj-lt"/>
                        <a:buAutoNum type="arabicPeriod"/>
                        <a:defRPr/>
                      </a:pPr>
                      <a:r>
                        <a:rPr lang="en-US" sz="2200" u="none" dirty="0" smtClean="0">
                          <a:latin typeface="+mn-lt"/>
                        </a:rPr>
                        <a:t>Each participant</a:t>
                      </a:r>
                      <a:r>
                        <a:rPr lang="en-US" sz="2000" u="none" baseline="0" dirty="0" smtClean="0">
                          <a:latin typeface="+mn-lt"/>
                        </a:rPr>
                        <a:t> will </a:t>
                      </a:r>
                      <a:r>
                        <a:rPr lang="en-US" sz="2000" u="none" baseline="0" dirty="0" smtClean="0"/>
                        <a:t>discuss with their table grou</a:t>
                      </a:r>
                      <a:r>
                        <a:rPr lang="en-US" sz="2000" i="0" u="none" baseline="0" dirty="0" smtClean="0"/>
                        <a:t>p one Positive Highlight, one Challenge, and one Lesson Learned from their perso</a:t>
                      </a:r>
                      <a:r>
                        <a:rPr lang="en-US" sz="2000" u="none" baseline="0" dirty="0" smtClean="0"/>
                        <a:t>nal implementation of the Practice Standards thus far.</a:t>
                      </a:r>
                      <a:endParaRPr lang="en-US" sz="2000" b="1" u="none" dirty="0" smtClean="0">
                        <a:latin typeface="+mn-lt"/>
                      </a:endParaRPr>
                    </a:p>
                  </a:txBody>
                  <a:tcPr/>
                </a:tc>
              </a:tr>
              <a:tr h="804833">
                <a:tc>
                  <a:txBody>
                    <a:bodyPr/>
                    <a:lstStyle/>
                    <a:p>
                      <a:pPr marL="457200" indent="-457200">
                        <a:buFont typeface="+mj-lt"/>
                        <a:buAutoNum type="arabicPeriod" startAt="2"/>
                      </a:pPr>
                      <a:r>
                        <a:rPr lang="en-US" sz="2000" u="none" baseline="0" dirty="0" smtClean="0"/>
                        <a:t>Each table group will then determine two Positive Highlights, one common Challenge, and one common Lesson Learned that they will present to the larger group.</a:t>
                      </a:r>
                    </a:p>
                  </a:txBody>
                  <a:tcPr/>
                </a:tc>
              </a:tr>
              <a:tr h="716280">
                <a:tc>
                  <a:txBody>
                    <a:bodyPr/>
                    <a:lstStyle/>
                    <a:p>
                      <a:pPr marL="457200" indent="-457200">
                        <a:buFont typeface="+mj-lt"/>
                        <a:buAutoNum type="arabicPeriod" startAt="3"/>
                      </a:pPr>
                      <a:r>
                        <a:rPr lang="en-US" sz="2000" baseline="0" dirty="0" smtClean="0"/>
                        <a:t>Participants will record notes and “</a:t>
                      </a:r>
                      <a:r>
                        <a:rPr lang="en-US" sz="2000" i="0" u="none" baseline="0" dirty="0" smtClean="0"/>
                        <a:t>New Ideas” </a:t>
                      </a:r>
                      <a:r>
                        <a:rPr lang="en-US" sz="2000" u="none" baseline="0" dirty="0" smtClean="0"/>
                        <a:t>generated from the discussion</a:t>
                      </a:r>
                      <a:r>
                        <a:rPr lang="en-US" sz="2000" baseline="0" dirty="0" smtClean="0"/>
                        <a:t>.</a:t>
                      </a:r>
                    </a:p>
                  </a:txBody>
                  <a:tcPr/>
                </a:tc>
              </a:tr>
            </a:tbl>
          </a:graphicData>
        </a:graphic>
      </p:graphicFrame>
      <p:sp>
        <p:nvSpPr>
          <p:cNvPr id="6" name="TextBox 6"/>
          <p:cNvSpPr txBox="1">
            <a:spLocks noChangeArrowheads="1"/>
          </p:cNvSpPr>
          <p:nvPr/>
        </p:nvSpPr>
        <p:spPr bwMode="auto">
          <a:xfrm>
            <a:off x="7467600" y="5181600"/>
            <a:ext cx="838200" cy="923330"/>
          </a:xfrm>
          <a:prstGeom prst="rect">
            <a:avLst/>
          </a:prstGeom>
          <a:noFill/>
          <a:ln w="9525">
            <a:noFill/>
            <a:miter lim="800000"/>
            <a:headEnd/>
            <a:tailEnd/>
          </a:ln>
        </p:spPr>
        <p:txBody>
          <a:bodyPr wrap="square">
            <a:spAutoFit/>
          </a:bodyPr>
          <a:lstStyle/>
          <a:p>
            <a:pPr algn="ctr"/>
            <a:r>
              <a:rPr lang="en-US" dirty="0" smtClean="0"/>
              <a:t>Guide Pages 8-9</a:t>
            </a:r>
            <a:endParaRPr lang="en-US" dirty="0"/>
          </a:p>
        </p:txBody>
      </p:sp>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819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Challenges</a:t>
            </a:r>
            <a:endParaRPr lang="en-US" b="1" u="sng" dirty="0">
              <a:solidFill>
                <a:schemeClr val="bg1"/>
              </a:solidFill>
            </a:endParaRPr>
          </a:p>
        </p:txBody>
      </p:sp>
      <p:sp>
        <p:nvSpPr>
          <p:cNvPr id="12" name="TextBox 11"/>
          <p:cNvSpPr txBox="1"/>
          <p:nvPr/>
        </p:nvSpPr>
        <p:spPr>
          <a:xfrm>
            <a:off x="6629400" y="2971800"/>
            <a:ext cx="1981200" cy="646331"/>
          </a:xfrm>
          <a:prstGeom prst="rect">
            <a:avLst/>
          </a:prstGeom>
          <a:noFill/>
        </p:spPr>
        <p:txBody>
          <a:bodyPr wrap="square" rtlCol="0">
            <a:spAutoFit/>
          </a:bodyPr>
          <a:lstStyle/>
          <a:p>
            <a:pPr algn="ctr"/>
            <a:r>
              <a:rPr lang="en-US" b="1" u="sng" dirty="0" smtClean="0">
                <a:solidFill>
                  <a:schemeClr val="bg1"/>
                </a:solidFill>
              </a:rPr>
              <a:t>Lessons Learned</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7315200" y="5105400"/>
            <a:ext cx="932688" cy="1014984"/>
          </a:xfrm>
          <a:prstGeom prst="rect">
            <a:avLst/>
          </a:prstGeom>
          <a:noFill/>
          <a:ln w="9525">
            <a:noFill/>
            <a:miter lim="800000"/>
            <a:headEnd/>
            <a:tailEnd/>
          </a:ln>
        </p:spPr>
      </p:pic>
      <p:sp>
        <p:nvSpPr>
          <p:cNvPr id="13" name="TextBox 12"/>
          <p:cNvSpPr txBox="1"/>
          <p:nvPr/>
        </p:nvSpPr>
        <p:spPr>
          <a:xfrm>
            <a:off x="7172960" y="5140960"/>
            <a:ext cx="1239520" cy="369332"/>
          </a:xfrm>
          <a:prstGeom prst="rect">
            <a:avLst/>
          </a:prstGeom>
          <a:noFill/>
        </p:spPr>
        <p:txBody>
          <a:bodyPr wrap="square" rtlCol="0">
            <a:spAutoFit/>
          </a:bodyPr>
          <a:lstStyle/>
          <a:p>
            <a:pPr algn="ctr"/>
            <a:r>
              <a:rPr lang="en-US" dirty="0" smtClean="0"/>
              <a:t>Pages 6-7</a:t>
            </a:r>
            <a:endParaRPr lang="en-US" dirty="0"/>
          </a:p>
        </p:txBody>
      </p:sp>
      <p:sp>
        <p:nvSpPr>
          <p:cNvPr id="15" name="Footer Placeholder 14"/>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The Language of the Content Standards</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369332"/>
          </a:xfrm>
          <a:prstGeom prst="rect">
            <a:avLst/>
          </a:prstGeom>
          <a:noFill/>
        </p:spPr>
        <p:txBody>
          <a:bodyPr wrap="square" rtlCol="0">
            <a:spAutoFit/>
          </a:bodyPr>
          <a:lstStyle/>
          <a:p>
            <a:pPr algn="ctr"/>
            <a:r>
              <a:rPr lang="en-US" dirty="0" smtClean="0"/>
              <a:t>Page 8</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166607"/>
            <a:ext cx="8153400" cy="1066800"/>
          </a:xfrm>
        </p:spPr>
        <p:txBody>
          <a:bodyPr>
            <a:normAutofit fontScale="90000"/>
          </a:bodyPr>
          <a:lstStyle/>
          <a:p>
            <a:r>
              <a:rPr lang="en-US" dirty="0"/>
              <a:t>What Do These Students Understand? – Part 1</a:t>
            </a:r>
          </a:p>
        </p:txBody>
      </p:sp>
      <p:sp>
        <p:nvSpPr>
          <p:cNvPr id="3" name="Slide Number Placeholder 2"/>
          <p:cNvSpPr>
            <a:spLocks noGrp="1"/>
          </p:cNvSpPr>
          <p:nvPr>
            <p:ph type="sldNum" sz="quarter" idx="11"/>
          </p:nvPr>
        </p:nvSpPr>
        <p:spPr/>
        <p:txBody>
          <a:bodyPr/>
          <a:lstStyle/>
          <a:p>
            <a:pPr>
              <a:defRPr/>
            </a:pPr>
            <a:fld id="{62F2B98C-794A-451C-97A2-11B91958EFD5}"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64045849"/>
              </p:ext>
            </p:extLst>
          </p:nvPr>
        </p:nvGraphicFramePr>
        <p:xfrm>
          <a:off x="381000" y="1435401"/>
          <a:ext cx="5257800" cy="4010217"/>
        </p:xfrm>
        <a:graphic>
          <a:graphicData uri="http://schemas.openxmlformats.org/drawingml/2006/table">
            <a:tbl>
              <a:tblPr firstRow="1" bandRow="1">
                <a:tableStyleId>{F5AB1C69-6EDB-4FF4-983F-18BD219EF322}</a:tableStyleId>
              </a:tblPr>
              <a:tblGrid>
                <a:gridCol w="5257800"/>
              </a:tblGrid>
              <a:tr h="416094">
                <a:tc>
                  <a:txBody>
                    <a:bodyPr/>
                    <a:lstStyle/>
                    <a:p>
                      <a:r>
                        <a:rPr lang="en-US" dirty="0" smtClean="0"/>
                        <a:t>What Do These Students Understand? – Part 1</a:t>
                      </a:r>
                      <a:endParaRPr lang="en-US" dirty="0"/>
                    </a:p>
                  </a:txBody>
                  <a:tcPr/>
                </a:tc>
              </a:tr>
              <a:tr h="1872423">
                <a:tc>
                  <a:txBody>
                    <a:bodyPr/>
                    <a:lstStyle/>
                    <a:p>
                      <a:pPr marL="457200" indent="-457200">
                        <a:buFont typeface="+mj-lt"/>
                        <a:buAutoNum type="arabicPeriod"/>
                        <a:defRPr/>
                      </a:pPr>
                      <a:r>
                        <a:rPr lang="en-US" sz="2200" dirty="0" smtClean="0">
                          <a:latin typeface="+mn-lt"/>
                        </a:rPr>
                        <a:t>Read and</a:t>
                      </a:r>
                      <a:r>
                        <a:rPr lang="en-US" sz="2200" baseline="0" dirty="0" smtClean="0">
                          <a:latin typeface="+mn-lt"/>
                        </a:rPr>
                        <a:t> analyze the “Who Knows Math” handout on page 9 in the Participant Guide. Record your observations on what these students know and what they can do on page 10 in the Participant Guide.</a:t>
                      </a:r>
                      <a:endParaRPr lang="en-US" sz="2000" b="1" dirty="0" smtClean="0">
                        <a:latin typeface="+mn-lt"/>
                      </a:endParaRPr>
                    </a:p>
                  </a:txBody>
                  <a:tcPr/>
                </a:tc>
              </a:tr>
              <a:tr h="1491003">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200" b="0" kern="1200" dirty="0" smtClean="0">
                          <a:solidFill>
                            <a:schemeClr val="tx1"/>
                          </a:solidFill>
                          <a:latin typeface="+mn-lt"/>
                          <a:ea typeface="+mn-ea"/>
                          <a:cs typeface="+mn-cs"/>
                        </a:rPr>
                        <a:t>Would you be comfortable with his/her understanding if s/he continued to approach division in his/her particular way? Explain your reasoning. </a:t>
                      </a:r>
                      <a:endParaRPr lang="en-US" sz="2000" b="1" dirty="0"/>
                    </a:p>
                  </a:txBody>
                  <a:tcPr/>
                </a:tc>
              </a:tr>
            </a:tbl>
          </a:graphicData>
        </a:graphic>
      </p:graphicFrame>
      <p:pic>
        <p:nvPicPr>
          <p:cNvPr id="5" name="Picture 2"/>
          <p:cNvPicPr preferRelativeResize="0">
            <a:picLocks noChangeArrowheads="1"/>
          </p:cNvPicPr>
          <p:nvPr/>
        </p:nvPicPr>
        <p:blipFill>
          <a:blip r:embed="rId3" cstate="print"/>
          <a:srcRect/>
          <a:stretch>
            <a:fillRect/>
          </a:stretch>
        </p:blipFill>
        <p:spPr bwMode="auto">
          <a:xfrm>
            <a:off x="6436360" y="4727526"/>
            <a:ext cx="1097280" cy="1097280"/>
          </a:xfrm>
          <a:prstGeom prst="rect">
            <a:avLst/>
          </a:prstGeom>
          <a:noFill/>
          <a:ln w="9525">
            <a:noFill/>
            <a:miter lim="800000"/>
            <a:headEnd/>
            <a:tailEnd/>
          </a:ln>
        </p:spPr>
      </p:pic>
      <p:sp>
        <p:nvSpPr>
          <p:cNvPr id="13" name="TextBox 12"/>
          <p:cNvSpPr txBox="1"/>
          <p:nvPr/>
        </p:nvSpPr>
        <p:spPr>
          <a:xfrm>
            <a:off x="6156960" y="4772293"/>
            <a:ext cx="1625600" cy="369332"/>
          </a:xfrm>
          <a:prstGeom prst="rect">
            <a:avLst/>
          </a:prstGeom>
          <a:noFill/>
        </p:spPr>
        <p:txBody>
          <a:bodyPr wrap="square" rtlCol="0">
            <a:spAutoFit/>
          </a:bodyPr>
          <a:lstStyle/>
          <a:p>
            <a:pPr algn="ctr"/>
            <a:r>
              <a:rPr lang="en-US" dirty="0" smtClean="0"/>
              <a:t>Pages 9-11</a:t>
            </a:r>
            <a:endParaRPr lang="en-US" dirty="0"/>
          </a:p>
        </p:txBody>
      </p:sp>
      <p:grpSp>
        <p:nvGrpSpPr>
          <p:cNvPr id="7" name="Group 13"/>
          <p:cNvGrpSpPr/>
          <p:nvPr/>
        </p:nvGrpSpPr>
        <p:grpSpPr>
          <a:xfrm>
            <a:off x="6420780" y="1600200"/>
            <a:ext cx="2037420" cy="923330"/>
            <a:chOff x="934380" y="1752600"/>
            <a:chExt cx="2037420" cy="923330"/>
          </a:xfrm>
        </p:grpSpPr>
        <p:sp>
          <p:nvSpPr>
            <p:cNvPr id="15" name="Rectangle 14"/>
            <p:cNvSpPr/>
            <p:nvPr/>
          </p:nvSpPr>
          <p:spPr>
            <a:xfrm>
              <a:off x="934380" y="1752600"/>
              <a:ext cx="191590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Connector 15"/>
            <p:cNvCxnSpPr/>
            <p:nvPr/>
          </p:nvCxnSpPr>
          <p:spPr>
            <a:xfrm flipV="1">
              <a:off x="1447800" y="1828800"/>
              <a:ext cx="0" cy="68580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1828800"/>
              <a:ext cx="152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 name="Group 17"/>
          <p:cNvGrpSpPr/>
          <p:nvPr/>
        </p:nvGrpSpPr>
        <p:grpSpPr>
          <a:xfrm>
            <a:off x="5943600" y="2590800"/>
            <a:ext cx="2754854" cy="1754326"/>
            <a:chOff x="4495800" y="1447800"/>
            <a:chExt cx="2754854" cy="1754326"/>
          </a:xfrm>
        </p:grpSpPr>
        <p:sp>
          <p:nvSpPr>
            <p:cNvPr id="19" name="Rectangle 18"/>
            <p:cNvSpPr/>
            <p:nvPr/>
          </p:nvSpPr>
          <p:spPr>
            <a:xfrm>
              <a:off x="4495800" y="1447800"/>
              <a:ext cx="569387"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Rectangle 19"/>
            <p:cNvSpPr/>
            <p:nvPr/>
          </p:nvSpPr>
          <p:spPr>
            <a:xfrm>
              <a:off x="5257800" y="1828800"/>
              <a:ext cx="199285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1" name="Straight Connector 20"/>
            <p:cNvCxnSpPr>
              <a:stCxn id="19" idx="1"/>
              <a:endCxn id="19" idx="3"/>
            </p:cNvCxnSpPr>
            <p:nvPr/>
          </p:nvCxnSpPr>
          <p:spPr>
            <a:xfrm>
              <a:off x="4495800" y="2324963"/>
              <a:ext cx="569387"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From the CCSS-M Authors</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16</a:t>
            </a:fld>
            <a:endParaRPr lang="en-US" dirty="0"/>
          </a:p>
        </p:txBody>
      </p:sp>
      <p:pic>
        <p:nvPicPr>
          <p:cNvPr id="11265" name="Picture 1"/>
          <p:cNvPicPr>
            <a:picLocks noChangeAspect="1" noChangeArrowheads="1"/>
          </p:cNvPicPr>
          <p:nvPr/>
        </p:nvPicPr>
        <p:blipFill>
          <a:blip r:embed="rId3" cstate="print"/>
          <a:srcRect l="13333" t="16762" r="48571" b="50476"/>
          <a:stretch>
            <a:fillRect/>
          </a:stretch>
        </p:blipFill>
        <p:spPr bwMode="auto">
          <a:xfrm>
            <a:off x="1295400" y="1524000"/>
            <a:ext cx="6096000" cy="3657600"/>
          </a:xfrm>
          <a:prstGeom prst="rect">
            <a:avLst/>
          </a:prstGeom>
          <a:noFill/>
          <a:ln w="9525">
            <a:noFill/>
            <a:miter lim="800000"/>
            <a:headEnd/>
            <a:tailEnd/>
          </a:ln>
        </p:spPr>
      </p:pic>
      <p:sp>
        <p:nvSpPr>
          <p:cNvPr id="5" name="TextBox 4"/>
          <p:cNvSpPr txBox="1"/>
          <p:nvPr/>
        </p:nvSpPr>
        <p:spPr>
          <a:xfrm>
            <a:off x="4460748" y="5390353"/>
            <a:ext cx="3581400" cy="523220"/>
          </a:xfrm>
          <a:prstGeom prst="rect">
            <a:avLst/>
          </a:prstGeom>
          <a:noFill/>
        </p:spPr>
        <p:txBody>
          <a:bodyPr wrap="square" rtlCol="0">
            <a:spAutoFit/>
          </a:bodyPr>
          <a:lstStyle/>
          <a:p>
            <a:r>
              <a:rPr lang="en-US" sz="2800" dirty="0" smtClean="0">
                <a:latin typeface="+mj-lt"/>
                <a:hlinkClick r:id="rId4"/>
              </a:rPr>
              <a:t>Watch Video</a:t>
            </a:r>
            <a:endParaRPr lang="en-US" sz="2800" dirty="0">
              <a:latin typeface="+mj-lt"/>
            </a:endParaRPr>
          </a:p>
        </p:txBody>
      </p:sp>
      <p:sp>
        <p:nvSpPr>
          <p:cNvPr id="7"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600"/>
            <a:ext cx="2743200" cy="3016210"/>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More </a:t>
            </a:r>
            <a:r>
              <a:rPr lang="en-US" sz="2000" b="1" dirty="0">
                <a:solidFill>
                  <a:schemeClr val="bg1"/>
                </a:solidFill>
                <a:latin typeface="+mn-lt"/>
              </a:rPr>
              <a:t>than getting answers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Not </a:t>
            </a:r>
            <a:r>
              <a:rPr lang="en-US" sz="2000" b="1" dirty="0">
                <a:solidFill>
                  <a:schemeClr val="bg1"/>
                </a:solidFill>
                <a:latin typeface="+mn-lt"/>
              </a:rPr>
              <a:t>just procedures</a:t>
            </a:r>
          </a:p>
          <a:p>
            <a:pPr>
              <a:defRPr/>
            </a:pPr>
            <a:endParaRPr lang="en-US" sz="1400" b="1" dirty="0">
              <a:solidFill>
                <a:schemeClr val="bg1"/>
              </a:solidFill>
              <a:latin typeface="+mn-lt"/>
            </a:endParaRPr>
          </a:p>
          <a:p>
            <a:pPr>
              <a:buFont typeface="Arial" pitchFamily="34" charset="0"/>
              <a:buChar char="•"/>
              <a:defRPr/>
            </a:pPr>
            <a:r>
              <a:rPr lang="en-US" sz="2000" b="1" dirty="0">
                <a:solidFill>
                  <a:schemeClr val="bg1"/>
                </a:solidFill>
                <a:latin typeface="+mn-lt"/>
              </a:rPr>
              <a:t> Accessing concepts to solve problems</a:t>
            </a:r>
          </a:p>
        </p:txBody>
      </p:sp>
      <p:sp>
        <p:nvSpPr>
          <p:cNvPr id="15" name="TextBox 14"/>
          <p:cNvSpPr txBox="1"/>
          <p:nvPr/>
        </p:nvSpPr>
        <p:spPr>
          <a:xfrm>
            <a:off x="3200400" y="2514600"/>
            <a:ext cx="2895600" cy="2985433"/>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a:buFont typeface="Arial" pitchFamily="34" charset="0"/>
              <a:buChar char="•"/>
              <a:defRPr/>
            </a:pPr>
            <a:r>
              <a:rPr lang="en-US" sz="2000" b="1" dirty="0" smtClean="0">
                <a:solidFill>
                  <a:schemeClr val="bg1"/>
                </a:solidFill>
                <a:latin typeface="+mn-lt"/>
              </a:rPr>
              <a:t> Speed </a:t>
            </a:r>
            <a:r>
              <a:rPr lang="en-US" sz="2000" b="1" dirty="0">
                <a:solidFill>
                  <a:schemeClr val="bg1"/>
                </a:solidFill>
                <a:latin typeface="+mn-lt"/>
              </a:rPr>
              <a:t>and accuracy</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Used </a:t>
            </a:r>
            <a:r>
              <a:rPr lang="en-US" sz="2000" b="1" dirty="0">
                <a:solidFill>
                  <a:schemeClr val="bg1"/>
                </a:solidFill>
                <a:latin typeface="+mn-lt"/>
              </a:rPr>
              <a:t>in solving more complex problems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Built on conceptual </a:t>
            </a:r>
            <a:r>
              <a:rPr lang="en-US" sz="2000" b="1" dirty="0">
                <a:solidFill>
                  <a:schemeClr val="bg1"/>
                </a:solidFill>
                <a:latin typeface="+mn-lt"/>
              </a:rPr>
              <a:t>understanding</a:t>
            </a:r>
          </a:p>
        </p:txBody>
      </p:sp>
      <p:sp>
        <p:nvSpPr>
          <p:cNvPr id="16" name="TextBox 15"/>
          <p:cNvSpPr txBox="1"/>
          <p:nvPr/>
        </p:nvSpPr>
        <p:spPr>
          <a:xfrm>
            <a:off x="6324600" y="2514600"/>
            <a:ext cx="2667000" cy="3016210"/>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Using </a:t>
            </a:r>
            <a:r>
              <a:rPr lang="en-US" sz="2000" b="1" dirty="0">
                <a:solidFill>
                  <a:schemeClr val="bg1"/>
                </a:solidFill>
                <a:latin typeface="+mn-lt"/>
              </a:rPr>
              <a:t>math in real-world scenarios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Choosing </a:t>
            </a:r>
            <a:r>
              <a:rPr lang="en-US" sz="2000" b="1" dirty="0">
                <a:solidFill>
                  <a:schemeClr val="bg1"/>
                </a:solidFill>
                <a:latin typeface="+mn-lt"/>
              </a:rPr>
              <a:t>concepts without prompting</a:t>
            </a:r>
          </a:p>
          <a:p>
            <a:pPr>
              <a:buFont typeface="Arial" pitchFamily="34" charset="0"/>
              <a:buChar char="•"/>
              <a:defRPr/>
            </a:pPr>
            <a:endParaRPr lang="en-US" sz="2000" dirty="0">
              <a:latin typeface="Arial" charset="0"/>
            </a:endParaRPr>
          </a:p>
          <a:p>
            <a:pPr>
              <a:defRPr/>
            </a:pPr>
            <a:endParaRPr lang="en-US" sz="1400" dirty="0">
              <a:latin typeface="Arial" charset="0"/>
            </a:endParaRPr>
          </a:p>
        </p:txBody>
      </p:sp>
      <p:sp>
        <p:nvSpPr>
          <p:cNvPr id="9" name="Slide Number Placeholder 8"/>
          <p:cNvSpPr>
            <a:spLocks noGrp="1"/>
          </p:cNvSpPr>
          <p:nvPr>
            <p:ph type="sldNum" sz="quarter" idx="11"/>
          </p:nvPr>
        </p:nvSpPr>
        <p:spPr/>
        <p:txBody>
          <a:bodyPr/>
          <a:lstStyle/>
          <a:p>
            <a:pPr>
              <a:defRPr/>
            </a:pPr>
            <a:fld id="{38171C33-D6D0-4E30-AA9A-2FBCE4B3736A}" type="slidenum">
              <a:rPr lang="en-US" smtClean="0"/>
              <a:pPr>
                <a:defRPr/>
              </a:pPr>
              <a:t>17</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18</a:t>
            </a:fld>
            <a:endParaRPr lang="en-US" dirty="0"/>
          </a:p>
        </p:txBody>
      </p:sp>
      <p:sp>
        <p:nvSpPr>
          <p:cNvPr id="11" name="TextBox 10"/>
          <p:cNvSpPr txBox="1"/>
          <p:nvPr/>
        </p:nvSpPr>
        <p:spPr>
          <a:xfrm>
            <a:off x="1143000" y="2057401"/>
            <a:ext cx="7239000" cy="2769989"/>
          </a:xfrm>
          <a:prstGeom prst="rect">
            <a:avLst/>
          </a:prstGeom>
          <a:noFill/>
        </p:spPr>
        <p:txBody>
          <a:bodyPr wrap="square" rtlCol="0">
            <a:spAutoFit/>
          </a:bodyPr>
          <a:lstStyle/>
          <a:p>
            <a:r>
              <a:rPr lang="en-US" sz="3200" b="1" dirty="0" smtClean="0">
                <a:solidFill>
                  <a:schemeClr val="accent1"/>
                </a:solidFill>
                <a:latin typeface="Arial" panose="020B0604020202020204" pitchFamily="34" charset="0"/>
                <a:cs typeface="Arial" panose="020B0604020202020204" pitchFamily="34" charset="0"/>
              </a:rPr>
              <a:t>“</a:t>
            </a:r>
            <a:r>
              <a:rPr lang="en-US" sz="3200" b="1" i="1" dirty="0" smtClean="0">
                <a:solidFill>
                  <a:schemeClr val="accent1"/>
                </a:solidFill>
                <a:latin typeface="Arial" panose="020B0604020202020204" pitchFamily="34" charset="0"/>
                <a:cs typeface="Arial" panose="020B0604020202020204" pitchFamily="34" charset="0"/>
              </a:rPr>
              <a:t>Conceptual understanding </a:t>
            </a:r>
            <a:r>
              <a:rPr lang="en-US" sz="3200" b="1" dirty="0" smtClean="0">
                <a:solidFill>
                  <a:schemeClr val="accent1"/>
                </a:solidFill>
                <a:latin typeface="Arial" panose="020B0604020202020204" pitchFamily="34" charset="0"/>
                <a:cs typeface="Arial" panose="020B0604020202020204" pitchFamily="34" charset="0"/>
              </a:rPr>
              <a:t>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12" name="Rounded Rectangle 11"/>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
        <p:nvSpPr>
          <p:cNvPr id="15"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19</a:t>
            </a:fld>
            <a:endParaRPr lang="en-US" dirty="0"/>
          </a:p>
        </p:txBody>
      </p:sp>
      <p:sp>
        <p:nvSpPr>
          <p:cNvPr id="9" name="TextBox 8"/>
          <p:cNvSpPr txBox="1"/>
          <p:nvPr/>
        </p:nvSpPr>
        <p:spPr>
          <a:xfrm>
            <a:off x="304800" y="909452"/>
            <a:ext cx="8001000" cy="584775"/>
          </a:xfrm>
          <a:prstGeom prst="rect">
            <a:avLst/>
          </a:prstGeom>
          <a:noFill/>
        </p:spPr>
        <p:txBody>
          <a:bodyPr wrap="square" rtlCol="0">
            <a:spAutoFit/>
          </a:bodyPr>
          <a:lstStyle/>
          <a:p>
            <a:pPr algn="ctr"/>
            <a:r>
              <a:rPr lang="en-US" sz="3200" b="1" dirty="0" smtClean="0">
                <a:solidFill>
                  <a:schemeClr val="accent1"/>
                </a:solidFill>
                <a:latin typeface="+mj-lt"/>
              </a:rPr>
              <a:t>Example </a:t>
            </a:r>
            <a:endParaRPr lang="en-US" sz="3200" b="1" dirty="0">
              <a:solidFill>
                <a:schemeClr val="accent1"/>
              </a:solidFill>
              <a:latin typeface="+mj-lt"/>
            </a:endParaRPr>
          </a:p>
        </p:txBody>
      </p:sp>
      <p:sp>
        <p:nvSpPr>
          <p:cNvPr id="11" name="TextBox 10"/>
          <p:cNvSpPr txBox="1"/>
          <p:nvPr/>
        </p:nvSpPr>
        <p:spPr>
          <a:xfrm>
            <a:off x="564931" y="1506221"/>
            <a:ext cx="8001000" cy="4278094"/>
          </a:xfrm>
          <a:prstGeom prst="rect">
            <a:avLst/>
          </a:prstGeom>
          <a:noFill/>
        </p:spPr>
        <p:txBody>
          <a:bodyPr wrap="square" rtlCol="0">
            <a:spAutoFit/>
          </a:bodyPr>
          <a:lstStyle/>
          <a:p>
            <a:r>
              <a:rPr lang="en-US" sz="2400" dirty="0" smtClean="0">
                <a:hlinkClick r:id="rId3"/>
              </a:rPr>
              <a:t>CCSS.Math.Content.1.NBT.C.4</a:t>
            </a:r>
            <a:r>
              <a:rPr lang="en-US" sz="2400" dirty="0" smtClean="0"/>
              <a:t/>
            </a:r>
            <a:br>
              <a:rPr lang="en-US" sz="2400" dirty="0" smtClean="0"/>
            </a:br>
            <a:r>
              <a:rPr lang="en-US" sz="2400" dirty="0" smtClean="0"/>
              <a:t>Add within 100, including adding a two-digit number and a one-digit number, and adding a two-digit number and a multiple of 10, using concrete models or drawings and strategies based on place value, properties of operations, and/or the relationship between addition and subtraction; relate the strategy to a written method and explain the reasoning used. Understand that in adding two-digit numbers, one adds tens and tens, ones and ones; and sometimes it is necessary to compose a ten.</a:t>
            </a:r>
          </a:p>
          <a:p>
            <a:pPr algn="ctr"/>
            <a:r>
              <a:rPr lang="en-US" sz="3200" b="1" dirty="0" smtClean="0">
                <a:solidFill>
                  <a:schemeClr val="accent1"/>
                </a:solidFill>
                <a:latin typeface="+mj-lt"/>
              </a:rPr>
              <a:t>Question: </a:t>
            </a:r>
            <a:r>
              <a:rPr lang="en-US" sz="3200" dirty="0" smtClean="0">
                <a:solidFill>
                  <a:schemeClr val="accent1"/>
                </a:solidFill>
                <a:latin typeface="+mj-lt"/>
              </a:rPr>
              <a:t>What is 20 + 70?</a:t>
            </a:r>
            <a:endParaRPr lang="en-US" sz="2800" dirty="0" smtClean="0">
              <a:solidFill>
                <a:schemeClr val="accent1"/>
              </a:solidFill>
              <a:latin typeface="+mj-lt"/>
            </a:endParaRPr>
          </a:p>
        </p:txBody>
      </p:sp>
      <p:sp>
        <p:nvSpPr>
          <p:cNvPr id="8"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fontScale="90000"/>
          </a:bodyPr>
          <a:lstStyle/>
          <a:p>
            <a:r>
              <a:rPr lang="en-US" dirty="0" smtClean="0"/>
              <a:t>Focus on Standards for Mathematical Content Outcomes</a:t>
            </a:r>
          </a:p>
        </p:txBody>
      </p:sp>
      <p:sp>
        <p:nvSpPr>
          <p:cNvPr id="19459" name="Content Placeholder 1"/>
          <p:cNvSpPr>
            <a:spLocks noGrp="1"/>
          </p:cNvSpPr>
          <p:nvPr>
            <p:ph type="body" sz="quarter" idx="10"/>
          </p:nvPr>
        </p:nvSpPr>
        <p:spPr>
          <a:xfrm>
            <a:off x="381000" y="1417320"/>
            <a:ext cx="8382000" cy="4536627"/>
          </a:xfrm>
        </p:spPr>
        <p:txBody>
          <a:bodyPr/>
          <a:lstStyle/>
          <a:p>
            <a:r>
              <a:rPr lang="en-US" dirty="0" smtClean="0"/>
              <a:t>By the end of this session you will have:</a:t>
            </a:r>
          </a:p>
          <a:p>
            <a:pPr lvl="1">
              <a:spcBef>
                <a:spcPts val="1200"/>
              </a:spcBef>
            </a:pPr>
            <a:r>
              <a:rPr lang="en-US" sz="2400" dirty="0" smtClean="0"/>
              <a:t>Strengthened your working relationship with peer Core Standards Coaches. </a:t>
            </a:r>
          </a:p>
          <a:p>
            <a:pPr lvl="1">
              <a:spcBef>
                <a:spcPts val="1200"/>
              </a:spcBef>
            </a:pPr>
            <a:r>
              <a:rPr lang="en-US" sz="2400" dirty="0" smtClean="0"/>
              <a:t>Deepened your understanding of the practice standards specified in the CCS-Math.</a:t>
            </a:r>
          </a:p>
          <a:p>
            <a:pPr lvl="1">
              <a:spcBef>
                <a:spcPts val="1200"/>
              </a:spcBef>
            </a:pPr>
            <a:r>
              <a:rPr lang="en-US" sz="2400" dirty="0" smtClean="0"/>
              <a:t>Examined the implications of the language of the content standards for teaching and learning. </a:t>
            </a:r>
          </a:p>
          <a:p>
            <a:pPr lvl="1">
              <a:spcBef>
                <a:spcPts val="1200"/>
              </a:spcBef>
            </a:pPr>
            <a:r>
              <a:rPr lang="en-US" sz="2400" dirty="0" smtClean="0"/>
              <a:t>Identified  and modified CCS-aligned  instructional tasks that combine both the content and practice standards. </a:t>
            </a:r>
          </a:p>
          <a:p>
            <a:pPr lvl="1">
              <a:spcBef>
                <a:spcPts val="1200"/>
              </a:spcBef>
            </a:pPr>
            <a:r>
              <a:rPr lang="en-US" sz="2400" dirty="0" smtClean="0"/>
              <a:t>Analyzed the progression of topics in the content standards both within and across grade levels.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048" y="1417320"/>
            <a:ext cx="8153400" cy="4038029"/>
          </a:xfrm>
        </p:spPr>
        <p:txBody>
          <a:bodyPr/>
          <a:lstStyle/>
          <a:p>
            <a:pPr>
              <a:buNone/>
            </a:pPr>
            <a:r>
              <a:rPr lang="en-US" b="1" dirty="0" smtClean="0">
                <a:solidFill>
                  <a:schemeClr val="accent1"/>
                </a:solidFill>
              </a:rPr>
              <a:t>	</a:t>
            </a:r>
          </a:p>
          <a:p>
            <a:pPr>
              <a:buNone/>
            </a:pPr>
            <a:r>
              <a:rPr lang="en-US" b="1" dirty="0" smtClean="0">
                <a:solidFill>
                  <a:schemeClr val="accent1"/>
                </a:solidFill>
              </a:rPr>
              <a:t>			Question: </a:t>
            </a:r>
            <a:r>
              <a:rPr lang="en-US" dirty="0" smtClean="0">
                <a:solidFill>
                  <a:schemeClr val="accent1"/>
                </a:solidFill>
              </a:rPr>
              <a:t>What is 20 + 70?</a:t>
            </a:r>
          </a:p>
          <a:p>
            <a:pPr>
              <a:buNone/>
            </a:pPr>
            <a:endParaRPr lang="en-US" b="1" dirty="0" smtClean="0">
              <a:solidFill>
                <a:schemeClr val="accent1"/>
              </a:solidFill>
            </a:endParaRPr>
          </a:p>
          <a:p>
            <a:pPr>
              <a:buNone/>
            </a:pPr>
            <a:r>
              <a:rPr lang="en-US" b="1" dirty="0" smtClean="0">
                <a:solidFill>
                  <a:schemeClr val="accent1"/>
                </a:solidFill>
              </a:rPr>
              <a:t>	</a:t>
            </a:r>
          </a:p>
          <a:p>
            <a:pPr>
              <a:buNone/>
            </a:pPr>
            <a:r>
              <a:rPr lang="en-US" b="1" dirty="0" smtClean="0">
                <a:solidFill>
                  <a:schemeClr val="accent1"/>
                </a:solidFill>
              </a:rPr>
              <a:t>	Student Response: </a:t>
            </a:r>
            <a:r>
              <a:rPr lang="en-US" dirty="0" smtClean="0">
                <a:solidFill>
                  <a:schemeClr val="accent1"/>
                </a:solidFill>
              </a:rPr>
              <a:t>20 is 2 tens and 70 is 7 tens. So, 2 tens and 7 tens is 9 tens. 9 tens is the same as 90.</a:t>
            </a:r>
            <a:r>
              <a:rPr lang="en-US" sz="2800" dirty="0" smtClean="0">
                <a:solidFill>
                  <a:schemeClr val="accent1"/>
                </a:solidFill>
              </a:rPr>
              <a:t> </a:t>
            </a:r>
          </a:p>
          <a:p>
            <a:endParaRPr lang="en-US" dirty="0"/>
          </a:p>
        </p:txBody>
      </p:sp>
      <p:sp>
        <p:nvSpPr>
          <p:cNvPr id="6" name="Title 5"/>
          <p:cNvSpPr>
            <a:spLocks noGrp="1"/>
          </p:cNvSpPr>
          <p:nvPr>
            <p:ph type="title"/>
          </p:nvPr>
        </p:nvSpPr>
        <p:spPr/>
        <p:txBody>
          <a:bodyPr>
            <a:normAutofit/>
          </a:bodyPr>
          <a:lstStyle/>
          <a:p>
            <a:r>
              <a:rPr lang="en-US" dirty="0"/>
              <a:t>Conceptual Understanding</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C764B1F6-F012-4E8E-B53D-F4E04D8AE6B5}" type="slidenum">
              <a:rPr lang="en-US" smtClean="0"/>
              <a:pPr>
                <a:defRPr/>
              </a:pPr>
              <a:t>20</a:t>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21</a:t>
            </a:fld>
            <a:endParaRPr lang="en-US" dirty="0"/>
          </a:p>
        </p:txBody>
      </p:sp>
      <p:sp>
        <p:nvSpPr>
          <p:cNvPr id="9" name="TextBox 8"/>
          <p:cNvSpPr txBox="1"/>
          <p:nvPr/>
        </p:nvSpPr>
        <p:spPr>
          <a:xfrm>
            <a:off x="4907858" y="1369420"/>
            <a:ext cx="3302876"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310517" y="1951881"/>
            <a:ext cx="3992001" cy="3046988"/>
          </a:xfrm>
          <a:prstGeom prst="rect">
            <a:avLst/>
          </a:prstGeom>
          <a:noFill/>
        </p:spPr>
        <p:txBody>
          <a:bodyPr wrap="square" rtlCol="0">
            <a:spAutoFit/>
          </a:bodyPr>
          <a:lstStyle/>
          <a:p>
            <a:r>
              <a:rPr lang="en-US" sz="2400" b="1" dirty="0" smtClean="0"/>
              <a:t>Standard 2.OA.3: </a:t>
            </a:r>
            <a:r>
              <a:rPr lang="en-US" sz="2400" dirty="0" smtClean="0"/>
              <a:t>Determine whether a group of objects (up to 20) has an odd or even number of members, e.g., by pairing objects or counting them by 2s write an equation to express an even number as a sum of two equal addends. </a:t>
            </a:r>
          </a:p>
        </p:txBody>
      </p:sp>
      <p:grpSp>
        <p:nvGrpSpPr>
          <p:cNvPr id="5" name="Group 4"/>
          <p:cNvGrpSpPr/>
          <p:nvPr/>
        </p:nvGrpSpPr>
        <p:grpSpPr>
          <a:xfrm>
            <a:off x="5047593" y="5196905"/>
            <a:ext cx="3126828" cy="625365"/>
            <a:chOff x="5047593" y="4569372"/>
            <a:chExt cx="3126828" cy="625365"/>
          </a:xfrm>
        </p:grpSpPr>
        <p:grpSp>
          <p:nvGrpSpPr>
            <p:cNvPr id="2" name="Group 37"/>
            <p:cNvGrpSpPr/>
            <p:nvPr/>
          </p:nvGrpSpPr>
          <p:grpSpPr>
            <a:xfrm>
              <a:off x="5047593" y="4569372"/>
              <a:ext cx="1143000" cy="609600"/>
              <a:chOff x="2057400" y="4038600"/>
              <a:chExt cx="1143000" cy="609600"/>
            </a:xfrm>
          </p:grpSpPr>
          <p:sp>
            <p:nvSpPr>
              <p:cNvPr id="12" name="Rectangle 11"/>
              <p:cNvSpPr/>
              <p:nvPr/>
            </p:nvSpPr>
            <p:spPr>
              <a:xfrm>
                <a:off x="2057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574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36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3622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667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6670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971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0"/>
            <p:cNvGrpSpPr/>
            <p:nvPr/>
          </p:nvGrpSpPr>
          <p:grpSpPr>
            <a:xfrm>
              <a:off x="7031421" y="4585137"/>
              <a:ext cx="1143000" cy="609600"/>
              <a:chOff x="609600" y="4038600"/>
              <a:chExt cx="1143000" cy="609600"/>
            </a:xfrm>
          </p:grpSpPr>
          <p:sp>
            <p:nvSpPr>
              <p:cNvPr id="22" name="Rectangle 21"/>
              <p:cNvSpPr/>
              <p:nvPr/>
            </p:nvSpPr>
            <p:spPr>
              <a:xfrm>
                <a:off x="609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096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14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144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219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2192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524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5240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 name="TextBox 31"/>
          <p:cNvSpPr txBox="1"/>
          <p:nvPr/>
        </p:nvSpPr>
        <p:spPr>
          <a:xfrm>
            <a:off x="4338376" y="1951881"/>
            <a:ext cx="4680117" cy="3046988"/>
          </a:xfrm>
          <a:prstGeom prst="rect">
            <a:avLst/>
          </a:prstGeom>
          <a:noFill/>
        </p:spPr>
        <p:txBody>
          <a:bodyPr wrap="square" rtlCol="0">
            <a:spAutoFit/>
          </a:bodyPr>
          <a:lstStyle/>
          <a:p>
            <a:r>
              <a:rPr lang="en-US" sz="2400" b="1" dirty="0" smtClean="0">
                <a:solidFill>
                  <a:schemeClr val="accent1"/>
                </a:solidFill>
                <a:latin typeface="+mj-lt"/>
              </a:rPr>
              <a:t>Question: </a:t>
            </a:r>
            <a:r>
              <a:rPr lang="en-US" sz="2400" dirty="0" smtClean="0">
                <a:solidFill>
                  <a:schemeClr val="accent1"/>
                </a:solidFill>
                <a:latin typeface="+mj-lt"/>
              </a:rPr>
              <a:t>Is 7 an even or odd number? Explain how you know.</a:t>
            </a:r>
          </a:p>
          <a:p>
            <a:endParaRPr lang="en-US" sz="2400" dirty="0" smtClean="0">
              <a:solidFill>
                <a:schemeClr val="accent1"/>
              </a:solidFill>
              <a:latin typeface="+mj-lt"/>
            </a:endParaRPr>
          </a:p>
          <a:p>
            <a:r>
              <a:rPr lang="en-US" sz="2400" b="1" dirty="0" smtClean="0">
                <a:solidFill>
                  <a:schemeClr val="accent1"/>
                </a:solidFill>
                <a:latin typeface="+mj-lt"/>
              </a:rPr>
              <a:t>Student Response: </a:t>
            </a:r>
            <a:r>
              <a:rPr lang="en-US" sz="2400" dirty="0" smtClean="0">
                <a:solidFill>
                  <a:schemeClr val="accent1"/>
                </a:solidFill>
                <a:latin typeface="+mj-lt"/>
              </a:rPr>
              <a:t>7 is odd because I cannot make pairs with all of the cubes like I can with 8 cubes. When I can make pairs with all of the cubes it is an even number. </a:t>
            </a:r>
            <a:endParaRPr lang="en-US" sz="2400" dirty="0">
              <a:latin typeface="+mj-lt"/>
            </a:endParaRPr>
          </a:p>
        </p:txBody>
      </p:sp>
      <p:sp>
        <p:nvSpPr>
          <p:cNvPr id="4" name="Footer Placeholder 3"/>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22</a:t>
            </a:fld>
            <a:endParaRPr lang="en-US" dirty="0"/>
          </a:p>
        </p:txBody>
      </p:sp>
      <p:sp>
        <p:nvSpPr>
          <p:cNvPr id="9" name="TextBox 8"/>
          <p:cNvSpPr txBox="1"/>
          <p:nvPr/>
        </p:nvSpPr>
        <p:spPr>
          <a:xfrm>
            <a:off x="1146048" y="1589505"/>
            <a:ext cx="7391400" cy="3939540"/>
          </a:xfrm>
          <a:prstGeom prst="rect">
            <a:avLst/>
          </a:prstGeom>
          <a:noFill/>
          <a:ln>
            <a:noFill/>
          </a:ln>
        </p:spPr>
        <p:txBody>
          <a:bodyPr wrap="square" rtlCol="0">
            <a:spAutoFit/>
          </a:bodyPr>
          <a:lstStyle/>
          <a:p>
            <a:r>
              <a:rPr lang="en-US" sz="3200" b="1" i="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Procedural skill and fluency </a:t>
            </a:r>
            <a:r>
              <a:rPr lang="en-US" sz="2800" b="1" dirty="0" smtClean="0">
                <a:solidFill>
                  <a:schemeClr val="accent5"/>
                </a:solidFill>
                <a:latin typeface="Arial" panose="020B0604020202020204" pitchFamily="34" charset="0"/>
                <a:cs typeface="Arial" panose="020B0604020202020204" pitchFamily="34" charset="0"/>
              </a:rPr>
              <a:t>is demonstrated when students can perform calculations with speed and accuracy.” </a:t>
            </a:r>
          </a:p>
          <a:p>
            <a:pPr algn="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Fluency</a:t>
            </a:r>
            <a:r>
              <a:rPr lang="en-US" sz="2800" b="1" dirty="0" smtClean="0">
                <a:solidFill>
                  <a:schemeClr val="accent5"/>
                </a:solidFill>
                <a:latin typeface="Arial" panose="020B0604020202020204" pitchFamily="34" charset="0"/>
                <a:cs typeface="Arial" panose="020B0604020202020204" pitchFamily="34" charset="0"/>
              </a:rPr>
              <a:t> promotes automaticity, a critical capacity that allows students to reserve their cognitive resources for higher-level thinking.”</a:t>
            </a:r>
          </a:p>
          <a:p>
            <a:pPr algn="r"/>
            <a:r>
              <a:rPr lang="en-US" sz="2800" b="1" dirty="0" smtClean="0">
                <a:solidFill>
                  <a:schemeClr val="accent5"/>
                </a:solidFill>
                <a:latin typeface="Bradley Hand ITC" pitchFamily="66" charset="0"/>
              </a:rPr>
              <a:t> </a:t>
            </a:r>
            <a:r>
              <a:rPr lang="en-US" sz="2200" dirty="0" smtClean="0">
                <a:latin typeface="+mn-lt"/>
              </a:rPr>
              <a:t>(Engage NY) </a:t>
            </a:r>
            <a:endParaRPr lang="en-US" sz="2400" b="1" i="1" dirty="0">
              <a:latin typeface="+mj-lt"/>
            </a:endParaRPr>
          </a:p>
        </p:txBody>
      </p:sp>
      <p:sp>
        <p:nvSpPr>
          <p:cNvPr id="11"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12" name="Rounded Rectangle 11"/>
          <p:cNvSpPr/>
          <p:nvPr/>
        </p:nvSpPr>
        <p:spPr>
          <a:xfrm>
            <a:off x="381000" y="1349587"/>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590" y="1050284"/>
            <a:ext cx="4196861" cy="2519138"/>
          </a:xfrm>
          <a:ln w="31750">
            <a:solidFill>
              <a:schemeClr val="accent5"/>
            </a:solidFill>
          </a:ln>
        </p:spPr>
        <p:txBody>
          <a:bodyPr/>
          <a:lstStyle/>
          <a:p>
            <a:pPr>
              <a:spcBef>
                <a:spcPts val="600"/>
              </a:spcBef>
              <a:spcAft>
                <a:spcPts val="600"/>
              </a:spcAft>
              <a:buNone/>
            </a:pPr>
            <a:r>
              <a:rPr lang="en-US" sz="2150" b="1" dirty="0" smtClean="0">
                <a:solidFill>
                  <a:schemeClr val="accent4">
                    <a:lumMod val="50000"/>
                  </a:schemeClr>
                </a:solidFill>
                <a:cs typeface="Arial" pitchFamily="34" charset="0"/>
              </a:rPr>
              <a:t> Check all the equations that are true</a:t>
            </a:r>
          </a:p>
          <a:p>
            <a:pPr marL="548640">
              <a:buFont typeface="Symbol"/>
              <a:buChar char=""/>
            </a:pPr>
            <a:r>
              <a:rPr lang="en-US" sz="2150" dirty="0" smtClean="0">
                <a:solidFill>
                  <a:schemeClr val="accent4">
                    <a:lumMod val="50000"/>
                  </a:schemeClr>
                </a:solidFill>
                <a:cs typeface="Arial" pitchFamily="34" charset="0"/>
              </a:rPr>
              <a:t>8 x 9 = 81</a:t>
            </a:r>
          </a:p>
          <a:p>
            <a:pPr marL="548640">
              <a:buFont typeface="Symbol"/>
              <a:buChar char=""/>
            </a:pPr>
            <a:r>
              <a:rPr lang="en-US" sz="2150" dirty="0" smtClean="0">
                <a:solidFill>
                  <a:schemeClr val="accent4">
                    <a:lumMod val="50000"/>
                  </a:schemeClr>
                </a:solidFill>
                <a:cs typeface="Arial" pitchFamily="34" charset="0"/>
              </a:rPr>
              <a:t>54 ÷ 9 = 24 ÷ 6</a:t>
            </a:r>
          </a:p>
          <a:p>
            <a:pPr marL="548640">
              <a:buFont typeface="Symbol"/>
              <a:buChar char=""/>
            </a:pPr>
            <a:r>
              <a:rPr lang="en-US" sz="2150" dirty="0" smtClean="0">
                <a:solidFill>
                  <a:schemeClr val="accent4">
                    <a:lumMod val="50000"/>
                  </a:schemeClr>
                </a:solidFill>
                <a:cs typeface="Arial" pitchFamily="34" charset="0"/>
              </a:rPr>
              <a:t>7 x 5 = 25</a:t>
            </a:r>
          </a:p>
          <a:p>
            <a:pPr marL="548640">
              <a:buFont typeface="Symbol"/>
              <a:buChar char=""/>
            </a:pPr>
            <a:r>
              <a:rPr lang="en-US" sz="2150" dirty="0" smtClean="0">
                <a:solidFill>
                  <a:schemeClr val="accent4">
                    <a:lumMod val="50000"/>
                  </a:schemeClr>
                </a:solidFill>
                <a:cs typeface="Arial" pitchFamily="34" charset="0"/>
              </a:rPr>
              <a:t>8 x 3 = 4 x 6</a:t>
            </a:r>
          </a:p>
          <a:p>
            <a:pPr marL="548640">
              <a:spcAft>
                <a:spcPts val="600"/>
              </a:spcAft>
              <a:buFont typeface="Symbol"/>
              <a:buChar char=""/>
            </a:pPr>
            <a:r>
              <a:rPr lang="en-US" sz="2150" dirty="0" smtClean="0">
                <a:solidFill>
                  <a:schemeClr val="accent4">
                    <a:lumMod val="50000"/>
                  </a:schemeClr>
                </a:solidFill>
                <a:cs typeface="Arial" pitchFamily="34" charset="0"/>
              </a:rPr>
              <a:t>49 ÷ 7 = 56 ÷ 8</a:t>
            </a:r>
          </a:p>
          <a:p>
            <a:pPr>
              <a:buNone/>
            </a:pPr>
            <a:r>
              <a:rPr lang="en-US" sz="1200" i="1" dirty="0" smtClean="0">
                <a:latin typeface="Arial" pitchFamily="34" charset="0"/>
                <a:cs typeface="Arial" pitchFamily="34" charset="0"/>
              </a:rPr>
              <a:t>   (</a:t>
            </a:r>
            <a:r>
              <a:rPr lang="en-US" sz="1200" b="1" i="1" dirty="0" smtClean="0">
                <a:latin typeface="Arial" pitchFamily="34" charset="0"/>
                <a:cs typeface="Arial" pitchFamily="34" charset="0"/>
              </a:rPr>
              <a:t>PARCC 2013)</a:t>
            </a:r>
            <a:endParaRPr lang="en-US" sz="1200" b="1" dirty="0">
              <a:latin typeface="Arial" pitchFamily="34" charset="0"/>
              <a:cs typeface="Arial" pitchFamily="34" charset="0"/>
            </a:endParaRPr>
          </a:p>
        </p:txBody>
      </p:sp>
      <p:sp>
        <p:nvSpPr>
          <p:cNvPr id="12" name="Title 11"/>
          <p:cNvSpPr>
            <a:spLocks noGrp="1"/>
          </p:cNvSpPr>
          <p:nvPr>
            <p:ph type="title"/>
          </p:nvPr>
        </p:nvSpPr>
        <p:spPr>
          <a:xfrm>
            <a:off x="384048" y="228600"/>
            <a:ext cx="8153400" cy="803031"/>
          </a:xfrm>
        </p:spPr>
        <p:txBody>
          <a:bodyPr>
            <a:normAutofit/>
          </a:bodyPr>
          <a:lstStyle/>
          <a:p>
            <a:r>
              <a:rPr lang="en-US" dirty="0" smtClean="0"/>
              <a:t>Procedural Skill and Fluency</a:t>
            </a:r>
            <a:endParaRPr lang="en-US" dirty="0"/>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23</a:t>
            </a:fld>
            <a:endParaRPr lang="en-US" dirty="0"/>
          </a:p>
        </p:txBody>
      </p:sp>
      <p:pic>
        <p:nvPicPr>
          <p:cNvPr id="1026" name="Picture 2" descr="Hexagon"/>
          <p:cNvPicPr>
            <a:picLocks noChangeAspect="1" noChangeArrowheads="1"/>
          </p:cNvPicPr>
          <p:nvPr/>
        </p:nvPicPr>
        <p:blipFill>
          <a:blip r:embed="rId3" cstate="print"/>
          <a:srcRect/>
          <a:stretch>
            <a:fillRect/>
          </a:stretch>
        </p:blipFill>
        <p:spPr bwMode="auto">
          <a:xfrm>
            <a:off x="5213683" y="3411868"/>
            <a:ext cx="2504885" cy="2087405"/>
          </a:xfrm>
          <a:prstGeom prst="rect">
            <a:avLst/>
          </a:prstGeom>
          <a:solidFill>
            <a:schemeClr val="accent5"/>
          </a:solidFill>
        </p:spPr>
      </p:pic>
      <p:sp>
        <p:nvSpPr>
          <p:cNvPr id="9" name="TextBox 8"/>
          <p:cNvSpPr txBox="1"/>
          <p:nvPr/>
        </p:nvSpPr>
        <p:spPr>
          <a:xfrm>
            <a:off x="4601307" y="1034242"/>
            <a:ext cx="3886200" cy="2304151"/>
          </a:xfrm>
          <a:prstGeom prst="rect">
            <a:avLst/>
          </a:prstGeom>
          <a:noFill/>
        </p:spPr>
        <p:txBody>
          <a:bodyPr wrap="square" rtlCol="0">
            <a:spAutoFit/>
          </a:bodyPr>
          <a:lstStyle/>
          <a:p>
            <a:pPr lvl="0"/>
            <a:r>
              <a:rPr lang="en-US" sz="2000" dirty="0" smtClean="0">
                <a:solidFill>
                  <a:schemeClr val="accent4">
                    <a:lumMod val="50000"/>
                  </a:schemeClr>
                </a:solidFill>
                <a:latin typeface="Arial" pitchFamily="34" charset="0"/>
                <a:cs typeface="Arial" pitchFamily="34" charset="0"/>
              </a:rPr>
              <a:t>Mariana is learning about fractions. Show how she can divide this hexagon into 6 equal pieces. Write a fraction that shows how much of the hexagon each piece represents</a:t>
            </a:r>
            <a:r>
              <a:rPr lang="en-US" sz="2000" dirty="0" smtClean="0">
                <a:solidFill>
                  <a:schemeClr val="accent4">
                    <a:lumMod val="50000"/>
                  </a:schemeClr>
                </a:solidFill>
                <a:latin typeface="Trebuchet MS" pitchFamily="34" charset="0"/>
                <a:cs typeface="Arial" pitchFamily="34" charset="0"/>
              </a:rPr>
              <a:t>.</a:t>
            </a:r>
          </a:p>
          <a:p>
            <a:pPr lvl="0" algn="r" eaLnBrk="0" hangingPunct="0"/>
            <a:r>
              <a:rPr lang="en-US" i="1" dirty="0" smtClean="0">
                <a:latin typeface="Trebuchet MS" pitchFamily="34" charset="0"/>
                <a:cs typeface="Arial" pitchFamily="34" charset="0"/>
              </a:rPr>
              <a:t>(</a:t>
            </a:r>
            <a:r>
              <a:rPr lang="en-US" sz="1200" b="1" i="1" dirty="0" smtClean="0">
                <a:latin typeface="Arial" pitchFamily="34" charset="0"/>
                <a:cs typeface="Arial" pitchFamily="34" charset="0"/>
              </a:rPr>
              <a:t>PARCC 2013) </a:t>
            </a:r>
          </a:p>
        </p:txBody>
      </p:sp>
      <p:sp>
        <p:nvSpPr>
          <p:cNvPr id="10" name="Rectangle 9"/>
          <p:cNvSpPr/>
          <p:nvPr/>
        </p:nvSpPr>
        <p:spPr>
          <a:xfrm>
            <a:off x="4572000" y="1034242"/>
            <a:ext cx="4038600" cy="472841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34460" y="3823099"/>
            <a:ext cx="4170586" cy="1938992"/>
          </a:xfrm>
          <a:prstGeom prst="rect">
            <a:avLst/>
          </a:prstGeom>
          <a:noFill/>
          <a:ln w="25400">
            <a:solidFill>
              <a:schemeClr val="accent5"/>
            </a:solidFill>
          </a:ln>
        </p:spPr>
        <p:txBody>
          <a:bodyPr wrap="square" rtlCol="0">
            <a:spAutoFit/>
          </a:bodyPr>
          <a:lstStyle/>
          <a:p>
            <a:r>
              <a:rPr lang="en-US" sz="2000" b="1" dirty="0" smtClean="0">
                <a:solidFill>
                  <a:schemeClr val="accent4">
                    <a:lumMod val="50000"/>
                  </a:schemeClr>
                </a:solidFill>
              </a:rPr>
              <a:t>Adding / subtracting with tens</a:t>
            </a:r>
          </a:p>
          <a:p>
            <a:r>
              <a:rPr lang="en-US" sz="2000" b="1" dirty="0" smtClean="0">
                <a:solidFill>
                  <a:schemeClr val="accent4">
                    <a:lumMod val="50000"/>
                  </a:schemeClr>
                </a:solidFill>
              </a:rPr>
              <a:t>[Ask orally]</a:t>
            </a:r>
          </a:p>
          <a:p>
            <a:r>
              <a:rPr lang="en-US" sz="2000" dirty="0" smtClean="0">
                <a:solidFill>
                  <a:schemeClr val="accent4">
                    <a:lumMod val="50000"/>
                  </a:schemeClr>
                </a:solidFill>
              </a:rPr>
              <a:t>(a) Add 10 to 17</a:t>
            </a:r>
          </a:p>
          <a:p>
            <a:r>
              <a:rPr lang="en-US" sz="2000" dirty="0" smtClean="0">
                <a:solidFill>
                  <a:schemeClr val="accent4">
                    <a:lumMod val="50000"/>
                  </a:schemeClr>
                </a:solidFill>
              </a:rPr>
              <a:t>(b) Add 10 to 367</a:t>
            </a:r>
          </a:p>
          <a:p>
            <a:r>
              <a:rPr lang="en-US" sz="2000" dirty="0" smtClean="0">
                <a:solidFill>
                  <a:schemeClr val="accent4">
                    <a:lumMod val="50000"/>
                  </a:schemeClr>
                </a:solidFill>
              </a:rPr>
              <a:t>(c) Take 10 away from 75</a:t>
            </a:r>
          </a:p>
          <a:p>
            <a:r>
              <a:rPr lang="en-US" sz="2000" dirty="0" smtClean="0">
                <a:solidFill>
                  <a:schemeClr val="accent4">
                    <a:lumMod val="50000"/>
                  </a:schemeClr>
                </a:solidFill>
              </a:rPr>
              <a:t>(d) Take 10 away from 654</a:t>
            </a:r>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24</a:t>
            </a:fld>
            <a:endParaRPr lang="en-US" dirty="0"/>
          </a:p>
        </p:txBody>
      </p:sp>
      <p:sp>
        <p:nvSpPr>
          <p:cNvPr id="9" name="TextBox 8"/>
          <p:cNvSpPr txBox="1"/>
          <p:nvPr/>
        </p:nvSpPr>
        <p:spPr>
          <a:xfrm>
            <a:off x="4445875" y="1354436"/>
            <a:ext cx="4374931"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425668" y="1233723"/>
            <a:ext cx="3799490" cy="4524315"/>
          </a:xfrm>
          <a:prstGeom prst="rect">
            <a:avLst/>
          </a:prstGeom>
          <a:noFill/>
          <a:ln>
            <a:solidFill>
              <a:srgbClr val="E1E1E1"/>
            </a:solidFill>
          </a:ln>
        </p:spPr>
        <p:txBody>
          <a:bodyPr wrap="square" rtlCol="0">
            <a:spAutoFit/>
          </a:bodyPr>
          <a:lstStyle/>
          <a:p>
            <a:r>
              <a:rPr lang="en-US" sz="2400" b="1" dirty="0" smtClean="0"/>
              <a:t>Standard 1.OA.6: </a:t>
            </a:r>
            <a:r>
              <a:rPr lang="en-US" sz="2400" dirty="0" smtClean="0"/>
              <a:t>Add and subtract within 20, demonstrating fluency for addition and subtraction within 10, use strategies such as counting on; making ten; decomposing a number leading to a ten; using the relationship between addition and subtraction; and creating equivalent but easier or known sums. </a:t>
            </a:r>
            <a:endParaRPr lang="en-US" sz="2400" dirty="0">
              <a:solidFill>
                <a:schemeClr val="accent1"/>
              </a:solidFill>
              <a:latin typeface="+mj-lt"/>
            </a:endParaRPr>
          </a:p>
        </p:txBody>
      </p:sp>
      <p:sp>
        <p:nvSpPr>
          <p:cNvPr id="7" name="TextBox 6"/>
          <p:cNvSpPr txBox="1"/>
          <p:nvPr/>
        </p:nvSpPr>
        <p:spPr>
          <a:xfrm>
            <a:off x="4629806" y="1939211"/>
            <a:ext cx="4191000" cy="2985433"/>
          </a:xfrm>
          <a:prstGeom prst="rect">
            <a:avLst/>
          </a:prstGeom>
          <a:noFill/>
        </p:spPr>
        <p:txBody>
          <a:bodyPr wrap="square" rtlCol="0">
            <a:spAutoFit/>
          </a:bodyPr>
          <a:lstStyle/>
          <a:p>
            <a:r>
              <a:rPr lang="en-US" sz="2800" b="1" dirty="0" smtClean="0">
                <a:solidFill>
                  <a:schemeClr val="accent1"/>
                </a:solidFill>
                <a:latin typeface="+mj-lt"/>
              </a:rPr>
              <a:t>Question: </a:t>
            </a:r>
            <a:r>
              <a:rPr lang="en-US" sz="2800" dirty="0" smtClean="0">
                <a:solidFill>
                  <a:schemeClr val="accent1"/>
                </a:solidFill>
                <a:latin typeface="+mj-lt"/>
              </a:rPr>
              <a:t>What is 5 + 6?</a:t>
            </a:r>
          </a:p>
          <a:p>
            <a:endParaRPr lang="en-US" sz="2000" dirty="0" smtClean="0">
              <a:solidFill>
                <a:schemeClr val="accent1"/>
              </a:solidFill>
              <a:latin typeface="+mj-lt"/>
            </a:endParaRPr>
          </a:p>
          <a:p>
            <a:r>
              <a:rPr lang="en-US" sz="2800" b="1" dirty="0" smtClean="0">
                <a:solidFill>
                  <a:schemeClr val="accent1"/>
                </a:solidFill>
                <a:latin typeface="+mj-lt"/>
              </a:rPr>
              <a:t>Student Response: </a:t>
            </a:r>
            <a:r>
              <a:rPr lang="en-US" sz="2800" dirty="0" smtClean="0">
                <a:solidFill>
                  <a:schemeClr val="accent1"/>
                </a:solidFill>
                <a:latin typeface="+mj-lt"/>
              </a:rPr>
              <a:t>I know that 5 + 5 = 10; since 6 is 1 more than 5, then 5 + 6 must be 1 more than 10. 1 more than 10 is 11. </a:t>
            </a:r>
            <a:endParaRPr lang="en-US" sz="2400" dirty="0">
              <a:solidFill>
                <a:schemeClr val="accent1"/>
              </a:solidFill>
              <a:latin typeface="+mj-lt"/>
            </a:endParaRPr>
          </a:p>
        </p:txBody>
      </p:sp>
      <p:sp>
        <p:nvSpPr>
          <p:cNvPr id="1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96451"/>
          </a:xfrm>
        </p:spPr>
        <p:txBody>
          <a:bodyPr/>
          <a:lstStyle/>
          <a:p>
            <a:r>
              <a:rPr lang="en-US" dirty="0"/>
              <a:t>The Standards call for students to use math flexibly for applications. </a:t>
            </a:r>
          </a:p>
          <a:p>
            <a:pPr>
              <a:lnSpc>
                <a:spcPct val="100000"/>
              </a:lnSpc>
              <a:spcBef>
                <a:spcPts val="1200"/>
              </a:spcBef>
            </a:pPr>
            <a:r>
              <a:rPr lang="en-US" dirty="0"/>
              <a:t>Teachers provide opportunities for students to apply math in authentic contexts. </a:t>
            </a:r>
          </a:p>
          <a:p>
            <a:r>
              <a:rPr lang="en-US" dirty="0"/>
              <a:t>Teachers in content areas outside of math, particularly science, ensure that students are using math to make meaning of and access content. </a:t>
            </a:r>
          </a:p>
        </p:txBody>
      </p:sp>
      <p:sp>
        <p:nvSpPr>
          <p:cNvPr id="12" name="Title 11"/>
          <p:cNvSpPr>
            <a:spLocks noGrp="1"/>
          </p:cNvSpPr>
          <p:nvPr>
            <p:ph type="title"/>
          </p:nvPr>
        </p:nvSpPr>
        <p:spPr/>
        <p:txBody>
          <a:bodyPr>
            <a:normAutofit/>
          </a:bodyPr>
          <a:lstStyle/>
          <a:p>
            <a:r>
              <a:rPr lang="en-US" dirty="0"/>
              <a:t>Application of Mathematics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25</a:t>
            </a:fld>
            <a:endParaRPr lang="en-US" dirty="0"/>
          </a:p>
        </p:txBody>
      </p:sp>
      <p:sp>
        <p:nvSpPr>
          <p:cNvPr id="11" name="TextBox 10"/>
          <p:cNvSpPr txBox="1"/>
          <p:nvPr/>
        </p:nvSpPr>
        <p:spPr>
          <a:xfrm>
            <a:off x="4572000" y="5281803"/>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NVHI3KUG\MP900384683[1].jpg"/>
          <p:cNvPicPr>
            <a:picLocks noChangeAspect="1" noChangeArrowheads="1"/>
          </p:cNvPicPr>
          <p:nvPr/>
        </p:nvPicPr>
        <p:blipFill>
          <a:blip r:embed="rId3" cstate="print"/>
          <a:srcRect b="5405"/>
          <a:stretch>
            <a:fillRect/>
          </a:stretch>
        </p:blipFill>
        <p:spPr bwMode="auto">
          <a:xfrm>
            <a:off x="1828778" y="3200400"/>
            <a:ext cx="5029200" cy="2514600"/>
          </a:xfrm>
          <a:prstGeom prst="rect">
            <a:avLst/>
          </a:prstGeom>
          <a:ln>
            <a:noFill/>
          </a:ln>
          <a:effectLst>
            <a:softEdge rad="112500"/>
          </a:effectLst>
        </p:spPr>
      </p:pic>
      <p:sp>
        <p:nvSpPr>
          <p:cNvPr id="7" name="Title 6"/>
          <p:cNvSpPr>
            <a:spLocks noGrp="1"/>
          </p:cNvSpPr>
          <p:nvPr>
            <p:ph type="title"/>
          </p:nvPr>
        </p:nvSpPr>
        <p:spPr/>
        <p:txBody>
          <a:bodyPr/>
          <a:lstStyle/>
          <a:p>
            <a:r>
              <a:rPr lang="en-US" dirty="0"/>
              <a:t>Application of Mathematics </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26</a:t>
            </a:fld>
            <a:endParaRPr lang="en-US" dirty="0"/>
          </a:p>
        </p:txBody>
      </p:sp>
      <p:sp>
        <p:nvSpPr>
          <p:cNvPr id="9" name="TextBox 8"/>
          <p:cNvSpPr txBox="1"/>
          <p:nvPr/>
        </p:nvSpPr>
        <p:spPr>
          <a:xfrm>
            <a:off x="304800" y="1658474"/>
            <a:ext cx="8001000" cy="1384995"/>
          </a:xfrm>
          <a:prstGeom prst="rect">
            <a:avLst/>
          </a:prstGeom>
          <a:noFill/>
        </p:spPr>
        <p:txBody>
          <a:bodyPr wrap="square" rtlCol="0">
            <a:spAutoFit/>
          </a:bodyPr>
          <a:lstStyle/>
          <a:p>
            <a:pPr algn="ctr"/>
            <a:r>
              <a:rPr lang="en-US" sz="2800" b="1" dirty="0" smtClean="0">
                <a:solidFill>
                  <a:schemeClr val="accent4"/>
                </a:solidFill>
                <a:latin typeface="+mj-lt"/>
              </a:rPr>
              <a:t>There are 9 cookies left in the pan. Five students want to share the cookies equally. How many cookies will each student get?</a:t>
            </a:r>
            <a:endParaRPr lang="en-US" sz="2800" b="1" dirty="0">
              <a:solidFill>
                <a:schemeClr val="accent4"/>
              </a:solidFill>
              <a:latin typeface="+mj-lt"/>
            </a:endParaRPr>
          </a:p>
        </p:txBody>
      </p:sp>
      <p:sp>
        <p:nvSpPr>
          <p:cNvPr id="11" name="TextBox 10"/>
          <p:cNvSpPr txBox="1"/>
          <p:nvPr/>
        </p:nvSpPr>
        <p:spPr>
          <a:xfrm>
            <a:off x="304800" y="1048874"/>
            <a:ext cx="8001000" cy="584775"/>
          </a:xfrm>
          <a:prstGeom prst="rect">
            <a:avLst/>
          </a:prstGeom>
          <a:noFill/>
        </p:spPr>
        <p:txBody>
          <a:bodyPr wrap="square" rtlCol="0">
            <a:spAutoFit/>
          </a:bodyPr>
          <a:lstStyle/>
          <a:p>
            <a:pPr algn="ctr"/>
            <a:r>
              <a:rPr lang="en-US" sz="3200" b="1" dirty="0" smtClean="0">
                <a:solidFill>
                  <a:schemeClr val="accent4"/>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These Students Understand? – Part 2</a:t>
            </a:r>
          </a:p>
        </p:txBody>
      </p:sp>
      <p:sp>
        <p:nvSpPr>
          <p:cNvPr id="3" name="Slide Number Placeholder 2"/>
          <p:cNvSpPr>
            <a:spLocks noGrp="1"/>
          </p:cNvSpPr>
          <p:nvPr>
            <p:ph type="sldNum" sz="quarter" idx="11"/>
          </p:nvPr>
        </p:nvSpPr>
        <p:spPr/>
        <p:txBody>
          <a:bodyPr/>
          <a:lstStyle/>
          <a:p>
            <a:pPr>
              <a:defRPr/>
            </a:pPr>
            <a:fld id="{62F2B98C-794A-451C-97A2-11B91958EFD5}" type="slidenum">
              <a:rPr lang="en-US" smtClean="0"/>
              <a:pPr>
                <a:defRPr/>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3617706"/>
              </p:ext>
            </p:extLst>
          </p:nvPr>
        </p:nvGraphicFramePr>
        <p:xfrm>
          <a:off x="381000" y="1898243"/>
          <a:ext cx="5257800" cy="3804429"/>
        </p:xfrm>
        <a:graphic>
          <a:graphicData uri="http://schemas.openxmlformats.org/drawingml/2006/table">
            <a:tbl>
              <a:tblPr firstRow="1" bandRow="1">
                <a:tableStyleId>{F5AB1C69-6EDB-4FF4-983F-18BD219EF322}</a:tableStyleId>
              </a:tblPr>
              <a:tblGrid>
                <a:gridCol w="5257800"/>
              </a:tblGrid>
              <a:tr h="421149">
                <a:tc>
                  <a:txBody>
                    <a:bodyPr/>
                    <a:lstStyle/>
                    <a:p>
                      <a:r>
                        <a:rPr lang="en-US" sz="2000" dirty="0" smtClean="0"/>
                        <a:t>What Do These Students Understand? – Part 2</a:t>
                      </a:r>
                      <a:endParaRPr lang="en-US" sz="2000" dirty="0"/>
                    </a:p>
                  </a:txBody>
                  <a:tcPr/>
                </a:tc>
              </a:tr>
              <a:tr h="3193717">
                <a:tc>
                  <a:txBody>
                    <a:bodyPr/>
                    <a:lstStyle/>
                    <a:p>
                      <a:pPr marL="457200" indent="0">
                        <a:buFontTx/>
                        <a:buNone/>
                        <a:defRPr/>
                      </a:pPr>
                      <a:r>
                        <a:rPr lang="en-US" sz="2400" dirty="0" smtClean="0">
                          <a:latin typeface="+mn-lt"/>
                        </a:rPr>
                        <a:t>Return</a:t>
                      </a:r>
                      <a:r>
                        <a:rPr lang="en-US" sz="2400" baseline="0" dirty="0" smtClean="0">
                          <a:latin typeface="+mn-lt"/>
                        </a:rPr>
                        <a:t> to the “Who Knows Math” handout on pages 9-11 in the Participant Guide. Which students have shown conceptual understanding, which have shown procedural skill and fluency, which have shown both, and which pieces of work would you need to know more to make the determination?</a:t>
                      </a:r>
                      <a:endParaRPr lang="en-US" sz="2400" b="1" dirty="0" smtClean="0">
                        <a:latin typeface="+mn-lt"/>
                      </a:endParaRPr>
                    </a:p>
                  </a:txBody>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7193689" y="4513579"/>
            <a:ext cx="1143000" cy="1081088"/>
          </a:xfrm>
          <a:prstGeom prst="rect">
            <a:avLst/>
          </a:prstGeom>
          <a:noFill/>
          <a:ln w="9525">
            <a:noFill/>
            <a:miter lim="800000"/>
            <a:headEnd/>
            <a:tailEnd/>
          </a:ln>
        </p:spPr>
      </p:pic>
      <p:sp>
        <p:nvSpPr>
          <p:cNvPr id="13" name="TextBox 12"/>
          <p:cNvSpPr txBox="1"/>
          <p:nvPr/>
        </p:nvSpPr>
        <p:spPr>
          <a:xfrm>
            <a:off x="7132320" y="4589779"/>
            <a:ext cx="1219199" cy="369332"/>
          </a:xfrm>
          <a:prstGeom prst="rect">
            <a:avLst/>
          </a:prstGeom>
          <a:noFill/>
        </p:spPr>
        <p:txBody>
          <a:bodyPr wrap="square" rtlCol="0">
            <a:spAutoFit/>
          </a:bodyPr>
          <a:lstStyle/>
          <a:p>
            <a:pPr algn="ctr"/>
            <a:r>
              <a:rPr lang="en-US" dirty="0" smtClean="0"/>
              <a:t>Pages 9-11</a:t>
            </a:r>
            <a:endParaRPr lang="en-US" dirty="0"/>
          </a:p>
        </p:txBody>
      </p:sp>
      <p:grpSp>
        <p:nvGrpSpPr>
          <p:cNvPr id="6" name="Group 13"/>
          <p:cNvGrpSpPr/>
          <p:nvPr/>
        </p:nvGrpSpPr>
        <p:grpSpPr>
          <a:xfrm>
            <a:off x="6420780" y="1600200"/>
            <a:ext cx="2037420" cy="923330"/>
            <a:chOff x="934380" y="1752600"/>
            <a:chExt cx="2037420" cy="923330"/>
          </a:xfrm>
        </p:grpSpPr>
        <p:sp>
          <p:nvSpPr>
            <p:cNvPr id="15" name="Rectangle 14"/>
            <p:cNvSpPr/>
            <p:nvPr/>
          </p:nvSpPr>
          <p:spPr>
            <a:xfrm>
              <a:off x="934380" y="1752600"/>
              <a:ext cx="191590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Connector 15"/>
            <p:cNvCxnSpPr/>
            <p:nvPr/>
          </p:nvCxnSpPr>
          <p:spPr>
            <a:xfrm flipV="1">
              <a:off x="1447800" y="1828800"/>
              <a:ext cx="0" cy="68580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1828800"/>
              <a:ext cx="152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 name="Group 17"/>
          <p:cNvGrpSpPr/>
          <p:nvPr/>
        </p:nvGrpSpPr>
        <p:grpSpPr>
          <a:xfrm>
            <a:off x="5943600" y="2590800"/>
            <a:ext cx="2754854" cy="1754326"/>
            <a:chOff x="4495800" y="1447800"/>
            <a:chExt cx="2754854" cy="1754326"/>
          </a:xfrm>
        </p:grpSpPr>
        <p:sp>
          <p:nvSpPr>
            <p:cNvPr id="19" name="Rectangle 18"/>
            <p:cNvSpPr/>
            <p:nvPr/>
          </p:nvSpPr>
          <p:spPr>
            <a:xfrm>
              <a:off x="4495800" y="1447800"/>
              <a:ext cx="569387"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Rectangle 19"/>
            <p:cNvSpPr/>
            <p:nvPr/>
          </p:nvSpPr>
          <p:spPr>
            <a:xfrm>
              <a:off x="5257800" y="1828800"/>
              <a:ext cx="199285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1" name="Straight Connector 20"/>
            <p:cNvCxnSpPr>
              <a:stCxn id="19" idx="1"/>
              <a:endCxn id="19" idx="3"/>
            </p:cNvCxnSpPr>
            <p:nvPr/>
          </p:nvCxnSpPr>
          <p:spPr>
            <a:xfrm>
              <a:off x="4495800" y="2324963"/>
              <a:ext cx="569387"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6778752" cy="2856167"/>
          </a:xfrm>
        </p:spPr>
        <p:txBody>
          <a:bodyPr/>
          <a:lstStyle/>
          <a:p>
            <a:r>
              <a:rPr lang="en-US" dirty="0" smtClean="0"/>
              <a:t>How does the approach of the CCS-Math content differ from previous approaches to mathematics teaching and learning?</a:t>
            </a:r>
          </a:p>
          <a:p>
            <a:endParaRPr lang="en-US" dirty="0" smtClean="0"/>
          </a:p>
          <a:p>
            <a:r>
              <a:rPr lang="en-US" dirty="0" smtClean="0"/>
              <a:t>How might you help teachers to understand these differences?</a:t>
            </a:r>
            <a:endParaRPr lang="en-US" dirty="0"/>
          </a:p>
        </p:txBody>
      </p:sp>
      <p:sp>
        <p:nvSpPr>
          <p:cNvPr id="3" name="Title 2"/>
          <p:cNvSpPr>
            <a:spLocks noGrp="1"/>
          </p:cNvSpPr>
          <p:nvPr>
            <p:ph type="title"/>
          </p:nvPr>
        </p:nvSpPr>
        <p:spPr/>
        <p:txBody>
          <a:bodyPr/>
          <a:lstStyle/>
          <a:p>
            <a:r>
              <a:rPr lang="en-US" dirty="0" smtClean="0"/>
              <a:t>Think About It…</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28</a:t>
            </a:fld>
            <a:endParaRPr lang="en-US" dirty="0"/>
          </a:p>
        </p:txBody>
      </p:sp>
      <p:pic>
        <p:nvPicPr>
          <p:cNvPr id="124932" name="Picture 4" descr="C:\Users\Heath McGregor\AppData\Local\Microsoft\Windows\Temporary Internet Files\Content.IE5\4M2LGMAL\MP900448464[1].jpg"/>
          <p:cNvPicPr>
            <a:picLocks noChangeAspect="1" noChangeArrowheads="1"/>
          </p:cNvPicPr>
          <p:nvPr/>
        </p:nvPicPr>
        <p:blipFill>
          <a:blip r:embed="rId3" cstate="print"/>
          <a:srcRect/>
          <a:stretch>
            <a:fillRect/>
          </a:stretch>
        </p:blipFill>
        <p:spPr bwMode="auto">
          <a:xfrm>
            <a:off x="6858000" y="1667445"/>
            <a:ext cx="1905000" cy="2857500"/>
          </a:xfrm>
          <a:prstGeom prst="ellipse">
            <a:avLst/>
          </a:prstGeom>
          <a:ln>
            <a:noFill/>
          </a:ln>
          <a:effectLst>
            <a:softEdge rad="112500"/>
          </a:effectLst>
        </p:spPr>
      </p:pic>
      <p:pic>
        <p:nvPicPr>
          <p:cNvPr id="6" name="Picture 5" descr="discussion 2.png"/>
          <p:cNvPicPr>
            <a:picLocks noChangeAspect="1"/>
          </p:cNvPicPr>
          <p:nvPr/>
        </p:nvPicPr>
        <p:blipFill>
          <a:blip r:embed="rId4" cstate="print"/>
          <a:srcRect/>
          <a:stretch>
            <a:fillRect/>
          </a:stretch>
        </p:blipFill>
        <p:spPr bwMode="auto">
          <a:xfrm>
            <a:off x="4814047" y="4782671"/>
            <a:ext cx="12954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29</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smtClean="0"/>
              <a:t>Focus on Standards for Mathematical Content Outcomes (cont'd)</a:t>
            </a:r>
          </a:p>
        </p:txBody>
      </p:sp>
      <p:sp>
        <p:nvSpPr>
          <p:cNvPr id="19459" name="Content Placeholder 1"/>
          <p:cNvSpPr>
            <a:spLocks noGrp="1"/>
          </p:cNvSpPr>
          <p:nvPr>
            <p:ph type="body" sz="quarter" idx="10"/>
          </p:nvPr>
        </p:nvSpPr>
        <p:spPr>
          <a:xfrm>
            <a:off x="381000" y="1417320"/>
            <a:ext cx="8382000" cy="4548938"/>
          </a:xfrm>
        </p:spPr>
        <p:txBody>
          <a:bodyPr/>
          <a:lstStyle/>
          <a:p>
            <a:pPr>
              <a:spcBef>
                <a:spcPts val="1200"/>
              </a:spcBef>
            </a:pPr>
            <a:r>
              <a:rPr lang="en-US" dirty="0" smtClean="0"/>
              <a:t>By the end of this session you will have:</a:t>
            </a:r>
          </a:p>
          <a:p>
            <a:pPr lvl="1">
              <a:spcBef>
                <a:spcPts val="1200"/>
              </a:spcBef>
            </a:pPr>
            <a:r>
              <a:rPr lang="en-US" dirty="0" smtClean="0"/>
              <a:t>Deepened your understanding of the potential of the CCS-Math to change mathematics teaching and learning. </a:t>
            </a:r>
          </a:p>
          <a:p>
            <a:pPr lvl="1">
              <a:spcBef>
                <a:spcPts val="1200"/>
              </a:spcBef>
            </a:pPr>
            <a:r>
              <a:rPr lang="en-US" dirty="0" smtClean="0"/>
              <a:t>Gained an understanding of some of the challenges involved in implementing the CCS-Math.</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The Progression of the Content Standards</a:t>
            </a:r>
          </a:p>
        </p:txBody>
      </p:sp>
      <p:sp>
        <p:nvSpPr>
          <p:cNvPr id="7" name="Text Placeholder 6"/>
          <p:cNvSpPr>
            <a:spLocks noGrp="1"/>
          </p:cNvSpPr>
          <p:nvPr>
            <p:ph type="body" idx="1"/>
          </p:nvPr>
        </p:nvSpPr>
        <p:spPr/>
        <p:txBody>
          <a:bodyPr/>
          <a:lstStyle/>
          <a:p>
            <a:r>
              <a:rPr lang="en-US" dirty="0" smtClean="0"/>
              <a:t>Section 3</a:t>
            </a:r>
            <a:endParaRPr lang="en-US" dirty="0"/>
          </a:p>
        </p:txBody>
      </p:sp>
      <p:sp>
        <p:nvSpPr>
          <p:cNvPr id="6" name="Slide Number Placeholder 5"/>
          <p:cNvSpPr>
            <a:spLocks noGrp="1"/>
          </p:cNvSpPr>
          <p:nvPr>
            <p:ph type="sldNum" sz="quarter" idx="12"/>
          </p:nvPr>
        </p:nvSpPr>
        <p:spPr/>
        <p:txBody>
          <a:bodyPr/>
          <a:lstStyle/>
          <a:p>
            <a:pPr>
              <a:defRPr/>
            </a:pPr>
            <a:fld id="{8302EB99-A2B1-4EE0-87C0-16390E92D0AE}" type="slidenum">
              <a:rPr lang="en-US" smtClean="0">
                <a:solidFill>
                  <a:prstClr val="black">
                    <a:tint val="75000"/>
                  </a:prstClr>
                </a:solidFill>
              </a:rPr>
              <a:pPr>
                <a:defRPr/>
              </a:pPr>
              <a:t>30</a:t>
            </a:fld>
            <a:endParaRPr lang="en-US" dirty="0">
              <a:solidFill>
                <a:prstClr val="black">
                  <a:tint val="75000"/>
                </a:prstClr>
              </a:solidFill>
            </a:endParaRPr>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1003031" y="4842252"/>
            <a:ext cx="935822" cy="1013807"/>
          </a:xfrm>
          <a:prstGeom prst="rect">
            <a:avLst/>
          </a:prstGeom>
          <a:noFill/>
          <a:ln w="9525">
            <a:noFill/>
            <a:miter lim="800000"/>
            <a:headEnd/>
            <a:tailEnd/>
          </a:ln>
        </p:spPr>
      </p:pic>
      <p:sp>
        <p:nvSpPr>
          <p:cNvPr id="9" name="TextBox 7"/>
          <p:cNvSpPr txBox="1">
            <a:spLocks noChangeArrowheads="1"/>
          </p:cNvSpPr>
          <p:nvPr/>
        </p:nvSpPr>
        <p:spPr bwMode="auto">
          <a:xfrm>
            <a:off x="966041" y="483528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15</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The Organization of the Standards</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31</a:t>
            </a:fld>
            <a:endParaRPr lang="en-US" dirty="0"/>
          </a:p>
        </p:txBody>
      </p:sp>
      <p:pic>
        <p:nvPicPr>
          <p:cNvPr id="8" name="Picture 7"/>
          <p:cNvPicPr/>
          <p:nvPr/>
        </p:nvPicPr>
        <p:blipFill>
          <a:blip r:embed="rId3" cstate="print"/>
          <a:srcRect l="41414" t="44798" r="25962" b="39231"/>
          <a:stretch>
            <a:fillRect/>
          </a:stretch>
        </p:blipFill>
        <p:spPr bwMode="auto">
          <a:xfrm>
            <a:off x="457200" y="1676400"/>
            <a:ext cx="8686800" cy="3429000"/>
          </a:xfrm>
          <a:prstGeom prst="rect">
            <a:avLst/>
          </a:prstGeom>
          <a:noFill/>
          <a:ln w="9525">
            <a:noFill/>
            <a:miter lim="800000"/>
            <a:headEnd/>
            <a:tailEnd/>
          </a:ln>
        </p:spPr>
      </p:pic>
      <p:pic>
        <p:nvPicPr>
          <p:cNvPr id="9" name="Picture 8"/>
          <p:cNvPicPr/>
          <p:nvPr/>
        </p:nvPicPr>
        <p:blipFill>
          <a:blip r:embed="rId3" cstate="print"/>
          <a:srcRect l="68028" t="41249" r="27393" b="54492"/>
          <a:stretch>
            <a:fillRect/>
          </a:stretch>
        </p:blipFill>
        <p:spPr bwMode="auto">
          <a:xfrm>
            <a:off x="6858000" y="914400"/>
            <a:ext cx="1219200" cy="9144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Domain Distribution</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32</a:t>
            </a:fld>
            <a:endParaRPr lang="en-US" dirty="0"/>
          </a:p>
        </p:txBody>
      </p:sp>
      <p:pic>
        <p:nvPicPr>
          <p:cNvPr id="69634" name="Picture 2" descr="http://www.definingthecore.com/training/Intro_of_CCSS_for_%20Mathematics/graphics/progression.png"/>
          <p:cNvPicPr>
            <a:picLocks noChangeAspect="1" noChangeArrowheads="1"/>
          </p:cNvPicPr>
          <p:nvPr/>
        </p:nvPicPr>
        <p:blipFill>
          <a:blip r:embed="rId3" cstate="print"/>
          <a:srcRect/>
          <a:stretch>
            <a:fillRect/>
          </a:stretch>
        </p:blipFill>
        <p:spPr bwMode="auto">
          <a:xfrm>
            <a:off x="228600" y="1524000"/>
            <a:ext cx="8705850" cy="4009517"/>
          </a:xfrm>
          <a:prstGeom prst="rect">
            <a:avLst/>
          </a:prstGeom>
          <a:noFill/>
        </p:spPr>
      </p:pic>
      <p:sp>
        <p:nvSpPr>
          <p:cNvPr id="5" name="TextBox 4"/>
          <p:cNvSpPr txBox="1"/>
          <p:nvPr/>
        </p:nvSpPr>
        <p:spPr>
          <a:xfrm>
            <a:off x="4854633" y="5638800"/>
            <a:ext cx="4060767" cy="338554"/>
          </a:xfrm>
          <a:prstGeom prst="rect">
            <a:avLst/>
          </a:prstGeom>
          <a:noFill/>
        </p:spPr>
        <p:txBody>
          <a:bodyPr wrap="square" rtlCol="0">
            <a:spAutoFit/>
          </a:bodyPr>
          <a:lstStyle/>
          <a:p>
            <a:r>
              <a:rPr lang="en-US" sz="1600" dirty="0" smtClean="0"/>
              <a:t>Source: http://www.definingthecore.com</a:t>
            </a:r>
            <a:endParaRPr lang="en-US" sz="160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bwMode="auto">
          <a:xfrm>
            <a:off x="544896" y="959227"/>
            <a:ext cx="7671128" cy="4485681"/>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a:t>Domain Progression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33</a:t>
            </a:fld>
            <a:endParaRPr lang="en-US" dirty="0"/>
          </a:p>
        </p:txBody>
      </p:sp>
      <p:sp>
        <p:nvSpPr>
          <p:cNvPr id="6" name="TextBox 5">
            <a:hlinkClick r:id="rId4"/>
          </p:cNvPr>
          <p:cNvSpPr txBox="1"/>
          <p:nvPr/>
        </p:nvSpPr>
        <p:spPr>
          <a:xfrm>
            <a:off x="381000" y="5516624"/>
            <a:ext cx="8382000" cy="369332"/>
          </a:xfrm>
          <a:prstGeom prst="rect">
            <a:avLst/>
          </a:prstGeom>
          <a:noFill/>
        </p:spPr>
        <p:txBody>
          <a:bodyPr wrap="square" rtlCol="0">
            <a:spAutoFit/>
          </a:bodyPr>
          <a:lstStyle/>
          <a:p>
            <a:r>
              <a:rPr lang="en-US" dirty="0"/>
              <a:t>For </a:t>
            </a:r>
            <a:r>
              <a:rPr lang="en-US" dirty="0" smtClean="0"/>
              <a:t>more Information</a:t>
            </a:r>
            <a:r>
              <a:rPr lang="en-US" dirty="0"/>
              <a:t>: </a:t>
            </a:r>
            <a:r>
              <a:rPr lang="en-US" dirty="0">
                <a:solidFill>
                  <a:srgbClr val="0000FF"/>
                </a:solidFill>
              </a:rPr>
              <a:t>http://commoncoretools.me/category/progressions/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136517"/>
          </a:xfrm>
        </p:spPr>
        <p:txBody>
          <a:bodyPr/>
          <a:lstStyle/>
          <a:p>
            <a:pPr algn="ctr">
              <a:buNone/>
            </a:pPr>
            <a:r>
              <a:rPr lang="en-US" b="1" dirty="0" smtClean="0">
                <a:solidFill>
                  <a:srgbClr val="FF0000"/>
                </a:solidFill>
                <a:latin typeface="+mj-lt"/>
              </a:rPr>
              <a:t>Number and Operations in Base Ten</a:t>
            </a:r>
          </a:p>
          <a:p>
            <a:pPr algn="ctr">
              <a:buNone/>
            </a:pPr>
            <a:endParaRPr lang="en-US" sz="1600" b="1" dirty="0" smtClean="0">
              <a:solidFill>
                <a:schemeClr val="accent5">
                  <a:lumMod val="75000"/>
                </a:schemeClr>
              </a:solidFill>
              <a:latin typeface="+mj-lt"/>
            </a:endParaRPr>
          </a:p>
          <a:p>
            <a:pPr algn="ctr">
              <a:buNone/>
            </a:pPr>
            <a:r>
              <a:rPr lang="en-US" b="1" dirty="0" smtClean="0">
                <a:solidFill>
                  <a:srgbClr val="32C658"/>
                </a:solidFill>
                <a:latin typeface="+mj-lt"/>
              </a:rPr>
              <a:t>Number and Operations in Fractions</a:t>
            </a:r>
          </a:p>
          <a:p>
            <a:pPr algn="ctr">
              <a:buNone/>
            </a:pPr>
            <a:endParaRPr lang="en-US" sz="1600" b="1" dirty="0" smtClean="0">
              <a:solidFill>
                <a:schemeClr val="accent5">
                  <a:lumMod val="75000"/>
                </a:schemeClr>
              </a:solidFill>
              <a:latin typeface="+mj-lt"/>
            </a:endParaRPr>
          </a:p>
          <a:p>
            <a:pPr algn="ctr">
              <a:buNone/>
            </a:pPr>
            <a:r>
              <a:rPr lang="en-US" b="1" dirty="0" smtClean="0">
                <a:solidFill>
                  <a:schemeClr val="accent3">
                    <a:lumMod val="75000"/>
                  </a:schemeClr>
                </a:solidFill>
                <a:latin typeface="+mj-lt"/>
              </a:rPr>
              <a:t>Counting and Cardinality &amp; Operations and Algebraic Thinking</a:t>
            </a:r>
          </a:p>
          <a:p>
            <a:pPr algn="ctr">
              <a:buNone/>
            </a:pPr>
            <a:endParaRPr lang="en-US" sz="1600" b="1" dirty="0" smtClean="0">
              <a:solidFill>
                <a:schemeClr val="accent3">
                  <a:lumMod val="75000"/>
                </a:schemeClr>
              </a:solidFill>
              <a:latin typeface="+mj-lt"/>
            </a:endParaRPr>
          </a:p>
          <a:p>
            <a:pPr algn="ctr">
              <a:buNone/>
            </a:pPr>
            <a:r>
              <a:rPr lang="en-US" b="1" dirty="0" smtClean="0">
                <a:solidFill>
                  <a:srgbClr val="DF8045"/>
                </a:solidFill>
                <a:latin typeface="+mj-lt"/>
              </a:rPr>
              <a:t>Measurement and Data</a:t>
            </a:r>
          </a:p>
          <a:p>
            <a:pPr algn="ctr">
              <a:buNone/>
            </a:pPr>
            <a:endParaRPr lang="en-US" sz="1600" b="1" dirty="0" smtClean="0">
              <a:solidFill>
                <a:schemeClr val="accent4">
                  <a:lumMod val="75000"/>
                </a:schemeClr>
              </a:solidFill>
              <a:latin typeface="+mj-lt"/>
            </a:endParaRPr>
          </a:p>
          <a:p>
            <a:pPr algn="ctr">
              <a:buNone/>
            </a:pPr>
            <a:r>
              <a:rPr lang="en-US" b="1" dirty="0" smtClean="0">
                <a:solidFill>
                  <a:srgbClr val="7030A0"/>
                </a:solidFill>
                <a:latin typeface="+mj-lt"/>
              </a:rPr>
              <a:t>Geometry</a:t>
            </a:r>
            <a:endParaRPr lang="en-US" b="1" dirty="0">
              <a:solidFill>
                <a:srgbClr val="7030A0"/>
              </a:solidFill>
              <a:latin typeface="+mj-lt"/>
            </a:endParaRPr>
          </a:p>
        </p:txBody>
      </p:sp>
      <p:sp>
        <p:nvSpPr>
          <p:cNvPr id="3" name="Title 2"/>
          <p:cNvSpPr>
            <a:spLocks noGrp="1"/>
          </p:cNvSpPr>
          <p:nvPr>
            <p:ph type="title"/>
          </p:nvPr>
        </p:nvSpPr>
        <p:spPr/>
        <p:txBody>
          <a:bodyPr/>
          <a:lstStyle/>
          <a:p>
            <a:r>
              <a:rPr lang="en-US" dirty="0"/>
              <a:t>Exploring the Content Standards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34</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 </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xmlns="" val="3313034866"/>
              </p:ext>
            </p:extLst>
          </p:nvPr>
        </p:nvGraphicFramePr>
        <p:xfrm>
          <a:off x="533400" y="1371600"/>
          <a:ext cx="8001000" cy="28956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a:buNone/>
                      </a:pPr>
                      <a:r>
                        <a:rPr lang="en-US" sz="2400" b="1" kern="1200" dirty="0" smtClean="0">
                          <a:solidFill>
                            <a:schemeClr val="bg1"/>
                          </a:solidFill>
                          <a:latin typeface="+mn-lt"/>
                          <a:ea typeface="+mn-ea"/>
                          <a:cs typeface="+mn-cs"/>
                        </a:rPr>
                        <a:t>Examine your assigned domain and determine which standards focus on:</a:t>
                      </a:r>
                    </a:p>
                    <a:p>
                      <a:pPr lvl="1">
                        <a:buFont typeface="Arial" pitchFamily="34" charset="0"/>
                        <a:buChar char="•"/>
                      </a:pPr>
                      <a:r>
                        <a:rPr lang="en-US" sz="2400" b="1" kern="1200" dirty="0" smtClean="0">
                          <a:solidFill>
                            <a:schemeClr val="bg1"/>
                          </a:solidFill>
                          <a:latin typeface="+mn-lt"/>
                          <a:ea typeface="+mn-ea"/>
                          <a:cs typeface="+mn-cs"/>
                        </a:rPr>
                        <a:t> Conceptual Understanding (CU)</a:t>
                      </a:r>
                    </a:p>
                    <a:p>
                      <a:pPr lvl="1">
                        <a:buFont typeface="Arial" pitchFamily="34" charset="0"/>
                        <a:buChar char="•"/>
                      </a:pPr>
                      <a:r>
                        <a:rPr lang="en-US" sz="2400" b="1" kern="1200" dirty="0" smtClean="0">
                          <a:solidFill>
                            <a:schemeClr val="bg1"/>
                          </a:solidFill>
                          <a:latin typeface="+mn-lt"/>
                          <a:ea typeface="+mn-ea"/>
                          <a:cs typeface="+mn-cs"/>
                        </a:rPr>
                        <a:t> Procedural Skill and Fluency (PSF)</a:t>
                      </a:r>
                    </a:p>
                    <a:p>
                      <a:pPr lvl="1">
                        <a:buFont typeface="Arial" pitchFamily="34" charset="0"/>
                        <a:buChar char="•"/>
                      </a:pPr>
                      <a:r>
                        <a:rPr lang="en-US" sz="2400" b="1" kern="1200" dirty="0" smtClean="0">
                          <a:solidFill>
                            <a:schemeClr val="bg1"/>
                          </a:solidFill>
                          <a:latin typeface="+mn-lt"/>
                          <a:ea typeface="+mn-ea"/>
                          <a:cs typeface="+mn-cs"/>
                        </a:rPr>
                        <a:t> Application (A)</a:t>
                      </a:r>
                    </a:p>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8"/>
          <p:cNvGrpSpPr/>
          <p:nvPr/>
        </p:nvGrpSpPr>
        <p:grpSpPr>
          <a:xfrm>
            <a:off x="4114800" y="3657600"/>
            <a:ext cx="4552237" cy="2228850"/>
            <a:chOff x="4114800" y="4114800"/>
            <a:chExt cx="4552237" cy="2228850"/>
          </a:xfrm>
        </p:grpSpPr>
        <p:sp>
          <p:nvSpPr>
            <p:cNvPr id="2052"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2.NBT.1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three digits of a three-digit number represent amounts of hundreds, tens, and ones; e.g. 706 equals 7 hundreds, 0 tens, and 6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K.NBT.1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Compose and decompose numbers from 11to19 into ten ones and some further ones e.g. by using objects, drawings, and record each composition or decomposition by a drawing or equation.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latin typeface="Calibri" pitchFamily="34" charset="0"/>
                  <a:cs typeface="Arial" pitchFamily="34" charset="0"/>
                </a:rPr>
                <a:t>4</a:t>
              </a:r>
              <a:r>
                <a:rPr kumimoji="0" lang="en-US" sz="1200" b="1" i="0" u="none" strike="noStrike" cap="none" normalizeH="0" baseline="0" dirty="0" smtClean="0">
                  <a:ln>
                    <a:noFill/>
                  </a:ln>
                  <a:solidFill>
                    <a:schemeClr val="tx1"/>
                  </a:solidFill>
                  <a:effectLst/>
                  <a:latin typeface="Calibri" pitchFamily="34" charset="0"/>
                  <a:cs typeface="Arial" pitchFamily="34" charset="0"/>
                </a:rPr>
                <a:t>.NBT.4</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Fluently add and subtract multi-digit whole numbers to any place.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6248400" y="4876800"/>
            <a:ext cx="932688" cy="1014984"/>
          </a:xfrm>
          <a:prstGeom prst="rect">
            <a:avLst/>
          </a:prstGeom>
          <a:noFill/>
          <a:ln w="9525">
            <a:noFill/>
            <a:miter lim="800000"/>
            <a:headEnd/>
            <a:tailEnd/>
          </a:ln>
        </p:spPr>
      </p:pic>
      <p:sp>
        <p:nvSpPr>
          <p:cNvPr id="15" name="TextBox 7"/>
          <p:cNvSpPr txBox="1">
            <a:spLocks noChangeArrowheads="1"/>
          </p:cNvSpPr>
          <p:nvPr/>
        </p:nvSpPr>
        <p:spPr bwMode="auto">
          <a:xfrm>
            <a:off x="6187440" y="4907280"/>
            <a:ext cx="990600" cy="369332"/>
          </a:xfrm>
          <a:prstGeom prst="rect">
            <a:avLst/>
          </a:prstGeom>
          <a:noFill/>
          <a:ln w="9525">
            <a:noFill/>
            <a:miter lim="800000"/>
            <a:headEnd/>
            <a:tailEnd/>
          </a:ln>
        </p:spPr>
        <p:txBody>
          <a:bodyPr wrap="square">
            <a:spAutoFit/>
          </a:bodyPr>
          <a:lstStyle/>
          <a:p>
            <a:pPr algn="ctr"/>
            <a:r>
              <a:rPr lang="en-US" dirty="0" smtClean="0"/>
              <a:t>Page 15</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 </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36</a:t>
            </a:fld>
            <a:endParaRPr lang="en-US" dirty="0"/>
          </a:p>
        </p:txBody>
      </p:sp>
      <p:graphicFrame>
        <p:nvGraphicFramePr>
          <p:cNvPr id="14" name="Table 13"/>
          <p:cNvGraphicFramePr>
            <a:graphicFrameLocks noGrp="1"/>
          </p:cNvGraphicFramePr>
          <p:nvPr/>
        </p:nvGraphicFramePr>
        <p:xfrm>
          <a:off x="533400" y="1371600"/>
          <a:ext cx="8001000" cy="252984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mn-cs"/>
                        </a:rPr>
                        <a:t>Examine your assigned domain across the K-5 grade band and record five general observations about the progression and two observations about the relationship between the Content and Practice Standards. </a:t>
                      </a:r>
                      <a:endParaRPr lang="en-US" sz="2400" baseline="0" dirty="0" smtClean="0">
                        <a:solidFill>
                          <a:schemeClr val="bg1"/>
                        </a:solidFill>
                      </a:endParaRPr>
                    </a:p>
                    <a:p>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5"/>
          <p:cNvGrpSpPr/>
          <p:nvPr/>
        </p:nvGrpSpPr>
        <p:grpSpPr>
          <a:xfrm>
            <a:off x="4038600" y="3505200"/>
            <a:ext cx="4552237" cy="2228850"/>
            <a:chOff x="4114800" y="4114800"/>
            <a:chExt cx="4552237" cy="2228850"/>
          </a:xfrm>
        </p:grpSpPr>
        <p:sp>
          <p:nvSpPr>
            <p:cNvPr id="7"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2.NBT.1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three digits of a three-digit number represent amounts of hundreds, tens, and ones; e.g. 706 equals 7 hundreds, 0 tens, and 6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K.NBT.1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Compose and decompose numbers from 11to19 into ten ones and some further ones e.g. by using objects, drawings, and record each composition or decomposition by a drawing or equation.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1.NBT.2a</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Understand that numbers from 11 to 19 are composed of a ten and one, two, three, four, five, six, seven, eight, or nine ones.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5"/>
          <p:cNvGrpSpPr>
            <a:grpSpLocks/>
          </p:cNvGrpSpPr>
          <p:nvPr/>
        </p:nvGrpSpPr>
        <p:grpSpPr bwMode="auto">
          <a:xfrm>
            <a:off x="5933440" y="5003799"/>
            <a:ext cx="1219200" cy="1065382"/>
            <a:chOff x="7543800" y="4952999"/>
            <a:chExt cx="1066800" cy="923331"/>
          </a:xfrm>
        </p:grpSpPr>
        <p:sp>
          <p:nvSpPr>
            <p:cNvPr id="12" name="TextBox 7"/>
            <p:cNvSpPr txBox="1">
              <a:spLocks noChangeArrowheads="1"/>
            </p:cNvSpPr>
            <p:nvPr/>
          </p:nvSpPr>
          <p:spPr bwMode="auto">
            <a:xfrm>
              <a:off x="7543800" y="4953000"/>
              <a:ext cx="1066800" cy="923330"/>
            </a:xfrm>
            <a:prstGeom prst="rect">
              <a:avLst/>
            </a:prstGeom>
            <a:noFill/>
            <a:ln w="9525">
              <a:noFill/>
              <a:miter lim="800000"/>
              <a:headEnd/>
              <a:tailEnd/>
            </a:ln>
          </p:spPr>
          <p:txBody>
            <a:bodyPr wrap="square">
              <a:spAutoFit/>
            </a:bodyPr>
            <a:lstStyle/>
            <a:p>
              <a:pPr algn="ctr"/>
              <a:r>
                <a:rPr lang="en-US" dirty="0" smtClean="0"/>
                <a:t>Guide Pages</a:t>
              </a:r>
              <a:endParaRPr lang="en-US" dirty="0"/>
            </a:p>
            <a:p>
              <a:pPr algn="ctr"/>
              <a:r>
                <a:rPr lang="en-US" dirty="0" smtClean="0"/>
                <a:t>14-15</a:t>
              </a:r>
              <a:endParaRPr lang="en-US" dirty="0"/>
            </a:p>
          </p:txBody>
        </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7620000" y="4952999"/>
              <a:ext cx="816102" cy="879653"/>
            </a:xfrm>
            <a:prstGeom prst="rect">
              <a:avLst/>
            </a:prstGeom>
            <a:noFill/>
            <a:ln w="9525">
              <a:noFill/>
              <a:miter lim="800000"/>
              <a:headEnd/>
              <a:tailEnd/>
            </a:ln>
          </p:spPr>
        </p:pic>
      </p:grpSp>
      <p:sp>
        <p:nvSpPr>
          <p:cNvPr id="15" name="TextBox 14"/>
          <p:cNvSpPr txBox="1"/>
          <p:nvPr/>
        </p:nvSpPr>
        <p:spPr>
          <a:xfrm>
            <a:off x="5807364" y="5080000"/>
            <a:ext cx="1345275" cy="369332"/>
          </a:xfrm>
          <a:prstGeom prst="rect">
            <a:avLst/>
          </a:prstGeom>
          <a:noFill/>
        </p:spPr>
        <p:txBody>
          <a:bodyPr wrap="square" rtlCol="0">
            <a:spAutoFit/>
          </a:bodyPr>
          <a:lstStyle/>
          <a:p>
            <a:pPr algn="ctr"/>
            <a:r>
              <a:rPr lang="en-US" dirty="0" smtClean="0"/>
              <a:t>Page 16</a:t>
            </a:r>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Exploring the Content Standards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37</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xmlns="" val="1276707429"/>
              </p:ext>
            </p:extLst>
          </p:nvPr>
        </p:nvGraphicFramePr>
        <p:xfrm>
          <a:off x="533400" y="1371600"/>
          <a:ext cx="8001000" cy="2407356"/>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Part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r>
                        <a:rPr lang="en-US" sz="2400" b="1" kern="1200" dirty="0" smtClean="0">
                          <a:solidFill>
                            <a:schemeClr val="bg1"/>
                          </a:solidFill>
                          <a:latin typeface="+mn-lt"/>
                          <a:ea typeface="+mn-ea"/>
                          <a:cs typeface="+mn-cs"/>
                        </a:rPr>
                        <a:t>Examine all of the Content Standards for your assigned grade level. Make connections across domains and create clusters that can be taught as part of a lesson or unit. </a:t>
                      </a:r>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4"/>
          <p:cNvGrpSpPr/>
          <p:nvPr/>
        </p:nvGrpSpPr>
        <p:grpSpPr>
          <a:xfrm>
            <a:off x="4191000" y="3276600"/>
            <a:ext cx="4552237" cy="2228850"/>
            <a:chOff x="4114800" y="4114800"/>
            <a:chExt cx="4552237" cy="2228850"/>
          </a:xfrm>
        </p:grpSpPr>
        <p:sp>
          <p:nvSpPr>
            <p:cNvPr id="6"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3.NBT.2</a:t>
              </a:r>
              <a:endParaRPr kumimoji="0" lang="en-US" sz="12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FF0000"/>
                  </a:solidFill>
                  <a:effectLst/>
                  <a:latin typeface="Calibri" pitchFamily="34" charset="0"/>
                  <a:cs typeface="Arial" pitchFamily="34" charset="0"/>
                </a:rPr>
                <a:t>Fluently add and</a:t>
              </a:r>
              <a:r>
                <a:rPr kumimoji="0" lang="en-US" sz="1100" b="0" i="0" u="none" strike="noStrike" cap="none" normalizeH="0" dirty="0" smtClean="0">
                  <a:ln>
                    <a:noFill/>
                  </a:ln>
                  <a:solidFill>
                    <a:srgbClr val="FF0000"/>
                  </a:solidFill>
                  <a:effectLst/>
                  <a:latin typeface="Calibri" pitchFamily="34" charset="0"/>
                  <a:cs typeface="Arial" pitchFamily="34" charset="0"/>
                </a:rPr>
                <a:t> subtract within 1000 using strategies and algorithms based on place value, properties of operations, and/or the relationship between addition and subtraction. </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Text Box 2"/>
            <p:cNvSpPr txBox="1">
              <a:spLocks noChangeArrowheads="1"/>
            </p:cNvSpPr>
            <p:nvPr/>
          </p:nvSpPr>
          <p:spPr bwMode="auto">
            <a:xfrm rot="20850619">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3">
                      <a:lumMod val="75000"/>
                    </a:schemeClr>
                  </a:solidFill>
                  <a:effectLst/>
                  <a:latin typeface="Calibri" pitchFamily="34" charset="0"/>
                  <a:cs typeface="Arial" pitchFamily="34" charset="0"/>
                </a:rPr>
                <a:t>3.OA.8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3">
                      <a:lumMod val="75000"/>
                    </a:schemeClr>
                  </a:solidFill>
                  <a:effectLst/>
                  <a:latin typeface="Calibri" pitchFamily="34" charset="0"/>
                  <a:cs typeface="Arial" pitchFamily="34" charset="0"/>
                </a:rPr>
                <a:t>Solve two-step</a:t>
              </a:r>
              <a:r>
                <a:rPr kumimoji="0" lang="en-US" sz="1100" b="0" i="0" u="none" strike="noStrike" cap="none" normalizeH="0" dirty="0" smtClean="0">
                  <a:ln>
                    <a:noFill/>
                  </a:ln>
                  <a:solidFill>
                    <a:schemeClr val="accent3">
                      <a:lumMod val="75000"/>
                    </a:schemeClr>
                  </a:solidFill>
                  <a:effectLst/>
                  <a:latin typeface="Calibri" pitchFamily="34" charset="0"/>
                  <a:cs typeface="Arial" pitchFamily="34" charset="0"/>
                </a:rPr>
                <a:t> word problems using the four operations. Represent these problems using equations with a letter standing for the unknown quantity. Assess the reasonableness of answers using mental computation and estimation strategies including rounding. 	</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8" name="Text Box 3"/>
            <p:cNvSpPr txBox="1">
              <a:spLocks noChangeArrowheads="1"/>
            </p:cNvSpPr>
            <p:nvPr/>
          </p:nvSpPr>
          <p:spPr bwMode="auto">
            <a:xfrm>
              <a:off x="5410200" y="4114800"/>
              <a:ext cx="1924050" cy="220980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4">
                      <a:lumMod val="75000"/>
                    </a:schemeClr>
                  </a:solidFill>
                  <a:effectLst/>
                  <a:latin typeface="Calibri" pitchFamily="34" charset="0"/>
                  <a:cs typeface="Arial" pitchFamily="34" charset="0"/>
                </a:rPr>
                <a:t>3.MD.8</a:t>
              </a:r>
              <a:endParaRPr kumimoji="0" lang="en-US" sz="1200" b="1" i="0" u="none" strike="noStrike" cap="none" normalizeH="0" baseline="0" dirty="0" smtClean="0">
                <a:ln>
                  <a:noFill/>
                </a:ln>
                <a:solidFill>
                  <a:schemeClr val="accent4">
                    <a:lumMod val="75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4">
                      <a:lumMod val="75000"/>
                    </a:schemeClr>
                  </a:solidFill>
                  <a:effectLst/>
                  <a:latin typeface="Calibri" pitchFamily="34" charset="0"/>
                  <a:cs typeface="Arial" pitchFamily="34" charset="0"/>
                </a:rPr>
                <a:t>Solve real world and</a:t>
              </a:r>
              <a:r>
                <a:rPr kumimoji="0" lang="en-US" sz="1100" b="0" i="0" u="none" strike="noStrike" cap="none" normalizeH="0" dirty="0" smtClean="0">
                  <a:ln>
                    <a:noFill/>
                  </a:ln>
                  <a:solidFill>
                    <a:schemeClr val="accent4">
                      <a:lumMod val="75000"/>
                    </a:schemeClr>
                  </a:solidFill>
                  <a:effectLst/>
                  <a:latin typeface="Calibri" pitchFamily="34" charset="0"/>
                  <a:cs typeface="Arial" pitchFamily="34" charset="0"/>
                </a:rPr>
                <a:t> mathematical problems involving perimeters of polygons, including finding the perimeter given the side lengths, finding an unknown side length, and exhibiting rectangles with the same perimeter and different areas or with the same area and different perimeters. </a:t>
              </a:r>
              <a:endParaRPr kumimoji="0" lang="en-US"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pSp>
      <p:sp>
        <p:nvSpPr>
          <p:cNvPr id="5" name="Footer Placeholder 4"/>
          <p:cNvSpPr>
            <a:spLocks noGrp="1"/>
          </p:cNvSpPr>
          <p:nvPr>
            <p:ph type="ftr" sz="quarter" idx="10"/>
          </p:nvPr>
        </p:nvSpPr>
        <p:spPr/>
        <p:txBody>
          <a:bodyPr/>
          <a:lstStyle/>
          <a:p>
            <a:r>
              <a:rPr lang="en-US" dirty="0" smtClean="0"/>
              <a:t> </a:t>
            </a:r>
            <a:endParaRPr lang="en-US" dirty="0"/>
          </a:p>
        </p:txBody>
      </p:sp>
      <p:grpSp>
        <p:nvGrpSpPr>
          <p:cNvPr id="15" name="Group 5"/>
          <p:cNvGrpSpPr>
            <a:grpSpLocks/>
          </p:cNvGrpSpPr>
          <p:nvPr/>
        </p:nvGrpSpPr>
        <p:grpSpPr bwMode="auto">
          <a:xfrm>
            <a:off x="6400800" y="5105399"/>
            <a:ext cx="1219200" cy="1065382"/>
            <a:chOff x="7543800" y="4952999"/>
            <a:chExt cx="1066800" cy="923331"/>
          </a:xfrm>
        </p:grpSpPr>
        <p:sp>
          <p:nvSpPr>
            <p:cNvPr id="17" name="TextBox 7"/>
            <p:cNvSpPr txBox="1">
              <a:spLocks noChangeArrowheads="1"/>
            </p:cNvSpPr>
            <p:nvPr/>
          </p:nvSpPr>
          <p:spPr bwMode="auto">
            <a:xfrm>
              <a:off x="7543800" y="4953000"/>
              <a:ext cx="1066800" cy="923330"/>
            </a:xfrm>
            <a:prstGeom prst="rect">
              <a:avLst/>
            </a:prstGeom>
            <a:noFill/>
            <a:ln w="9525">
              <a:noFill/>
              <a:miter lim="800000"/>
              <a:headEnd/>
              <a:tailEnd/>
            </a:ln>
          </p:spPr>
          <p:txBody>
            <a:bodyPr wrap="square">
              <a:spAutoFit/>
            </a:bodyPr>
            <a:lstStyle/>
            <a:p>
              <a:pPr algn="ctr"/>
              <a:r>
                <a:rPr lang="en-US" dirty="0" smtClean="0"/>
                <a:t>Guide Pages</a:t>
              </a:r>
              <a:endParaRPr lang="en-US" dirty="0"/>
            </a:p>
            <a:p>
              <a:pPr algn="ctr"/>
              <a:r>
                <a:rPr lang="en-US" dirty="0" smtClean="0"/>
                <a:t>14-15</a:t>
              </a:r>
              <a:endParaRPr lang="en-US" dirty="0"/>
            </a:p>
          </p:txBody>
        </p:sp>
        <p:pic>
          <p:nvPicPr>
            <p:cNvPr id="18" name="Picture 6" descr="participant guide call out.png"/>
            <p:cNvPicPr preferRelativeResize="0">
              <a:picLocks noChangeArrowheads="1"/>
            </p:cNvPicPr>
            <p:nvPr/>
          </p:nvPicPr>
          <p:blipFill>
            <a:blip r:embed="rId3" cstate="print"/>
            <a:srcRect/>
            <a:stretch>
              <a:fillRect/>
            </a:stretch>
          </p:blipFill>
          <p:spPr bwMode="auto">
            <a:xfrm>
              <a:off x="7620000" y="4952999"/>
              <a:ext cx="816102" cy="879653"/>
            </a:xfrm>
            <a:prstGeom prst="rect">
              <a:avLst/>
            </a:prstGeom>
            <a:noFill/>
            <a:ln w="9525">
              <a:noFill/>
              <a:miter lim="800000"/>
              <a:headEnd/>
              <a:tailEnd/>
            </a:ln>
          </p:spPr>
        </p:pic>
      </p:grpSp>
      <p:sp>
        <p:nvSpPr>
          <p:cNvPr id="19" name="TextBox 18"/>
          <p:cNvSpPr txBox="1"/>
          <p:nvPr/>
        </p:nvSpPr>
        <p:spPr>
          <a:xfrm>
            <a:off x="6295044" y="5140960"/>
            <a:ext cx="1345275" cy="369332"/>
          </a:xfrm>
          <a:prstGeom prst="rect">
            <a:avLst/>
          </a:prstGeom>
          <a:noFill/>
        </p:spPr>
        <p:txBody>
          <a:bodyPr wrap="square" rtlCol="0">
            <a:spAutoFit/>
          </a:bodyPr>
          <a:lstStyle/>
          <a:p>
            <a:pPr algn="ctr"/>
            <a:r>
              <a:rPr lang="en-US" dirty="0" smtClean="0"/>
              <a:t>Page 17</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3027" t="16784" r="48886" b="46652"/>
          <a:stretch>
            <a:fillRect/>
          </a:stretch>
        </p:blipFill>
        <p:spPr bwMode="auto">
          <a:xfrm>
            <a:off x="1653988" y="1161827"/>
            <a:ext cx="6333566" cy="380013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From the Authors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38</a:t>
            </a:fld>
            <a:endParaRPr lang="en-US" dirty="0"/>
          </a:p>
        </p:txBody>
      </p:sp>
      <p:sp>
        <p:nvSpPr>
          <p:cNvPr id="5" name="Rectangle 4"/>
          <p:cNvSpPr/>
          <p:nvPr/>
        </p:nvSpPr>
        <p:spPr>
          <a:xfrm>
            <a:off x="3821463" y="5217857"/>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754874"/>
          </a:xfrm>
        </p:spPr>
        <p:txBody>
          <a:bodyPr/>
          <a:lstStyle/>
          <a:p>
            <a:r>
              <a:rPr lang="en-US" sz="3600" dirty="0"/>
              <a:t>How might you help teachers at your school to fully understand the progressions of the content standards?</a:t>
            </a:r>
          </a:p>
          <a:p>
            <a:pPr>
              <a:spcBef>
                <a:spcPts val="1200"/>
              </a:spcBef>
            </a:pPr>
            <a:r>
              <a:rPr lang="en-US" sz="3600" dirty="0"/>
              <a:t>What questions do you anticipate teachers having about the content standards? </a:t>
            </a:r>
          </a:p>
          <a:p>
            <a:endParaRPr lang="en-US" sz="3600" dirty="0"/>
          </a:p>
        </p:txBody>
      </p:sp>
      <p:sp>
        <p:nvSpPr>
          <p:cNvPr id="3" name="Title 2"/>
          <p:cNvSpPr>
            <a:spLocks noGrp="1"/>
          </p:cNvSpPr>
          <p:nvPr>
            <p:ph type="title"/>
          </p:nvPr>
        </p:nvSpPr>
        <p:spPr/>
        <p:txBody>
          <a:bodyPr/>
          <a:lstStyle/>
          <a:p>
            <a:r>
              <a:rPr lang="en-US" smtClean="0"/>
              <a:t>Reflect</a:t>
            </a:r>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39</a:t>
            </a:fld>
            <a:endParaRPr lang="en-US" dirty="0"/>
          </a:p>
        </p:txBody>
      </p:sp>
      <p:grpSp>
        <p:nvGrpSpPr>
          <p:cNvPr id="5" name="Group 5"/>
          <p:cNvGrpSpPr>
            <a:grpSpLocks/>
          </p:cNvGrpSpPr>
          <p:nvPr/>
        </p:nvGrpSpPr>
        <p:grpSpPr bwMode="auto">
          <a:xfrm>
            <a:off x="6901030" y="4937093"/>
            <a:ext cx="1219200" cy="990600"/>
            <a:chOff x="745236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52360" y="4953000"/>
              <a:ext cx="12192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292542" y="1146545"/>
            <a:ext cx="6266754" cy="4653582"/>
          </a:xfrm>
        </p:spPr>
        <p:txBody>
          <a:bodyPr/>
          <a:lstStyle/>
          <a:p>
            <a:pPr marL="0" indent="0">
              <a:buNone/>
            </a:pPr>
            <a:r>
              <a:rPr lang="en-US" sz="2400" b="1" dirty="0" smtClean="0"/>
              <a:t>Morning Session</a:t>
            </a:r>
          </a:p>
          <a:p>
            <a:r>
              <a:rPr lang="en-US" sz="2400" dirty="0" smtClean="0"/>
              <a:t>Welcome and Introductions</a:t>
            </a:r>
          </a:p>
          <a:p>
            <a:r>
              <a:rPr lang="en-US" sz="2400" dirty="0" smtClean="0"/>
              <a:t>Sharing Implementation Experiences</a:t>
            </a:r>
          </a:p>
          <a:p>
            <a:r>
              <a:rPr lang="en-US" sz="2400" dirty="0" smtClean="0"/>
              <a:t>The Language of the Content Standards</a:t>
            </a:r>
          </a:p>
          <a:p>
            <a:r>
              <a:rPr lang="en-US" sz="2400" dirty="0" smtClean="0"/>
              <a:t>The Progression of the Content Standards</a:t>
            </a:r>
          </a:p>
          <a:p>
            <a:pPr marL="0" indent="0">
              <a:buNone/>
            </a:pPr>
            <a:r>
              <a:rPr lang="en-US" sz="2400" b="1" dirty="0" smtClean="0"/>
              <a:t>Afternoon Session</a:t>
            </a:r>
          </a:p>
          <a:p>
            <a:r>
              <a:rPr lang="en-US" sz="2400" spc="-20" dirty="0" smtClean="0"/>
              <a:t>Meeting the Expectations of the Content Standards through Cognitively Rigorous Tasks</a:t>
            </a:r>
          </a:p>
          <a:p>
            <a:r>
              <a:rPr lang="en-US" sz="2400" dirty="0" smtClean="0"/>
              <a:t>Supporting Change</a:t>
            </a:r>
          </a:p>
          <a:p>
            <a:r>
              <a:rPr lang="en-US" sz="2400" dirty="0" smtClean="0"/>
              <a:t>Next Steps</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384048" y="228600"/>
            <a:ext cx="8153400" cy="680418"/>
          </a:xfrm>
        </p:spPr>
        <p:txBody>
          <a:bodyPr/>
          <a:lstStyle/>
          <a:p>
            <a:r>
              <a:rPr lang="en-US"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499393" y="1146545"/>
            <a:ext cx="2451100" cy="36576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4294967295"/>
          </p:nvPr>
        </p:nvSpPr>
        <p:spPr>
          <a:xfrm>
            <a:off x="7482840" y="6358824"/>
            <a:ext cx="1280160" cy="365125"/>
          </a:xfrm>
          <a:prstGeom prst="rect">
            <a:avLst/>
          </a:prstGeom>
        </p:spPr>
        <p:txBody>
          <a:bodyPr/>
          <a:lstStyle/>
          <a:p>
            <a:pPr algn="r"/>
            <a:fld id="{8D79BE21-F712-4A53-802B-F850200F0AA7}" type="slidenum">
              <a:rPr lang="en-US" smtClean="0"/>
              <a:pPr algn="r"/>
              <a:t>40</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rcRect l="13574" r="6766"/>
          <a:stretch/>
        </p:blipFill>
        <p:spPr>
          <a:xfrm>
            <a:off x="4310743" y="283215"/>
            <a:ext cx="4833257" cy="4038600"/>
          </a:xfrm>
        </p:spPr>
      </p:pic>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xmlns="" val="5107312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1083720"/>
            <a:ext cx="7886700" cy="2437590"/>
          </a:xfrm>
        </p:spPr>
        <p:txBody>
          <a:bodyPr/>
          <a:lstStyle/>
          <a:p>
            <a:r>
              <a:rPr dirty="0"/>
              <a:t/>
            </a:r>
            <a:br>
              <a:rPr dirty="0"/>
            </a:br>
            <a:r>
              <a:rPr dirty="0"/>
              <a:t>Meeting t</a:t>
            </a:r>
            <a:r>
              <a:rPr lang="en-US" dirty="0"/>
              <a:t>he</a:t>
            </a:r>
            <a:r>
              <a:rPr dirty="0"/>
              <a:t> Expectations of the Content </a:t>
            </a:r>
            <a:r>
              <a:rPr dirty="0" smtClean="0"/>
              <a:t>Standards </a:t>
            </a:r>
            <a:r>
              <a:rPr dirty="0"/>
              <a:t>by Teaching with Cognitively Rigorous Tasks</a:t>
            </a:r>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normAutofit fontScale="90000"/>
          </a:bodyPr>
          <a:lstStyle/>
          <a:p>
            <a:pPr algn="ctr"/>
            <a:r>
              <a:rPr lang="en-US" dirty="0"/>
              <a:t>Math Class Needs a Makeover</a:t>
            </a:r>
            <a:br>
              <a:rPr lang="en-US" dirty="0"/>
            </a:br>
            <a:r>
              <a:rPr lang="en-US" dirty="0"/>
              <a:t>Dan Meyer</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42</a:t>
            </a:fld>
            <a:endParaRPr lang="en-US" dirty="0"/>
          </a:p>
        </p:txBody>
      </p:sp>
      <p:pic>
        <p:nvPicPr>
          <p:cNvPr id="4099" name="Picture 3"/>
          <p:cNvPicPr>
            <a:picLocks noChangeAspect="1" noChangeArrowheads="1"/>
          </p:cNvPicPr>
          <p:nvPr/>
        </p:nvPicPr>
        <p:blipFill>
          <a:blip r:embed="rId3" cstate="print"/>
          <a:srcRect l="26667" t="57143" r="47619" b="20762"/>
          <a:stretch>
            <a:fillRect/>
          </a:stretch>
        </p:blipFill>
        <p:spPr bwMode="auto">
          <a:xfrm>
            <a:off x="1379758" y="1584306"/>
            <a:ext cx="6810703" cy="3657600"/>
          </a:xfrm>
          <a:prstGeom prst="rect">
            <a:avLst/>
          </a:prstGeom>
          <a:noFill/>
          <a:ln w="9525">
            <a:noFill/>
            <a:miter lim="800000"/>
            <a:headEnd/>
            <a:tailEnd/>
          </a:ln>
        </p:spPr>
      </p:pic>
      <p:sp>
        <p:nvSpPr>
          <p:cNvPr id="5" name="Rectangle 4"/>
          <p:cNvSpPr/>
          <p:nvPr/>
        </p:nvSpPr>
        <p:spPr>
          <a:xfrm>
            <a:off x="5316007" y="5395151"/>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r>
              <a:rPr dirty="0"/>
              <a:t>Two Machines, One Job</a:t>
            </a:r>
          </a:p>
        </p:txBody>
      </p:sp>
      <p:sp>
        <p:nvSpPr>
          <p:cNvPr id="4" name="Slide Number Placeholder 3"/>
          <p:cNvSpPr>
            <a:spLocks noGrp="1"/>
          </p:cNvSpPr>
          <p:nvPr>
            <p:ph type="sldNum" sz="quarter" idx="11"/>
          </p:nvPr>
        </p:nvSpPr>
        <p:spPr/>
        <p:txBody>
          <a:bodyPr/>
          <a:lstStyle/>
          <a:p>
            <a:pPr>
              <a:defRPr/>
            </a:pPr>
            <a:fld id="{933E523B-432A-45A6-AB77-E8589D394005}" type="slidenum">
              <a:rPr lang="en-US"/>
              <a:pPr>
                <a:defRPr/>
              </a:pPr>
              <a:t>43</a:t>
            </a:fld>
            <a:endParaRPr lang="en-US" dirty="0"/>
          </a:p>
        </p:txBody>
      </p:sp>
      <p:sp>
        <p:nvSpPr>
          <p:cNvPr id="95236" name="Rectangle 1"/>
          <p:cNvSpPr>
            <a:spLocks noChangeArrowheads="1"/>
          </p:cNvSpPr>
          <p:nvPr/>
        </p:nvSpPr>
        <p:spPr bwMode="auto">
          <a:xfrm>
            <a:off x="1129553" y="1225271"/>
            <a:ext cx="6934200" cy="3970318"/>
          </a:xfrm>
          <a:prstGeom prst="rect">
            <a:avLst/>
          </a:prstGeom>
          <a:noFill/>
          <a:ln w="9525">
            <a:noFill/>
            <a:miter lim="800000"/>
            <a:headEnd/>
            <a:tailEnd/>
          </a:ln>
        </p:spPr>
        <p:txBody>
          <a:bodyPr>
            <a:spAutoFit/>
          </a:bodyPr>
          <a:lstStyle/>
          <a:p>
            <a:r>
              <a:rPr lang="en-US" sz="2800" dirty="0"/>
              <a:t>Ron’s Recycle Shop was started when Ron bought a used paper-shredding machine. Business was good, so Ron bought a new shredding </a:t>
            </a:r>
            <a:r>
              <a:rPr lang="en-US" sz="2800" dirty="0" smtClean="0"/>
              <a:t>machine. The </a:t>
            </a:r>
            <a:r>
              <a:rPr lang="en-US" sz="2800" dirty="0"/>
              <a:t>old machine could shred a truckload of paper in 4 </a:t>
            </a:r>
            <a:r>
              <a:rPr lang="en-US" sz="2800" dirty="0" smtClean="0"/>
              <a:t>hours. The </a:t>
            </a:r>
            <a:r>
              <a:rPr lang="en-US" sz="2800" dirty="0"/>
              <a:t>new machine could shred the same truckload in only 2 hours. How long will it take to shred a truckload of paper if Ron runs both shredders at the same time? </a:t>
            </a:r>
          </a:p>
        </p:txBody>
      </p:sp>
      <p:sp>
        <p:nvSpPr>
          <p:cNvPr id="5" name="TextBox 4"/>
          <p:cNvSpPr txBox="1"/>
          <p:nvPr/>
        </p:nvSpPr>
        <p:spPr>
          <a:xfrm>
            <a:off x="4370295" y="5365376"/>
            <a:ext cx="4491318" cy="369332"/>
          </a:xfrm>
          <a:prstGeom prst="rect">
            <a:avLst/>
          </a:prstGeom>
          <a:noFill/>
        </p:spPr>
        <p:txBody>
          <a:bodyPr wrap="square" rtlCol="0">
            <a:spAutoFit/>
          </a:bodyPr>
          <a:lstStyle/>
          <a:p>
            <a:r>
              <a:rPr lang="en-US" dirty="0" smtClean="0"/>
              <a:t>(Van de Walle, Karp, &amp; Bay-Williams, 2012)</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143193"/>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44</a:t>
            </a:fld>
            <a:endParaRPr lang="en-US" dirty="0"/>
          </a:p>
        </p:txBody>
      </p:sp>
      <p:sp>
        <p:nvSpPr>
          <p:cNvPr id="6145" name="Rectangle 1"/>
          <p:cNvSpPr>
            <a:spLocks noChangeArrowheads="1"/>
          </p:cNvSpPr>
          <p:nvPr/>
        </p:nvSpPr>
        <p:spPr bwMode="auto">
          <a:xfrm>
            <a:off x="457199" y="1538569"/>
            <a:ext cx="8458201" cy="42934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200" b="1" dirty="0" smtClean="0">
                <a:cs typeface="Arial" pitchFamily="34" charset="0"/>
              </a:rPr>
              <a:t>What is the area of the park?</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mn-lt"/>
                <a:cs typeface="Arial" pitchFamily="34" charset="0"/>
              </a:rPr>
              <a:t>How many       are</a:t>
            </a:r>
            <a:r>
              <a:rPr kumimoji="0" lang="en-US" sz="2200" b="1" i="0" u="none" strike="noStrike" cap="none" normalizeH="0" dirty="0" smtClean="0">
                <a:ln>
                  <a:noFill/>
                </a:ln>
                <a:solidFill>
                  <a:schemeClr val="tx1"/>
                </a:solidFill>
                <a:effectLst/>
                <a:latin typeface="+mn-lt"/>
                <a:cs typeface="Arial" pitchFamily="34" charset="0"/>
              </a:rPr>
              <a:t> in the park?</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mn-lt"/>
                <a:cs typeface="Arial" pitchFamily="34" charset="0"/>
              </a:rPr>
              <a:t>How many total</a:t>
            </a:r>
            <a:r>
              <a:rPr kumimoji="0" lang="en-US" sz="2200" b="1" i="0" u="none" strike="noStrike" cap="none" normalizeH="0" dirty="0" smtClean="0">
                <a:ln>
                  <a:noFill/>
                </a:ln>
                <a:solidFill>
                  <a:schemeClr val="tx1"/>
                </a:solidFill>
                <a:effectLst/>
                <a:latin typeface="+mn-lt"/>
                <a:cs typeface="Arial" pitchFamily="34" charset="0"/>
              </a:rPr>
              <a:t> deer are in the park?</a:t>
            </a:r>
            <a:endParaRPr kumimoji="0" lang="en-US" sz="2200" b="1" i="0" u="none" strike="noStrike" cap="none" normalizeH="0" baseline="0" dirty="0" smtClean="0">
              <a:ln>
                <a:noFill/>
              </a:ln>
              <a:solidFill>
                <a:schemeClr val="tx1"/>
              </a:solidFill>
              <a:effectLst/>
              <a:latin typeface="+mn-lt"/>
              <a:cs typeface="Arial" pitchFamily="34" charset="0"/>
            </a:endParaRP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81425" y="1642773"/>
            <a:ext cx="3819525" cy="2276475"/>
          </a:xfrm>
          <a:prstGeom prst="rect">
            <a:avLst/>
          </a:prstGeom>
          <a:noFill/>
        </p:spPr>
      </p:pic>
      <p:cxnSp>
        <p:nvCxnSpPr>
          <p:cNvPr id="7" name="Straight Arrow Connector 6"/>
          <p:cNvCxnSpPr/>
          <p:nvPr/>
        </p:nvCxnSpPr>
        <p:spPr>
          <a:xfrm>
            <a:off x="3790950" y="1490374"/>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4475" y="1137949"/>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629025" y="1690400"/>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2623849"/>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16" name="Rectangle 15"/>
          <p:cNvSpPr/>
          <p:nvPr/>
        </p:nvSpPr>
        <p:spPr bwMode="auto">
          <a:xfrm>
            <a:off x="3781425" y="1642774"/>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7" name="Rectangle 36"/>
          <p:cNvSpPr/>
          <p:nvPr/>
        </p:nvSpPr>
        <p:spPr bwMode="auto">
          <a:xfrm>
            <a:off x="1752600" y="2319049"/>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8" name="TextBox 37"/>
          <p:cNvSpPr txBox="1"/>
          <p:nvPr/>
        </p:nvSpPr>
        <p:spPr>
          <a:xfrm>
            <a:off x="266700" y="2271424"/>
            <a:ext cx="1513556" cy="369332"/>
          </a:xfrm>
          <a:prstGeom prst="rect">
            <a:avLst/>
          </a:prstGeom>
          <a:noFill/>
        </p:spPr>
        <p:txBody>
          <a:bodyPr wrap="none" rtlCol="0">
            <a:spAutoFit/>
          </a:bodyPr>
          <a:lstStyle/>
          <a:p>
            <a:r>
              <a:rPr lang="en-US" dirty="0" smtClean="0"/>
              <a:t>9 deer in each</a:t>
            </a:r>
            <a:endParaRPr lang="en-US" dirty="0"/>
          </a:p>
        </p:txBody>
      </p:sp>
      <p:sp>
        <p:nvSpPr>
          <p:cNvPr id="39" name="Rectangle 38"/>
          <p:cNvSpPr/>
          <p:nvPr/>
        </p:nvSpPr>
        <p:spPr bwMode="auto">
          <a:xfrm>
            <a:off x="2209800" y="5186074"/>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0" name="Rectangle 39"/>
          <p:cNvSpPr/>
          <p:nvPr/>
        </p:nvSpPr>
        <p:spPr bwMode="auto">
          <a:xfrm>
            <a:off x="381000" y="1842799"/>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1" name="TextBox 40"/>
          <p:cNvSpPr txBox="1"/>
          <p:nvPr/>
        </p:nvSpPr>
        <p:spPr>
          <a:xfrm>
            <a:off x="752475" y="1804699"/>
            <a:ext cx="1617943" cy="369332"/>
          </a:xfrm>
          <a:prstGeom prst="rect">
            <a:avLst/>
          </a:prstGeom>
          <a:noFill/>
        </p:spPr>
        <p:txBody>
          <a:bodyPr wrap="none" rtlCol="0">
            <a:spAutoFit/>
          </a:bodyPr>
          <a:lstStyle/>
          <a:p>
            <a:r>
              <a:rPr lang="en-US" dirty="0" smtClean="0"/>
              <a:t>= 1 square mile</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308" y="265161"/>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45</a:t>
            </a:fld>
            <a:endParaRPr lang="en-US" dirty="0"/>
          </a:p>
        </p:txBody>
      </p:sp>
      <p:sp>
        <p:nvSpPr>
          <p:cNvPr id="6145" name="Rectangle 1"/>
          <p:cNvSpPr>
            <a:spLocks noChangeArrowheads="1"/>
          </p:cNvSpPr>
          <p:nvPr/>
        </p:nvSpPr>
        <p:spPr bwMode="auto">
          <a:xfrm>
            <a:off x="409507" y="2476714"/>
            <a:ext cx="8458201" cy="32778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33733" y="2073087"/>
            <a:ext cx="3819525" cy="2276475"/>
          </a:xfrm>
          <a:prstGeom prst="rect">
            <a:avLst/>
          </a:prstGeom>
          <a:noFill/>
        </p:spPr>
      </p:pic>
      <p:cxnSp>
        <p:nvCxnSpPr>
          <p:cNvPr id="7" name="Straight Arrow Connector 6"/>
          <p:cNvCxnSpPr/>
          <p:nvPr/>
        </p:nvCxnSpPr>
        <p:spPr>
          <a:xfrm>
            <a:off x="3743258" y="1920688"/>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6783" y="1568263"/>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581333" y="2120714"/>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66908" y="3054163"/>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16" name="Rectangle 15"/>
          <p:cNvSpPr/>
          <p:nvPr/>
        </p:nvSpPr>
        <p:spPr bwMode="auto">
          <a:xfrm>
            <a:off x="3733733" y="2073088"/>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7" name="Rectangle 36"/>
          <p:cNvSpPr/>
          <p:nvPr/>
        </p:nvSpPr>
        <p:spPr bwMode="auto">
          <a:xfrm>
            <a:off x="1704908" y="2749363"/>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8" name="TextBox 37"/>
          <p:cNvSpPr txBox="1"/>
          <p:nvPr/>
        </p:nvSpPr>
        <p:spPr>
          <a:xfrm>
            <a:off x="219008" y="2701738"/>
            <a:ext cx="1513556" cy="369332"/>
          </a:xfrm>
          <a:prstGeom prst="rect">
            <a:avLst/>
          </a:prstGeom>
          <a:noFill/>
        </p:spPr>
        <p:txBody>
          <a:bodyPr wrap="none" rtlCol="0">
            <a:spAutoFit/>
          </a:bodyPr>
          <a:lstStyle/>
          <a:p>
            <a:r>
              <a:rPr lang="en-US" dirty="0" smtClean="0"/>
              <a:t>9 deer in each</a:t>
            </a:r>
            <a:endParaRPr lang="en-US" dirty="0"/>
          </a:p>
        </p:txBody>
      </p:sp>
      <p:sp>
        <p:nvSpPr>
          <p:cNvPr id="40" name="Rectangle 39"/>
          <p:cNvSpPr/>
          <p:nvPr/>
        </p:nvSpPr>
        <p:spPr bwMode="auto">
          <a:xfrm>
            <a:off x="333308" y="2273113"/>
            <a:ext cx="295275" cy="285750"/>
          </a:xfrm>
          <a:prstGeom prst="rect">
            <a:avLst/>
          </a:prstGeom>
          <a:noFill/>
          <a:ln w="1905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1" name="TextBox 40"/>
          <p:cNvSpPr txBox="1"/>
          <p:nvPr/>
        </p:nvSpPr>
        <p:spPr>
          <a:xfrm>
            <a:off x="704783" y="2235013"/>
            <a:ext cx="1617943" cy="369332"/>
          </a:xfrm>
          <a:prstGeom prst="rect">
            <a:avLst/>
          </a:prstGeom>
          <a:noFill/>
        </p:spPr>
        <p:txBody>
          <a:bodyPr wrap="none" rtlCol="0">
            <a:spAutoFit/>
          </a:bodyPr>
          <a:lstStyle/>
          <a:p>
            <a:r>
              <a:rPr lang="en-US" dirty="0" smtClean="0"/>
              <a:t>= 1 square mile</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1412"/>
            <a:ext cx="8153400" cy="1066800"/>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46</a:t>
            </a:fld>
            <a:endParaRPr lang="en-US" dirty="0"/>
          </a:p>
        </p:txBody>
      </p:sp>
      <p:sp>
        <p:nvSpPr>
          <p:cNvPr id="6145" name="Rectangle 1"/>
          <p:cNvSpPr>
            <a:spLocks noChangeArrowheads="1"/>
          </p:cNvSpPr>
          <p:nvPr/>
        </p:nvSpPr>
        <p:spPr bwMode="auto">
          <a:xfrm>
            <a:off x="381000" y="2315350"/>
            <a:ext cx="8458201" cy="32778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a:t>
            </a:r>
          </a:p>
        </p:txBody>
      </p:sp>
      <p:pic>
        <p:nvPicPr>
          <p:cNvPr id="6146" name="Picture 2" descr="State park"/>
          <p:cNvPicPr>
            <a:picLocks noChangeAspect="1" noChangeArrowheads="1"/>
          </p:cNvPicPr>
          <p:nvPr/>
        </p:nvPicPr>
        <p:blipFill>
          <a:blip r:embed="rId3" cstate="print"/>
          <a:srcRect l="20250"/>
          <a:stretch>
            <a:fillRect/>
          </a:stretch>
        </p:blipFill>
        <p:spPr bwMode="auto">
          <a:xfrm>
            <a:off x="3705226" y="1911723"/>
            <a:ext cx="3819525" cy="2276475"/>
          </a:xfrm>
          <a:prstGeom prst="rect">
            <a:avLst/>
          </a:prstGeom>
          <a:noFill/>
        </p:spPr>
      </p:pic>
      <p:cxnSp>
        <p:nvCxnSpPr>
          <p:cNvPr id="7" name="Straight Arrow Connector 6"/>
          <p:cNvCxnSpPr/>
          <p:nvPr/>
        </p:nvCxnSpPr>
        <p:spPr>
          <a:xfrm>
            <a:off x="3714751" y="1759324"/>
            <a:ext cx="3838575"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8276" y="1406899"/>
            <a:ext cx="1047750" cy="307777"/>
          </a:xfrm>
          <a:prstGeom prst="rect">
            <a:avLst/>
          </a:prstGeom>
          <a:noFill/>
        </p:spPr>
        <p:txBody>
          <a:bodyPr wrap="square" rtlCol="0">
            <a:spAutoFit/>
          </a:bodyPr>
          <a:lstStyle/>
          <a:p>
            <a:pPr algn="ctr"/>
            <a:r>
              <a:rPr lang="en-US" sz="1400" b="1" dirty="0" smtClean="0"/>
              <a:t>13 miles</a:t>
            </a:r>
            <a:endParaRPr lang="en-US" sz="1400" b="1" dirty="0"/>
          </a:p>
        </p:txBody>
      </p:sp>
      <p:cxnSp>
        <p:nvCxnSpPr>
          <p:cNvPr id="11" name="Straight Arrow Connector 10"/>
          <p:cNvCxnSpPr/>
          <p:nvPr/>
        </p:nvCxnSpPr>
        <p:spPr>
          <a:xfrm flipH="1" flipV="1">
            <a:off x="3552826" y="1959350"/>
            <a:ext cx="9525" cy="22193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1" y="2892799"/>
            <a:ext cx="1047750" cy="307777"/>
          </a:xfrm>
          <a:prstGeom prst="rect">
            <a:avLst/>
          </a:prstGeom>
          <a:noFill/>
        </p:spPr>
        <p:txBody>
          <a:bodyPr wrap="square" rtlCol="0">
            <a:spAutoFit/>
          </a:bodyPr>
          <a:lstStyle/>
          <a:p>
            <a:pPr algn="ctr"/>
            <a:r>
              <a:rPr lang="en-US" sz="1400" b="1" dirty="0" smtClean="0"/>
              <a:t>8 miles</a:t>
            </a:r>
            <a:endParaRPr lang="en-US" sz="1400" b="1"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47</a:t>
            </a:fld>
            <a:endParaRPr lang="en-US" dirty="0"/>
          </a:p>
        </p:txBody>
      </p:sp>
      <p:sp>
        <p:nvSpPr>
          <p:cNvPr id="6145" name="Rectangle 1"/>
          <p:cNvSpPr>
            <a:spLocks noChangeArrowheads="1"/>
          </p:cNvSpPr>
          <p:nvPr/>
        </p:nvSpPr>
        <p:spPr bwMode="auto">
          <a:xfrm>
            <a:off x="457199" y="1444288"/>
            <a:ext cx="8458201" cy="392415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The perimeter of the rectangular state park shown is 42 miles.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2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A ranger estimates that there are 9 deer in each square mile of the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cs typeface="Arial" pitchFamily="34" charset="0"/>
              </a:rPr>
              <a:t>If this estimate is correct, how many total deer are in the park? Explain your answer using numbers, symbols, and words.</a:t>
            </a:r>
          </a:p>
        </p:txBody>
      </p:sp>
      <p:pic>
        <p:nvPicPr>
          <p:cNvPr id="6146" name="Picture 2" descr="State park"/>
          <p:cNvPicPr>
            <a:picLocks noChangeAspect="1" noChangeArrowheads="1"/>
          </p:cNvPicPr>
          <p:nvPr/>
        </p:nvPicPr>
        <p:blipFill>
          <a:blip r:embed="rId3" cstate="print"/>
          <a:srcRect/>
          <a:stretch>
            <a:fillRect/>
          </a:stretch>
        </p:blipFill>
        <p:spPr bwMode="auto">
          <a:xfrm>
            <a:off x="2667000" y="2079806"/>
            <a:ext cx="3810000" cy="2057400"/>
          </a:xfrm>
          <a:prstGeom prst="rect">
            <a:avLst/>
          </a:prstGeom>
          <a:noFill/>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378952" cy="1329595"/>
          </a:xfrm>
        </p:spPr>
        <p:txBody>
          <a:bodyPr/>
          <a:lstStyle/>
          <a:p>
            <a:r>
              <a:rPr lang="en-US" dirty="0" smtClean="0"/>
              <a:t>How can I help teachers incorporate cognitively rigorous mathematics tasks that will benefit ALL students?</a:t>
            </a:r>
            <a:endParaRPr lang="en-US" dirty="0"/>
          </a:p>
        </p:txBody>
      </p:sp>
      <p:sp>
        <p:nvSpPr>
          <p:cNvPr id="3" name="Title 2"/>
          <p:cNvSpPr>
            <a:spLocks noGrp="1"/>
          </p:cNvSpPr>
          <p:nvPr>
            <p:ph type="title"/>
          </p:nvPr>
        </p:nvSpPr>
        <p:spPr/>
        <p:txBody>
          <a:bodyPr/>
          <a:lstStyle/>
          <a:p>
            <a:r>
              <a:rPr lang="en-US" dirty="0" smtClean="0"/>
              <a:t>The Big Question</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48</a:t>
            </a:fld>
            <a:endParaRPr lang="en-US" dirty="0"/>
          </a:p>
        </p:txBody>
      </p:sp>
      <p:pic>
        <p:nvPicPr>
          <p:cNvPr id="128003" name="Picture 3" descr="C:\Users\Heath McGregor\AppData\Local\Microsoft\Windows\Temporary Internet Files\Content.IE5\JX618JBO\MP900439327[1].jpg"/>
          <p:cNvPicPr>
            <a:picLocks noChangeAspect="1" noChangeArrowheads="1"/>
          </p:cNvPicPr>
          <p:nvPr/>
        </p:nvPicPr>
        <p:blipFill>
          <a:blip r:embed="rId3" cstate="print"/>
          <a:srcRect/>
          <a:stretch>
            <a:fillRect/>
          </a:stretch>
        </p:blipFill>
        <p:spPr bwMode="auto">
          <a:xfrm>
            <a:off x="4204447" y="2505636"/>
            <a:ext cx="4114800" cy="292346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750888"/>
            <a:ext cx="8153400" cy="365638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a:p>
            <a:pPr algn="ctr">
              <a:buNone/>
            </a:pPr>
            <a:r>
              <a:rPr lang="en-US" sz="4800" dirty="0" smtClean="0">
                <a:latin typeface="+mj-lt"/>
              </a:rPr>
              <a:t> </a:t>
            </a:r>
          </a:p>
        </p:txBody>
      </p:sp>
      <p:sp>
        <p:nvSpPr>
          <p:cNvPr id="3" name="Title 2"/>
          <p:cNvSpPr>
            <a:spLocks noGrp="1"/>
          </p:cNvSpPr>
          <p:nvPr>
            <p:ph type="title"/>
          </p:nvPr>
        </p:nvSpPr>
        <p:spPr/>
        <p:txBody>
          <a:bodyPr>
            <a:normAutofit fontScale="90000"/>
          </a:bodyPr>
          <a:lstStyle/>
          <a:p>
            <a:r>
              <a:rPr lang="en-US" dirty="0"/>
              <a:t>Strategies for Differentiating  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49</a:t>
            </a:fld>
            <a:endParaRPr lang="en-US" dirty="0"/>
          </a:p>
        </p:txBody>
      </p:sp>
      <p:grpSp>
        <p:nvGrpSpPr>
          <p:cNvPr id="5" name="Group 5"/>
          <p:cNvGrpSpPr>
            <a:grpSpLocks/>
          </p:cNvGrpSpPr>
          <p:nvPr/>
        </p:nvGrpSpPr>
        <p:grpSpPr bwMode="auto">
          <a:xfrm>
            <a:off x="7092188" y="4847778"/>
            <a:ext cx="1219200" cy="990600"/>
            <a:chOff x="7432040" y="4953000"/>
            <a:chExt cx="1219200" cy="990600"/>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10" name="TextBox 7"/>
            <p:cNvSpPr txBox="1">
              <a:spLocks noChangeArrowheads="1"/>
            </p:cNvSpPr>
            <p:nvPr/>
          </p:nvSpPr>
          <p:spPr bwMode="auto">
            <a:xfrm>
              <a:off x="7432040" y="4953000"/>
              <a:ext cx="12192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966041" y="469304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xmlns=""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660" y="4422363"/>
            <a:ext cx="8153400" cy="984885"/>
          </a:xfrm>
        </p:spPr>
        <p:txBody>
          <a:bodyPr/>
          <a:lstStyle/>
          <a:p>
            <a:r>
              <a:rPr lang="en-US" dirty="0" smtClean="0"/>
              <a:t>What can be added to the problem?</a:t>
            </a:r>
          </a:p>
          <a:p>
            <a:r>
              <a:rPr lang="en-US" dirty="0" smtClean="0"/>
              <a:t>What can happen during the implementation?</a:t>
            </a:r>
            <a:endParaRPr lang="en-US" dirty="0"/>
          </a:p>
        </p:txBody>
      </p:sp>
      <p:sp>
        <p:nvSpPr>
          <p:cNvPr id="3" name="Title 2"/>
          <p:cNvSpPr>
            <a:spLocks noGrp="1"/>
          </p:cNvSpPr>
          <p:nvPr>
            <p:ph type="title"/>
          </p:nvPr>
        </p:nvSpPr>
        <p:spPr>
          <a:xfrm>
            <a:off x="384048" y="228600"/>
            <a:ext cx="8153400" cy="703729"/>
          </a:xfrm>
        </p:spPr>
        <p:txBody>
          <a:bodyPr/>
          <a:lstStyle/>
          <a:p>
            <a:r>
              <a:rPr lang="en-US" dirty="0"/>
              <a:t>Scaffolding</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
        <p:nvSpPr>
          <p:cNvPr id="6" name="Rectangle 1"/>
          <p:cNvSpPr>
            <a:spLocks noChangeArrowheads="1"/>
          </p:cNvSpPr>
          <p:nvPr/>
        </p:nvSpPr>
        <p:spPr bwMode="auto">
          <a:xfrm>
            <a:off x="452719" y="1156910"/>
            <a:ext cx="8310281" cy="295465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Arial" pitchFamily="34" charset="0"/>
              </a:rPr>
              <a:t>Five friends ordered 3 large sandwiches.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cs typeface="Arial" pitchFamily="34" charset="0"/>
              </a:rPr>
              <a:t>James ate ¾ of a sandwich.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Arial" pitchFamily="34" charset="0"/>
              </a:rPr>
              <a:t>Katya</a:t>
            </a:r>
            <a:r>
              <a:rPr kumimoji="0" lang="en-US" sz="3200" b="1" i="0" u="none" strike="noStrike" cap="none" normalizeH="0" dirty="0" smtClean="0">
                <a:ln>
                  <a:noFill/>
                </a:ln>
                <a:solidFill>
                  <a:schemeClr val="tx1"/>
                </a:solidFill>
                <a:effectLst/>
                <a:latin typeface="+mn-lt"/>
                <a:cs typeface="Arial" pitchFamily="34" charset="0"/>
              </a:rPr>
              <a:t> ate ¼ of a sandwich.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baseline="0" dirty="0" smtClean="0">
                <a:cs typeface="Arial" pitchFamily="34" charset="0"/>
              </a:rPr>
              <a:t>Ramon ate ¾ of a sandwich.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dirty="0" smtClean="0">
                <a:ln>
                  <a:noFill/>
                </a:ln>
                <a:solidFill>
                  <a:schemeClr val="tx1"/>
                </a:solidFill>
                <a:effectLst/>
                <a:latin typeface="+mn-lt"/>
                <a:cs typeface="Arial" pitchFamily="34" charset="0"/>
              </a:rPr>
              <a:t>Sienna age ½  of a sandwich.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baseline="0" dirty="0" smtClean="0">
                <a:cs typeface="Arial" pitchFamily="34" charset="0"/>
              </a:rPr>
              <a:t>How much sandwich is left for Oscar?</a:t>
            </a:r>
            <a:endParaRPr kumimoji="0" lang="en-US" sz="32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772793"/>
          </a:xfrm>
        </p:spPr>
        <p:txBody>
          <a:bodyPr/>
          <a:lstStyle/>
          <a:p>
            <a:pPr indent="0">
              <a:buNone/>
            </a:pPr>
            <a:r>
              <a:rPr lang="en-US" dirty="0" smtClean="0"/>
              <a:t>Example 1: The answer to a division problem is 10. What numbers did you divide to get this answer and what word problem might you have been solving?</a:t>
            </a:r>
            <a:endParaRPr lang="en-US" dirty="0"/>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sp>
        <p:nvSpPr>
          <p:cNvPr id="6" name="Content Placeholder 1"/>
          <p:cNvSpPr txBox="1">
            <a:spLocks/>
          </p:cNvSpPr>
          <p:nvPr/>
        </p:nvSpPr>
        <p:spPr>
          <a:xfrm>
            <a:off x="362895" y="3533432"/>
            <a:ext cx="8153400" cy="1772793"/>
          </a:xfrm>
          <a:prstGeom prst="rect">
            <a:avLst/>
          </a:prstGeom>
        </p:spPr>
        <p:txBody>
          <a:bodyPr vert="horz" lIns="0" tIns="0" rIns="0" bIns="0" rtlCol="0">
            <a:spAutoFit/>
          </a:bodyPr>
          <a:lstStyle/>
          <a:p>
            <a:pPr marL="396875" marR="0" lvl="0"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2: Andrew ate ______ of the pizza and had _____ left over. Olivia</a:t>
            </a:r>
            <a:r>
              <a:rPr kumimoji="0" lang="en-US" sz="3200" b="0" i="0" u="none" strike="noStrike" kern="1200" cap="none" spc="0" normalizeH="0" noProof="0" dirty="0" smtClean="0">
                <a:ln>
                  <a:noFill/>
                </a:ln>
                <a:solidFill>
                  <a:schemeClr val="tx1"/>
                </a:solidFill>
                <a:effectLst/>
                <a:uLnTx/>
                <a:uFillTx/>
                <a:latin typeface="+mn-lt"/>
                <a:ea typeface="+mn-ea"/>
                <a:cs typeface="+mn-cs"/>
              </a:rPr>
              <a:t> ate ½ of the leftovers and gave the rest to Michael. How much pizza did Michael get to eat?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886397"/>
          </a:xfrm>
        </p:spPr>
        <p:txBody>
          <a:bodyPr/>
          <a:lstStyle/>
          <a:p>
            <a:pPr marL="0" indent="0">
              <a:buNone/>
            </a:pPr>
            <a:r>
              <a:rPr lang="en-US" dirty="0" smtClean="0"/>
              <a:t>Example 3: Create a word problem that can solved by adding two fractions. </a:t>
            </a:r>
            <a:endParaRPr lang="en-US" dirty="0"/>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
        <p:nvSpPr>
          <p:cNvPr id="6" name="Content Placeholder 1"/>
          <p:cNvSpPr txBox="1">
            <a:spLocks/>
          </p:cNvSpPr>
          <p:nvPr/>
        </p:nvSpPr>
        <p:spPr>
          <a:xfrm>
            <a:off x="359624" y="3038757"/>
            <a:ext cx="8153400" cy="2511457"/>
          </a:xfrm>
          <a:prstGeom prst="rect">
            <a:avLst/>
          </a:prstGeom>
        </p:spPr>
        <p:txBody>
          <a:bodyPr vert="horz" lIns="0" tIns="0" rIns="0" bIns="0" rtlCol="0">
            <a:spAutoFit/>
          </a:bodyPr>
          <a:lstStyle/>
          <a:p>
            <a:pPr marR="0" lvl="0"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4: Fill in the numbers that will make the equation true. </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lang="en-US" sz="3200" noProof="0" dirty="0" smtClean="0"/>
              <a:t>    9 + ____ = _____</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    ____ + 5 = _____</a:t>
            </a:r>
          </a:p>
          <a:p>
            <a:pPr marL="396875" marR="0" lvl="0" indent="-396875" algn="l" defTabSz="914363" rtl="0" eaLnBrk="1" fontAlgn="auto" latinLnBrk="0" hangingPunct="1">
              <a:lnSpc>
                <a:spcPct val="90000"/>
              </a:lnSpc>
              <a:spcBef>
                <a:spcPct val="20000"/>
              </a:spcBef>
              <a:spcAft>
                <a:spcPts val="0"/>
              </a:spcAft>
              <a:buClrTx/>
              <a:buSzTx/>
              <a:buFontTx/>
              <a:buNone/>
              <a:tabLst/>
              <a:defRPr/>
            </a:pPr>
            <a:r>
              <a:rPr lang="en-US" sz="3200" noProof="0" dirty="0" smtClean="0"/>
              <a:t>    10 + ___ = _____</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908762"/>
          </a:xfrm>
        </p:spPr>
        <p:txBody>
          <a:bodyPr/>
          <a:lstStyle/>
          <a:p>
            <a:pPr>
              <a:lnSpc>
                <a:spcPct val="100000"/>
              </a:lnSpc>
              <a:spcBef>
                <a:spcPts val="1800"/>
              </a:spcBef>
            </a:pPr>
            <a:r>
              <a:rPr lang="en-US" dirty="0" smtClean="0"/>
              <a:t>Example 1</a:t>
            </a:r>
          </a:p>
          <a:p>
            <a:pPr lvl="1">
              <a:lnSpc>
                <a:spcPct val="100000"/>
              </a:lnSpc>
              <a:spcBef>
                <a:spcPts val="1800"/>
              </a:spcBef>
            </a:pPr>
            <a:r>
              <a:rPr lang="en-US" sz="3200" dirty="0" smtClean="0"/>
              <a:t>Choice 1: Create an equation that requires you to add two 3-digit numbers. How can you tell if your equation is true?</a:t>
            </a:r>
          </a:p>
          <a:p>
            <a:pPr lvl="1">
              <a:lnSpc>
                <a:spcPct val="100000"/>
              </a:lnSpc>
              <a:spcBef>
                <a:spcPts val="1800"/>
              </a:spcBef>
            </a:pPr>
            <a:r>
              <a:rPr lang="en-US" sz="3200" dirty="0" smtClean="0"/>
              <a:t>Choice 2: Create an equation that requires you to add two 2-digit numbers. How can you tell if your equation is true?</a:t>
            </a:r>
            <a:endParaRPr lang="en-US" sz="3200" dirty="0"/>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136517"/>
          </a:xfrm>
        </p:spPr>
        <p:txBody>
          <a:bodyPr/>
          <a:lstStyle/>
          <a:p>
            <a:r>
              <a:rPr lang="en-US" dirty="0" smtClean="0"/>
              <a:t>Example 2: Create a word problem for one of these equations. </a:t>
            </a:r>
          </a:p>
          <a:p>
            <a:endParaRPr lang="en-US" dirty="0" smtClean="0"/>
          </a:p>
          <a:p>
            <a:pPr lvl="1"/>
            <a:r>
              <a:rPr lang="en-US" sz="3200" dirty="0" smtClean="0"/>
              <a:t>Choice 1: 9 x 5 = 45</a:t>
            </a:r>
          </a:p>
          <a:p>
            <a:pPr lvl="1"/>
            <a:endParaRPr lang="en-US" sz="3200" dirty="0" smtClean="0"/>
          </a:p>
          <a:p>
            <a:pPr lvl="1"/>
            <a:r>
              <a:rPr lang="en-US" sz="3200" dirty="0" smtClean="0"/>
              <a:t>Choice 2: 18 x 3 = 54</a:t>
            </a:r>
          </a:p>
          <a:p>
            <a:pPr lvl="1"/>
            <a:endParaRPr lang="en-US" sz="3200" dirty="0" smtClean="0"/>
          </a:p>
          <a:p>
            <a:pPr lvl="1"/>
            <a:r>
              <a:rPr lang="en-US" sz="3200" dirty="0" smtClean="0"/>
              <a:t>Choice 3: 23 X 4 = 92</a:t>
            </a:r>
            <a:endParaRPr lang="en-US" sz="3200" dirty="0"/>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088" y="1702133"/>
            <a:ext cx="1519703" cy="443198"/>
          </a:xfrm>
        </p:spPr>
        <p:txBody>
          <a:bodyPr/>
          <a:lstStyle/>
          <a:p>
            <a:pPr>
              <a:buNone/>
            </a:pPr>
            <a:r>
              <a:rPr lang="en-US" dirty="0" smtClean="0"/>
              <a:t>Concrete</a:t>
            </a:r>
            <a:endParaRPr lang="en-US" dirty="0"/>
          </a:p>
        </p:txBody>
      </p:sp>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55</a:t>
            </a:fld>
            <a:endParaRPr lang="en-US" dirty="0"/>
          </a:p>
        </p:txBody>
      </p:sp>
      <p:sp>
        <p:nvSpPr>
          <p:cNvPr id="6" name="Content Placeholder 1"/>
          <p:cNvSpPr txBox="1">
            <a:spLocks/>
          </p:cNvSpPr>
          <p:nvPr/>
        </p:nvSpPr>
        <p:spPr>
          <a:xfrm>
            <a:off x="3129747" y="1719622"/>
            <a:ext cx="2821348"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Representational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7267032" y="1749602"/>
            <a:ext cx="1442254"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Abstract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flipV="1">
            <a:off x="314794" y="2398426"/>
            <a:ext cx="8274570" cy="29980"/>
          </a:xfrm>
          <a:prstGeom prst="straightConnector1">
            <a:avLst/>
          </a:prstGeom>
          <a:ln w="44450">
            <a:headEnd type="oval"/>
            <a:tailEnd type="oval"/>
          </a:ln>
        </p:spPr>
        <p:style>
          <a:lnRef idx="1">
            <a:schemeClr val="accent1"/>
          </a:lnRef>
          <a:fillRef idx="0">
            <a:schemeClr val="accent1"/>
          </a:fillRef>
          <a:effectRef idx="0">
            <a:schemeClr val="accent1"/>
          </a:effectRef>
          <a:fontRef idx="minor">
            <a:schemeClr val="tx1"/>
          </a:fontRef>
        </p:style>
      </p:cxnSp>
      <p:pic>
        <p:nvPicPr>
          <p:cNvPr id="4098" name="Picture 2" descr="https://encrypted-tbn3.gstatic.com/images?q=tbn:ANd9GcTDAkgQpOdLcJ8DtpsfBnB4KWAq6A2SnSG0sQQi-io7Cn-k5_-qVw">
            <a:hlinkClick r:id="rId3"/>
          </p:cNvPr>
          <p:cNvPicPr>
            <a:picLocks noChangeAspect="1" noChangeArrowheads="1"/>
          </p:cNvPicPr>
          <p:nvPr/>
        </p:nvPicPr>
        <p:blipFill>
          <a:blip r:embed="rId4" cstate="print"/>
          <a:srcRect/>
          <a:stretch>
            <a:fillRect/>
          </a:stretch>
        </p:blipFill>
        <p:spPr bwMode="auto">
          <a:xfrm>
            <a:off x="0" y="2715093"/>
            <a:ext cx="2619375" cy="2619375"/>
          </a:xfrm>
          <a:prstGeom prst="rect">
            <a:avLst/>
          </a:prstGeom>
          <a:noFill/>
        </p:spPr>
      </p:pic>
      <p:cxnSp>
        <p:nvCxnSpPr>
          <p:cNvPr id="12" name="Straight Arrow Connector 11"/>
          <p:cNvCxnSpPr/>
          <p:nvPr/>
        </p:nvCxnSpPr>
        <p:spPr>
          <a:xfrm flipV="1">
            <a:off x="2608288" y="3972393"/>
            <a:ext cx="524656" cy="149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13" descr="fractions.tif"/>
          <p:cNvPicPr>
            <a:picLocks noChangeAspect="1"/>
          </p:cNvPicPr>
          <p:nvPr/>
        </p:nvPicPr>
        <p:blipFill>
          <a:blip r:embed="rId5" cstate="print"/>
          <a:srcRect l="6096" t="9618" r="23976" b="60874"/>
          <a:stretch>
            <a:fillRect/>
          </a:stretch>
        </p:blipFill>
        <p:spPr>
          <a:xfrm>
            <a:off x="3177914" y="3177915"/>
            <a:ext cx="2882238" cy="1573967"/>
          </a:xfrm>
          <a:prstGeom prst="rect">
            <a:avLst/>
          </a:prstGeom>
        </p:spPr>
      </p:pic>
      <p:pic>
        <p:nvPicPr>
          <p:cNvPr id="15" name="Picture 14" descr="fractions.tif"/>
          <p:cNvPicPr>
            <a:picLocks noChangeAspect="1"/>
          </p:cNvPicPr>
          <p:nvPr/>
        </p:nvPicPr>
        <p:blipFill>
          <a:blip r:embed="rId6" cstate="print"/>
          <a:srcRect l="6156" t="49836" r="27088"/>
          <a:stretch>
            <a:fillRect/>
          </a:stretch>
        </p:blipFill>
        <p:spPr>
          <a:xfrm>
            <a:off x="6577450" y="2803161"/>
            <a:ext cx="2566550" cy="2495862"/>
          </a:xfrm>
          <a:prstGeom prst="rect">
            <a:avLst/>
          </a:prstGeom>
        </p:spPr>
      </p:pic>
      <p:cxnSp>
        <p:nvCxnSpPr>
          <p:cNvPr id="16" name="Straight Arrow Connector 15"/>
          <p:cNvCxnSpPr/>
          <p:nvPr/>
        </p:nvCxnSpPr>
        <p:spPr>
          <a:xfrm flipV="1">
            <a:off x="6043534" y="3929921"/>
            <a:ext cx="524656" cy="149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876190" y="1612192"/>
                <a:ext cx="6456939" cy="3339569"/>
              </a:xfrm>
            </p:spPr>
            <p:txBody>
              <a:bodyPr/>
              <a:lstStyle/>
              <a:p>
                <a:pPr algn="ctr">
                  <a:buNone/>
                </a:pPr>
                <a:r>
                  <a:rPr lang="en-US" dirty="0" smtClean="0"/>
                  <a:t>Order the following fractions </a:t>
                </a:r>
                <a:br>
                  <a:rPr lang="en-US" dirty="0" smtClean="0"/>
                </a:br>
                <a:r>
                  <a:rPr lang="en-US" dirty="0" smtClean="0"/>
                  <a:t>from smallest to largest: </a:t>
                </a:r>
              </a:p>
              <a:p>
                <a:pPr algn="ctr">
                  <a:buNone/>
                </a:pPr>
                <a:endParaRPr lang="en-US" sz="2400" dirty="0" smtClean="0"/>
              </a:p>
              <a:p>
                <a:pPr marL="0" indent="0" algn="ctr">
                  <a:buNone/>
                </a:pPr>
                <a14:m>
                  <m:oMath xmlns:m="http://schemas.openxmlformats.org/officeDocument/2006/math">
                    <m:f>
                      <m:fPr>
                        <m:ctrlPr>
                          <a:rPr lang="en-US" sz="4000" b="0" i="1" spc="800" smtClean="0">
                            <a:latin typeface="Cambria Math" panose="02040503050406030204" pitchFamily="18" charset="0"/>
                          </a:rPr>
                        </m:ctrlPr>
                      </m:fPr>
                      <m:num>
                        <m:r>
                          <a:rPr lang="en-US" sz="4000" b="0" i="1" spc="800" smtClean="0">
                            <a:latin typeface="Cambria Math" panose="02040503050406030204" pitchFamily="18" charset="0"/>
                          </a:rPr>
                          <m:t>3</m:t>
                        </m:r>
                      </m:num>
                      <m:den>
                        <m:r>
                          <a:rPr lang="en-US" sz="4000" b="0" i="1" spc="800" smtClean="0">
                            <a:latin typeface="Cambria Math" panose="02040503050406030204" pitchFamily="18" charset="0"/>
                          </a:rPr>
                          <m:t>8</m:t>
                        </m:r>
                      </m:den>
                    </m:f>
                  </m:oMath>
                </a14:m>
                <a:r>
                  <a:rPr lang="en-US" sz="4000" b="0" spc="800" dirty="0" smtClean="0"/>
                  <a:t>  </a:t>
                </a:r>
                <a14:m>
                  <m:oMath xmlns:m="http://schemas.openxmlformats.org/officeDocument/2006/math">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1</m:t>
                        </m:r>
                      </m:num>
                      <m:den>
                        <m:r>
                          <a:rPr lang="en-US" sz="4000" b="0" i="1" spc="800" dirty="0" smtClean="0">
                            <a:latin typeface="Cambria Math" panose="02040503050406030204" pitchFamily="18" charset="0"/>
                          </a:rPr>
                          <m:t>3</m:t>
                        </m:r>
                      </m:den>
                    </m:f>
                    <m:r>
                      <a:rPr lang="en-US" sz="4000" b="0" i="1" spc="800" dirty="0" smtClean="0">
                        <a:latin typeface="Cambria Math" panose="02040503050406030204" pitchFamily="18" charset="0"/>
                      </a:rPr>
                      <m:t> </m:t>
                    </m:r>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5</m:t>
                        </m:r>
                      </m:num>
                      <m:den>
                        <m:r>
                          <a:rPr lang="en-US" sz="4000" b="0" i="1" spc="800" dirty="0" smtClean="0">
                            <a:latin typeface="Cambria Math" panose="02040503050406030204" pitchFamily="18" charset="0"/>
                          </a:rPr>
                          <m:t>9</m:t>
                        </m:r>
                      </m:den>
                    </m:f>
                    <m:r>
                      <a:rPr lang="en-US" sz="4000" b="0" i="1" spc="800" dirty="0" smtClean="0">
                        <a:latin typeface="Cambria Math" panose="02040503050406030204" pitchFamily="18" charset="0"/>
                      </a:rPr>
                      <m:t> </m:t>
                    </m:r>
                    <m:f>
                      <m:fPr>
                        <m:ctrlPr>
                          <a:rPr lang="en-US" sz="4000" b="0" i="1" spc="800" dirty="0" smtClean="0">
                            <a:latin typeface="Cambria Math" panose="02040503050406030204" pitchFamily="18" charset="0"/>
                          </a:rPr>
                        </m:ctrlPr>
                      </m:fPr>
                      <m:num>
                        <m:r>
                          <a:rPr lang="en-US" sz="4000" b="0" i="1" spc="800" dirty="0" smtClean="0">
                            <a:latin typeface="Cambria Math" panose="02040503050406030204" pitchFamily="18" charset="0"/>
                          </a:rPr>
                          <m:t>2</m:t>
                        </m:r>
                      </m:num>
                      <m:den>
                        <m:r>
                          <a:rPr lang="en-US" sz="4000" b="0" i="1" spc="800" dirty="0" smtClean="0">
                            <a:latin typeface="Cambria Math" panose="02040503050406030204" pitchFamily="18" charset="0"/>
                          </a:rPr>
                          <m:t>5</m:t>
                        </m:r>
                      </m:den>
                    </m:f>
                  </m:oMath>
                </a14:m>
                <a:endParaRPr lang="en-US" sz="4000" b="0" spc="800" dirty="0" smtClean="0"/>
              </a:p>
              <a:p>
                <a:pPr marL="3546338" lvl="7" indent="-514350">
                  <a:buNone/>
                </a:pPr>
                <a:r>
                  <a:rPr lang="en-US" sz="2800" dirty="0" smtClean="0"/>
                  <a:t>		</a:t>
                </a:r>
              </a:p>
              <a:p>
                <a:pPr marL="396875" lvl="7" indent="-396875" algn="ctr">
                  <a:lnSpc>
                    <a:spcPct val="90000"/>
                  </a:lnSpc>
                  <a:buNone/>
                </a:pPr>
                <a:r>
                  <a:rPr lang="en-US" sz="3200" dirty="0"/>
                  <a:t>Explain your </a:t>
                </a:r>
                <a:r>
                  <a:rPr lang="en-US" sz="3200" dirty="0" smtClean="0"/>
                  <a:t>reasoning</a:t>
                </a:r>
                <a:endParaRPr lang="en-US" sz="3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876190" y="1612192"/>
                <a:ext cx="6456939" cy="3339569"/>
              </a:xfrm>
              <a:blipFill rotWithShape="0">
                <a:blip r:embed="rId3" cstate="print"/>
                <a:stretch>
                  <a:fillRect t="-5109" b="-656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56</a:t>
            </a:fld>
            <a:endParaRPr lang="en-US" dirty="0"/>
          </a:p>
        </p:txBody>
      </p:sp>
      <p:sp>
        <p:nvSpPr>
          <p:cNvPr id="11" name="TextBox 10"/>
          <p:cNvSpPr txBox="1"/>
          <p:nvPr/>
        </p:nvSpPr>
        <p:spPr>
          <a:xfrm>
            <a:off x="634482" y="5501390"/>
            <a:ext cx="8269677" cy="646331"/>
          </a:xfrm>
          <a:prstGeom prst="rect">
            <a:avLst/>
          </a:prstGeom>
          <a:noFill/>
          <a:ln>
            <a:noFill/>
          </a:ln>
        </p:spPr>
        <p:txBody>
          <a:bodyPr wrap="square" rtlCol="0">
            <a:spAutoFit/>
          </a:bodyPr>
          <a:lstStyle/>
          <a:p>
            <a:r>
              <a:rPr lang="en-US" dirty="0" smtClean="0"/>
              <a:t>Retrieved from Illustrative Mathematics </a:t>
            </a:r>
            <a:r>
              <a:rPr lang="en-US" dirty="0" smtClean="0">
                <a:hlinkClick r:id="rId4"/>
              </a:rPr>
              <a:t>http://www.illustrativemathematics.org/</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95" y="946673"/>
            <a:ext cx="8153400" cy="1526572"/>
          </a:xfrm>
        </p:spPr>
        <p:txBody>
          <a:bodyPr/>
          <a:lstStyle/>
          <a:p>
            <a:r>
              <a:rPr lang="en-US" dirty="0" smtClean="0"/>
              <a:t>Illustrative Mathematics</a:t>
            </a:r>
          </a:p>
          <a:p>
            <a:pPr>
              <a:buNone/>
            </a:pPr>
            <a:r>
              <a:rPr lang="en-US" dirty="0" smtClean="0">
                <a:hlinkClick r:id="rId3"/>
              </a:rPr>
              <a:t>http://www.illustrativemathematics.org/</a:t>
            </a: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57</a:t>
            </a:fld>
            <a:endParaRPr lang="en-US" dirty="0"/>
          </a:p>
        </p:txBody>
      </p:sp>
      <p:sp>
        <p:nvSpPr>
          <p:cNvPr id="6" name="Content Placeholder 1"/>
          <p:cNvSpPr txBox="1">
            <a:spLocks/>
          </p:cNvSpPr>
          <p:nvPr/>
        </p:nvSpPr>
        <p:spPr>
          <a:xfrm>
            <a:off x="344661" y="2115758"/>
            <a:ext cx="8153400" cy="152657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Achieve the Core</a:t>
            </a:r>
          </a:p>
          <a:p>
            <a:pPr marL="396875" lvl="0" indent="-396875" defTabSz="914363">
              <a:lnSpc>
                <a:spcPct val="90000"/>
              </a:lnSpc>
              <a:spcBef>
                <a:spcPct val="20000"/>
              </a:spcBef>
            </a:pPr>
            <a:r>
              <a:rPr lang="en-US" sz="3200" dirty="0" smtClean="0">
                <a:hlinkClick r:id="rId5"/>
              </a:rPr>
              <a:t>http://achievethecore.org/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03733" y="3225324"/>
            <a:ext cx="8153400" cy="152657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Smarter</a:t>
            </a:r>
            <a:r>
              <a:rPr kumimoji="0" lang="en-US" sz="3200" b="0" i="0" u="none" strike="noStrike" kern="1200" cap="none" spc="0" normalizeH="0" noProof="0" dirty="0" smtClean="0">
                <a:ln>
                  <a:noFill/>
                </a:ln>
                <a:solidFill>
                  <a:schemeClr val="tx1"/>
                </a:solidFill>
                <a:effectLst/>
                <a:uLnTx/>
                <a:uFillTx/>
                <a:latin typeface="+mn-lt"/>
                <a:ea typeface="+mn-ea"/>
                <a:cs typeface="+mn-cs"/>
              </a:rPr>
              <a:t> Balanced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pPr>
            <a:r>
              <a:rPr lang="en-US" sz="3200" dirty="0" smtClean="0">
                <a:hlinkClick r:id="rId6"/>
              </a:rPr>
              <a:t>http://smarterbalanced.org/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254427" y="4453489"/>
            <a:ext cx="8153400" cy="206825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Mathematics Assessment Project</a:t>
            </a:r>
          </a:p>
          <a:p>
            <a:pPr marL="396875" lvl="0" indent="-396875" defTabSz="914363">
              <a:lnSpc>
                <a:spcPct val="90000"/>
              </a:lnSpc>
              <a:spcBef>
                <a:spcPct val="20000"/>
              </a:spcBef>
            </a:pPr>
            <a:r>
              <a:rPr lang="en-US" sz="3200" noProof="0" dirty="0" smtClean="0">
                <a:hlinkClick r:id="rId7"/>
              </a:rPr>
              <a:t>http://map.mathshell.org/materials/index.php</a:t>
            </a:r>
            <a:endParaRPr lang="en-US" sz="3200" noProof="0" dirty="0" smtClean="0"/>
          </a:p>
          <a:p>
            <a:pPr marL="396875" lvl="0" indent="-396875" defTabSz="914363">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67377"/>
            <a:ext cx="8378952" cy="4628960"/>
          </a:xfrm>
        </p:spPr>
        <p:txBody>
          <a:bodyPr/>
          <a:lstStyle/>
          <a:p>
            <a:pPr marL="514350" indent="-514350">
              <a:buFont typeface="+mj-lt"/>
              <a:buAutoNum type="arabicPeriod"/>
            </a:pPr>
            <a:r>
              <a:rPr lang="en-US" dirty="0" smtClean="0"/>
              <a:t>What other sites/materials do you know of that are good resources for cognitively rigorous tasks?</a:t>
            </a:r>
          </a:p>
          <a:p>
            <a:pPr marL="514350" indent="-514350">
              <a:buFont typeface="+mj-lt"/>
              <a:buAutoNum type="arabicPeriod"/>
            </a:pPr>
            <a:r>
              <a:rPr lang="en-US" dirty="0" smtClean="0"/>
              <a:t>How do cognitively rigorous tasks relate to conceptual understanding, procedural skill and fluency, and application of mathematics?</a:t>
            </a:r>
          </a:p>
          <a:p>
            <a:pPr marL="514350" indent="-514350">
              <a:buFont typeface="+mj-lt"/>
              <a:buAutoNum type="arabicPeriod"/>
            </a:pPr>
            <a:r>
              <a:rPr lang="en-US" dirty="0" smtClean="0"/>
              <a:t>How do cognitively rigorous tasks help students to develop the mathematical expertise in the Standards for Mathematical Practice?</a:t>
            </a:r>
            <a:endParaRPr lang="en-US" dirty="0"/>
          </a:p>
        </p:txBody>
      </p:sp>
      <p:sp>
        <p:nvSpPr>
          <p:cNvPr id="3" name="Title 2"/>
          <p:cNvSpPr>
            <a:spLocks noGrp="1"/>
          </p:cNvSpPr>
          <p:nvPr>
            <p:ph type="title"/>
          </p:nvPr>
        </p:nvSpPr>
        <p:spPr/>
        <p:txBody>
          <a:bodyPr/>
          <a:lstStyle/>
          <a:p>
            <a:r>
              <a:rPr lang="en-US" dirty="0" smtClean="0"/>
              <a:t>Reflect</a:t>
            </a:r>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58</a:t>
            </a:fld>
            <a:endParaRPr lang="en-US" dirty="0"/>
          </a:p>
        </p:txBody>
      </p:sp>
      <p:grpSp>
        <p:nvGrpSpPr>
          <p:cNvPr id="5" name="Group 5"/>
          <p:cNvGrpSpPr>
            <a:grpSpLocks/>
          </p:cNvGrpSpPr>
          <p:nvPr/>
        </p:nvGrpSpPr>
        <p:grpSpPr bwMode="auto">
          <a:xfrm>
            <a:off x="7132828" y="4942202"/>
            <a:ext cx="1219200" cy="990600"/>
            <a:chOff x="747268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72680" y="4953000"/>
              <a:ext cx="12192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sp>
        <p:nvSpPr>
          <p:cNvPr id="6" name="Slide Number Placeholder 5"/>
          <p:cNvSpPr>
            <a:spLocks noGrp="1"/>
          </p:cNvSpPr>
          <p:nvPr>
            <p:ph type="sldNum" sz="quarter" idx="12"/>
          </p:nvPr>
        </p:nvSpPr>
        <p:spPr/>
        <p:txBody>
          <a:bodyPr/>
          <a:lstStyle/>
          <a:p>
            <a:pPr>
              <a:defRPr/>
            </a:pPr>
            <a:fld id="{62EE699A-6252-4274-9304-3A69FA61BB85}" type="slidenum">
              <a:rPr lang="en-US" smtClean="0">
                <a:solidFill>
                  <a:schemeClr val="bg1"/>
                </a:solidFill>
              </a:rPr>
              <a:pPr>
                <a:defRPr/>
              </a:pPr>
              <a:t>6</a:t>
            </a:fld>
            <a:endParaRPr lang="en-US" dirty="0">
              <a:solidFill>
                <a:schemeClr val="bg1"/>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7" name="TextBox 7"/>
          <p:cNvSpPr txBox="1">
            <a:spLocks noChangeArrowheads="1"/>
          </p:cNvSpPr>
          <p:nvPr/>
        </p:nvSpPr>
        <p:spPr bwMode="auto">
          <a:xfrm>
            <a:off x="966041" y="473368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6</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Supporting Change</a:t>
            </a:r>
          </a:p>
        </p:txBody>
      </p:sp>
      <p:sp>
        <p:nvSpPr>
          <p:cNvPr id="7" name="Text Placeholder 6"/>
          <p:cNvSpPr>
            <a:spLocks noGrp="1"/>
          </p:cNvSpPr>
          <p:nvPr>
            <p:ph type="body" idx="1"/>
          </p:nvPr>
        </p:nvSpPr>
        <p:spPr/>
        <p:txBody>
          <a:bodyPr/>
          <a:lstStyle/>
          <a:p>
            <a:r>
              <a:rPr lang="en-US" dirty="0" smtClean="0"/>
              <a:t>Section 5</a:t>
            </a:r>
            <a:endParaRPr lang="en-US" dirty="0"/>
          </a:p>
        </p:txBody>
      </p:sp>
      <p:sp>
        <p:nvSpPr>
          <p:cNvPr id="6" name="Slide Number Placeholder 5"/>
          <p:cNvSpPr>
            <a:spLocks noGrp="1"/>
          </p:cNvSpPr>
          <p:nvPr>
            <p:ph type="sldNum" sz="quarter" idx="12"/>
          </p:nvPr>
        </p:nvSpPr>
        <p:spPr/>
        <p:txBody>
          <a:bodyPr/>
          <a:lstStyle/>
          <a:p>
            <a:pPr>
              <a:defRPr/>
            </a:pPr>
            <a:fld id="{FE5848D7-388A-4B96-9685-F153F1A674E1}" type="slidenum">
              <a:rPr lang="en-US" smtClean="0">
                <a:solidFill>
                  <a:prstClr val="black">
                    <a:tint val="75000"/>
                  </a:prstClr>
                </a:solidFill>
              </a:rPr>
              <a:pPr>
                <a:defRPr/>
              </a:pPr>
              <a:t>60</a:t>
            </a:fld>
            <a:endParaRPr lang="en-US" dirty="0">
              <a:solidFill>
                <a:prstClr val="black">
                  <a:tint val="75000"/>
                </a:prstClr>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8" name="TextBox 7"/>
          <p:cNvSpPr txBox="1">
            <a:spLocks noChangeArrowheads="1"/>
          </p:cNvSpPr>
          <p:nvPr/>
        </p:nvSpPr>
        <p:spPr bwMode="auto">
          <a:xfrm>
            <a:off x="1027001" y="473368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25</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61</a:t>
            </a:fld>
            <a:endParaRPr lang="en-US" dirty="0"/>
          </a:p>
        </p:txBody>
      </p:sp>
      <p:pic>
        <p:nvPicPr>
          <p:cNvPr id="2050" name="Picture 2"/>
          <p:cNvPicPr>
            <a:picLocks noChangeAspect="1" noChangeArrowheads="1"/>
          </p:cNvPicPr>
          <p:nvPr/>
        </p:nvPicPr>
        <p:blipFill>
          <a:blip r:embed="rId3" cstate="print"/>
          <a:srcRect l="20359" t="27921" r="36015" b="32653"/>
          <a:stretch>
            <a:fillRect/>
          </a:stretch>
        </p:blipFill>
        <p:spPr bwMode="auto">
          <a:xfrm>
            <a:off x="685800" y="838200"/>
            <a:ext cx="7315200" cy="4131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213182" y="5148600"/>
            <a:ext cx="2156360" cy="461665"/>
          </a:xfrm>
          <a:prstGeom prst="rect">
            <a:avLst/>
          </a:prstGeom>
        </p:spPr>
        <p:txBody>
          <a:bodyPr wrap="none">
            <a:spAutoFit/>
          </a:bodyPr>
          <a:lstStyle/>
          <a:p>
            <a:pPr lvl="0"/>
            <a:r>
              <a:rPr lang="en-US" sz="2400" dirty="0" smtClean="0">
                <a:solidFill>
                  <a:prstClr val="black"/>
                </a:solidFill>
                <a:latin typeface="Century Gothic"/>
                <a:hlinkClick r:id="rId4"/>
              </a:rPr>
              <a:t>Watch Video</a:t>
            </a:r>
            <a:endParaRPr lang="en-US" sz="2400" dirty="0">
              <a:solidFill>
                <a:prstClr val="black"/>
              </a:solidFill>
              <a:latin typeface="Century Gothic"/>
            </a:endParaRP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62</a:t>
            </a:fld>
            <a:endParaRPr lang="en-US" dirty="0"/>
          </a:p>
        </p:txBody>
      </p:sp>
      <p:pic>
        <p:nvPicPr>
          <p:cNvPr id="3074" name="Picture 2"/>
          <p:cNvPicPr>
            <a:picLocks noChangeAspect="1" noChangeArrowheads="1"/>
          </p:cNvPicPr>
          <p:nvPr/>
        </p:nvPicPr>
        <p:blipFill>
          <a:blip r:embed="rId3" cstate="print"/>
          <a:srcRect l="21848" t="29130" r="36884" b="37855"/>
          <a:stretch>
            <a:fillRect/>
          </a:stretch>
        </p:blipFill>
        <p:spPr bwMode="auto">
          <a:xfrm>
            <a:off x="725909" y="909282"/>
            <a:ext cx="7696200" cy="3848100"/>
          </a:xfrm>
          <a:prstGeom prst="rect">
            <a:avLst/>
          </a:prstGeom>
          <a:noFill/>
          <a:ln w="9525">
            <a:noFill/>
            <a:miter lim="800000"/>
            <a:headEnd/>
            <a:tailEnd/>
          </a:ln>
        </p:spPr>
      </p:pic>
      <p:sp>
        <p:nvSpPr>
          <p:cNvPr id="7" name="Rectangle 6"/>
          <p:cNvSpPr/>
          <p:nvPr/>
        </p:nvSpPr>
        <p:spPr>
          <a:xfrm>
            <a:off x="3251200" y="5024120"/>
            <a:ext cx="2156360" cy="461665"/>
          </a:xfrm>
          <a:prstGeom prst="rect">
            <a:avLst/>
          </a:prstGeom>
        </p:spPr>
        <p:txBody>
          <a:bodyPr wrap="none">
            <a:spAutoFit/>
          </a:bodyPr>
          <a:lstStyle/>
          <a:p>
            <a:pPr lvl="0"/>
            <a:r>
              <a:rPr lang="en-US" sz="2400" dirty="0" smtClean="0">
                <a:solidFill>
                  <a:prstClr val="black"/>
                </a:solidFill>
                <a:latin typeface="Century Gothic"/>
                <a:hlinkClick r:id="rId4"/>
              </a:rPr>
              <a:t>Watch Video</a:t>
            </a:r>
            <a:endParaRPr lang="en-US" sz="2400" dirty="0">
              <a:solidFill>
                <a:prstClr val="black"/>
              </a:solidFill>
              <a:latin typeface="Century Gothic"/>
            </a:endParaRP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 New Spin on Old Strategies</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63</a:t>
            </a:fld>
            <a:endParaRPr lang="en-US" dirty="0"/>
          </a:p>
        </p:txBody>
      </p:sp>
      <p:sp>
        <p:nvSpPr>
          <p:cNvPr id="11" name="TextBox 10"/>
          <p:cNvSpPr txBox="1"/>
          <p:nvPr/>
        </p:nvSpPr>
        <p:spPr>
          <a:xfrm>
            <a:off x="432815" y="935737"/>
            <a:ext cx="6248401"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421442" y="1614031"/>
            <a:ext cx="6296349"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408432" y="2273808"/>
            <a:ext cx="6284976" cy="523220"/>
          </a:xfrm>
          <a:prstGeom prst="rect">
            <a:avLst/>
          </a:prstGeom>
          <a:solidFill>
            <a:schemeClr val="accent4"/>
          </a:solidFill>
        </p:spPr>
        <p:txBody>
          <a:bodyPr wrap="square" rtlCol="0">
            <a:spAutoFit/>
          </a:bodyPr>
          <a:lstStyle/>
          <a:p>
            <a:r>
              <a:rPr lang="en-US" sz="2800" dirty="0" smtClean="0">
                <a:solidFill>
                  <a:schemeClr val="bg1"/>
                </a:solidFill>
              </a:rPr>
              <a:t>Group 3: Fluency</a:t>
            </a:r>
            <a:endParaRPr lang="en-US" dirty="0">
              <a:solidFill>
                <a:schemeClr val="bg1"/>
              </a:solidFill>
            </a:endParaRPr>
          </a:p>
        </p:txBody>
      </p:sp>
      <p:sp>
        <p:nvSpPr>
          <p:cNvPr id="14" name="TextBox 13"/>
          <p:cNvSpPr txBox="1"/>
          <p:nvPr/>
        </p:nvSpPr>
        <p:spPr>
          <a:xfrm>
            <a:off x="411550" y="292054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grpSp>
        <p:nvGrpSpPr>
          <p:cNvPr id="2" name="Group 5"/>
          <p:cNvGrpSpPr>
            <a:grpSpLocks/>
          </p:cNvGrpSpPr>
          <p:nvPr/>
        </p:nvGrpSpPr>
        <p:grpSpPr bwMode="auto">
          <a:xfrm>
            <a:off x="7436458" y="4781877"/>
            <a:ext cx="1318162" cy="1156207"/>
            <a:chOff x="5278120" y="4993640"/>
            <a:chExt cx="1371600" cy="1156208"/>
          </a:xfrm>
        </p:grpSpPr>
        <p:pic>
          <p:nvPicPr>
            <p:cNvPr id="18" name="Picture 6" descr="participant guide call out.png"/>
            <p:cNvPicPr preferRelativeResize="0">
              <a:picLocks noChangeArrowheads="1"/>
            </p:cNvPicPr>
            <p:nvPr/>
          </p:nvPicPr>
          <p:blipFill>
            <a:blip r:embed="rId3" cstate="print"/>
            <a:srcRect/>
            <a:stretch>
              <a:fillRect/>
            </a:stretch>
          </p:blipFill>
          <p:spPr bwMode="auto">
            <a:xfrm>
              <a:off x="5506721" y="5034279"/>
              <a:ext cx="1046617" cy="1115569"/>
            </a:xfrm>
            <a:prstGeom prst="rect">
              <a:avLst/>
            </a:prstGeom>
            <a:noFill/>
            <a:ln w="9525">
              <a:noFill/>
              <a:miter lim="800000"/>
              <a:headEnd/>
              <a:tailEnd/>
            </a:ln>
          </p:spPr>
        </p:pic>
        <p:sp>
          <p:nvSpPr>
            <p:cNvPr id="19" name="TextBox 7"/>
            <p:cNvSpPr txBox="1">
              <a:spLocks noChangeArrowheads="1"/>
            </p:cNvSpPr>
            <p:nvPr/>
          </p:nvSpPr>
          <p:spPr bwMode="auto">
            <a:xfrm>
              <a:off x="5278120" y="4993640"/>
              <a:ext cx="1371600" cy="646332"/>
            </a:xfrm>
            <a:prstGeom prst="rect">
              <a:avLst/>
            </a:prstGeom>
            <a:noFill/>
            <a:ln w="9525">
              <a:noFill/>
              <a:miter lim="800000"/>
              <a:headEnd/>
              <a:tailEnd/>
            </a:ln>
          </p:spPr>
          <p:txBody>
            <a:bodyPr wrap="square">
              <a:spAutoFit/>
            </a:bodyPr>
            <a:lstStyle/>
            <a:p>
              <a:pPr algn="ctr"/>
              <a:r>
                <a:rPr lang="en-US" dirty="0" smtClean="0"/>
                <a:t>Pages </a:t>
              </a:r>
            </a:p>
            <a:p>
              <a:pPr algn="ctr"/>
              <a:r>
                <a:rPr lang="en-US" dirty="0" smtClean="0"/>
                <a:t>27-28</a:t>
              </a:r>
              <a:endParaRPr lang="en-US" dirty="0"/>
            </a:p>
          </p:txBody>
        </p:sp>
      </p:grpSp>
      <p:sp>
        <p:nvSpPr>
          <p:cNvPr id="20" name="TextBox 19"/>
          <p:cNvSpPr txBox="1"/>
          <p:nvPr/>
        </p:nvSpPr>
        <p:spPr>
          <a:xfrm>
            <a:off x="336271" y="3710337"/>
            <a:ext cx="8619108" cy="1815882"/>
          </a:xfrm>
          <a:prstGeom prst="rect">
            <a:avLst/>
          </a:prstGeom>
          <a:noFill/>
        </p:spPr>
        <p:txBody>
          <a:bodyPr wrap="square" rtlCol="0">
            <a:spAutoFit/>
          </a:bodyPr>
          <a:lstStyle/>
          <a:p>
            <a:pPr marL="514350" indent="-514350">
              <a:buAutoNum type="arabicPeriod"/>
            </a:pPr>
            <a:r>
              <a:rPr lang="en-US" sz="2800" dirty="0"/>
              <a:t>How can this strategy/resource support the </a:t>
            </a:r>
            <a:r>
              <a:rPr lang="en-US" sz="2800" dirty="0" smtClean="0"/>
              <a:t>CCS-Math </a:t>
            </a:r>
            <a:r>
              <a:rPr lang="en-US" sz="2800" dirty="0"/>
              <a:t>content and practice standards?</a:t>
            </a:r>
          </a:p>
          <a:p>
            <a:pPr marL="514350" indent="-514350">
              <a:buAutoNum type="arabicPeriod"/>
            </a:pPr>
            <a:r>
              <a:rPr lang="en-US" sz="2800" dirty="0"/>
              <a:t>Generate at least one new idea for the use of </a:t>
            </a:r>
            <a:r>
              <a:rPr lang="en-US" sz="2800" dirty="0" smtClean="0"/>
              <a:t/>
            </a:r>
            <a:br>
              <a:rPr lang="en-US" sz="2800" dirty="0" smtClean="0"/>
            </a:br>
            <a:r>
              <a:rPr lang="en-US" sz="2800" dirty="0" smtClean="0"/>
              <a:t>the </a:t>
            </a:r>
            <a:r>
              <a:rPr lang="en-US" sz="2800" dirty="0"/>
              <a:t>strategy/resource with students.  </a:t>
            </a: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lang="en-US" dirty="0" smtClean="0"/>
              <a:t>Closing Activities</a:t>
            </a:r>
          </a:p>
        </p:txBody>
      </p:sp>
      <p:sp>
        <p:nvSpPr>
          <p:cNvPr id="6" name="Slide Number Placeholder 5"/>
          <p:cNvSpPr>
            <a:spLocks noGrp="1"/>
          </p:cNvSpPr>
          <p:nvPr>
            <p:ph type="sldNum" sz="quarter" idx="12"/>
          </p:nvPr>
        </p:nvSpPr>
        <p:spPr/>
        <p:txBody>
          <a:bodyPr/>
          <a:lstStyle/>
          <a:p>
            <a:fld id="{3611EA82-1C65-4BB5-848E-566682F190E3}" type="slidenum">
              <a:rPr lang="en-US" smtClean="0"/>
              <a:pPr/>
              <a:t>64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pic>
        <p:nvPicPr>
          <p:cNvPr id="7" name="Picture 8" descr="participant guide call out.png"/>
          <p:cNvPicPr>
            <a:picLocks noChangeAspect="1" noChangeArrowheads="1"/>
          </p:cNvPicPr>
          <p:nvPr/>
        </p:nvPicPr>
        <p:blipFill>
          <a:blip r:embed="rId4" cstate="print"/>
          <a:srcRect/>
          <a:stretch>
            <a:fillRect/>
          </a:stretch>
        </p:blipFill>
        <p:spPr bwMode="auto">
          <a:xfrm>
            <a:off x="637271" y="4110732"/>
            <a:ext cx="935822" cy="1013807"/>
          </a:xfrm>
          <a:prstGeom prst="rect">
            <a:avLst/>
          </a:prstGeom>
          <a:noFill/>
          <a:ln w="9525">
            <a:noFill/>
            <a:miter lim="800000"/>
            <a:headEnd/>
            <a:tailEnd/>
          </a:ln>
        </p:spPr>
      </p:pic>
      <p:sp>
        <p:nvSpPr>
          <p:cNvPr id="8" name="TextBox 7"/>
          <p:cNvSpPr txBox="1">
            <a:spLocks noChangeArrowheads="1"/>
          </p:cNvSpPr>
          <p:nvPr/>
        </p:nvSpPr>
        <p:spPr bwMode="auto">
          <a:xfrm>
            <a:off x="600281" y="410376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41</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fontScale="90000"/>
          </a:bodyPr>
          <a:lstStyle/>
          <a:p>
            <a:r>
              <a:rPr lang="en-US" dirty="0" smtClean="0"/>
              <a:t>Focus on Standards for Mathematical Content Outcomes</a:t>
            </a:r>
          </a:p>
        </p:txBody>
      </p:sp>
      <p:sp>
        <p:nvSpPr>
          <p:cNvPr id="19459" name="Content Placeholder 1"/>
          <p:cNvSpPr>
            <a:spLocks noGrp="1"/>
          </p:cNvSpPr>
          <p:nvPr>
            <p:ph type="body" sz="quarter" idx="10"/>
          </p:nvPr>
        </p:nvSpPr>
        <p:spPr>
          <a:xfrm>
            <a:off x="381000" y="1463040"/>
            <a:ext cx="8382000" cy="4428905"/>
          </a:xfrm>
        </p:spPr>
        <p:txBody>
          <a:bodyPr/>
          <a:lstStyle/>
          <a:p>
            <a:pPr>
              <a:spcBef>
                <a:spcPts val="600"/>
              </a:spcBef>
            </a:pPr>
            <a:r>
              <a:rPr lang="en-US" dirty="0" smtClean="0"/>
              <a:t>By the end of this session you will have:</a:t>
            </a:r>
          </a:p>
          <a:p>
            <a:pPr lvl="1">
              <a:spcBef>
                <a:spcPts val="600"/>
              </a:spcBef>
            </a:pPr>
            <a:r>
              <a:rPr lang="en-US" sz="2600" dirty="0" smtClean="0"/>
              <a:t>Strengthened your working relationship with peer Core Standards Coaches. </a:t>
            </a:r>
          </a:p>
          <a:p>
            <a:pPr lvl="1">
              <a:spcBef>
                <a:spcPts val="600"/>
              </a:spcBef>
            </a:pPr>
            <a:r>
              <a:rPr lang="en-US" sz="2600" dirty="0" smtClean="0"/>
              <a:t>Deepened your understanding of the practice standards specified in the CCS-Math.</a:t>
            </a:r>
          </a:p>
          <a:p>
            <a:pPr lvl="1">
              <a:spcBef>
                <a:spcPts val="600"/>
              </a:spcBef>
            </a:pPr>
            <a:r>
              <a:rPr lang="en-US" sz="2600" dirty="0" smtClean="0"/>
              <a:t>Examined the implications of the language of the content standards for teaching and learning. </a:t>
            </a:r>
          </a:p>
          <a:p>
            <a:pPr lvl="1">
              <a:spcBef>
                <a:spcPts val="600"/>
              </a:spcBef>
            </a:pPr>
            <a:r>
              <a:rPr lang="en-US" sz="2600" dirty="0" smtClean="0"/>
              <a:t>Identified  and modified CCS-aligned tasks that combine both the content and practice standards. </a:t>
            </a:r>
          </a:p>
          <a:p>
            <a:pPr lvl="1">
              <a:spcBef>
                <a:spcPts val="600"/>
              </a:spcBef>
            </a:pPr>
            <a:r>
              <a:rPr lang="en-US" sz="2600" dirty="0" smtClean="0"/>
              <a:t>Analyzed the progression of topics in the content standards both within and across grade levels.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65</a:t>
            </a:fld>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381000" y="213563"/>
            <a:ext cx="8382000" cy="1049972"/>
          </a:xfrm>
        </p:spPr>
        <p:txBody>
          <a:bodyPr>
            <a:normAutofit fontScale="90000"/>
          </a:bodyPr>
          <a:lstStyle/>
          <a:p>
            <a:r>
              <a:rPr lang="en-US" dirty="0" smtClean="0"/>
              <a:t>Focus on Standards for Mathematical Content Outcomes (cont'd)</a:t>
            </a:r>
          </a:p>
        </p:txBody>
      </p:sp>
      <p:sp>
        <p:nvSpPr>
          <p:cNvPr id="19459" name="Content Placeholder 1"/>
          <p:cNvSpPr>
            <a:spLocks noGrp="1"/>
          </p:cNvSpPr>
          <p:nvPr>
            <p:ph type="body" sz="quarter" idx="10"/>
          </p:nvPr>
        </p:nvSpPr>
        <p:spPr>
          <a:xfrm>
            <a:off x="381000" y="1552071"/>
            <a:ext cx="8382000" cy="4299639"/>
          </a:xfrm>
        </p:spPr>
        <p:txBody>
          <a:bodyPr/>
          <a:lstStyle/>
          <a:p>
            <a:r>
              <a:rPr lang="en-US" dirty="0" smtClean="0"/>
              <a:t>By the end of this session you will have:</a:t>
            </a:r>
          </a:p>
          <a:p>
            <a:pPr lvl="1">
              <a:spcBef>
                <a:spcPts val="1200"/>
              </a:spcBef>
            </a:pPr>
            <a:r>
              <a:rPr lang="en-US" sz="2600" dirty="0" smtClean="0"/>
              <a:t>Deepened your understanding of the potential of the CCS-Math to change mathematics teaching and learning. </a:t>
            </a:r>
          </a:p>
          <a:p>
            <a:pPr lvl="1">
              <a:spcBef>
                <a:spcPts val="1200"/>
              </a:spcBef>
            </a:pPr>
            <a:r>
              <a:rPr lang="en-US" sz="2600" dirty="0" smtClean="0"/>
              <a:t>Gained an understanding of some of the challenges involved in implementing the CCS-Math.</a:t>
            </a:r>
          </a:p>
          <a:p>
            <a:pPr lvl="1">
              <a:spcBef>
                <a:spcPts val="1200"/>
              </a:spcBef>
            </a:pPr>
            <a:r>
              <a:rPr lang="en-US" sz="2600" dirty="0" smtClean="0"/>
              <a:t>Explored strategies for supporting teachers as they make changes to their classroom practices. </a:t>
            </a:r>
          </a:p>
          <a:p>
            <a:pPr lvl="1">
              <a:spcBef>
                <a:spcPts val="1200"/>
              </a:spcBef>
            </a:pPr>
            <a:r>
              <a:rPr lang="en-US" sz="2600" dirty="0" smtClean="0"/>
              <a:t>Made plans for next steps in your CCS-Math implementation.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1B164E58-F631-4785-8D59-D7BB0BAC1458}" type="slidenum">
              <a:rPr lang="en-US" smtClean="0"/>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462280" y="949261"/>
            <a:ext cx="4577080" cy="4110419"/>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67</a:t>
            </a:fld>
            <a:endParaRPr lang="en-US" dirty="0"/>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442140" y="1227476"/>
            <a:ext cx="3211131" cy="3141324"/>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10" name="Rectangle 9"/>
          <p:cNvSpPr/>
          <p:nvPr/>
        </p:nvSpPr>
        <p:spPr>
          <a:xfrm>
            <a:off x="386080" y="4833035"/>
            <a:ext cx="7193280" cy="461665"/>
          </a:xfrm>
          <a:prstGeom prst="rect">
            <a:avLst/>
          </a:prstGeom>
        </p:spPr>
        <p:txBody>
          <a:bodyPr wrap="square">
            <a:spAutoFit/>
          </a:bodyPr>
          <a:lstStyle/>
          <a:p>
            <a:r>
              <a:rPr lang="en-US" sz="2400" u="sng" dirty="0" smtClean="0">
                <a:solidFill>
                  <a:schemeClr val="accent1"/>
                </a:solidFill>
                <a:hlinkClick r:id="rId4"/>
              </a:rPr>
              <a:t>http://surveys.pcgus.com/s3/CT-Math-Module-2-K-5</a:t>
            </a:r>
            <a:endParaRPr lang="en-US" sz="2400" u="sng"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Instructional Shifts for Mathematics</a:t>
            </a:r>
            <a:endParaRPr b="1" dirty="0" smtClean="0"/>
          </a:p>
        </p:txBody>
      </p:sp>
      <p:sp>
        <p:nvSpPr>
          <p:cNvPr id="34820" name="Content Placeholder 2"/>
          <p:cNvSpPr>
            <a:spLocks noGrp="1"/>
          </p:cNvSpPr>
          <p:nvPr>
            <p:ph type="body" sz="quarter" idx="10"/>
          </p:nvPr>
        </p:nvSpPr>
        <p:spPr/>
        <p:txBody>
          <a:bodyPr/>
          <a:lstStyle/>
          <a:p>
            <a:r>
              <a:rPr lang="en-US" sz="2800" dirty="0" smtClean="0"/>
              <a:t>The Standards for Mathematical Content</a:t>
            </a:r>
          </a:p>
          <a:p>
            <a:r>
              <a:rPr lang="en-US" sz="2800" dirty="0" smtClean="0"/>
              <a:t>The Standards for Mathematical Practice</a:t>
            </a:r>
          </a:p>
        </p:txBody>
      </p:sp>
      <p:sp>
        <p:nvSpPr>
          <p:cNvPr id="10" name="Slide Number Placeholder 5"/>
          <p:cNvSpPr>
            <a:spLocks noGrp="1"/>
          </p:cNvSpPr>
          <p:nvPr>
            <p:ph type="sldNum" sz="quarter" idx="12"/>
          </p:nvPr>
        </p:nvSpPr>
        <p:spPr/>
        <p:txBody>
          <a:bodyPr/>
          <a:lstStyle>
            <a:lvl1pPr>
              <a:defRPr/>
            </a:lvl1pPr>
          </a:lstStyle>
          <a:p>
            <a:pPr>
              <a:defRPr/>
            </a:pPr>
            <a:fld id="{6D04B575-71D1-4CF5-A03A-08D92AA83335}" type="slidenum">
              <a:rPr lang="en-US"/>
              <a:pPr>
                <a:defRPr/>
              </a:pPr>
              <a:t>7</a:t>
            </a:fld>
            <a:endParaRPr lang="en-US" dirty="0"/>
          </a:p>
        </p:txBody>
      </p:sp>
      <p:grpSp>
        <p:nvGrpSpPr>
          <p:cNvPr id="2" name="Group 7"/>
          <p:cNvGrpSpPr/>
          <p:nvPr/>
        </p:nvGrpSpPr>
        <p:grpSpPr>
          <a:xfrm>
            <a:off x="304800" y="3124200"/>
            <a:ext cx="2331636" cy="1865309"/>
            <a:chOff x="176321" y="1298810"/>
            <a:chExt cx="2331636" cy="1865309"/>
          </a:xfrm>
          <a:solidFill>
            <a:schemeClr val="accent2"/>
          </a:solidFill>
          <a:scene3d>
            <a:camera prst="orthographicFront">
              <a:rot lat="0" lon="0" rev="0"/>
            </a:camera>
            <a:lightRig rig="balanced" dir="t">
              <a:rot lat="0" lon="0" rev="8700000"/>
            </a:lightRig>
          </a:scene3d>
        </p:grpSpPr>
        <p:sp>
          <p:nvSpPr>
            <p:cNvPr id="9" name="Rounded Rectangle 8"/>
            <p:cNvSpPr/>
            <p:nvPr/>
          </p:nvSpPr>
          <p:spPr>
            <a:xfrm>
              <a:off x="176321" y="1298810"/>
              <a:ext cx="2331636" cy="186530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30954" y="1353443"/>
              <a:ext cx="2222370" cy="17560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Focus</a:t>
              </a:r>
            </a:p>
          </p:txBody>
        </p:sp>
      </p:grpSp>
      <p:grpSp>
        <p:nvGrpSpPr>
          <p:cNvPr id="3" name="Group 11"/>
          <p:cNvGrpSpPr/>
          <p:nvPr/>
        </p:nvGrpSpPr>
        <p:grpSpPr>
          <a:xfrm>
            <a:off x="3276600" y="3124200"/>
            <a:ext cx="2331636" cy="1865309"/>
            <a:chOff x="3025181" y="-184212"/>
            <a:chExt cx="2331636" cy="1865309"/>
          </a:xfrm>
          <a:solidFill>
            <a:schemeClr val="accent4"/>
          </a:solidFill>
          <a:scene3d>
            <a:camera prst="orthographicFront">
              <a:rot lat="0" lon="0" rev="0"/>
            </a:camera>
            <a:lightRig rig="balanced" dir="t">
              <a:rot lat="0" lon="0" rev="8700000"/>
            </a:lightRig>
          </a:scene3d>
        </p:grpSpPr>
        <p:sp>
          <p:nvSpPr>
            <p:cNvPr id="13" name="Rounded Rectangle 12"/>
            <p:cNvSpPr/>
            <p:nvPr/>
          </p:nvSpPr>
          <p:spPr>
            <a:xfrm>
              <a:off x="3025181" y="-184212"/>
              <a:ext cx="2331636" cy="186530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79814" y="-129579"/>
              <a:ext cx="2222370" cy="17560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Coherence</a:t>
              </a:r>
            </a:p>
          </p:txBody>
        </p:sp>
      </p:grpSp>
      <p:grpSp>
        <p:nvGrpSpPr>
          <p:cNvPr id="4" name="Group 14"/>
          <p:cNvGrpSpPr>
            <a:grpSpLocks/>
          </p:cNvGrpSpPr>
          <p:nvPr/>
        </p:nvGrpSpPr>
        <p:grpSpPr bwMode="auto">
          <a:xfrm>
            <a:off x="6248400" y="3124200"/>
            <a:ext cx="2332038" cy="1865312"/>
            <a:chOff x="5874041" y="1298810"/>
            <a:chExt cx="2331636" cy="1865309"/>
          </a:xfrm>
          <a:scene3d>
            <a:camera prst="orthographicFront">
              <a:rot lat="0" lon="0" rev="0"/>
            </a:camera>
            <a:lightRig rig="balanced" dir="t">
              <a:rot lat="0" lon="0" rev="8700000"/>
            </a:lightRig>
          </a:scene3d>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Rigor</a:t>
              </a:r>
            </a:p>
          </p:txBody>
        </p:sp>
      </p:grpSp>
      <p:sp>
        <p:nvSpPr>
          <p:cNvPr id="15" name="Right Brace 14"/>
          <p:cNvSpPr/>
          <p:nvPr/>
        </p:nvSpPr>
        <p:spPr>
          <a:xfrm>
            <a:off x="6705600" y="1295400"/>
            <a:ext cx="381000"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7162800" y="1600200"/>
            <a:ext cx="1600200" cy="400110"/>
          </a:xfrm>
          <a:prstGeom prst="rect">
            <a:avLst/>
          </a:prstGeom>
          <a:noFill/>
        </p:spPr>
        <p:txBody>
          <a:bodyPr wrap="square" rtlCol="0">
            <a:spAutoFit/>
          </a:bodyPr>
          <a:lstStyle/>
          <a:p>
            <a:r>
              <a:rPr lang="en-US" sz="2000" b="1" dirty="0" smtClean="0">
                <a:latin typeface="+mn-lt"/>
              </a:rPr>
              <a:t>Two Areas</a:t>
            </a:r>
            <a:endParaRPr lang="en-US" sz="2000" b="1" dirty="0">
              <a:latin typeface="+mn-lt"/>
            </a:endParaRPr>
          </a:p>
        </p:txBody>
      </p:sp>
      <p:sp>
        <p:nvSpPr>
          <p:cNvPr id="5" name="Footer Placeholder 4"/>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p:cNvSpPr txBox="1">
            <a:spLocks noChangeArrowheads="1"/>
          </p:cNvSpPr>
          <p:nvPr/>
        </p:nvSpPr>
        <p:spPr bwMode="auto">
          <a:xfrm>
            <a:off x="2895600" y="762000"/>
            <a:ext cx="5029200" cy="954107"/>
          </a:xfrm>
          <a:prstGeom prst="rect">
            <a:avLst/>
          </a:prstGeom>
          <a:noFill/>
          <a:ln w="9525">
            <a:noFill/>
            <a:miter lim="800000"/>
            <a:headEnd/>
            <a:tailEnd/>
          </a:ln>
        </p:spPr>
        <p:txBody>
          <a:bodyPr>
            <a:spAutoFit/>
          </a:bodyPr>
          <a:lstStyle/>
          <a:p>
            <a:r>
              <a:rPr lang="en-US" sz="2800" dirty="0" smtClean="0">
                <a:latin typeface="+mn-lt"/>
              </a:rPr>
              <a:t>Focuses </a:t>
            </a:r>
            <a:r>
              <a:rPr lang="en-US" sz="2800" dirty="0">
                <a:latin typeface="+mn-lt"/>
              </a:rPr>
              <a:t>on the major work for each </a:t>
            </a:r>
            <a:r>
              <a:rPr lang="en-US" sz="2800" dirty="0" smtClean="0">
                <a:latin typeface="+mn-lt"/>
              </a:rPr>
              <a:t>grade level </a:t>
            </a:r>
            <a:endParaRPr lang="en-US" sz="2800" dirty="0">
              <a:latin typeface="+mn-lt"/>
            </a:endParaRPr>
          </a:p>
        </p:txBody>
      </p:sp>
      <p:grpSp>
        <p:nvGrpSpPr>
          <p:cNvPr id="2" name="Group 7"/>
          <p:cNvGrpSpPr/>
          <p:nvPr/>
        </p:nvGrpSpPr>
        <p:grpSpPr>
          <a:xfrm>
            <a:off x="228601" y="457200"/>
            <a:ext cx="2362200" cy="1828800"/>
            <a:chOff x="228176" y="1323797"/>
            <a:chExt cx="2416423" cy="1933138"/>
          </a:xfrm>
          <a:solidFill>
            <a:schemeClr val="accent2"/>
          </a:solidFill>
          <a:scene3d>
            <a:camera prst="orthographicFront">
              <a:rot lat="0" lon="0" rev="0"/>
            </a:camera>
            <a:lightRig rig="balanced" dir="t">
              <a:rot lat="0" lon="0" rev="8700000"/>
            </a:lightRig>
          </a:scene3d>
        </p:grpSpPr>
        <p:sp>
          <p:nvSpPr>
            <p:cNvPr id="9" name="Rounded Rectangle 8"/>
            <p:cNvSpPr/>
            <p:nvPr/>
          </p:nvSpPr>
          <p:spPr>
            <a:xfrm>
              <a:off x="228176" y="1323797"/>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84796" y="1380417"/>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Focus</a:t>
              </a:r>
            </a:p>
          </p:txBody>
        </p:sp>
      </p:grpSp>
      <p:pic>
        <p:nvPicPr>
          <p:cNvPr id="12" name="Picture 11"/>
          <p:cNvPicPr/>
          <p:nvPr/>
        </p:nvPicPr>
        <p:blipFill>
          <a:blip r:embed="rId3" cstate="print"/>
          <a:srcRect l="32946" t="22868" r="43066" b="63326"/>
          <a:stretch>
            <a:fillRect/>
          </a:stretch>
        </p:blipFill>
        <p:spPr bwMode="auto">
          <a:xfrm>
            <a:off x="2133600" y="2667000"/>
            <a:ext cx="5791200" cy="25908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38171C33-D6D0-4E30-AA9A-2FBCE4B3736A}" type="slidenum">
              <a:rPr lang="en-US" smtClean="0"/>
              <a:pPr>
                <a:defRPr/>
              </a:pPr>
              <a:t>8</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2743200" y="673100"/>
            <a:ext cx="5181600" cy="1384300"/>
          </a:xfrm>
          <a:prstGeom prst="rect">
            <a:avLst/>
          </a:prstGeom>
          <a:noFill/>
          <a:ln w="9525">
            <a:noFill/>
            <a:miter lim="800000"/>
            <a:headEnd/>
            <a:tailEnd/>
          </a:ln>
        </p:spPr>
        <p:txBody>
          <a:bodyPr>
            <a:spAutoFit/>
          </a:bodyPr>
          <a:lstStyle/>
          <a:p>
            <a:r>
              <a:rPr lang="en-US" sz="2800" dirty="0">
                <a:latin typeface="+mn-lt"/>
              </a:rPr>
              <a:t>The Standards are designed around coherent progressions and conceptual </a:t>
            </a:r>
            <a:r>
              <a:rPr lang="en-US" sz="2800" dirty="0" smtClean="0">
                <a:latin typeface="+mn-lt"/>
              </a:rPr>
              <a:t>connections </a:t>
            </a:r>
            <a:endParaRPr lang="en-US" sz="2800" dirty="0">
              <a:latin typeface="+mn-lt"/>
            </a:endParaRPr>
          </a:p>
        </p:txBody>
      </p:sp>
      <p:grpSp>
        <p:nvGrpSpPr>
          <p:cNvPr id="2" name="Group 7"/>
          <p:cNvGrpSpPr/>
          <p:nvPr/>
        </p:nvGrpSpPr>
        <p:grpSpPr>
          <a:xfrm>
            <a:off x="228601" y="381000"/>
            <a:ext cx="2285999" cy="1905000"/>
            <a:chOff x="3135188" y="-189496"/>
            <a:chExt cx="2416423" cy="1933138"/>
          </a:xfrm>
          <a:solidFill>
            <a:schemeClr val="accent4"/>
          </a:solidFill>
          <a:scene3d>
            <a:camera prst="orthographicFront">
              <a:rot lat="0" lon="0" rev="0"/>
            </a:camera>
            <a:lightRig rig="balanced" dir="t">
              <a:rot lat="0" lon="0" rev="8700000"/>
            </a:lightRig>
          </a:scene3d>
        </p:grpSpPr>
        <p:sp>
          <p:nvSpPr>
            <p:cNvPr id="9" name="Rounded Rectangle 8"/>
            <p:cNvSpPr/>
            <p:nvPr/>
          </p:nvSpPr>
          <p:spPr>
            <a:xfrm>
              <a:off x="3135188" y="-189496"/>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191808" y="-132876"/>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Coherence</a:t>
              </a:r>
            </a:p>
          </p:txBody>
        </p:sp>
      </p:grpSp>
      <p:graphicFrame>
        <p:nvGraphicFramePr>
          <p:cNvPr id="20" name="Diagram 19"/>
          <p:cNvGraphicFramePr/>
          <p:nvPr/>
        </p:nvGraphicFramePr>
        <p:xfrm>
          <a:off x="304800" y="1371600"/>
          <a:ext cx="8610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 y="3886200"/>
            <a:ext cx="2895600" cy="1323439"/>
          </a:xfrm>
          <a:prstGeom prst="rect">
            <a:avLst/>
          </a:prstGeom>
          <a:noFill/>
        </p:spPr>
        <p:txBody>
          <a:bodyPr wrap="square" rtlCol="0">
            <a:spAutoFit/>
          </a:bodyPr>
          <a:lstStyle/>
          <a:p>
            <a:pPr algn="ctr"/>
            <a:r>
              <a:rPr lang="en-US" sz="2000" dirty="0" smtClean="0">
                <a:latin typeface="+mn-lt"/>
              </a:rPr>
              <a:t>Use place value understanding and properties of operations </a:t>
            </a:r>
            <a:br>
              <a:rPr lang="en-US" sz="2000" dirty="0" smtClean="0">
                <a:latin typeface="+mn-lt"/>
              </a:rPr>
            </a:br>
            <a:r>
              <a:rPr lang="en-US" sz="2000" dirty="0" smtClean="0">
                <a:latin typeface="+mn-lt"/>
              </a:rPr>
              <a:t>to add and subtract</a:t>
            </a:r>
            <a:endParaRPr lang="en-US" sz="2000" dirty="0">
              <a:latin typeface="+mn-lt"/>
            </a:endParaRPr>
          </a:p>
        </p:txBody>
      </p:sp>
      <p:sp>
        <p:nvSpPr>
          <p:cNvPr id="13" name="TextBox 12"/>
          <p:cNvSpPr txBox="1"/>
          <p:nvPr/>
        </p:nvSpPr>
        <p:spPr>
          <a:xfrm>
            <a:off x="2971800" y="3886200"/>
            <a:ext cx="2971800" cy="1631216"/>
          </a:xfrm>
          <a:prstGeom prst="rect">
            <a:avLst/>
          </a:prstGeom>
          <a:noFill/>
        </p:spPr>
        <p:txBody>
          <a:bodyPr wrap="square" rtlCol="0">
            <a:spAutoFit/>
          </a:bodyPr>
          <a:lstStyle/>
          <a:p>
            <a:pPr algn="ctr"/>
            <a:r>
              <a:rPr lang="en-US" sz="2000" dirty="0" smtClean="0">
                <a:latin typeface="+mn-lt"/>
              </a:rPr>
              <a:t>Use place value understanding and properties of operations </a:t>
            </a:r>
            <a:br>
              <a:rPr lang="en-US" sz="2000" dirty="0" smtClean="0">
                <a:latin typeface="+mn-lt"/>
              </a:rPr>
            </a:br>
            <a:r>
              <a:rPr lang="en-US" sz="2000" dirty="0" smtClean="0">
                <a:latin typeface="+mn-lt"/>
              </a:rPr>
              <a:t>to add and subtract </a:t>
            </a:r>
            <a:r>
              <a:rPr lang="en-US" sz="2000" u="sng" dirty="0" smtClean="0">
                <a:latin typeface="+mn-lt"/>
              </a:rPr>
              <a:t>fluently</a:t>
            </a:r>
            <a:endParaRPr lang="en-US" sz="2000" u="sng" dirty="0">
              <a:latin typeface="+mn-lt"/>
            </a:endParaRPr>
          </a:p>
        </p:txBody>
      </p:sp>
      <p:sp>
        <p:nvSpPr>
          <p:cNvPr id="14" name="TextBox 13"/>
          <p:cNvSpPr txBox="1"/>
          <p:nvPr/>
        </p:nvSpPr>
        <p:spPr>
          <a:xfrm>
            <a:off x="5791200" y="3886200"/>
            <a:ext cx="2667000" cy="1631216"/>
          </a:xfrm>
          <a:prstGeom prst="rect">
            <a:avLst/>
          </a:prstGeom>
          <a:noFill/>
        </p:spPr>
        <p:txBody>
          <a:bodyPr wrap="square" rtlCol="0">
            <a:spAutoFit/>
          </a:bodyPr>
          <a:lstStyle/>
          <a:p>
            <a:pPr algn="ctr"/>
            <a:r>
              <a:rPr lang="en-US" sz="2000" dirty="0" smtClean="0">
                <a:latin typeface="+mn-lt"/>
              </a:rPr>
              <a:t>Use place value understanding and properties of operations </a:t>
            </a:r>
            <a:r>
              <a:rPr lang="en-US" sz="2000" u="sng" dirty="0" smtClean="0">
                <a:latin typeface="+mn-lt"/>
              </a:rPr>
              <a:t>to perform multi-digit arithmetic</a:t>
            </a:r>
            <a:endParaRPr lang="en-US" sz="2000" u="sng" dirty="0">
              <a:latin typeface="+mn-lt"/>
            </a:endParaRPr>
          </a:p>
        </p:txBody>
      </p:sp>
      <p:sp>
        <p:nvSpPr>
          <p:cNvPr id="11" name="Slide Number Placeholder 10"/>
          <p:cNvSpPr>
            <a:spLocks noGrp="1"/>
          </p:cNvSpPr>
          <p:nvPr>
            <p:ph type="sldNum" sz="quarter" idx="12"/>
          </p:nvPr>
        </p:nvSpPr>
        <p:spPr/>
        <p:txBody>
          <a:bodyPr/>
          <a:lstStyle/>
          <a:p>
            <a:pPr>
              <a:defRPr/>
            </a:pPr>
            <a:fld id="{38171C33-D6D0-4E30-AA9A-2FBCE4B3736A}" type="slidenum">
              <a:rPr lang="en-US" smtClean="0"/>
              <a:pPr>
                <a:defRPr/>
              </a:pPr>
              <a:t>9</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11903</TotalTime>
  <Words>12511</Words>
  <Application>Microsoft Office PowerPoint</Application>
  <PresentationFormat>On-screen Show (4:3)</PresentationFormat>
  <Paragraphs>1055</Paragraphs>
  <Slides>68</Slides>
  <Notes>68</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LtBkgBlueBorder</vt:lpstr>
      <vt:lpstr>LtBkgNoBorder</vt:lpstr>
      <vt:lpstr>Connecticut Core Standards  for Mathematics</vt:lpstr>
      <vt:lpstr>Focus on Standards for Mathematical Content Outcomes</vt:lpstr>
      <vt:lpstr>Focus on Standards for Mathematical Content Outcomes (cont'd)</vt:lpstr>
      <vt:lpstr>Today’s Agenda</vt:lpstr>
      <vt:lpstr>Introductory Activity: Pre-Assessment – CCS-Math</vt:lpstr>
      <vt:lpstr>Sharing Implementation Experiences</vt:lpstr>
      <vt:lpstr>Instructional Shifts for Mathematics</vt:lpstr>
      <vt:lpstr>Slide 8</vt:lpstr>
      <vt:lpstr>Slide 9</vt:lpstr>
      <vt:lpstr>Slide 10</vt:lpstr>
      <vt:lpstr>Slide 11</vt:lpstr>
      <vt:lpstr>Developing Mathematical Expertise</vt:lpstr>
      <vt:lpstr>Sharing Experiences Implementing  CCSS-Math Practice Standards</vt:lpstr>
      <vt:lpstr>The Language of the Content Standards</vt:lpstr>
      <vt:lpstr>What Do These Students Understand? – Part 1</vt:lpstr>
      <vt:lpstr>From the CCSS-M Authors</vt:lpstr>
      <vt:lpstr>Slide 17</vt:lpstr>
      <vt:lpstr>Conceptual Understanding</vt:lpstr>
      <vt:lpstr>Conceptual Understanding</vt:lpstr>
      <vt:lpstr>Conceptual Understanding</vt:lpstr>
      <vt:lpstr>Conceptual Understanding</vt:lpstr>
      <vt:lpstr>Procedural Skill and Fluency</vt:lpstr>
      <vt:lpstr>Procedural Skill and Fluency</vt:lpstr>
      <vt:lpstr>Procedural Skill and Fluency</vt:lpstr>
      <vt:lpstr>Application of Mathematics</vt:lpstr>
      <vt:lpstr>Application of Mathematics </vt:lpstr>
      <vt:lpstr>What Do These Students Understand? – Part 2</vt:lpstr>
      <vt:lpstr>Think About It…</vt:lpstr>
      <vt:lpstr>Slide 29</vt:lpstr>
      <vt:lpstr>The Progression of the Content Standards</vt:lpstr>
      <vt:lpstr>The Organization of the Standards</vt:lpstr>
      <vt:lpstr>Domain Distribution</vt:lpstr>
      <vt:lpstr>Domain Progression</vt:lpstr>
      <vt:lpstr>Exploring the Content Standards</vt:lpstr>
      <vt:lpstr>Exploring the Content Standards </vt:lpstr>
      <vt:lpstr>Exploring the Content Standards </vt:lpstr>
      <vt:lpstr>Exploring the Content Standards</vt:lpstr>
      <vt:lpstr>From the Authors</vt:lpstr>
      <vt:lpstr>Reflect</vt:lpstr>
      <vt:lpstr>Bon Appétit</vt:lpstr>
      <vt:lpstr> Meeting the Expectations of the Content Standards by Teaching with Cognitively Rigorous Tasks</vt:lpstr>
      <vt:lpstr>Math Class Needs a Makeover Dan Meyer</vt:lpstr>
      <vt:lpstr>Two Machines, One Job</vt:lpstr>
      <vt:lpstr>Take a Look…</vt:lpstr>
      <vt:lpstr>Take a Look…</vt:lpstr>
      <vt:lpstr>Take a Look…</vt:lpstr>
      <vt:lpstr>Take a Look…</vt:lpstr>
      <vt:lpstr>The Big Question</vt:lpstr>
      <vt:lpstr>Strategies for Differentiating  Cognitively Rigorous Tasks</vt:lpstr>
      <vt:lpstr>Scaffolding</vt:lpstr>
      <vt:lpstr>Open Questions</vt:lpstr>
      <vt:lpstr>Open Questions</vt:lpstr>
      <vt:lpstr>Parallel Tasks</vt:lpstr>
      <vt:lpstr>Parallel Tasks</vt:lpstr>
      <vt:lpstr>C-R-A</vt:lpstr>
      <vt:lpstr>C-R-A</vt:lpstr>
      <vt:lpstr>Resources for Finding Tasks</vt:lpstr>
      <vt:lpstr>Reflect</vt:lpstr>
      <vt:lpstr>Slide 59</vt:lpstr>
      <vt:lpstr>Supporting Change</vt:lpstr>
      <vt:lpstr>Slide 61</vt:lpstr>
      <vt:lpstr>Slide 62</vt:lpstr>
      <vt:lpstr> A New Spin on Old Strategies</vt:lpstr>
      <vt:lpstr>Closing Activities</vt:lpstr>
      <vt:lpstr>Focus on Standards for Mathematical Content Outcomes</vt:lpstr>
      <vt:lpstr>Focus on Standards for Mathematical Content Outcomes (cont'd)</vt:lpstr>
      <vt:lpstr>Post Assessment and Session Evaluation</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 </dc:title>
  <dc:subject/>
  <dc:creator>Public Consulting Group</dc:creator>
  <cp:lastModifiedBy>Michelle Wade</cp:lastModifiedBy>
  <cp:revision>481</cp:revision>
  <dcterms:created xsi:type="dcterms:W3CDTF">2014-01-18T18:47:42Z</dcterms:created>
  <dcterms:modified xsi:type="dcterms:W3CDTF">2014-04-18T16:42:29Z</dcterms:modified>
</cp:coreProperties>
</file>