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50"/>
  </p:notesMasterIdLst>
  <p:sldIdLst>
    <p:sldId id="257" r:id="rId4"/>
    <p:sldId id="256" r:id="rId5"/>
    <p:sldId id="291" r:id="rId6"/>
    <p:sldId id="293" r:id="rId7"/>
    <p:sldId id="294" r:id="rId8"/>
    <p:sldId id="300" r:id="rId9"/>
    <p:sldId id="302" r:id="rId10"/>
    <p:sldId id="309" r:id="rId11"/>
    <p:sldId id="266" r:id="rId12"/>
    <p:sldId id="297" r:id="rId13"/>
    <p:sldId id="292" r:id="rId14"/>
    <p:sldId id="311" r:id="rId15"/>
    <p:sldId id="315" r:id="rId16"/>
    <p:sldId id="290" r:id="rId17"/>
    <p:sldId id="269" r:id="rId18"/>
    <p:sldId id="280" r:id="rId19"/>
    <p:sldId id="282" r:id="rId20"/>
    <p:sldId id="305" r:id="rId21"/>
    <p:sldId id="306" r:id="rId22"/>
    <p:sldId id="320" r:id="rId23"/>
    <p:sldId id="321" r:id="rId24"/>
    <p:sldId id="283" r:id="rId25"/>
    <p:sldId id="314" r:id="rId26"/>
    <p:sldId id="287" r:id="rId27"/>
    <p:sldId id="260" r:id="rId28"/>
    <p:sldId id="271" r:id="rId29"/>
    <p:sldId id="303" r:id="rId30"/>
    <p:sldId id="304" r:id="rId31"/>
    <p:sldId id="262" r:id="rId32"/>
    <p:sldId id="265" r:id="rId33"/>
    <p:sldId id="328" r:id="rId34"/>
    <p:sldId id="327" r:id="rId35"/>
    <p:sldId id="316" r:id="rId36"/>
    <p:sldId id="329" r:id="rId37"/>
    <p:sldId id="312" r:id="rId38"/>
    <p:sldId id="268" r:id="rId39"/>
    <p:sldId id="310" r:id="rId40"/>
    <p:sldId id="317" r:id="rId41"/>
    <p:sldId id="319" r:id="rId42"/>
    <p:sldId id="308" r:id="rId43"/>
    <p:sldId id="322" r:id="rId44"/>
    <p:sldId id="285" r:id="rId45"/>
    <p:sldId id="318" r:id="rId46"/>
    <p:sldId id="325" r:id="rId47"/>
    <p:sldId id="323" r:id="rId48"/>
    <p:sldId id="326" r:id="rId4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o, Valerie" initials="MV" lastIdx="0" clrIdx="0">
    <p:extLst>
      <p:ext uri="{19B8F6BF-5375-455C-9EA6-DF929625EA0E}">
        <p15:presenceInfo xmlns:p15="http://schemas.microsoft.com/office/powerpoint/2012/main" userId="S-1-5-21-746137067-854245398-682003330-44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9757" autoAdjust="0"/>
  </p:normalViewPr>
  <p:slideViewPr>
    <p:cSldViewPr snapToGrid="0" snapToObjects="1">
      <p:cViewPr varScale="1">
        <p:scale>
          <a:sx n="126" d="100"/>
          <a:sy n="126" d="100"/>
        </p:scale>
        <p:origin x="86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Completion Rates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2015-2016</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Sheet1!$A$2:$A$7</c:f>
              <c:strCache>
                <c:ptCount val="6"/>
                <c:pt idx="0">
                  <c:v>Term 1</c:v>
                </c:pt>
                <c:pt idx="1">
                  <c:v>Term 2</c:v>
                </c:pt>
                <c:pt idx="2">
                  <c:v>Term 3</c:v>
                </c:pt>
                <c:pt idx="3">
                  <c:v>Term 4</c:v>
                </c:pt>
                <c:pt idx="4">
                  <c:v>Summer</c:v>
                </c:pt>
                <c:pt idx="5">
                  <c:v>Flex</c:v>
                </c:pt>
              </c:strCache>
            </c:strRef>
          </c:cat>
          <c:val>
            <c:numRef>
              <c:f>Sheet1!$B$2:$B$7</c:f>
              <c:numCache>
                <c:formatCode>0%</c:formatCode>
                <c:ptCount val="6"/>
                <c:pt idx="0">
                  <c:v>0.67</c:v>
                </c:pt>
                <c:pt idx="1">
                  <c:v>0.78</c:v>
                </c:pt>
                <c:pt idx="2">
                  <c:v>0.75</c:v>
                </c:pt>
                <c:pt idx="3">
                  <c:v>0.7</c:v>
                </c:pt>
                <c:pt idx="4">
                  <c:v>0.68</c:v>
                </c:pt>
                <c:pt idx="5">
                  <c:v>0.61</c:v>
                </c:pt>
              </c:numCache>
            </c:numRef>
          </c:val>
        </c:ser>
        <c:ser>
          <c:idx val="1"/>
          <c:order val="1"/>
          <c:tx>
            <c:strRef>
              <c:f>Sheet1!$C$1</c:f>
              <c:strCache>
                <c:ptCount val="1"/>
                <c:pt idx="0">
                  <c:v>2014-2015</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Sheet1!$A$2:$A$7</c:f>
              <c:strCache>
                <c:ptCount val="6"/>
                <c:pt idx="0">
                  <c:v>Term 1</c:v>
                </c:pt>
                <c:pt idx="1">
                  <c:v>Term 2</c:v>
                </c:pt>
                <c:pt idx="2">
                  <c:v>Term 3</c:v>
                </c:pt>
                <c:pt idx="3">
                  <c:v>Term 4</c:v>
                </c:pt>
                <c:pt idx="4">
                  <c:v>Summer</c:v>
                </c:pt>
                <c:pt idx="5">
                  <c:v>Flex</c:v>
                </c:pt>
              </c:strCache>
            </c:strRef>
          </c:cat>
          <c:val>
            <c:numRef>
              <c:f>Sheet1!$C$2:$C$7</c:f>
              <c:numCache>
                <c:formatCode>0%</c:formatCode>
                <c:ptCount val="6"/>
                <c:pt idx="0">
                  <c:v>0.64</c:v>
                </c:pt>
                <c:pt idx="1">
                  <c:v>0.69</c:v>
                </c:pt>
                <c:pt idx="2">
                  <c:v>0.63</c:v>
                </c:pt>
                <c:pt idx="3">
                  <c:v>0.62</c:v>
                </c:pt>
                <c:pt idx="4">
                  <c:v>0.52</c:v>
                </c:pt>
                <c:pt idx="5">
                  <c:v>0.61</c:v>
                </c:pt>
              </c:numCache>
            </c:numRef>
          </c:val>
        </c:ser>
        <c:dLbls>
          <c:showLegendKey val="0"/>
          <c:showVal val="0"/>
          <c:showCatName val="0"/>
          <c:showSerName val="0"/>
          <c:showPercent val="0"/>
          <c:showBubbleSize val="0"/>
        </c:dLbls>
        <c:gapWidth val="150"/>
        <c:shape val="box"/>
        <c:axId val="109968104"/>
        <c:axId val="109968496"/>
        <c:axId val="0"/>
      </c:bar3DChart>
      <c:catAx>
        <c:axId val="109968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968496"/>
        <c:crosses val="autoZero"/>
        <c:auto val="1"/>
        <c:lblAlgn val="ctr"/>
        <c:lblOffset val="100"/>
        <c:noMultiLvlLbl val="0"/>
      </c:catAx>
      <c:valAx>
        <c:axId val="1099684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968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8" tIns="45714" rIns="91428" bIns="45714" rtlCol="0"/>
          <a:lstStyle>
            <a:lvl1pPr algn="l">
              <a:defRPr sz="1200"/>
            </a:lvl1pPr>
          </a:lstStyle>
          <a:p>
            <a:endParaRPr lang="en-US" dirty="0"/>
          </a:p>
        </p:txBody>
      </p:sp>
      <p:sp>
        <p:nvSpPr>
          <p:cNvPr id="3" name="Date Placeholder 2"/>
          <p:cNvSpPr>
            <a:spLocks noGrp="1"/>
          </p:cNvSpPr>
          <p:nvPr>
            <p:ph type="dt" idx="1"/>
          </p:nvPr>
        </p:nvSpPr>
        <p:spPr>
          <a:xfrm>
            <a:off x="3970339" y="1"/>
            <a:ext cx="3038475" cy="466725"/>
          </a:xfrm>
          <a:prstGeom prst="rect">
            <a:avLst/>
          </a:prstGeom>
        </p:spPr>
        <p:txBody>
          <a:bodyPr vert="horz" lIns="91428" tIns="45714" rIns="91428" bIns="45714" rtlCol="0"/>
          <a:lstStyle>
            <a:lvl1pPr algn="r">
              <a:defRPr sz="1200"/>
            </a:lvl1pPr>
          </a:lstStyle>
          <a:p>
            <a:fld id="{F63F532A-BE7E-4AF2-B788-0EDDBDB5E31F}" type="datetimeFigureOut">
              <a:rPr lang="en-US" smtClean="0"/>
              <a:t>9/29/2016</a:t>
            </a:fld>
            <a:endParaRPr lang="en-US" dirty="0"/>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1428" tIns="45714" rIns="91428" bIns="45714" rtlCol="0" anchor="ctr"/>
          <a:lstStyle/>
          <a:p>
            <a:endParaRPr lang="en-US" dirty="0"/>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8" tIns="45714" rIns="91428"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7"/>
            <a:ext cx="3038475" cy="466725"/>
          </a:xfrm>
          <a:prstGeom prst="rect">
            <a:avLst/>
          </a:prstGeom>
        </p:spPr>
        <p:txBody>
          <a:bodyPr vert="horz" lIns="91428" tIns="45714" rIns="91428" bIns="457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7"/>
            <a:ext cx="3038475" cy="466725"/>
          </a:xfrm>
          <a:prstGeom prst="rect">
            <a:avLst/>
          </a:prstGeom>
        </p:spPr>
        <p:txBody>
          <a:bodyPr vert="horz" lIns="91428" tIns="45714" rIns="91428" bIns="45714" rtlCol="0" anchor="b"/>
          <a:lstStyle>
            <a:lvl1pPr algn="r">
              <a:defRPr sz="1200"/>
            </a:lvl1pPr>
          </a:lstStyle>
          <a:p>
            <a:fld id="{2A24F41D-05AF-4AA7-9D62-26F4011BAF2C}" type="slidenum">
              <a:rPr lang="en-US" smtClean="0"/>
              <a:t>‹#›</a:t>
            </a:fld>
            <a:endParaRPr lang="en-US" dirty="0"/>
          </a:p>
        </p:txBody>
      </p:sp>
    </p:spTree>
    <p:extLst>
      <p:ext uri="{BB962C8B-B14F-4D97-AF65-F5344CB8AC3E}">
        <p14:creationId xmlns:p14="http://schemas.microsoft.com/office/powerpoint/2010/main" val="1407244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1</a:t>
            </a:fld>
            <a:endParaRPr lang="en-US" dirty="0"/>
          </a:p>
        </p:txBody>
      </p:sp>
    </p:spTree>
    <p:extLst>
      <p:ext uri="{BB962C8B-B14F-4D97-AF65-F5344CB8AC3E}">
        <p14:creationId xmlns:p14="http://schemas.microsoft.com/office/powerpoint/2010/main" val="130788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2</a:t>
            </a:fld>
            <a:endParaRPr lang="en-US" dirty="0"/>
          </a:p>
        </p:txBody>
      </p:sp>
    </p:spTree>
    <p:extLst>
      <p:ext uri="{BB962C8B-B14F-4D97-AF65-F5344CB8AC3E}">
        <p14:creationId xmlns:p14="http://schemas.microsoft.com/office/powerpoint/2010/main" val="406463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9</a:t>
            </a:fld>
            <a:endParaRPr lang="en-US" dirty="0"/>
          </a:p>
        </p:txBody>
      </p:sp>
    </p:spTree>
    <p:extLst>
      <p:ext uri="{BB962C8B-B14F-4D97-AF65-F5344CB8AC3E}">
        <p14:creationId xmlns:p14="http://schemas.microsoft.com/office/powerpoint/2010/main" val="814007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16</a:t>
            </a:fld>
            <a:endParaRPr lang="en-US" dirty="0"/>
          </a:p>
        </p:txBody>
      </p:sp>
    </p:spTree>
    <p:extLst>
      <p:ext uri="{BB962C8B-B14F-4D97-AF65-F5344CB8AC3E}">
        <p14:creationId xmlns:p14="http://schemas.microsoft.com/office/powerpoint/2010/main" val="108879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26</a:t>
            </a:fld>
            <a:endParaRPr lang="en-US" dirty="0"/>
          </a:p>
        </p:txBody>
      </p:sp>
    </p:spTree>
    <p:extLst>
      <p:ext uri="{BB962C8B-B14F-4D97-AF65-F5344CB8AC3E}">
        <p14:creationId xmlns:p14="http://schemas.microsoft.com/office/powerpoint/2010/main" val="61806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27</a:t>
            </a:fld>
            <a:endParaRPr lang="en-US" dirty="0"/>
          </a:p>
        </p:txBody>
      </p:sp>
    </p:spTree>
    <p:extLst>
      <p:ext uri="{BB962C8B-B14F-4D97-AF65-F5344CB8AC3E}">
        <p14:creationId xmlns:p14="http://schemas.microsoft.com/office/powerpoint/2010/main" val="881102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24F41D-05AF-4AA7-9D62-26F4011BAF2C}" type="slidenum">
              <a:rPr lang="en-US" smtClean="0"/>
              <a:t>28</a:t>
            </a:fld>
            <a:endParaRPr lang="en-US" dirty="0"/>
          </a:p>
        </p:txBody>
      </p:sp>
    </p:spTree>
    <p:extLst>
      <p:ext uri="{BB962C8B-B14F-4D97-AF65-F5344CB8AC3E}">
        <p14:creationId xmlns:p14="http://schemas.microsoft.com/office/powerpoint/2010/main" val="3842502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7F4F9-5287-48F0-8A4D-F56FBFE5360B}" type="datetime1">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480959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7D5126-67F7-496E-8433-F367B6F79207}" type="datetime1">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18981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8BEFD-7FDE-4719-9CC9-714C09DBFFCC}" type="datetime1">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4012639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6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038" y="163513"/>
            <a:ext cx="1828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19075"/>
            <a:ext cx="64531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12F727C8-B6BB-422B-AA80-11A2264CCF4B}" type="datetimeFigureOut">
              <a:rPr lang="en-US">
                <a:solidFill>
                  <a:prstClr val="black">
                    <a:tint val="75000"/>
                  </a:prstClr>
                </a:solidFill>
              </a:rPr>
              <a:pPr>
                <a:defRPr/>
              </a:pPr>
              <a:t>9/29/2016</a:t>
            </a:fld>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7DDF2066-0AA3-41C3-8CC4-FC3620F5515D}" type="slidenum">
              <a:rPr lang="en-US" altLang="en-US"/>
              <a:pPr>
                <a:defRPr/>
              </a:pPr>
              <a:t>‹#›</a:t>
            </a:fld>
            <a:endParaRPr lang="en-US" altLang="en-US"/>
          </a:p>
        </p:txBody>
      </p:sp>
    </p:spTree>
    <p:extLst>
      <p:ext uri="{BB962C8B-B14F-4D97-AF65-F5344CB8AC3E}">
        <p14:creationId xmlns:p14="http://schemas.microsoft.com/office/powerpoint/2010/main" val="25535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41DCBA-0601-4DFC-988F-A490D0787AB5}" type="datetimeFigureOut">
              <a:rPr lang="en-US">
                <a:solidFill>
                  <a:prstClr val="black">
                    <a:tint val="75000"/>
                  </a:prstClr>
                </a:solidFill>
              </a:rPr>
              <a:pPr>
                <a:def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7CCBF7-4C96-47A7-9F55-A798AB48D623}" type="slidenum">
              <a:rPr lang="en-US" altLang="en-US"/>
              <a:pPr>
                <a:defRPr/>
              </a:pPr>
              <a:t>‹#›</a:t>
            </a:fld>
            <a:endParaRPr lang="en-US" altLang="en-US"/>
          </a:p>
        </p:txBody>
      </p:sp>
    </p:spTree>
    <p:extLst>
      <p:ext uri="{BB962C8B-B14F-4D97-AF65-F5344CB8AC3E}">
        <p14:creationId xmlns:p14="http://schemas.microsoft.com/office/powerpoint/2010/main" val="354997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C87F41-7042-4FB4-95F6-6C95FADDA4FF}" type="datetimeFigureOut">
              <a:rPr lang="en-US">
                <a:solidFill>
                  <a:prstClr val="black">
                    <a:tint val="75000"/>
                  </a:prstClr>
                </a:solidFill>
              </a:rPr>
              <a:pPr>
                <a:def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989FE8-1583-4263-8A5F-4A1FBFBC8CBC}" type="slidenum">
              <a:rPr lang="en-US" altLang="en-US"/>
              <a:pPr>
                <a:defRPr/>
              </a:pPr>
              <a:t>‹#›</a:t>
            </a:fld>
            <a:endParaRPr lang="en-US" altLang="en-US"/>
          </a:p>
        </p:txBody>
      </p:sp>
    </p:spTree>
    <p:extLst>
      <p:ext uri="{BB962C8B-B14F-4D97-AF65-F5344CB8AC3E}">
        <p14:creationId xmlns:p14="http://schemas.microsoft.com/office/powerpoint/2010/main" val="2884458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86BF8B-1485-4A1D-8349-C487E1BC34C1}" type="datetimeFigureOut">
              <a:rPr lang="en-US">
                <a:solidFill>
                  <a:prstClr val="black">
                    <a:tint val="75000"/>
                  </a:prstClr>
                </a:solidFill>
              </a:rPr>
              <a:pPr>
                <a:defRPr/>
              </a:pPr>
              <a:t>9/29/2016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F302EB-F47E-4E3B-BF17-459B6167743F}" type="slidenum">
              <a:rPr lang="en-US" altLang="en-US"/>
              <a:pPr>
                <a:defRPr/>
              </a:pPr>
              <a:t>‹#›</a:t>
            </a:fld>
            <a:endParaRPr lang="en-US" altLang="en-US"/>
          </a:p>
        </p:txBody>
      </p:sp>
    </p:spTree>
    <p:extLst>
      <p:ext uri="{BB962C8B-B14F-4D97-AF65-F5344CB8AC3E}">
        <p14:creationId xmlns:p14="http://schemas.microsoft.com/office/powerpoint/2010/main" val="173275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8772B5-A6B9-4524-B9AF-6F95D5D44242}" type="datetimeFigureOut">
              <a:rPr lang="en-US">
                <a:solidFill>
                  <a:prstClr val="black">
                    <a:tint val="75000"/>
                  </a:prstClr>
                </a:solidFill>
              </a:rPr>
              <a:pPr>
                <a:defRPr/>
              </a:pPr>
              <a:t>9/29/2016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0797BC-2D96-4233-AE2A-23BAE2C020BA}" type="slidenum">
              <a:rPr lang="en-US" altLang="en-US"/>
              <a:pPr>
                <a:defRPr/>
              </a:pPr>
              <a:t>‹#›</a:t>
            </a:fld>
            <a:endParaRPr lang="en-US" altLang="en-US"/>
          </a:p>
        </p:txBody>
      </p:sp>
    </p:spTree>
    <p:extLst>
      <p:ext uri="{BB962C8B-B14F-4D97-AF65-F5344CB8AC3E}">
        <p14:creationId xmlns:p14="http://schemas.microsoft.com/office/powerpoint/2010/main" val="2181275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49401D-04F8-4740-96C8-CCD327C585FE}" type="datetimeFigureOut">
              <a:rPr lang="en-US">
                <a:solidFill>
                  <a:prstClr val="black">
                    <a:tint val="75000"/>
                  </a:prstClr>
                </a:solidFill>
              </a:rPr>
              <a:pPr>
                <a:defRPr/>
              </a:pPr>
              <a:t>9/29/2016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6854A80-DAEA-427E-88C2-EFF724265D29}" type="slidenum">
              <a:rPr lang="en-US" altLang="en-US"/>
              <a:pPr>
                <a:defRPr/>
              </a:pPr>
              <a:t>‹#›</a:t>
            </a:fld>
            <a:endParaRPr lang="en-US" altLang="en-US"/>
          </a:p>
        </p:txBody>
      </p:sp>
    </p:spTree>
    <p:extLst>
      <p:ext uri="{BB962C8B-B14F-4D97-AF65-F5344CB8AC3E}">
        <p14:creationId xmlns:p14="http://schemas.microsoft.com/office/powerpoint/2010/main" val="233186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A2B368-26BD-41EF-80CA-47B904F69002}" type="datetimeFigureOut">
              <a:rPr lang="en-US">
                <a:solidFill>
                  <a:prstClr val="black">
                    <a:tint val="75000"/>
                  </a:prstClr>
                </a:solidFill>
              </a:rPr>
              <a:pPr>
                <a:defRPr/>
              </a:pPr>
              <a:t>9/29/2016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D2855C3-588F-4094-81C3-952126ED9209}" type="slidenum">
              <a:rPr lang="en-US" altLang="en-US"/>
              <a:pPr>
                <a:defRPr/>
              </a:pPr>
              <a:t>‹#›</a:t>
            </a:fld>
            <a:endParaRPr lang="en-US" altLang="en-US"/>
          </a:p>
        </p:txBody>
      </p:sp>
    </p:spTree>
    <p:extLst>
      <p:ext uri="{BB962C8B-B14F-4D97-AF65-F5344CB8AC3E}">
        <p14:creationId xmlns:p14="http://schemas.microsoft.com/office/powerpoint/2010/main" val="1064174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A4DE66-56B3-428D-922A-9751C6A846CA}" type="datetimeFigureOut">
              <a:rPr lang="en-US">
                <a:solidFill>
                  <a:prstClr val="black">
                    <a:tint val="75000"/>
                  </a:prstClr>
                </a:solidFill>
              </a:rPr>
              <a:pPr>
                <a:defRPr/>
              </a:pPr>
              <a:t>9/29/2016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E19A19-B81B-4167-8D26-97DE5F56B5F1}" type="slidenum">
              <a:rPr lang="en-US" altLang="en-US"/>
              <a:pPr>
                <a:defRPr/>
              </a:pPr>
              <a:t>‹#›</a:t>
            </a:fld>
            <a:endParaRPr lang="en-US" altLang="en-US"/>
          </a:p>
        </p:txBody>
      </p:sp>
    </p:spTree>
    <p:extLst>
      <p:ext uri="{BB962C8B-B14F-4D97-AF65-F5344CB8AC3E}">
        <p14:creationId xmlns:p14="http://schemas.microsoft.com/office/powerpoint/2010/main" val="256126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C1B0E-9CDD-4429-925F-D1BAF7DD68F7}" type="datetime1">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2255406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BADE0E-1BFC-40B5-8E63-05DE2F2ECD55}" type="datetimeFigureOut">
              <a:rPr lang="en-US">
                <a:solidFill>
                  <a:prstClr val="black">
                    <a:tint val="75000"/>
                  </a:prstClr>
                </a:solidFill>
              </a:rPr>
              <a:pPr>
                <a:defRPr/>
              </a:pPr>
              <a:t>9/29/2016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6F22E5-6895-4393-B085-D8471238D5E6}" type="slidenum">
              <a:rPr lang="en-US" altLang="en-US"/>
              <a:pPr>
                <a:defRPr/>
              </a:pPr>
              <a:t>‹#›</a:t>
            </a:fld>
            <a:endParaRPr lang="en-US" altLang="en-US"/>
          </a:p>
        </p:txBody>
      </p:sp>
    </p:spTree>
    <p:extLst>
      <p:ext uri="{BB962C8B-B14F-4D97-AF65-F5344CB8AC3E}">
        <p14:creationId xmlns:p14="http://schemas.microsoft.com/office/powerpoint/2010/main" val="3523874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F58FC5-E585-4BC7-96E9-8096D14F2C4C}" type="datetimeFigureOut">
              <a:rPr lang="en-US">
                <a:solidFill>
                  <a:prstClr val="black">
                    <a:tint val="75000"/>
                  </a:prstClr>
                </a:solidFill>
              </a:rPr>
              <a:pPr>
                <a:def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178D8F-BBA7-4926-BE57-F87CB6D38012}" type="slidenum">
              <a:rPr lang="en-US" altLang="en-US"/>
              <a:pPr>
                <a:defRPr/>
              </a:pPr>
              <a:t>‹#›</a:t>
            </a:fld>
            <a:endParaRPr lang="en-US" altLang="en-US"/>
          </a:p>
        </p:txBody>
      </p:sp>
    </p:spTree>
    <p:extLst>
      <p:ext uri="{BB962C8B-B14F-4D97-AF65-F5344CB8AC3E}">
        <p14:creationId xmlns:p14="http://schemas.microsoft.com/office/powerpoint/2010/main" val="3675650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E5ADB9-3245-41DB-8155-FE7EE98ACFBB}" type="datetimeFigureOut">
              <a:rPr lang="en-US">
                <a:solidFill>
                  <a:prstClr val="black">
                    <a:tint val="75000"/>
                  </a:prstClr>
                </a:solidFill>
              </a:rPr>
              <a:pPr>
                <a:def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C3A520-416D-4DEF-8270-3DF7141610AE}" type="slidenum">
              <a:rPr lang="en-US" altLang="en-US"/>
              <a:pPr>
                <a:defRPr/>
              </a:pPr>
              <a:t>‹#›</a:t>
            </a:fld>
            <a:endParaRPr lang="en-US" altLang="en-US"/>
          </a:p>
        </p:txBody>
      </p:sp>
    </p:spTree>
    <p:extLst>
      <p:ext uri="{BB962C8B-B14F-4D97-AF65-F5344CB8AC3E}">
        <p14:creationId xmlns:p14="http://schemas.microsoft.com/office/powerpoint/2010/main" val="1283533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00800"/>
            <a:ext cx="9144000" cy="46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3038" y="163513"/>
            <a:ext cx="1828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19075"/>
            <a:ext cx="645318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fld id="{12F727C8-B6BB-422B-AA80-11A2264CCF4B}" type="datetimeFigureOut">
              <a:rPr lang="en-US">
                <a:solidFill>
                  <a:prstClr val="black">
                    <a:tint val="75000"/>
                  </a:prstClr>
                </a:solidFill>
              </a:rPr>
              <a:pPr>
                <a:defRPr/>
              </a:pPr>
              <a:t>9/29/2016</a:t>
            </a:fld>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7DDF2066-0AA3-41C3-8CC4-FC3620F5515D}" type="slidenum">
              <a:rPr lang="en-US" altLang="en-US"/>
              <a:pPr>
                <a:defRPr/>
              </a:pPr>
              <a:t>‹#›</a:t>
            </a:fld>
            <a:endParaRPr lang="en-US" altLang="en-US"/>
          </a:p>
        </p:txBody>
      </p:sp>
    </p:spTree>
    <p:extLst>
      <p:ext uri="{BB962C8B-B14F-4D97-AF65-F5344CB8AC3E}">
        <p14:creationId xmlns:p14="http://schemas.microsoft.com/office/powerpoint/2010/main" val="682869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41DCBA-0601-4DFC-988F-A490D0787AB5}" type="datetimeFigureOut">
              <a:rPr lang="en-US">
                <a:solidFill>
                  <a:prstClr val="black">
                    <a:tint val="75000"/>
                  </a:prstClr>
                </a:solidFill>
              </a:rPr>
              <a:pPr>
                <a:def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87CCBF7-4C96-47A7-9F55-A798AB48D623}" type="slidenum">
              <a:rPr lang="en-US" altLang="en-US"/>
              <a:pPr>
                <a:defRPr/>
              </a:pPr>
              <a:t>‹#›</a:t>
            </a:fld>
            <a:endParaRPr lang="en-US" altLang="en-US"/>
          </a:p>
        </p:txBody>
      </p:sp>
    </p:spTree>
    <p:extLst>
      <p:ext uri="{BB962C8B-B14F-4D97-AF65-F5344CB8AC3E}">
        <p14:creationId xmlns:p14="http://schemas.microsoft.com/office/powerpoint/2010/main" val="2050789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C87F41-7042-4FB4-95F6-6C95FADDA4FF}" type="datetimeFigureOut">
              <a:rPr lang="en-US">
                <a:solidFill>
                  <a:prstClr val="black">
                    <a:tint val="75000"/>
                  </a:prstClr>
                </a:solidFill>
              </a:rPr>
              <a:pPr>
                <a:def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989FE8-1583-4263-8A5F-4A1FBFBC8CBC}" type="slidenum">
              <a:rPr lang="en-US" altLang="en-US"/>
              <a:pPr>
                <a:defRPr/>
              </a:pPr>
              <a:t>‹#›</a:t>
            </a:fld>
            <a:endParaRPr lang="en-US" altLang="en-US"/>
          </a:p>
        </p:txBody>
      </p:sp>
    </p:spTree>
    <p:extLst>
      <p:ext uri="{BB962C8B-B14F-4D97-AF65-F5344CB8AC3E}">
        <p14:creationId xmlns:p14="http://schemas.microsoft.com/office/powerpoint/2010/main" val="2655267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86BF8B-1485-4A1D-8349-C487E1BC34C1}" type="datetimeFigureOut">
              <a:rPr lang="en-US">
                <a:solidFill>
                  <a:prstClr val="black">
                    <a:tint val="75000"/>
                  </a:prstClr>
                </a:solidFill>
              </a:rPr>
              <a:pPr>
                <a:defRPr/>
              </a:pPr>
              <a:t>9/29/2016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F302EB-F47E-4E3B-BF17-459B6167743F}" type="slidenum">
              <a:rPr lang="en-US" altLang="en-US"/>
              <a:pPr>
                <a:defRPr/>
              </a:pPr>
              <a:t>‹#›</a:t>
            </a:fld>
            <a:endParaRPr lang="en-US" altLang="en-US"/>
          </a:p>
        </p:txBody>
      </p:sp>
    </p:spTree>
    <p:extLst>
      <p:ext uri="{BB962C8B-B14F-4D97-AF65-F5344CB8AC3E}">
        <p14:creationId xmlns:p14="http://schemas.microsoft.com/office/powerpoint/2010/main" val="945628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8772B5-A6B9-4524-B9AF-6F95D5D44242}" type="datetimeFigureOut">
              <a:rPr lang="en-US">
                <a:solidFill>
                  <a:prstClr val="black">
                    <a:tint val="75000"/>
                  </a:prstClr>
                </a:solidFill>
              </a:rPr>
              <a:pPr>
                <a:defRPr/>
              </a:pPr>
              <a:t>9/29/2016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0797BC-2D96-4233-AE2A-23BAE2C020BA}" type="slidenum">
              <a:rPr lang="en-US" altLang="en-US"/>
              <a:pPr>
                <a:defRPr/>
              </a:pPr>
              <a:t>‹#›</a:t>
            </a:fld>
            <a:endParaRPr lang="en-US" altLang="en-US"/>
          </a:p>
        </p:txBody>
      </p:sp>
    </p:spTree>
    <p:extLst>
      <p:ext uri="{BB962C8B-B14F-4D97-AF65-F5344CB8AC3E}">
        <p14:creationId xmlns:p14="http://schemas.microsoft.com/office/powerpoint/2010/main" val="776115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A49401D-04F8-4740-96C8-CCD327C585FE}" type="datetimeFigureOut">
              <a:rPr lang="en-US">
                <a:solidFill>
                  <a:prstClr val="black">
                    <a:tint val="75000"/>
                  </a:prstClr>
                </a:solidFill>
              </a:rPr>
              <a:pPr>
                <a:defRPr/>
              </a:pPr>
              <a:t>9/29/2016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6854A80-DAEA-427E-88C2-EFF724265D29}" type="slidenum">
              <a:rPr lang="en-US" altLang="en-US"/>
              <a:pPr>
                <a:defRPr/>
              </a:pPr>
              <a:t>‹#›</a:t>
            </a:fld>
            <a:endParaRPr lang="en-US" altLang="en-US"/>
          </a:p>
        </p:txBody>
      </p:sp>
    </p:spTree>
    <p:extLst>
      <p:ext uri="{BB962C8B-B14F-4D97-AF65-F5344CB8AC3E}">
        <p14:creationId xmlns:p14="http://schemas.microsoft.com/office/powerpoint/2010/main" val="1629350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A2B368-26BD-41EF-80CA-47B904F69002}" type="datetimeFigureOut">
              <a:rPr lang="en-US">
                <a:solidFill>
                  <a:prstClr val="black">
                    <a:tint val="75000"/>
                  </a:prstClr>
                </a:solidFill>
              </a:rPr>
              <a:pPr>
                <a:defRPr/>
              </a:pPr>
              <a:t>9/29/2016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D2855C3-588F-4094-81C3-952126ED9209}" type="slidenum">
              <a:rPr lang="en-US" altLang="en-US"/>
              <a:pPr>
                <a:defRPr/>
              </a:pPr>
              <a:t>‹#›</a:t>
            </a:fld>
            <a:endParaRPr lang="en-US" altLang="en-US"/>
          </a:p>
        </p:txBody>
      </p:sp>
    </p:spTree>
    <p:extLst>
      <p:ext uri="{BB962C8B-B14F-4D97-AF65-F5344CB8AC3E}">
        <p14:creationId xmlns:p14="http://schemas.microsoft.com/office/powerpoint/2010/main" val="1507572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77E3A-C8A6-4EFE-AC56-6BA923C8FBA8}" type="datetime1">
              <a:rPr lang="en-US" smtClean="0"/>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758950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A4DE66-56B3-428D-922A-9751C6A846CA}" type="datetimeFigureOut">
              <a:rPr lang="en-US">
                <a:solidFill>
                  <a:prstClr val="black">
                    <a:tint val="75000"/>
                  </a:prstClr>
                </a:solidFill>
              </a:rPr>
              <a:pPr>
                <a:defRPr/>
              </a:pPr>
              <a:t>9/29/2016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AE19A19-B81B-4167-8D26-97DE5F56B5F1}" type="slidenum">
              <a:rPr lang="en-US" altLang="en-US"/>
              <a:pPr>
                <a:defRPr/>
              </a:pPr>
              <a:t>‹#›</a:t>
            </a:fld>
            <a:endParaRPr lang="en-US" altLang="en-US"/>
          </a:p>
        </p:txBody>
      </p:sp>
    </p:spTree>
    <p:extLst>
      <p:ext uri="{BB962C8B-B14F-4D97-AF65-F5344CB8AC3E}">
        <p14:creationId xmlns:p14="http://schemas.microsoft.com/office/powerpoint/2010/main" val="321911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BADE0E-1BFC-40B5-8E63-05DE2F2ECD55}" type="datetimeFigureOut">
              <a:rPr lang="en-US">
                <a:solidFill>
                  <a:prstClr val="black">
                    <a:tint val="75000"/>
                  </a:prstClr>
                </a:solidFill>
              </a:rPr>
              <a:pPr>
                <a:defRPr/>
              </a:pPr>
              <a:t>9/29/2016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6F22E5-6895-4393-B085-D8471238D5E6}" type="slidenum">
              <a:rPr lang="en-US" altLang="en-US"/>
              <a:pPr>
                <a:defRPr/>
              </a:pPr>
              <a:t>‹#›</a:t>
            </a:fld>
            <a:endParaRPr lang="en-US" altLang="en-US"/>
          </a:p>
        </p:txBody>
      </p:sp>
    </p:spTree>
    <p:extLst>
      <p:ext uri="{BB962C8B-B14F-4D97-AF65-F5344CB8AC3E}">
        <p14:creationId xmlns:p14="http://schemas.microsoft.com/office/powerpoint/2010/main" val="1344027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F58FC5-E585-4BC7-96E9-8096D14F2C4C}" type="datetimeFigureOut">
              <a:rPr lang="en-US">
                <a:solidFill>
                  <a:prstClr val="black">
                    <a:tint val="75000"/>
                  </a:prstClr>
                </a:solidFill>
              </a:rPr>
              <a:pPr>
                <a:def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178D8F-BBA7-4926-BE57-F87CB6D38012}" type="slidenum">
              <a:rPr lang="en-US" altLang="en-US"/>
              <a:pPr>
                <a:defRPr/>
              </a:pPr>
              <a:t>‹#›</a:t>
            </a:fld>
            <a:endParaRPr lang="en-US" altLang="en-US"/>
          </a:p>
        </p:txBody>
      </p:sp>
    </p:spTree>
    <p:extLst>
      <p:ext uri="{BB962C8B-B14F-4D97-AF65-F5344CB8AC3E}">
        <p14:creationId xmlns:p14="http://schemas.microsoft.com/office/powerpoint/2010/main" val="3262242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E5ADB9-3245-41DB-8155-FE7EE98ACFBB}" type="datetimeFigureOut">
              <a:rPr lang="en-US">
                <a:solidFill>
                  <a:prstClr val="black">
                    <a:tint val="75000"/>
                  </a:prstClr>
                </a:solidFill>
              </a:rPr>
              <a:pPr>
                <a:defRPr/>
              </a:pPr>
              <a:t>9/29/2016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C3A520-416D-4DEF-8270-3DF7141610AE}" type="slidenum">
              <a:rPr lang="en-US" altLang="en-US"/>
              <a:pPr>
                <a:defRPr/>
              </a:pPr>
              <a:t>‹#›</a:t>
            </a:fld>
            <a:endParaRPr lang="en-US" altLang="en-US"/>
          </a:p>
        </p:txBody>
      </p:sp>
    </p:spTree>
    <p:extLst>
      <p:ext uri="{BB962C8B-B14F-4D97-AF65-F5344CB8AC3E}">
        <p14:creationId xmlns:p14="http://schemas.microsoft.com/office/powerpoint/2010/main" val="374638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578C19-3912-41D1-A4ED-9C5A680B411B}" type="datetime1">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46871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BB4FE-478E-4A7C-8A15-4D0DE6D13C96}" type="datetime1">
              <a:rPr lang="en-US" smtClean="0"/>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117751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14062-5126-4C55-8EF3-31D0B8DFD736}" type="datetime1">
              <a:rPr lang="en-US" smtClean="0"/>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337118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2D05E-7412-4F75-A05B-7771EB87A3A9}" type="datetime1">
              <a:rPr lang="en-US" smtClean="0"/>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1103285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7ECC3A-24FF-4BBA-9AB7-0C5431F2DE0D}" type="datetime1">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17861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7506D-02CC-4C02-B23E-9A499BC14E72}" type="datetime1">
              <a:rPr lang="en-US" smtClean="0"/>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2258D-CF54-2C4E-9726-8648A0B8DDCC}" type="slidenum">
              <a:rPr lang="en-US" smtClean="0"/>
              <a:t>‹#›</a:t>
            </a:fld>
            <a:endParaRPr lang="en-US" dirty="0"/>
          </a:p>
        </p:txBody>
      </p:sp>
    </p:spTree>
    <p:extLst>
      <p:ext uri="{BB962C8B-B14F-4D97-AF65-F5344CB8AC3E}">
        <p14:creationId xmlns:p14="http://schemas.microsoft.com/office/powerpoint/2010/main" val="1316450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4999E-6512-47AD-A43F-23B1C65C50D8}" type="datetime1">
              <a:rPr lang="en-US" smtClean="0"/>
              <a:t>9/29/2016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258D-CF54-2C4E-9726-8648A0B8DDCC}" type="slidenum">
              <a:rPr lang="en-US" smtClean="0"/>
              <a:t>‹#›</a:t>
            </a:fld>
            <a:endParaRPr lang="en-US" dirty="0"/>
          </a:p>
        </p:txBody>
      </p:sp>
    </p:spTree>
    <p:extLst>
      <p:ext uri="{BB962C8B-B14F-4D97-AF65-F5344CB8AC3E}">
        <p14:creationId xmlns:p14="http://schemas.microsoft.com/office/powerpoint/2010/main" val="3388692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6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3038" y="163513"/>
            <a:ext cx="1828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Placeholder 1"/>
          <p:cNvSpPr>
            <a:spLocks noGrp="1"/>
          </p:cNvSpPr>
          <p:nvPr>
            <p:ph type="title"/>
          </p:nvPr>
        </p:nvSpPr>
        <p:spPr bwMode="auto">
          <a:xfrm>
            <a:off x="2001838" y="123825"/>
            <a:ext cx="7142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defTabSz="914400" fontAlgn="base">
              <a:spcBef>
                <a:spcPct val="0"/>
              </a:spcBef>
              <a:spcAft>
                <a:spcPct val="0"/>
              </a:spcAft>
              <a:defRPr/>
            </a:pPr>
            <a:fld id="{BEC754C3-9B57-485F-B4D8-1238793EEAFC}" type="datetimeFigureOut">
              <a:rPr lang="en-US">
                <a:solidFill>
                  <a:prstClr val="black">
                    <a:tint val="75000"/>
                  </a:prstClr>
                </a:solidFill>
              </a:rPr>
              <a:pPr defTabSz="914400" fontAlgn="base">
                <a:spcBef>
                  <a:spcPct val="0"/>
                </a:spcBef>
                <a:spcAft>
                  <a:spcPct val="0"/>
                </a:spcAft>
                <a:defRPr/>
              </a:pPr>
              <a:t>9/29/2016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defTabSz="914400"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defRPr/>
            </a:pPr>
            <a:fld id="{D6A62B74-C0A1-43CF-A524-8CB6A9B3813F}" type="slidenum">
              <a:rPr lang="en-US" altLang="en-US">
                <a:latin typeface="Arial" panose="020B0604020202020204" pitchFamily="34" charset="0"/>
              </a:rPr>
              <a:pPr defTabSz="914400"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04339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00800"/>
            <a:ext cx="9144000" cy="468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73038" y="163513"/>
            <a:ext cx="18288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Placeholder 1"/>
          <p:cNvSpPr>
            <a:spLocks noGrp="1"/>
          </p:cNvSpPr>
          <p:nvPr>
            <p:ph type="title"/>
          </p:nvPr>
        </p:nvSpPr>
        <p:spPr bwMode="auto">
          <a:xfrm>
            <a:off x="2001838" y="123825"/>
            <a:ext cx="7142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defTabSz="914400" fontAlgn="base">
              <a:spcBef>
                <a:spcPct val="0"/>
              </a:spcBef>
              <a:spcAft>
                <a:spcPct val="0"/>
              </a:spcAft>
              <a:defRPr/>
            </a:pPr>
            <a:fld id="{BEC754C3-9B57-485F-B4D8-1238793EEAFC}" type="datetimeFigureOut">
              <a:rPr lang="en-US">
                <a:solidFill>
                  <a:prstClr val="black">
                    <a:tint val="75000"/>
                  </a:prstClr>
                </a:solidFill>
              </a:rPr>
              <a:pPr defTabSz="914400" fontAlgn="base">
                <a:spcBef>
                  <a:spcPct val="0"/>
                </a:spcBef>
                <a:spcAft>
                  <a:spcPct val="0"/>
                </a:spcAft>
                <a:defRPr/>
              </a:pPr>
              <a:t>9/29/2016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defTabSz="914400" fontAlgn="base">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defRPr/>
            </a:pPr>
            <a:fld id="{D6A62B74-C0A1-43CF-A524-8CB6A9B3813F}" type="slidenum">
              <a:rPr lang="en-US" altLang="en-US">
                <a:latin typeface="Arial" panose="020B0604020202020204" pitchFamily="34" charset="0"/>
              </a:rPr>
              <a:pPr defTabSz="914400" fontAlgn="base">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09131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edtestingservice.com/educators/2016confprogra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mailto:Idalia.Thayer@ct.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sde.ct.gov/sde/lib/sde/PDF/DEPS/Adult/accountability/ccspolicies.pdf"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mailto:ewhelpdesk@ca.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de.ct.gov/sde/lib/sde/PDF/DEPS/Adult/accountability/ccspolicies.pdf"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training.casas.org/course/search.php?search=written+prompt"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dadvance.org/atdn"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gedtestingservice.com/educators/2016confprogram"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mailto:Idalia.Thayer@ct.gov"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sde.ct.gov/sde/lib/sde/PDF/DEPS/Adult/accountability/ccspolicies.pdf"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https://docs.google.com/uc?export=download&amp;id=0B25sGJXTQEQdSnZWNHAxVnhGQTQ&amp;revid=0B25sGJXTQEQdMVFxMjZaak5LUUx0LzJtOVBJcEJGeU1aMnRZPQ"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5370" y="2569443"/>
            <a:ext cx="8713260" cy="409535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15370" y="206737"/>
            <a:ext cx="8713260" cy="6458063"/>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001520"/>
            <a:ext cx="8229600" cy="567663"/>
          </a:xfrm>
        </p:spPr>
        <p:txBody>
          <a:bodyPr>
            <a:normAutofit fontScale="90000"/>
          </a:bodyPr>
          <a:lstStyle/>
          <a:p>
            <a:r>
              <a:rPr lang="en-US" sz="2000" spc="100" dirty="0">
                <a:solidFill>
                  <a:schemeClr val="tx2"/>
                </a:solidFill>
                <a:latin typeface="Times New Roman"/>
                <a:cs typeface="Times New Roman"/>
              </a:rPr>
              <a:t>CONNECTICUT STATE DEPARTMENT OF EDUCATION </a:t>
            </a:r>
            <a:r>
              <a:rPr lang="en-US" sz="2800" dirty="0" smtClean="0">
                <a:latin typeface="Times New Roman"/>
                <a:cs typeface="Times New Roman"/>
              </a:rPr>
              <a:t/>
            </a:r>
            <a:br>
              <a:rPr lang="en-US" sz="2800" dirty="0" smtClean="0">
                <a:latin typeface="Times New Roman"/>
                <a:cs typeface="Times New Roman"/>
              </a:rPr>
            </a:br>
            <a:endParaRPr lang="en-US" sz="3600" b="1" dirty="0">
              <a:solidFill>
                <a:srgbClr val="1F497D"/>
              </a:solidFill>
              <a:latin typeface="Times New Roman"/>
              <a:cs typeface="Times New Roman"/>
            </a:endParaRPr>
          </a:p>
        </p:txBody>
      </p:sp>
      <p:sp>
        <p:nvSpPr>
          <p:cNvPr id="5" name="Content Placeholder 4"/>
          <p:cNvSpPr>
            <a:spLocks noGrp="1"/>
          </p:cNvSpPr>
          <p:nvPr>
            <p:ph idx="1"/>
          </p:nvPr>
        </p:nvSpPr>
        <p:spPr>
          <a:xfrm>
            <a:off x="457200" y="2666177"/>
            <a:ext cx="8229600" cy="3575301"/>
          </a:xfrm>
        </p:spPr>
        <p:txBody>
          <a:bodyPr>
            <a:normAutofit fontScale="92500" lnSpcReduction="20000"/>
          </a:bodyPr>
          <a:lstStyle/>
          <a:p>
            <a:pPr marL="0" indent="0" algn="ctr">
              <a:buNone/>
            </a:pPr>
            <a:r>
              <a:rPr lang="en-US" sz="4000" b="1" dirty="0">
                <a:latin typeface="Helvetica"/>
                <a:cs typeface="Helvetica"/>
              </a:rPr>
              <a:t/>
            </a:r>
            <a:br>
              <a:rPr lang="en-US" sz="4000" b="1" dirty="0">
                <a:latin typeface="Helvetica"/>
                <a:cs typeface="Helvetica"/>
              </a:rPr>
            </a:br>
            <a:r>
              <a:rPr lang="en-US" sz="5800" b="1" dirty="0" smtClean="0">
                <a:latin typeface="Arial"/>
                <a:cs typeface="Arial"/>
              </a:rPr>
              <a:t>Adult Education Policy Forum</a:t>
            </a:r>
          </a:p>
          <a:p>
            <a:pPr marL="0" indent="0" algn="ctr">
              <a:buNone/>
            </a:pPr>
            <a:endParaRPr lang="en-US" sz="3600" b="1" dirty="0" smtClean="0">
              <a:solidFill>
                <a:srgbClr val="1F497D"/>
              </a:solidFill>
              <a:latin typeface="Arial Black"/>
              <a:cs typeface="Arial Black"/>
            </a:endParaRPr>
          </a:p>
          <a:p>
            <a:pPr marL="0" indent="0" algn="ctr">
              <a:buNone/>
            </a:pPr>
            <a:endParaRPr lang="en-US" sz="3600" b="1" dirty="0" smtClean="0">
              <a:solidFill>
                <a:srgbClr val="1F497D"/>
              </a:solidFill>
              <a:latin typeface="Arial Black"/>
              <a:cs typeface="Arial Black"/>
            </a:endParaRPr>
          </a:p>
          <a:p>
            <a:pPr marL="0" indent="0" algn="ctr">
              <a:buNone/>
            </a:pPr>
            <a:r>
              <a:rPr lang="en-US" sz="4300" smtClean="0">
                <a:solidFill>
                  <a:srgbClr val="000090"/>
                </a:solidFill>
                <a:latin typeface="Times New Roman"/>
                <a:cs typeface="Times New Roman"/>
              </a:rPr>
              <a:t>September 30, 2016</a:t>
            </a:r>
            <a:endParaRPr lang="en-US" sz="4300" dirty="0" smtClean="0">
              <a:solidFill>
                <a:srgbClr val="000090"/>
              </a:solidFill>
              <a:latin typeface="Times New Roman"/>
              <a:cs typeface="Times New Roman"/>
            </a:endParaRPr>
          </a:p>
          <a:p>
            <a:pPr marL="0" indent="0" algn="ctr">
              <a:buNone/>
            </a:pPr>
            <a:endParaRPr lang="en-US" sz="3600" b="1" dirty="0">
              <a:solidFill>
                <a:srgbClr val="1F497D"/>
              </a:solidFill>
              <a:latin typeface="Arial Black"/>
              <a:cs typeface="Arial Black"/>
            </a:endParaRPr>
          </a:p>
          <a:p>
            <a:pPr marL="0" indent="0" algn="ctr">
              <a:buNone/>
            </a:pPr>
            <a:endParaRPr lang="en-US" sz="3600" b="1" dirty="0">
              <a:latin typeface="Arial Black"/>
              <a:cs typeface="Arial Black"/>
            </a:endParaRPr>
          </a:p>
        </p:txBody>
      </p:sp>
      <p:sp>
        <p:nvSpPr>
          <p:cNvPr id="3" name="Rectangle 2"/>
          <p:cNvSpPr/>
          <p:nvPr/>
        </p:nvSpPr>
        <p:spPr>
          <a:xfrm>
            <a:off x="215370" y="2472449"/>
            <a:ext cx="8713260" cy="96994"/>
          </a:xfrm>
          <a:prstGeom prst="rect">
            <a:avLst/>
          </a:prstGeom>
          <a:solidFill>
            <a:srgbClr val="000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pic>
        <p:nvPicPr>
          <p:cNvPr id="8" name="Picture 7" descr="CSDElogo_formal_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702" y="460860"/>
            <a:ext cx="1580088" cy="1323740"/>
          </a:xfrm>
          <a:prstGeom prst="rect">
            <a:avLst/>
          </a:prstGeom>
        </p:spPr>
      </p:pic>
    </p:spTree>
    <p:extLst>
      <p:ext uri="{BB962C8B-B14F-4D97-AF65-F5344CB8AC3E}">
        <p14:creationId xmlns:p14="http://schemas.microsoft.com/office/powerpoint/2010/main" val="2533673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487C"/>
                </a:solidFill>
                <a:latin typeface="Arial"/>
                <a:cs typeface="Arial"/>
              </a:rPr>
              <a:t/>
            </a:r>
            <a:br>
              <a:rPr lang="en-US" dirty="0" smtClean="0">
                <a:solidFill>
                  <a:srgbClr val="1F487C"/>
                </a:solidFill>
                <a:latin typeface="Arial"/>
                <a:cs typeface="Arial"/>
              </a:rPr>
            </a:br>
            <a:r>
              <a:rPr lang="en-US" sz="3600" dirty="0" smtClean="0">
                <a:solidFill>
                  <a:srgbClr val="1F487C"/>
                </a:solidFill>
                <a:latin typeface="Arial"/>
                <a:cs typeface="Arial"/>
              </a:rPr>
              <a:t>2017 New Competition for AEFLA Funds</a:t>
            </a:r>
            <a:endParaRPr lang="en-US" sz="3600"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92500" lnSpcReduction="20000"/>
          </a:bodyPr>
          <a:lstStyle/>
          <a:p>
            <a:pPr marL="0" indent="0">
              <a:buNone/>
            </a:pPr>
            <a:r>
              <a:rPr lang="en-US" dirty="0" smtClean="0">
                <a:latin typeface="Arial"/>
                <a:cs typeface="Arial"/>
              </a:rPr>
              <a:t> Current priority areas:</a:t>
            </a:r>
          </a:p>
          <a:p>
            <a:pPr>
              <a:buFont typeface="Arial" panose="020B0604020202020204" pitchFamily="34" charset="0"/>
              <a:buChar char="•"/>
            </a:pPr>
            <a:r>
              <a:rPr lang="en-US" dirty="0" smtClean="0">
                <a:latin typeface="Arial"/>
                <a:cs typeface="Arial"/>
              </a:rPr>
              <a:t>21</a:t>
            </a:r>
            <a:r>
              <a:rPr lang="en-US" baseline="30000" dirty="0" smtClean="0">
                <a:latin typeface="Arial"/>
                <a:cs typeface="Arial"/>
              </a:rPr>
              <a:t>st</a:t>
            </a:r>
            <a:r>
              <a:rPr lang="en-US" dirty="0" smtClean="0">
                <a:latin typeface="Arial"/>
                <a:cs typeface="Arial"/>
              </a:rPr>
              <a:t> Century workplace skills</a:t>
            </a:r>
          </a:p>
          <a:p>
            <a:pPr>
              <a:buFont typeface="Arial" panose="020B0604020202020204" pitchFamily="34" charset="0"/>
              <a:buChar char="•"/>
            </a:pPr>
            <a:r>
              <a:rPr lang="en-US" dirty="0" smtClean="0">
                <a:latin typeface="Arial"/>
                <a:cs typeface="Arial"/>
              </a:rPr>
              <a:t>IBEST</a:t>
            </a:r>
          </a:p>
          <a:p>
            <a:pPr>
              <a:buFont typeface="Arial" panose="020B0604020202020204" pitchFamily="34" charset="0"/>
              <a:buChar char="•"/>
            </a:pPr>
            <a:r>
              <a:rPr lang="en-US" dirty="0" smtClean="0">
                <a:latin typeface="Arial"/>
                <a:cs typeface="Arial"/>
              </a:rPr>
              <a:t>Transitions to Postsecondary Education</a:t>
            </a:r>
          </a:p>
          <a:p>
            <a:pPr>
              <a:buFont typeface="Arial" panose="020B0604020202020204" pitchFamily="34" charset="0"/>
              <a:buChar char="•"/>
            </a:pPr>
            <a:r>
              <a:rPr lang="en-US" dirty="0" smtClean="0">
                <a:latin typeface="Arial"/>
                <a:cs typeface="Arial"/>
              </a:rPr>
              <a:t>NEDP</a:t>
            </a:r>
          </a:p>
          <a:p>
            <a:pPr>
              <a:buFont typeface="Arial" panose="020B0604020202020204" pitchFamily="34" charset="0"/>
              <a:buChar char="•"/>
            </a:pPr>
            <a:r>
              <a:rPr lang="en-US" dirty="0" smtClean="0">
                <a:latin typeface="Arial"/>
                <a:cs typeface="Arial"/>
              </a:rPr>
              <a:t>Family Literacy</a:t>
            </a:r>
          </a:p>
          <a:p>
            <a:pPr>
              <a:buFont typeface="Arial" panose="020B0604020202020204" pitchFamily="34" charset="0"/>
              <a:buChar char="•"/>
            </a:pPr>
            <a:r>
              <a:rPr lang="en-US" dirty="0" smtClean="0">
                <a:latin typeface="Arial"/>
                <a:cs typeface="Arial"/>
              </a:rPr>
              <a:t>Non-traditional Adult Education</a:t>
            </a:r>
          </a:p>
          <a:p>
            <a:pPr>
              <a:buFont typeface="Arial" panose="020B0604020202020204" pitchFamily="34" charset="0"/>
              <a:buChar char="•"/>
            </a:pPr>
            <a:r>
              <a:rPr lang="en-US" dirty="0" smtClean="0">
                <a:latin typeface="Arial"/>
                <a:cs typeface="Arial"/>
              </a:rPr>
              <a:t>EL Civics</a:t>
            </a:r>
          </a:p>
          <a:p>
            <a:pPr>
              <a:buFont typeface="Arial" panose="020B0604020202020204" pitchFamily="34" charset="0"/>
              <a:buChar char="•"/>
            </a:pPr>
            <a:r>
              <a:rPr lang="en-US" dirty="0" smtClean="0">
                <a:latin typeface="Arial"/>
                <a:cs typeface="Arial"/>
              </a:rPr>
              <a:t>Adult Virtual High School</a:t>
            </a:r>
            <a:endParaRPr lang="en-US" dirty="0">
              <a:latin typeface="Arial"/>
              <a:cs typeface="Arial"/>
            </a:endParaRPr>
          </a:p>
          <a:p>
            <a:endParaRPr lang="en-US" dirty="0" smtClean="0">
              <a:latin typeface="Arial"/>
              <a:cs typeface="Arial"/>
            </a:endParaRPr>
          </a:p>
          <a:p>
            <a:endParaRPr lang="en-US"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295452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37128"/>
          </a:xfrm>
        </p:spPr>
        <p:txBody>
          <a:bodyPr>
            <a:normAutofit fontScale="90000"/>
          </a:bodyPr>
          <a:lstStyle/>
          <a:p>
            <a:r>
              <a:rPr lang="en-US" sz="4000" dirty="0" smtClean="0">
                <a:solidFill>
                  <a:srgbClr val="002060"/>
                </a:solidFill>
                <a:latin typeface="Arial"/>
                <a:cs typeface="Arial"/>
              </a:rPr>
              <a:t>What’s Changed in AE and Literacy Activities?</a:t>
            </a:r>
            <a:endParaRPr lang="en-US" sz="4000" dirty="0">
              <a:solidFill>
                <a:srgbClr val="002060"/>
              </a:solidFill>
              <a:latin typeface="Arial"/>
              <a:cs typeface="Arial"/>
            </a:endParaRPr>
          </a:p>
        </p:txBody>
      </p:sp>
      <p:sp>
        <p:nvSpPr>
          <p:cNvPr id="2" name="Content Placeholder 1"/>
          <p:cNvSpPr>
            <a:spLocks noGrp="1"/>
          </p:cNvSpPr>
          <p:nvPr>
            <p:ph idx="1"/>
          </p:nvPr>
        </p:nvSpPr>
        <p:spPr>
          <a:xfrm>
            <a:off x="457200" y="1434790"/>
            <a:ext cx="8229600" cy="4914397"/>
          </a:xfrm>
        </p:spPr>
        <p:txBody>
          <a:bodyPr/>
          <a:lstStyle/>
          <a:p>
            <a:pPr marL="0" indent="0">
              <a:buNone/>
            </a:pPr>
            <a:r>
              <a:rPr lang="en-US" dirty="0" smtClean="0"/>
              <a:t>        </a:t>
            </a:r>
            <a:r>
              <a:rPr lang="en-US" u="sng" dirty="0" smtClean="0"/>
              <a:t>WIA</a:t>
            </a:r>
            <a:r>
              <a:rPr lang="en-US" dirty="0" smtClean="0"/>
              <a:t>							</a:t>
            </a:r>
            <a:r>
              <a:rPr lang="en-US" u="sng" dirty="0" smtClean="0"/>
              <a:t>WIOA</a:t>
            </a:r>
          </a:p>
          <a:p>
            <a:pPr marL="457200" indent="-457200">
              <a:buAutoNum type="arabicPeriod"/>
            </a:pPr>
            <a:r>
              <a:rPr lang="en-US" sz="2400" dirty="0" smtClean="0"/>
              <a:t>Adult Education			1. Adult Education</a:t>
            </a:r>
          </a:p>
          <a:p>
            <a:pPr marL="457200" indent="-457200">
              <a:buAutoNum type="arabicPeriod"/>
            </a:pPr>
            <a:r>
              <a:rPr lang="en-US" sz="2400" dirty="0" smtClean="0"/>
              <a:t>(English) literacy			2. Literacy</a:t>
            </a:r>
          </a:p>
          <a:p>
            <a:pPr marL="457200" indent="-457200">
              <a:buAutoNum type="arabicPeriod"/>
            </a:pPr>
            <a:r>
              <a:rPr lang="en-US" sz="2400" dirty="0" smtClean="0"/>
              <a:t>Workplace Literacy		3. Workplace AE &amp; Literacy</a:t>
            </a:r>
          </a:p>
          <a:p>
            <a:pPr marL="457200" indent="-457200">
              <a:buAutoNum type="arabicPeriod"/>
            </a:pPr>
            <a:r>
              <a:rPr lang="en-US" sz="2400" dirty="0" smtClean="0"/>
              <a:t>Family Literacy				4. Family Literacy</a:t>
            </a:r>
          </a:p>
          <a:p>
            <a:pPr marL="0" indent="0">
              <a:buNone/>
            </a:pPr>
            <a:r>
              <a:rPr lang="en-US" sz="2400" dirty="0"/>
              <a:t>	</a:t>
            </a:r>
            <a:r>
              <a:rPr lang="en-US" sz="2400" dirty="0" smtClean="0"/>
              <a:t>							5. English Language Acquisition</a:t>
            </a:r>
          </a:p>
          <a:p>
            <a:pPr marL="0" indent="0">
              <a:buNone/>
            </a:pPr>
            <a:r>
              <a:rPr lang="en-US" sz="2400" dirty="0"/>
              <a:t>	</a:t>
            </a:r>
            <a:r>
              <a:rPr lang="en-US" sz="2400" dirty="0" smtClean="0"/>
              <a:t>							6. Integrated English Literacy &amp; 									    Civics Education</a:t>
            </a:r>
          </a:p>
          <a:p>
            <a:pPr marL="0" indent="0">
              <a:buNone/>
            </a:pPr>
            <a:r>
              <a:rPr lang="en-US" sz="2400" dirty="0"/>
              <a:t>	</a:t>
            </a:r>
            <a:r>
              <a:rPr lang="en-US" sz="2400" dirty="0" smtClean="0"/>
              <a:t>							7. Workforce Preparation Activities</a:t>
            </a:r>
          </a:p>
          <a:p>
            <a:pPr marL="0" indent="0">
              <a:buNone/>
            </a:pPr>
            <a:r>
              <a:rPr lang="en-US" sz="2400" dirty="0"/>
              <a:t>	</a:t>
            </a:r>
            <a:r>
              <a:rPr lang="en-US" sz="2400" dirty="0" smtClean="0"/>
              <a:t>							8. Integrated Education &amp; Training</a:t>
            </a:r>
            <a:endParaRPr lang="en-US" sz="2400" dirty="0"/>
          </a:p>
        </p:txBody>
      </p:sp>
    </p:spTree>
    <p:extLst>
      <p:ext uri="{BB962C8B-B14F-4D97-AF65-F5344CB8AC3E}">
        <p14:creationId xmlns:p14="http://schemas.microsoft.com/office/powerpoint/2010/main" val="4219752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solidFill>
                  <a:srgbClr val="002060"/>
                </a:solidFill>
                <a:latin typeface="Arial"/>
                <a:cs typeface="Arial"/>
              </a:rPr>
              <a:t>Discussion</a:t>
            </a:r>
            <a:endParaRPr lang="en-US" sz="4000" dirty="0">
              <a:solidFill>
                <a:srgbClr val="002060"/>
              </a:solidFill>
              <a:latin typeface="Arial"/>
              <a:cs typeface="Arial"/>
            </a:endParaRPr>
          </a:p>
        </p:txBody>
      </p:sp>
      <p:sp>
        <p:nvSpPr>
          <p:cNvPr id="2" name="Content Placeholder 1"/>
          <p:cNvSpPr>
            <a:spLocks noGrp="1"/>
          </p:cNvSpPr>
          <p:nvPr>
            <p:ph idx="1"/>
          </p:nvPr>
        </p:nvSpPr>
        <p:spPr/>
        <p:txBody>
          <a:bodyPr/>
          <a:lstStyle/>
          <a:p>
            <a:r>
              <a:rPr lang="en-US" dirty="0" smtClean="0"/>
              <a:t>What ideas for AEFLA funding do you have?</a:t>
            </a:r>
          </a:p>
          <a:p>
            <a:endParaRPr lang="en-US" dirty="0"/>
          </a:p>
          <a:p>
            <a:r>
              <a:rPr lang="en-US" dirty="0" smtClean="0"/>
              <a:t>Any new projects? </a:t>
            </a:r>
            <a:endParaRPr lang="en-US" dirty="0"/>
          </a:p>
          <a:p>
            <a:endParaRPr lang="en-US" dirty="0" smtClean="0"/>
          </a:p>
          <a:p>
            <a:r>
              <a:rPr lang="en-US" dirty="0" smtClean="0"/>
              <a:t>New way of awarding grants?</a:t>
            </a:r>
            <a:endParaRPr lang="en-US" dirty="0"/>
          </a:p>
        </p:txBody>
      </p:sp>
    </p:spTree>
    <p:extLst>
      <p:ext uri="{BB962C8B-B14F-4D97-AF65-F5344CB8AC3E}">
        <p14:creationId xmlns:p14="http://schemas.microsoft.com/office/powerpoint/2010/main" val="86000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solidFill>
                  <a:srgbClr val="002060"/>
                </a:solidFill>
                <a:latin typeface="Arial"/>
                <a:cs typeface="Arial"/>
              </a:rPr>
              <a:t>CCR Standards Update</a:t>
            </a:r>
            <a:endParaRPr lang="en-US" sz="4000" dirty="0">
              <a:solidFill>
                <a:srgbClr val="002060"/>
              </a:solidFill>
              <a:latin typeface="Arial"/>
              <a:cs typeface="Arial"/>
            </a:endParaRPr>
          </a:p>
        </p:txBody>
      </p:sp>
      <p:pic>
        <p:nvPicPr>
          <p:cNvPr id="9" name="Picture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21812" y="1450299"/>
            <a:ext cx="35003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979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latin typeface="Arial" panose="020B0604020202020204" pitchFamily="34" charset="0"/>
                <a:cs typeface="Arial" panose="020B0604020202020204" pitchFamily="34" charset="0"/>
              </a:rPr>
              <a:t>CCRS Update</a:t>
            </a:r>
            <a:endParaRPr lang="en-US" dirty="0">
              <a:solidFill>
                <a:schemeClr val="tx2"/>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232348" y="1417637"/>
            <a:ext cx="8686800" cy="4563437"/>
          </a:xfrm>
        </p:spPr>
        <p:txBody>
          <a:bodyPr>
            <a:normAutofit/>
          </a:bodyPr>
          <a:lstStyle/>
          <a:p>
            <a:pPr marL="0" indent="0">
              <a:buNone/>
            </a:pPr>
            <a:endParaRPr lang="en-US" sz="1800" dirty="0" smtClean="0">
              <a:latin typeface="Arial" panose="020B0604020202020204" pitchFamily="34" charset="0"/>
              <a:cs typeface="Arial" panose="020B0604020202020204" pitchFamily="34" charset="0"/>
            </a:endParaRP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CSDE continues to offer training through ATDN  for expected full implementation of the College and Career Readiness Standards by July 1, 2017.</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100 series (all teachers) are scheduled for Math and ELA- flyer on tables  registration on </a:t>
            </a:r>
            <a:r>
              <a:rPr lang="en-US" sz="2000" dirty="0" err="1" smtClean="0">
                <a:latin typeface="Arial" panose="020B0604020202020204" pitchFamily="34" charset="0"/>
                <a:cs typeface="Arial" panose="020B0604020202020204" pitchFamily="34" charset="0"/>
              </a:rPr>
              <a:t>ProTraxx</a:t>
            </a:r>
            <a:r>
              <a:rPr lang="en-US" sz="2000" dirty="0" smtClean="0">
                <a:latin typeface="Arial" panose="020B0604020202020204" pitchFamily="34" charset="0"/>
                <a:cs typeface="Arial" panose="020B0604020202020204" pitchFamily="34" charset="0"/>
              </a:rPr>
              <a:t>. </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Reminder-Sessions are more limited this year if a sufficient number of participants are not registered within five days before-session will be cancelled.  </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200 series ( designated teacher) Math and ELA sessions are being scheduled after January 1, 2017. </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CCR Standards for ESL expect to be released by OCTAE in October.</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More information on how they will be implemented TBD.</a:t>
            </a:r>
          </a:p>
          <a:p>
            <a:pPr marL="685800" lvl="1">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856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09585"/>
          </a:xfrm>
        </p:spPr>
        <p:txBody>
          <a:bodyPr>
            <a:normAutofit/>
          </a:bodyPr>
          <a:lstStyle/>
          <a:p>
            <a:r>
              <a:rPr lang="en-US" sz="4000" dirty="0" smtClean="0">
                <a:solidFill>
                  <a:srgbClr val="002060"/>
                </a:solidFill>
                <a:latin typeface="Arial"/>
                <a:cs typeface="Arial"/>
              </a:rPr>
              <a:t> Important Meeting Reminders</a:t>
            </a:r>
            <a:endParaRPr lang="en-US" sz="4000" dirty="0">
              <a:solidFill>
                <a:srgbClr val="002060"/>
              </a:solidFill>
              <a:latin typeface="Arial"/>
              <a:cs typeface="Arial"/>
            </a:endParaRPr>
          </a:p>
        </p:txBody>
      </p:sp>
      <p:sp>
        <p:nvSpPr>
          <p:cNvPr id="6" name="Content Placeholder 5"/>
          <p:cNvSpPr>
            <a:spLocks noGrp="1"/>
          </p:cNvSpPr>
          <p:nvPr>
            <p:ph idx="1"/>
          </p:nvPr>
        </p:nvSpPr>
        <p:spPr>
          <a:xfrm>
            <a:off x="524655" y="1109272"/>
            <a:ext cx="8229600" cy="5021706"/>
          </a:xfrm>
        </p:spPr>
        <p:txBody>
          <a:bodyPr>
            <a:normAutofit fontScale="25000" lnSpcReduction="20000"/>
          </a:bodyPr>
          <a:lstStyle/>
          <a:p>
            <a:pPr marL="0" indent="0">
              <a:buNone/>
            </a:pPr>
            <a:endParaRPr lang="en-US" sz="2500" b="1" i="1" dirty="0" smtClean="0">
              <a:latin typeface="Arial" panose="020B0604020202020204" pitchFamily="34" charset="0"/>
              <a:cs typeface="Arial" panose="020B0604020202020204" pitchFamily="34" charset="0"/>
            </a:endParaRPr>
          </a:p>
          <a:p>
            <a:pPr marL="0" indent="0">
              <a:buNone/>
            </a:pPr>
            <a:r>
              <a:rPr lang="en-US" sz="8800" dirty="0" smtClean="0">
                <a:latin typeface="Arial" panose="020B0604020202020204" pitchFamily="34" charset="0"/>
                <a:cs typeface="Arial" panose="020B0604020202020204" pitchFamily="34" charset="0"/>
              </a:rPr>
              <a:t>Policy </a:t>
            </a:r>
            <a:r>
              <a:rPr lang="en-US" sz="8800" dirty="0">
                <a:latin typeface="Arial" panose="020B0604020202020204" pitchFamily="34" charset="0"/>
                <a:cs typeface="Arial" panose="020B0604020202020204" pitchFamily="34" charset="0"/>
              </a:rPr>
              <a:t>Forums for </a:t>
            </a:r>
            <a:r>
              <a:rPr lang="en-US" sz="8800" dirty="0" smtClean="0">
                <a:latin typeface="Arial" panose="020B0604020202020204" pitchFamily="34" charset="0"/>
                <a:cs typeface="Arial" panose="020B0604020202020204" pitchFamily="34" charset="0"/>
              </a:rPr>
              <a:t>2016-17</a:t>
            </a:r>
          </a:p>
          <a:p>
            <a:pPr marL="0" lvl="0" indent="0">
              <a:buNone/>
            </a:pPr>
            <a:endParaRPr lang="en-US" sz="4900" dirty="0">
              <a:latin typeface="Arial" panose="020B0604020202020204" pitchFamily="34" charset="0"/>
              <a:cs typeface="Arial" panose="020B0604020202020204" pitchFamily="34" charset="0"/>
            </a:endParaRPr>
          </a:p>
          <a:p>
            <a:pPr lvl="0"/>
            <a:r>
              <a:rPr lang="en-US" sz="6400" dirty="0">
                <a:latin typeface="Arial" panose="020B0604020202020204" pitchFamily="34" charset="0"/>
                <a:cs typeface="Arial" panose="020B0604020202020204" pitchFamily="34" charset="0"/>
              </a:rPr>
              <a:t>Friday, January </a:t>
            </a:r>
            <a:r>
              <a:rPr lang="en-US" sz="6400" dirty="0" smtClean="0">
                <a:latin typeface="Arial" panose="020B0604020202020204" pitchFamily="34" charset="0"/>
                <a:cs typeface="Arial" panose="020B0604020202020204" pitchFamily="34" charset="0"/>
              </a:rPr>
              <a:t>13, 2017  9am-noon</a:t>
            </a:r>
          </a:p>
          <a:p>
            <a:pPr lvl="0"/>
            <a:r>
              <a:rPr lang="en-US" sz="6400" dirty="0" smtClean="0">
                <a:latin typeface="Arial" panose="020B0604020202020204" pitchFamily="34" charset="0"/>
                <a:cs typeface="Arial" panose="020B0604020202020204" pitchFamily="34" charset="0"/>
              </a:rPr>
              <a:t>Friday, June 9, 2017    9am-noon</a:t>
            </a:r>
          </a:p>
          <a:p>
            <a:pPr marL="0" indent="0">
              <a:buNone/>
            </a:pPr>
            <a:endParaRPr lang="en-US" sz="2500" dirty="0" smtClean="0"/>
          </a:p>
          <a:p>
            <a:pPr marL="0" indent="0">
              <a:buNone/>
            </a:pPr>
            <a:r>
              <a:rPr lang="en-US" sz="5600" dirty="0" smtClean="0">
                <a:latin typeface="Arial" panose="020B0604020202020204" pitchFamily="34" charset="0"/>
                <a:cs typeface="Arial" panose="020B0604020202020204" pitchFamily="34" charset="0"/>
              </a:rPr>
              <a:t>Location TBD</a:t>
            </a:r>
            <a:endParaRPr lang="en-US" sz="5600" dirty="0">
              <a:latin typeface="Arial" panose="020B0604020202020204" pitchFamily="34" charset="0"/>
              <a:cs typeface="Arial" panose="020B0604020202020204" pitchFamily="34" charset="0"/>
            </a:endParaRPr>
          </a:p>
          <a:p>
            <a:pPr marL="0" indent="0">
              <a:buNone/>
            </a:pPr>
            <a:r>
              <a:rPr lang="en-US" dirty="0"/>
              <a:t> </a:t>
            </a:r>
            <a:endParaRPr lang="en-US" sz="3100" dirty="0">
              <a:solidFill>
                <a:srgbClr val="FF0000"/>
              </a:solidFill>
              <a:latin typeface="Arial" panose="020B0604020202020204" pitchFamily="34" charset="0"/>
              <a:cs typeface="Arial" panose="020B0604020202020204" pitchFamily="34" charset="0"/>
            </a:endParaRPr>
          </a:p>
          <a:p>
            <a:pPr marL="0" indent="0">
              <a:buNone/>
            </a:pPr>
            <a:r>
              <a:rPr lang="en-US" sz="6000" dirty="0" smtClean="0">
                <a:latin typeface="Arial" panose="020B0604020202020204" pitchFamily="34" charset="0"/>
                <a:cs typeface="Arial" panose="020B0604020202020204" pitchFamily="34" charset="0"/>
              </a:rPr>
              <a:t> </a:t>
            </a:r>
            <a:r>
              <a:rPr lang="en-US" sz="8800" dirty="0" smtClean="0">
                <a:latin typeface="Arial" panose="020B0604020202020204" pitchFamily="34" charset="0"/>
                <a:cs typeface="Arial" panose="020B0604020202020204" pitchFamily="34" charset="0"/>
              </a:rPr>
              <a:t>Last CARS Training Date for 2015-16 –New Users </a:t>
            </a:r>
            <a:r>
              <a:rPr lang="en-US" sz="8800" dirty="0" smtClean="0">
                <a:solidFill>
                  <a:srgbClr val="FF0000"/>
                </a:solidFill>
                <a:latin typeface="Arial" panose="020B0604020202020204" pitchFamily="34" charset="0"/>
                <a:cs typeface="Arial" panose="020B0604020202020204" pitchFamily="34" charset="0"/>
              </a:rPr>
              <a:t>(FULL)</a:t>
            </a:r>
            <a:endParaRPr lang="en-US" sz="8800" dirty="0" smtClean="0">
              <a:latin typeface="Arial" panose="020B0604020202020204" pitchFamily="34" charset="0"/>
              <a:cs typeface="Arial" panose="020B0604020202020204" pitchFamily="34" charset="0"/>
            </a:endParaRPr>
          </a:p>
          <a:p>
            <a:pPr marL="0" indent="0">
              <a:buNone/>
            </a:pPr>
            <a:r>
              <a:rPr lang="en-US" sz="6000" b="1" i="1" dirty="0" smtClean="0">
                <a:latin typeface="Arial" panose="020B0604020202020204" pitchFamily="34" charset="0"/>
                <a:cs typeface="Arial" panose="020B0604020202020204" pitchFamily="34" charset="0"/>
              </a:rPr>
              <a:t> </a:t>
            </a:r>
          </a:p>
          <a:p>
            <a:r>
              <a:rPr lang="en-US" sz="6400" dirty="0" smtClean="0">
                <a:latin typeface="Arial" panose="020B0604020202020204" pitchFamily="34" charset="0"/>
                <a:cs typeface="Arial" panose="020B0604020202020204" pitchFamily="34" charset="0"/>
              </a:rPr>
              <a:t>October 19, 2016		9:00 am-1:00 p.m.		Middletown Office of the CSDE	</a:t>
            </a:r>
          </a:p>
          <a:p>
            <a:pPr marL="0" indent="0">
              <a:buNone/>
            </a:pPr>
            <a:r>
              <a:rPr lang="en-US" sz="8000" dirty="0" smtClean="0">
                <a:latin typeface="Arial" panose="020B0604020202020204" pitchFamily="34" charset="0"/>
                <a:cs typeface="Arial" panose="020B0604020202020204" pitchFamily="34" charset="0"/>
              </a:rPr>
              <a:t>Disability Contact Person Training</a:t>
            </a:r>
          </a:p>
          <a:p>
            <a:pPr marL="0" indent="0">
              <a:buNone/>
            </a:pPr>
            <a:endParaRPr lang="en-US" sz="4800" dirty="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October 21, 2016		 AM  and PM			Middletown Office of the CSDE	 </a:t>
            </a:r>
            <a:endParaRPr lang="en-US" sz="8800" dirty="0" smtClean="0">
              <a:latin typeface="Arial" panose="020B0604020202020204" pitchFamily="34" charset="0"/>
              <a:cs typeface="Arial" panose="020B0604020202020204" pitchFamily="34" charset="0"/>
            </a:endParaRPr>
          </a:p>
          <a:p>
            <a:pPr marL="0" lvl="0" indent="0">
              <a:buNone/>
            </a:pPr>
            <a:r>
              <a:rPr lang="en-US" sz="8800" dirty="0" smtClean="0">
                <a:latin typeface="Arial" panose="020B0604020202020204" pitchFamily="34" charset="0"/>
                <a:cs typeface="Arial" panose="020B0604020202020204" pitchFamily="34" charset="0"/>
              </a:rPr>
              <a:t>Regional Program Facilitator </a:t>
            </a:r>
            <a:r>
              <a:rPr lang="en-US" sz="8800" dirty="0">
                <a:latin typeface="Arial" panose="020B0604020202020204" pitchFamily="34" charset="0"/>
                <a:cs typeface="Arial" panose="020B0604020202020204" pitchFamily="34" charset="0"/>
              </a:rPr>
              <a:t>Meetings for the Fall of FY </a:t>
            </a:r>
            <a:r>
              <a:rPr lang="en-US" sz="8800" dirty="0" smtClean="0">
                <a:latin typeface="Arial" panose="020B0604020202020204" pitchFamily="34" charset="0"/>
                <a:cs typeface="Arial" panose="020B0604020202020204" pitchFamily="34" charset="0"/>
              </a:rPr>
              <a:t>2016-17</a:t>
            </a:r>
          </a:p>
          <a:p>
            <a:pPr marL="0" lvl="0" indent="0">
              <a:buNone/>
            </a:pPr>
            <a:endParaRPr lang="en-US" sz="3100" dirty="0">
              <a:latin typeface="Arial" panose="020B0604020202020204" pitchFamily="34" charset="0"/>
              <a:cs typeface="Arial" panose="020B0604020202020204" pitchFamily="34" charset="0"/>
            </a:endParaRPr>
          </a:p>
          <a:p>
            <a:r>
              <a:rPr lang="en-US" sz="6400" dirty="0"/>
              <a:t>October 20, 2016    1:00-3:00 PM   </a:t>
            </a:r>
            <a:r>
              <a:rPr lang="en-US" sz="6400" dirty="0" smtClean="0"/>
              <a:t>	East </a:t>
            </a:r>
            <a:r>
              <a:rPr lang="en-US" sz="6400" dirty="0"/>
              <a:t>Haven Adult Education</a:t>
            </a:r>
          </a:p>
          <a:p>
            <a:r>
              <a:rPr lang="en-US" sz="6400" dirty="0"/>
              <a:t>October 21, 2016    9:30 - </a:t>
            </a:r>
            <a:r>
              <a:rPr lang="en-US" sz="6400" dirty="0">
                <a:latin typeface="Arial" panose="020B0604020202020204" pitchFamily="34" charset="0"/>
                <a:cs typeface="Arial" panose="020B0604020202020204" pitchFamily="34" charset="0"/>
              </a:rPr>
              <a:t>12:00</a:t>
            </a:r>
            <a:r>
              <a:rPr lang="en-US" sz="6400" dirty="0"/>
              <a:t> PM   </a:t>
            </a:r>
            <a:r>
              <a:rPr lang="en-US" sz="6400" dirty="0" smtClean="0"/>
              <a:t>	CREC </a:t>
            </a:r>
            <a:r>
              <a:rPr lang="en-US" sz="6400" dirty="0" err="1" smtClean="0"/>
              <a:t>Coltsville</a:t>
            </a:r>
            <a:endParaRPr lang="en-US" sz="6400" dirty="0"/>
          </a:p>
          <a:p>
            <a:r>
              <a:rPr lang="en-US" sz="6400" dirty="0"/>
              <a:t>October 27, 2016   </a:t>
            </a:r>
            <a:r>
              <a:rPr lang="en-US" sz="6400" dirty="0" smtClean="0"/>
              <a:t> 1:30-3:30 </a:t>
            </a:r>
            <a:r>
              <a:rPr lang="en-US" sz="6400" dirty="0"/>
              <a:t>PM   </a:t>
            </a:r>
            <a:r>
              <a:rPr lang="en-US" sz="6400" dirty="0" smtClean="0"/>
              <a:t>	Waterbury </a:t>
            </a:r>
            <a:r>
              <a:rPr lang="en-US" sz="6400" dirty="0"/>
              <a:t>Adult Education</a:t>
            </a:r>
          </a:p>
          <a:p>
            <a:pPr marL="0" indent="0">
              <a:buNone/>
            </a:pPr>
            <a:endParaRPr lang="en-US" sz="6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43" y="554636"/>
            <a:ext cx="1264872" cy="1041817"/>
          </a:xfrm>
          <a:prstGeom prst="rect">
            <a:avLst/>
          </a:prstGeom>
        </p:spPr>
      </p:pic>
    </p:spTree>
    <p:extLst>
      <p:ext uri="{BB962C8B-B14F-4D97-AF65-F5344CB8AC3E}">
        <p14:creationId xmlns:p14="http://schemas.microsoft.com/office/powerpoint/2010/main" val="1794451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09585"/>
          </a:xfrm>
        </p:spPr>
        <p:txBody>
          <a:bodyPr>
            <a:normAutofit fontScale="90000"/>
          </a:bodyPr>
          <a:lstStyle/>
          <a:p>
            <a:pPr lvl="0"/>
            <a:r>
              <a:rPr lang="en-US" altLang="en-US" sz="4000" dirty="0">
                <a:solidFill>
                  <a:srgbClr val="002060"/>
                </a:solidFill>
                <a:latin typeface="Arial"/>
                <a:cs typeface="Arial"/>
              </a:rPr>
              <a:t/>
            </a:r>
            <a:br>
              <a:rPr lang="en-US" altLang="en-US" sz="4000" dirty="0">
                <a:solidFill>
                  <a:srgbClr val="002060"/>
                </a:solidFill>
                <a:latin typeface="Arial"/>
                <a:cs typeface="Arial"/>
              </a:rPr>
            </a:br>
            <a:r>
              <a:rPr lang="en-US" altLang="en-US" sz="4000" dirty="0" smtClean="0">
                <a:solidFill>
                  <a:srgbClr val="002060"/>
                </a:solidFill>
                <a:latin typeface="Arial"/>
                <a:cs typeface="Arial"/>
              </a:rPr>
              <a:t>2016-17 </a:t>
            </a:r>
            <a:r>
              <a:rPr lang="en-US" altLang="en-US" sz="4000" b="1" dirty="0" smtClean="0">
                <a:solidFill>
                  <a:srgbClr val="244061"/>
                </a:solidFill>
                <a:latin typeface="Arial" panose="020B0604020202020204" pitchFamily="34" charset="0"/>
                <a:ea typeface="Times New Roman" panose="02020603050405020304" pitchFamily="18" charset="0"/>
              </a:rPr>
              <a:t> </a:t>
            </a:r>
            <a:r>
              <a:rPr lang="en-US" altLang="en-US" sz="4000" dirty="0" smtClean="0">
                <a:solidFill>
                  <a:srgbClr val="244061"/>
                </a:solidFill>
                <a:latin typeface="Arial" panose="020B0604020202020204" pitchFamily="34" charset="0"/>
                <a:ea typeface="Times New Roman" panose="02020603050405020304" pitchFamily="18" charset="0"/>
              </a:rPr>
              <a:t>Important Due Dates and Reminders</a:t>
            </a:r>
            <a:r>
              <a:rPr lang="en-US" altLang="en-US" sz="800" dirty="0">
                <a:latin typeface="Arial" panose="020B0604020202020204" pitchFamily="34" charset="0"/>
              </a:rPr>
              <a:t/>
            </a:r>
            <a:br>
              <a:rPr lang="en-US" altLang="en-US" sz="800" dirty="0">
                <a:latin typeface="Arial" panose="020B0604020202020204" pitchFamily="34" charset="0"/>
              </a:rPr>
            </a:br>
            <a:endParaRPr lang="en-US" sz="4000" dirty="0">
              <a:solidFill>
                <a:srgbClr val="002060"/>
              </a:solidFill>
              <a:latin typeface="Arial"/>
              <a:cs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3281677643"/>
              </p:ext>
            </p:extLst>
          </p:nvPr>
        </p:nvGraphicFramePr>
        <p:xfrm>
          <a:off x="457200" y="1279025"/>
          <a:ext cx="8401558" cy="4764725"/>
        </p:xfrm>
        <a:graphic>
          <a:graphicData uri="http://schemas.openxmlformats.org/drawingml/2006/table">
            <a:tbl>
              <a:tblPr>
                <a:tableStyleId>{5C22544A-7EE6-4342-B048-85BDC9FD1C3A}</a:tableStyleId>
              </a:tblPr>
              <a:tblGrid>
                <a:gridCol w="795414"/>
                <a:gridCol w="795414"/>
                <a:gridCol w="397706"/>
                <a:gridCol w="397706"/>
                <a:gridCol w="430983"/>
                <a:gridCol w="662711"/>
                <a:gridCol w="646273"/>
                <a:gridCol w="695988"/>
                <a:gridCol w="695988"/>
                <a:gridCol w="397706"/>
                <a:gridCol w="745701"/>
                <a:gridCol w="596561"/>
                <a:gridCol w="347993"/>
                <a:gridCol w="795414"/>
              </a:tblGrid>
              <a:tr h="191963">
                <a:tc>
                  <a:txBody>
                    <a:bodyPr/>
                    <a:lstStyle/>
                    <a:p>
                      <a:pPr marL="0" marR="0">
                        <a:spcBef>
                          <a:spcPts val="0"/>
                        </a:spcBef>
                        <a:spcAft>
                          <a:spcPts val="0"/>
                        </a:spcAft>
                      </a:pPr>
                      <a:r>
                        <a:rPr lang="en-US" sz="900" b="1" dirty="0">
                          <a:effectLst/>
                        </a:rPr>
                        <a:t>YEAR</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tx2">
                        <a:lumMod val="20000"/>
                        <a:lumOff val="80000"/>
                      </a:schemeClr>
                    </a:solidFill>
                  </a:tcPr>
                </a:tc>
                <a:tc gridSpan="4">
                  <a:txBody>
                    <a:bodyPr/>
                    <a:lstStyle/>
                    <a:p>
                      <a:pPr marL="0" marR="0" algn="ctr">
                        <a:spcBef>
                          <a:spcPts val="0"/>
                        </a:spcBef>
                        <a:spcAft>
                          <a:spcPts val="0"/>
                        </a:spcAft>
                      </a:pPr>
                      <a:r>
                        <a:rPr lang="en-US" sz="900" b="1" dirty="0">
                          <a:effectLst/>
                        </a:rPr>
                        <a:t>2016</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9">
                  <a:txBody>
                    <a:bodyPr/>
                    <a:lstStyle/>
                    <a:p>
                      <a:pPr marL="0" marR="0" algn="ctr">
                        <a:spcBef>
                          <a:spcPts val="0"/>
                        </a:spcBef>
                        <a:spcAft>
                          <a:spcPts val="0"/>
                        </a:spcAft>
                      </a:pPr>
                      <a:r>
                        <a:rPr lang="en-US" sz="900" b="1" dirty="0">
                          <a:effectLst/>
                        </a:rPr>
                        <a:t>2017</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8746">
                <a:tc>
                  <a:txBody>
                    <a:bodyPr/>
                    <a:lstStyle/>
                    <a:p>
                      <a:pPr marL="0" marR="0">
                        <a:spcBef>
                          <a:spcPts val="0"/>
                        </a:spcBef>
                        <a:spcAft>
                          <a:spcPts val="0"/>
                        </a:spcAft>
                      </a:pPr>
                      <a:r>
                        <a:rPr lang="en-US" sz="800" b="1" dirty="0">
                          <a:effectLst/>
                        </a:rPr>
                        <a:t>MONTH</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dirty="0">
                          <a:effectLst/>
                        </a:rPr>
                        <a:t>Sept</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dirty="0">
                          <a:effectLst/>
                        </a:rPr>
                        <a:t>Oct</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a:effectLst/>
                        </a:rPr>
                        <a:t>Nov</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a:effectLst/>
                        </a:rPr>
                        <a:t>Dec</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dirty="0">
                          <a:effectLst/>
                        </a:rPr>
                        <a:t>Jan</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dirty="0">
                          <a:effectLst/>
                        </a:rPr>
                        <a:t>Feb</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a:effectLst/>
                        </a:rPr>
                        <a:t>Mar</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dirty="0">
                          <a:effectLst/>
                        </a:rPr>
                        <a:t>Apr</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a:effectLst/>
                        </a:rPr>
                        <a:t>May</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dirty="0">
                          <a:effectLst/>
                        </a:rPr>
                        <a:t>June</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a:effectLst/>
                        </a:rPr>
                        <a:t>July</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a:effectLst/>
                        </a:rPr>
                        <a:t>Aug</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c>
                  <a:txBody>
                    <a:bodyPr/>
                    <a:lstStyle/>
                    <a:p>
                      <a:pPr marL="0" marR="0" algn="ctr">
                        <a:spcBef>
                          <a:spcPts val="0"/>
                        </a:spcBef>
                        <a:spcAft>
                          <a:spcPts val="0"/>
                        </a:spcAft>
                      </a:pPr>
                      <a:r>
                        <a:rPr lang="en-US" sz="800" b="1" dirty="0">
                          <a:effectLst/>
                        </a:rPr>
                        <a:t>Sept</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solidFill>
                      <a:schemeClr val="accent4">
                        <a:lumMod val="40000"/>
                        <a:lumOff val="60000"/>
                      </a:schemeClr>
                    </a:solidFill>
                  </a:tcPr>
                </a:tc>
              </a:tr>
              <a:tr h="1679572">
                <a:tc>
                  <a:txBody>
                    <a:bodyPr/>
                    <a:lstStyle/>
                    <a:p>
                      <a:pPr marL="0" marR="0">
                        <a:spcBef>
                          <a:spcPts val="0"/>
                        </a:spcBef>
                        <a:spcAft>
                          <a:spcPts val="0"/>
                        </a:spcAft>
                      </a:pPr>
                      <a:r>
                        <a:rPr lang="en-US" sz="800" b="1" dirty="0">
                          <a:effectLst/>
                        </a:rPr>
                        <a:t>ADULT ED STATE GRANTS</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dirty="0">
                          <a:effectLst/>
                        </a:rPr>
                        <a:t>1</a:t>
                      </a:r>
                      <a:r>
                        <a:rPr lang="en-US" sz="900" b="1" baseline="30000" dirty="0">
                          <a:effectLst/>
                        </a:rPr>
                        <a:t> </a:t>
                      </a:r>
                      <a:endParaRPr lang="en-US" sz="900" b="1" dirty="0">
                        <a:effectLst/>
                      </a:endParaRPr>
                    </a:p>
                    <a:p>
                      <a:pPr marL="0" marR="0">
                        <a:spcBef>
                          <a:spcPts val="0"/>
                        </a:spcBef>
                        <a:spcAft>
                          <a:spcPts val="0"/>
                        </a:spcAft>
                      </a:pPr>
                      <a:r>
                        <a:rPr lang="en-US" sz="800" b="1" dirty="0">
                          <a:effectLst/>
                        </a:rPr>
                        <a:t>FY 2016</a:t>
                      </a:r>
                      <a:endParaRPr lang="en-US" sz="900" b="1" dirty="0">
                        <a:effectLst/>
                      </a:endParaRPr>
                    </a:p>
                    <a:p>
                      <a:pPr marL="0" marR="0">
                        <a:spcBef>
                          <a:spcPts val="0"/>
                        </a:spcBef>
                        <a:spcAft>
                          <a:spcPts val="0"/>
                        </a:spcAft>
                      </a:pPr>
                      <a:r>
                        <a:rPr lang="en-US" sz="800" b="1" dirty="0">
                          <a:effectLst/>
                        </a:rPr>
                        <a:t>ED-141 Statement of Expenditures due to CSDE Electronic Submission </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dirty="0">
                          <a:effectLst/>
                        </a:rPr>
                        <a:t>15 </a:t>
                      </a:r>
                    </a:p>
                    <a:p>
                      <a:pPr marL="0" marR="0">
                        <a:spcBef>
                          <a:spcPts val="0"/>
                        </a:spcBef>
                        <a:spcAft>
                          <a:spcPts val="0"/>
                        </a:spcAft>
                      </a:pPr>
                      <a:r>
                        <a:rPr lang="en-US" sz="800" b="1" dirty="0">
                          <a:effectLst/>
                        </a:rPr>
                        <a:t>FY 2017 ED-245 and ED-245A </a:t>
                      </a:r>
                      <a:endParaRPr lang="en-US" sz="900" b="1" dirty="0">
                        <a:effectLst/>
                      </a:endParaRPr>
                    </a:p>
                    <a:p>
                      <a:pPr marL="0" marR="0">
                        <a:spcBef>
                          <a:spcPts val="0"/>
                        </a:spcBef>
                        <a:spcAft>
                          <a:spcPts val="0"/>
                        </a:spcAft>
                      </a:pPr>
                      <a:r>
                        <a:rPr lang="en-US" sz="800" b="1" dirty="0">
                          <a:effectLst/>
                        </a:rPr>
                        <a:t>AE Grant Revisions to CSDE</a:t>
                      </a:r>
                      <a:endParaRPr lang="en-US" sz="900" b="1" dirty="0">
                        <a:effectLst/>
                      </a:endParaRPr>
                    </a:p>
                    <a:p>
                      <a:pPr marL="0" marR="0">
                        <a:spcBef>
                          <a:spcPts val="0"/>
                        </a:spcBef>
                        <a:spcAft>
                          <a:spcPts val="0"/>
                        </a:spcAft>
                      </a:pPr>
                      <a:r>
                        <a:rPr lang="en-US" sz="800" b="1" dirty="0">
                          <a:effectLst/>
                        </a:rPr>
                        <a:t>Also E-mail Template</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dirty="0">
                          <a:effectLst/>
                        </a:rPr>
                        <a:t>14 </a:t>
                      </a:r>
                    </a:p>
                    <a:p>
                      <a:pPr marL="0" marR="0">
                        <a:spcBef>
                          <a:spcPts val="0"/>
                        </a:spcBef>
                        <a:spcAft>
                          <a:spcPts val="0"/>
                        </a:spcAft>
                      </a:pPr>
                      <a:r>
                        <a:rPr lang="en-US" sz="800" b="1" dirty="0">
                          <a:effectLst/>
                        </a:rPr>
                        <a:t>FY 2018 ED-244 and ED-244A AE Grant Applications to CSDE</a:t>
                      </a:r>
                      <a:endParaRPr lang="en-US" sz="900" b="1" dirty="0">
                        <a:effectLst/>
                      </a:endParaRPr>
                    </a:p>
                    <a:p>
                      <a:pPr marL="0" marR="0">
                        <a:spcBef>
                          <a:spcPts val="0"/>
                        </a:spcBef>
                        <a:spcAft>
                          <a:spcPts val="0"/>
                        </a:spcAft>
                      </a:pPr>
                      <a:r>
                        <a:rPr lang="en-US" sz="800" b="1" dirty="0">
                          <a:effectLst/>
                        </a:rPr>
                        <a:t>Also E-mail Template</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dirty="0">
                          <a:effectLst/>
                        </a:rPr>
                        <a:t>1</a:t>
                      </a:r>
                    </a:p>
                    <a:p>
                      <a:pPr marL="0" marR="0">
                        <a:spcBef>
                          <a:spcPts val="0"/>
                        </a:spcBef>
                        <a:spcAft>
                          <a:spcPts val="0"/>
                        </a:spcAft>
                      </a:pPr>
                      <a:r>
                        <a:rPr lang="en-US" sz="800" b="1" dirty="0">
                          <a:effectLst/>
                        </a:rPr>
                        <a:t>FY 2017</a:t>
                      </a:r>
                      <a:endParaRPr lang="en-US" sz="900" b="1" dirty="0">
                        <a:effectLst/>
                      </a:endParaRPr>
                    </a:p>
                    <a:p>
                      <a:pPr marL="0" marR="0">
                        <a:spcBef>
                          <a:spcPts val="0"/>
                        </a:spcBef>
                        <a:spcAft>
                          <a:spcPts val="0"/>
                        </a:spcAft>
                      </a:pPr>
                      <a:r>
                        <a:rPr lang="en-US" sz="800" b="1" dirty="0">
                          <a:effectLst/>
                        </a:rPr>
                        <a:t>ED-141 Statement of Expenditures due to CSDE Electronic Submission</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r>
              <a:tr h="1305759">
                <a:tc>
                  <a:txBody>
                    <a:bodyPr/>
                    <a:lstStyle/>
                    <a:p>
                      <a:pPr marL="0" marR="0">
                        <a:spcBef>
                          <a:spcPts val="0"/>
                        </a:spcBef>
                        <a:spcAft>
                          <a:spcPts val="0"/>
                        </a:spcAft>
                      </a:pPr>
                      <a:r>
                        <a:rPr lang="en-US" sz="800" b="1">
                          <a:effectLst/>
                        </a:rPr>
                        <a:t>FEDERAL GRANTS</a:t>
                      </a:r>
                      <a:endParaRPr lang="en-US" sz="900" b="1">
                        <a:effectLst/>
                      </a:endParaRPr>
                    </a:p>
                    <a:p>
                      <a:pPr marL="0" marR="0">
                        <a:spcBef>
                          <a:spcPts val="0"/>
                        </a:spcBef>
                        <a:spcAft>
                          <a:spcPts val="0"/>
                        </a:spcAft>
                      </a:pPr>
                      <a:r>
                        <a:rPr lang="en-US" sz="800" b="1">
                          <a:effectLst/>
                        </a:rPr>
                        <a:t>(PIPs)</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dirty="0">
                          <a:effectLst/>
                        </a:rPr>
                        <a:t>16</a:t>
                      </a:r>
                    </a:p>
                    <a:p>
                      <a:pPr marL="0" marR="0">
                        <a:spcBef>
                          <a:spcPts val="0"/>
                        </a:spcBef>
                        <a:spcAft>
                          <a:spcPts val="0"/>
                        </a:spcAft>
                      </a:pPr>
                      <a:r>
                        <a:rPr lang="en-US" sz="800" b="1" dirty="0">
                          <a:effectLst/>
                        </a:rPr>
                        <a:t>FY 2016 PIP</a:t>
                      </a:r>
                      <a:endParaRPr lang="en-US" sz="900" b="1" dirty="0">
                        <a:effectLst/>
                      </a:endParaRPr>
                    </a:p>
                    <a:p>
                      <a:pPr marL="0" marR="0">
                        <a:spcBef>
                          <a:spcPts val="0"/>
                        </a:spcBef>
                        <a:spcAft>
                          <a:spcPts val="0"/>
                        </a:spcAft>
                      </a:pPr>
                      <a:r>
                        <a:rPr lang="en-US" sz="800" b="1" dirty="0">
                          <a:effectLst/>
                        </a:rPr>
                        <a:t>End-Of-Year Report due to CSDE</a:t>
                      </a:r>
                      <a:endParaRPr lang="en-US" sz="900" b="1" dirty="0">
                        <a:effectLst/>
                      </a:endParaRPr>
                    </a:p>
                    <a:p>
                      <a:pPr marL="0" marR="0">
                        <a:spcBef>
                          <a:spcPts val="0"/>
                        </a:spcBef>
                        <a:spcAft>
                          <a:spcPts val="0"/>
                        </a:spcAft>
                      </a:pPr>
                      <a:r>
                        <a:rPr lang="en-US" sz="800" b="1" dirty="0">
                          <a:effectLst/>
                        </a:rPr>
                        <a:t> </a:t>
                      </a:r>
                      <a:endParaRPr lang="en-US" sz="900" b="1" dirty="0">
                        <a:effectLst/>
                      </a:endParaRPr>
                    </a:p>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a:effectLst/>
                        </a:rPr>
                        <a:t>Federal RFP</a:t>
                      </a:r>
                      <a:endParaRPr lang="en-US" sz="900" b="1">
                        <a:effectLst/>
                      </a:endParaRPr>
                    </a:p>
                    <a:p>
                      <a:pPr marL="0" marR="0" algn="ctr">
                        <a:spcBef>
                          <a:spcPts val="0"/>
                        </a:spcBef>
                        <a:spcAft>
                          <a:spcPts val="0"/>
                        </a:spcAft>
                      </a:pPr>
                      <a:r>
                        <a:rPr lang="en-US" sz="800" b="1">
                          <a:effectLst/>
                        </a:rPr>
                        <a:t>To Be Determined</a:t>
                      </a:r>
                      <a:endParaRPr lang="en-US" sz="900" b="1">
                        <a:effectLst/>
                      </a:endParaRPr>
                    </a:p>
                    <a:p>
                      <a:pPr marL="0" marR="0">
                        <a:spcBef>
                          <a:spcPts val="0"/>
                        </a:spcBef>
                        <a:spcAft>
                          <a:spcPts val="0"/>
                        </a:spcAft>
                      </a:pPr>
                      <a:r>
                        <a:rPr lang="en-US" sz="800" b="1">
                          <a:effectLst/>
                        </a:rPr>
                        <a:t> </a:t>
                      </a:r>
                      <a:endParaRPr lang="en-US" sz="900" b="1">
                        <a:effectLst/>
                      </a:endParaRPr>
                    </a:p>
                    <a:p>
                      <a:pPr marL="0" marR="0">
                        <a:spcBef>
                          <a:spcPts val="0"/>
                        </a:spcBef>
                        <a:spcAft>
                          <a:spcPts val="0"/>
                        </a:spcAft>
                      </a:pPr>
                      <a:r>
                        <a:rPr lang="en-US" sz="800" b="1">
                          <a:effectLst/>
                        </a:rPr>
                        <a:t> </a:t>
                      </a:r>
                      <a:endParaRPr lang="en-US" sz="900" b="1">
                        <a:effectLst/>
                      </a:endParaRPr>
                    </a:p>
                    <a:p>
                      <a:pPr marL="0" marR="0">
                        <a:spcBef>
                          <a:spcPts val="0"/>
                        </a:spcBef>
                        <a:spcAft>
                          <a:spcPts val="0"/>
                        </a:spcAft>
                      </a:pPr>
                      <a:r>
                        <a:rPr lang="en-US" sz="800" b="1">
                          <a:effectLst/>
                        </a:rPr>
                        <a:t> </a:t>
                      </a:r>
                      <a:endParaRPr lang="en-US" sz="900" b="1">
                        <a:effectLst/>
                      </a:endParaRPr>
                    </a:p>
                    <a:p>
                      <a:pPr marL="0" marR="0">
                        <a:spcBef>
                          <a:spcPts val="0"/>
                        </a:spcBef>
                        <a:spcAft>
                          <a:spcPts val="0"/>
                        </a:spcAft>
                      </a:pPr>
                      <a:r>
                        <a:rPr lang="en-US" sz="800" b="1">
                          <a:effectLst/>
                        </a:rPr>
                        <a:t> </a:t>
                      </a:r>
                      <a:endParaRPr lang="en-US" sz="900" b="1">
                        <a:effectLst/>
                      </a:endParaRPr>
                    </a:p>
                    <a:p>
                      <a:pPr marL="0" marR="0">
                        <a:spcBef>
                          <a:spcPts val="0"/>
                        </a:spcBef>
                        <a:spcAft>
                          <a:spcPts val="0"/>
                        </a:spcAft>
                      </a:pPr>
                      <a:r>
                        <a:rPr lang="en-US" sz="9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17</a:t>
                      </a:r>
                    </a:p>
                    <a:p>
                      <a:pPr marL="0" marR="0">
                        <a:spcBef>
                          <a:spcPts val="0"/>
                        </a:spcBef>
                        <a:spcAft>
                          <a:spcPts val="0"/>
                        </a:spcAft>
                      </a:pPr>
                      <a:r>
                        <a:rPr lang="en-US" sz="800" b="1">
                          <a:effectLst/>
                        </a:rPr>
                        <a:t>FY 2017 PIP Mid-Year Reports and Budget Revision due to CSDE</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dirty="0">
                          <a:effectLst/>
                        </a:rPr>
                        <a:t> </a:t>
                      </a:r>
                    </a:p>
                    <a:p>
                      <a:pPr marL="0" marR="0">
                        <a:spcBef>
                          <a:spcPts val="0"/>
                        </a:spcBef>
                        <a:spcAft>
                          <a:spcPts val="0"/>
                        </a:spcAft>
                      </a:pPr>
                      <a:r>
                        <a:rPr lang="en-US" sz="900" b="1" dirty="0">
                          <a:effectLst/>
                        </a:rPr>
                        <a:t> </a:t>
                      </a:r>
                    </a:p>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15</a:t>
                      </a:r>
                    </a:p>
                    <a:p>
                      <a:pPr marL="0" marR="0">
                        <a:spcBef>
                          <a:spcPts val="0"/>
                        </a:spcBef>
                        <a:spcAft>
                          <a:spcPts val="0"/>
                        </a:spcAft>
                      </a:pPr>
                      <a:r>
                        <a:rPr lang="en-US" sz="800" b="1">
                          <a:effectLst/>
                        </a:rPr>
                        <a:t>FY 2017 PIP</a:t>
                      </a:r>
                      <a:endParaRPr lang="en-US" sz="900" b="1">
                        <a:effectLst/>
                      </a:endParaRPr>
                    </a:p>
                    <a:p>
                      <a:pPr marL="0" marR="0">
                        <a:spcBef>
                          <a:spcPts val="0"/>
                        </a:spcBef>
                        <a:spcAft>
                          <a:spcPts val="0"/>
                        </a:spcAft>
                      </a:pPr>
                      <a:r>
                        <a:rPr lang="en-US" sz="800" b="1">
                          <a:effectLst/>
                        </a:rPr>
                        <a:t>End of Year Reports due to CSDE </a:t>
                      </a:r>
                      <a:endParaRPr lang="en-US" sz="900" b="1">
                        <a:effectLst/>
                      </a:endParaRPr>
                    </a:p>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r>
              <a:tr h="733980">
                <a:tc>
                  <a:txBody>
                    <a:bodyPr/>
                    <a:lstStyle/>
                    <a:p>
                      <a:pPr marL="0" marR="0">
                        <a:spcBef>
                          <a:spcPts val="0"/>
                        </a:spcBef>
                        <a:spcAft>
                          <a:spcPts val="0"/>
                        </a:spcAft>
                      </a:pPr>
                      <a:r>
                        <a:rPr lang="en-US" sz="800" b="1">
                          <a:effectLst/>
                        </a:rPr>
                        <a:t>CARS </a:t>
                      </a:r>
                      <a:endParaRPr lang="en-US" sz="900" b="1">
                        <a:effectLst/>
                      </a:endParaRPr>
                    </a:p>
                    <a:p>
                      <a:pPr marL="0" marR="0">
                        <a:spcBef>
                          <a:spcPts val="0"/>
                        </a:spcBef>
                        <a:spcAft>
                          <a:spcPts val="0"/>
                        </a:spcAft>
                      </a:pPr>
                      <a:r>
                        <a:rPr lang="en-US" sz="800" b="1">
                          <a:effectLst/>
                        </a:rPr>
                        <a:t>Data Entry Timelines</a:t>
                      </a:r>
                      <a:endParaRPr lang="en-US" sz="900" b="1">
                        <a:effectLst/>
                      </a:endParaRPr>
                    </a:p>
                    <a:p>
                      <a:pPr marL="0" marR="0">
                        <a:spcBef>
                          <a:spcPts val="0"/>
                        </a:spcBef>
                        <a:spcAft>
                          <a:spcPts val="0"/>
                        </a:spcAft>
                      </a:pPr>
                      <a:r>
                        <a:rPr lang="en-US" sz="800" b="1">
                          <a:effectLst/>
                        </a:rPr>
                        <a:t>(see CARS manual)</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28</a:t>
                      </a:r>
                    </a:p>
                    <a:p>
                      <a:pPr marL="0" marR="0">
                        <a:spcBef>
                          <a:spcPts val="0"/>
                        </a:spcBef>
                        <a:spcAft>
                          <a:spcPts val="0"/>
                        </a:spcAft>
                      </a:pPr>
                      <a:r>
                        <a:rPr lang="en-US" sz="800" b="1">
                          <a:effectLst/>
                        </a:rPr>
                        <a:t>Enter Sept.</a:t>
                      </a:r>
                      <a:endParaRPr lang="en-US" sz="900" b="1">
                        <a:effectLst/>
                      </a:endParaRPr>
                    </a:p>
                    <a:p>
                      <a:pPr marL="0" marR="0">
                        <a:spcBef>
                          <a:spcPts val="0"/>
                        </a:spcBef>
                        <a:spcAft>
                          <a:spcPts val="0"/>
                        </a:spcAft>
                      </a:pPr>
                      <a:r>
                        <a:rPr lang="en-US" sz="7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25</a:t>
                      </a:r>
                    </a:p>
                    <a:p>
                      <a:pPr marL="0" marR="0">
                        <a:spcBef>
                          <a:spcPts val="0"/>
                        </a:spcBef>
                        <a:spcAft>
                          <a:spcPts val="0"/>
                        </a:spcAft>
                      </a:pPr>
                      <a:r>
                        <a:rPr lang="en-US" sz="800" b="1">
                          <a:effectLst/>
                        </a:rPr>
                        <a:t>Enter Oct.</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23</a:t>
                      </a:r>
                    </a:p>
                    <a:p>
                      <a:pPr marL="0" marR="0">
                        <a:spcBef>
                          <a:spcPts val="0"/>
                        </a:spcBef>
                        <a:spcAft>
                          <a:spcPts val="0"/>
                        </a:spcAft>
                      </a:pPr>
                      <a:r>
                        <a:rPr lang="en-US" sz="800" b="1">
                          <a:effectLst/>
                        </a:rPr>
                        <a:t>Enter Nov.</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27</a:t>
                      </a:r>
                    </a:p>
                    <a:p>
                      <a:pPr marL="0" marR="0">
                        <a:spcBef>
                          <a:spcPts val="0"/>
                        </a:spcBef>
                        <a:spcAft>
                          <a:spcPts val="0"/>
                        </a:spcAft>
                      </a:pPr>
                      <a:r>
                        <a:rPr lang="en-US" sz="800" b="1">
                          <a:effectLst/>
                        </a:rPr>
                        <a:t>Complete first semester data entry</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24</a:t>
                      </a:r>
                    </a:p>
                    <a:p>
                      <a:pPr marL="0" marR="0">
                        <a:spcBef>
                          <a:spcPts val="0"/>
                        </a:spcBef>
                        <a:spcAft>
                          <a:spcPts val="0"/>
                        </a:spcAft>
                      </a:pPr>
                      <a:r>
                        <a:rPr lang="en-US" sz="800" b="1">
                          <a:effectLst/>
                        </a:rPr>
                        <a:t>Enter </a:t>
                      </a:r>
                      <a:endParaRPr lang="en-US" sz="900" b="1">
                        <a:effectLst/>
                      </a:endParaRPr>
                    </a:p>
                    <a:p>
                      <a:pPr marL="0" marR="0">
                        <a:spcBef>
                          <a:spcPts val="0"/>
                        </a:spcBef>
                        <a:spcAft>
                          <a:spcPts val="0"/>
                        </a:spcAft>
                      </a:pPr>
                      <a:r>
                        <a:rPr lang="en-US" sz="800" b="1">
                          <a:effectLst/>
                        </a:rPr>
                        <a:t>Jan.</a:t>
                      </a:r>
                      <a:endParaRPr lang="en-US" sz="900" b="1">
                        <a:effectLst/>
                      </a:endParaRPr>
                    </a:p>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31</a:t>
                      </a:r>
                    </a:p>
                    <a:p>
                      <a:pPr marL="0" marR="0">
                        <a:spcBef>
                          <a:spcPts val="0"/>
                        </a:spcBef>
                        <a:spcAft>
                          <a:spcPts val="0"/>
                        </a:spcAft>
                      </a:pPr>
                      <a:r>
                        <a:rPr lang="en-US" sz="800" b="1">
                          <a:effectLst/>
                        </a:rPr>
                        <a:t>Enter </a:t>
                      </a:r>
                      <a:endParaRPr lang="en-US" sz="900" b="1">
                        <a:effectLst/>
                      </a:endParaRPr>
                    </a:p>
                    <a:p>
                      <a:pPr marL="0" marR="0">
                        <a:spcBef>
                          <a:spcPts val="0"/>
                        </a:spcBef>
                        <a:spcAft>
                          <a:spcPts val="0"/>
                        </a:spcAft>
                      </a:pPr>
                      <a:r>
                        <a:rPr lang="en-US" sz="800" b="1">
                          <a:effectLst/>
                        </a:rPr>
                        <a:t>Feb.</a:t>
                      </a:r>
                      <a:endParaRPr lang="en-US" sz="900" b="1">
                        <a:effectLst/>
                      </a:endParaRPr>
                    </a:p>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28</a:t>
                      </a:r>
                    </a:p>
                    <a:p>
                      <a:pPr marL="0" marR="0">
                        <a:spcBef>
                          <a:spcPts val="0"/>
                        </a:spcBef>
                        <a:spcAft>
                          <a:spcPts val="0"/>
                        </a:spcAft>
                      </a:pPr>
                      <a:r>
                        <a:rPr lang="en-US" sz="800" b="1">
                          <a:effectLst/>
                        </a:rPr>
                        <a:t>Enter </a:t>
                      </a:r>
                      <a:endParaRPr lang="en-US" sz="900" b="1">
                        <a:effectLst/>
                      </a:endParaRPr>
                    </a:p>
                    <a:p>
                      <a:pPr marL="0" marR="0">
                        <a:spcBef>
                          <a:spcPts val="0"/>
                        </a:spcBef>
                        <a:spcAft>
                          <a:spcPts val="0"/>
                        </a:spcAft>
                      </a:pPr>
                      <a:r>
                        <a:rPr lang="en-US" sz="800" b="1">
                          <a:effectLst/>
                        </a:rPr>
                        <a:t>March</a:t>
                      </a:r>
                      <a:endParaRPr lang="en-US" sz="900" b="1">
                        <a:effectLst/>
                      </a:endParaRPr>
                    </a:p>
                    <a:p>
                      <a:pPr marL="0" marR="0">
                        <a:spcBef>
                          <a:spcPts val="0"/>
                        </a:spcBef>
                        <a:spcAft>
                          <a:spcPts val="0"/>
                        </a:spcAft>
                      </a:pPr>
                      <a:r>
                        <a:rPr lang="en-US" sz="900" b="1">
                          <a:effectLst/>
                        </a:rPr>
                        <a:t> </a:t>
                      </a:r>
                    </a:p>
                    <a:p>
                      <a:pPr marL="0" marR="0">
                        <a:spcBef>
                          <a:spcPts val="0"/>
                        </a:spcBef>
                        <a:spcAft>
                          <a:spcPts val="0"/>
                        </a:spcAft>
                      </a:pPr>
                      <a:r>
                        <a:rPr lang="en-US" sz="9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26</a:t>
                      </a:r>
                    </a:p>
                    <a:p>
                      <a:pPr marL="0" marR="0">
                        <a:spcBef>
                          <a:spcPts val="0"/>
                        </a:spcBef>
                        <a:spcAft>
                          <a:spcPts val="0"/>
                        </a:spcAft>
                      </a:pPr>
                      <a:r>
                        <a:rPr lang="en-US" sz="800" b="1">
                          <a:effectLst/>
                        </a:rPr>
                        <a:t>Enter April</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30</a:t>
                      </a:r>
                    </a:p>
                    <a:p>
                      <a:pPr marL="0" marR="0">
                        <a:spcBef>
                          <a:spcPts val="0"/>
                        </a:spcBef>
                        <a:spcAft>
                          <a:spcPts val="0"/>
                        </a:spcAft>
                      </a:pPr>
                      <a:r>
                        <a:rPr lang="en-US" sz="800" b="1">
                          <a:effectLst/>
                        </a:rPr>
                        <a:t>Enter </a:t>
                      </a:r>
                      <a:endParaRPr lang="en-US" sz="900" b="1">
                        <a:effectLst/>
                      </a:endParaRPr>
                    </a:p>
                    <a:p>
                      <a:pPr marL="0" marR="0">
                        <a:spcBef>
                          <a:spcPts val="0"/>
                        </a:spcBef>
                        <a:spcAft>
                          <a:spcPts val="0"/>
                        </a:spcAft>
                      </a:pPr>
                      <a:r>
                        <a:rPr lang="en-US" sz="800" b="1">
                          <a:effectLst/>
                        </a:rPr>
                        <a:t>May</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dirty="0">
                          <a:effectLst/>
                        </a:rPr>
                        <a:t>21</a:t>
                      </a:r>
                    </a:p>
                    <a:p>
                      <a:pPr marL="0" marR="0">
                        <a:spcBef>
                          <a:spcPts val="0"/>
                        </a:spcBef>
                        <a:spcAft>
                          <a:spcPts val="0"/>
                        </a:spcAft>
                      </a:pPr>
                      <a:r>
                        <a:rPr lang="en-US" sz="800" b="1" dirty="0">
                          <a:effectLst/>
                        </a:rPr>
                        <a:t>Complete all data entry for</a:t>
                      </a:r>
                      <a:endParaRPr lang="en-US" sz="900" b="1" dirty="0">
                        <a:effectLst/>
                      </a:endParaRPr>
                    </a:p>
                    <a:p>
                      <a:pPr marL="0" marR="0">
                        <a:spcBef>
                          <a:spcPts val="0"/>
                        </a:spcBef>
                        <a:spcAft>
                          <a:spcPts val="0"/>
                        </a:spcAft>
                      </a:pPr>
                      <a:r>
                        <a:rPr lang="en-US" sz="800" b="1" dirty="0">
                          <a:effectLst/>
                        </a:rPr>
                        <a:t>FY 2017</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r>
              <a:tr h="684705">
                <a:tc>
                  <a:txBody>
                    <a:bodyPr/>
                    <a:lstStyle/>
                    <a:p>
                      <a:pPr marL="0" marR="0">
                        <a:spcBef>
                          <a:spcPts val="0"/>
                        </a:spcBef>
                        <a:spcAft>
                          <a:spcPts val="0"/>
                        </a:spcAft>
                      </a:pPr>
                      <a:r>
                        <a:rPr lang="en-US" sz="800" b="1" dirty="0">
                          <a:effectLst/>
                        </a:rPr>
                        <a:t>MEETINGS</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30</a:t>
                      </a:r>
                    </a:p>
                    <a:p>
                      <a:pPr marL="0" marR="0">
                        <a:spcBef>
                          <a:spcPts val="0"/>
                        </a:spcBef>
                        <a:spcAft>
                          <a:spcPts val="0"/>
                        </a:spcAft>
                      </a:pPr>
                      <a:r>
                        <a:rPr lang="en-US" sz="800" b="1">
                          <a:effectLst/>
                        </a:rPr>
                        <a:t>Policy Forum</a:t>
                      </a:r>
                      <a:endParaRPr lang="en-US" sz="900" b="1">
                        <a:effectLst/>
                      </a:endParaRPr>
                    </a:p>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lgn="ctr">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lgn="ctr">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lgn="ctr">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13</a:t>
                      </a:r>
                    </a:p>
                    <a:p>
                      <a:pPr marL="0" marR="0">
                        <a:spcBef>
                          <a:spcPts val="0"/>
                        </a:spcBef>
                        <a:spcAft>
                          <a:spcPts val="0"/>
                        </a:spcAft>
                      </a:pPr>
                      <a:r>
                        <a:rPr lang="en-US" sz="800" b="1">
                          <a:effectLst/>
                        </a:rPr>
                        <a:t>Policy Forum</a:t>
                      </a:r>
                      <a:endParaRPr lang="en-US" sz="900" b="1">
                        <a:effectLst/>
                      </a:endParaRPr>
                    </a:p>
                    <a:p>
                      <a:pPr marL="0" marR="0">
                        <a:spcBef>
                          <a:spcPts val="0"/>
                        </a:spcBef>
                        <a:spcAft>
                          <a:spcPts val="0"/>
                        </a:spcAft>
                      </a:pPr>
                      <a:r>
                        <a:rPr lang="en-US" sz="800" b="1">
                          <a:effectLst/>
                        </a:rPr>
                        <a:t>Location TBD</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lgn="ctr">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lgn="ctr">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lgn="ctr">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lgn="ctr">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900" b="1">
                          <a:effectLst/>
                        </a:rPr>
                        <a:t>9</a:t>
                      </a:r>
                    </a:p>
                    <a:p>
                      <a:pPr marL="0" marR="0">
                        <a:spcBef>
                          <a:spcPts val="0"/>
                        </a:spcBef>
                        <a:spcAft>
                          <a:spcPts val="0"/>
                        </a:spcAft>
                      </a:pPr>
                      <a:r>
                        <a:rPr lang="en-US" sz="800" b="1">
                          <a:effectLst/>
                        </a:rPr>
                        <a:t>Policy Forum</a:t>
                      </a:r>
                      <a:endParaRPr lang="en-US" sz="900" b="1">
                        <a:effectLst/>
                      </a:endParaRPr>
                    </a:p>
                    <a:p>
                      <a:pPr marL="0" marR="0">
                        <a:spcBef>
                          <a:spcPts val="0"/>
                        </a:spcBef>
                        <a:spcAft>
                          <a:spcPts val="0"/>
                        </a:spcAft>
                      </a:pPr>
                      <a:r>
                        <a:rPr lang="en-US" sz="800" b="1">
                          <a:effectLst/>
                        </a:rPr>
                        <a:t>Location TBD</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a:effectLst/>
                        </a:rPr>
                        <a:t> </a:t>
                      </a:r>
                      <a:endParaRPr lang="en-US" sz="900" b="1">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spcBef>
                          <a:spcPts val="0"/>
                        </a:spcBef>
                        <a:spcAft>
                          <a:spcPts val="0"/>
                        </a:spcAft>
                      </a:pPr>
                      <a:r>
                        <a:rPr lang="en-US" sz="800" b="1" dirty="0">
                          <a:effectLst/>
                        </a:rPr>
                        <a:t> </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c>
                  <a:txBody>
                    <a:bodyPr/>
                    <a:lstStyle/>
                    <a:p>
                      <a:pPr marL="0" marR="0" algn="ctr">
                        <a:spcBef>
                          <a:spcPts val="0"/>
                        </a:spcBef>
                        <a:spcAft>
                          <a:spcPts val="0"/>
                        </a:spcAft>
                      </a:pPr>
                      <a:r>
                        <a:rPr lang="en-US" sz="800" b="1" dirty="0">
                          <a:effectLst/>
                        </a:rPr>
                        <a:t>TBD</a:t>
                      </a:r>
                      <a:endParaRPr lang="en-US" sz="900" b="1" dirty="0">
                        <a:effectLst/>
                        <a:latin typeface="Times New Roman" panose="02020603050405020304" pitchFamily="18" charset="0"/>
                        <a:ea typeface="Times New Roman" panose="02020603050405020304" pitchFamily="18" charset="0"/>
                      </a:endParaRPr>
                    </a:p>
                  </a:txBody>
                  <a:tcPr marL="57755" marR="57755" marT="21595" marB="21595" anchor="ctr">
                    <a:noFill/>
                  </a:tcPr>
                </a:tc>
              </a:tr>
            </a:tbl>
          </a:graphicData>
        </a:graphic>
      </p:graphicFrame>
    </p:spTree>
    <p:extLst>
      <p:ext uri="{BB962C8B-B14F-4D97-AF65-F5344CB8AC3E}">
        <p14:creationId xmlns:p14="http://schemas.microsoft.com/office/powerpoint/2010/main" val="338921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9"/>
            <a:ext cx="8229600" cy="767178"/>
          </a:xfrm>
        </p:spPr>
        <p:txBody>
          <a:bodyPr>
            <a:normAutofit fontScale="90000"/>
          </a:bodyPr>
          <a:lstStyle/>
          <a:p>
            <a:r>
              <a:rPr lang="en-US" sz="4000" dirty="0" smtClean="0">
                <a:solidFill>
                  <a:srgbClr val="002060"/>
                </a:solidFill>
                <a:latin typeface="Arial"/>
                <a:cs typeface="Arial"/>
              </a:rPr>
              <a:t>Adult Ed Directory Information Form</a:t>
            </a:r>
            <a:endParaRPr lang="en-US" sz="4000" dirty="0">
              <a:solidFill>
                <a:srgbClr val="002060"/>
              </a:solidFill>
              <a:latin typeface="Arial"/>
              <a:cs typeface="Arial"/>
            </a:endParaRPr>
          </a:p>
        </p:txBody>
      </p:sp>
      <p:sp>
        <p:nvSpPr>
          <p:cNvPr id="6" name="Content Placeholder 5"/>
          <p:cNvSpPr>
            <a:spLocks noGrp="1"/>
          </p:cNvSpPr>
          <p:nvPr>
            <p:ph idx="1"/>
          </p:nvPr>
        </p:nvSpPr>
        <p:spPr>
          <a:xfrm>
            <a:off x="457199" y="1184224"/>
            <a:ext cx="8289561" cy="4849318"/>
          </a:xfrm>
        </p:spPr>
        <p:txBody>
          <a:bodyPr>
            <a:normAutofit fontScale="92500"/>
          </a:bodyPr>
          <a:lstStyle/>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endParaRPr lang="en-US" sz="1600" dirty="0" smtClean="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The link to the Directory </a:t>
            </a:r>
            <a:r>
              <a:rPr lang="en-US" sz="1800" dirty="0">
                <a:latin typeface="Arial" panose="020B0604020202020204" pitchFamily="34" charset="0"/>
                <a:cs typeface="Arial" panose="020B0604020202020204" pitchFamily="34" charset="0"/>
              </a:rPr>
              <a:t>Information Form for FY </a:t>
            </a:r>
            <a:r>
              <a:rPr lang="en-US" sz="1800" dirty="0" smtClean="0">
                <a:latin typeface="Arial" panose="020B0604020202020204" pitchFamily="34" charset="0"/>
                <a:cs typeface="Arial" panose="020B0604020202020204" pitchFamily="34" charset="0"/>
              </a:rPr>
              <a:t>17 </a:t>
            </a:r>
            <a:r>
              <a:rPr lang="en-US" sz="1800" dirty="0">
                <a:latin typeface="Arial" panose="020B0604020202020204" pitchFamily="34" charset="0"/>
                <a:cs typeface="Arial" panose="020B0604020202020204" pitchFamily="34" charset="0"/>
              </a:rPr>
              <a:t>was e-mailed to all adult education directors, CEE Agency heads and PIP providers on </a:t>
            </a:r>
            <a:r>
              <a:rPr lang="en-US" sz="1800" dirty="0" smtClean="0">
                <a:latin typeface="Arial" panose="020B0604020202020204" pitchFamily="34" charset="0"/>
                <a:cs typeface="Arial" panose="020B0604020202020204" pitchFamily="34" charset="0"/>
              </a:rPr>
              <a:t>August 22, 2016</a:t>
            </a:r>
            <a:endParaRPr lang="en-US" sz="1800" dirty="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If your program has not submitted the 2016-17 information, please do so ASAP.</a:t>
            </a:r>
            <a:endParaRPr lang="en-US" sz="18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pPr marL="0" indent="0">
              <a:buNone/>
            </a:pPr>
            <a:endParaRPr lang="en-US" sz="16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889" y="967865"/>
            <a:ext cx="4574179" cy="3642609"/>
          </a:xfrm>
          <a:prstGeom prst="rect">
            <a:avLst/>
          </a:prstGeom>
        </p:spPr>
      </p:pic>
    </p:spTree>
    <p:extLst>
      <p:ext uri="{BB962C8B-B14F-4D97-AF65-F5344CB8AC3E}">
        <p14:creationId xmlns:p14="http://schemas.microsoft.com/office/powerpoint/2010/main" val="1500231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52188"/>
          </a:xfrm>
        </p:spPr>
        <p:txBody>
          <a:bodyPr>
            <a:normAutofit/>
          </a:bodyPr>
          <a:lstStyle/>
          <a:p>
            <a:r>
              <a:rPr lang="en-US" sz="4000" dirty="0">
                <a:solidFill>
                  <a:schemeClr val="tx2"/>
                </a:solidFill>
                <a:latin typeface="Arial"/>
                <a:cs typeface="Arial"/>
              </a:rPr>
              <a:t>GED </a:t>
            </a:r>
            <a:r>
              <a:rPr lang="en-US" sz="4000" dirty="0" smtClean="0">
                <a:solidFill>
                  <a:schemeClr val="tx2"/>
                </a:solidFill>
                <a:latin typeface="Arial"/>
                <a:cs typeface="Arial"/>
              </a:rPr>
              <a:t>Updates</a:t>
            </a:r>
            <a:endParaRPr lang="en-US" sz="4000" dirty="0">
              <a:latin typeface="Arial"/>
              <a:cs typeface="Arial"/>
            </a:endParaRPr>
          </a:p>
        </p:txBody>
      </p:sp>
      <p:sp>
        <p:nvSpPr>
          <p:cNvPr id="6" name="Content Placeholder 5"/>
          <p:cNvSpPr>
            <a:spLocks noGrp="1"/>
          </p:cNvSpPr>
          <p:nvPr>
            <p:ph idx="1"/>
          </p:nvPr>
        </p:nvSpPr>
        <p:spPr>
          <a:xfrm>
            <a:off x="17417" y="1140823"/>
            <a:ext cx="9126583" cy="4960173"/>
          </a:xfrm>
        </p:spPr>
        <p:txBody>
          <a:bodyPr>
            <a:noAutofit/>
          </a:bodyPr>
          <a:lstStyle/>
          <a:p>
            <a:pPr>
              <a:buFont typeface="Arial" panose="020B0604020202020204" pitchFamily="34" charset="0"/>
              <a:buChar char="•"/>
            </a:pPr>
            <a:r>
              <a:rPr lang="en-US" sz="2000" b="1" u="sng" dirty="0" smtClean="0"/>
              <a:t>GED </a:t>
            </a:r>
            <a:r>
              <a:rPr lang="en-US" sz="2000" b="1" u="sng" dirty="0"/>
              <a:t>Path </a:t>
            </a:r>
            <a:r>
              <a:rPr lang="en-US" sz="2000" b="1" u="sng" dirty="0" smtClean="0"/>
              <a:t>Source</a:t>
            </a:r>
            <a:endParaRPr lang="en-US" sz="2000" b="1" u="sng" dirty="0"/>
          </a:p>
          <a:p>
            <a:pPr marL="0" indent="0">
              <a:buNone/>
            </a:pPr>
            <a:r>
              <a:rPr lang="en-US" sz="2000" dirty="0" smtClean="0"/>
              <a:t>	Candidates </a:t>
            </a:r>
            <a:r>
              <a:rPr lang="en-US" sz="2000" dirty="0"/>
              <a:t>can access GED Path Source through the GEDTS </a:t>
            </a:r>
            <a:r>
              <a:rPr lang="en-US" sz="2000" dirty="0" smtClean="0"/>
              <a:t>Web site</a:t>
            </a:r>
            <a:r>
              <a:rPr lang="en-US" sz="2000" dirty="0"/>
              <a:t>.  Depending </a:t>
            </a:r>
            <a:r>
              <a:rPr lang="en-US" sz="2000" dirty="0" smtClean="0"/>
              <a:t>	on </a:t>
            </a:r>
            <a:r>
              <a:rPr lang="en-US" sz="2000" dirty="0"/>
              <a:t>the candidate’s likes and dislikes, the program can match them to a career.  The </a:t>
            </a:r>
            <a:r>
              <a:rPr lang="en-US" sz="2000" dirty="0" smtClean="0"/>
              <a:t>	candidate </a:t>
            </a:r>
            <a:r>
              <a:rPr lang="en-US" sz="2000" dirty="0"/>
              <a:t>can follow links to career videos and research the </a:t>
            </a:r>
            <a:r>
              <a:rPr lang="en-US" sz="2000" dirty="0" smtClean="0"/>
              <a:t>educational 	requirements</a:t>
            </a:r>
            <a:r>
              <a:rPr lang="en-US" sz="2000" dirty="0"/>
              <a:t>, salary, etc. </a:t>
            </a:r>
            <a:r>
              <a:rPr lang="en-US" sz="2800" dirty="0"/>
              <a:t> </a:t>
            </a:r>
            <a:endParaRPr lang="en-US" sz="2800" dirty="0" smtClean="0"/>
          </a:p>
          <a:p>
            <a:pPr>
              <a:buFont typeface="Arial" panose="020B0604020202020204" pitchFamily="34" charset="0"/>
              <a:buChar char="•"/>
            </a:pPr>
            <a:r>
              <a:rPr lang="en-US" sz="2000" b="1" u="sng" dirty="0"/>
              <a:t>GED Performance </a:t>
            </a:r>
            <a:r>
              <a:rPr lang="en-US" sz="2000" b="1" u="sng" dirty="0" smtClean="0"/>
              <a:t>Levels</a:t>
            </a:r>
          </a:p>
          <a:p>
            <a:pPr marL="0" indent="0">
              <a:buNone/>
            </a:pPr>
            <a:endParaRPr lang="en-US" sz="2000" dirty="0"/>
          </a:p>
          <a:p>
            <a:pPr>
              <a:buFont typeface="Wingdings" panose="05000000000000000000" pitchFamily="2" charset="2"/>
              <a:buChar char="Ø"/>
            </a:pPr>
            <a:r>
              <a:rPr lang="en-US" sz="2000" dirty="0"/>
              <a:t>Passing (High School Equivalent) 145-164</a:t>
            </a:r>
          </a:p>
          <a:p>
            <a:pPr>
              <a:buFont typeface="Wingdings" panose="05000000000000000000" pitchFamily="2" charset="2"/>
              <a:buChar char="Ø"/>
            </a:pPr>
            <a:r>
              <a:rPr lang="en-US" sz="2000" dirty="0"/>
              <a:t>College Career Ready on 1 or more tests (165-174)</a:t>
            </a:r>
          </a:p>
          <a:p>
            <a:pPr>
              <a:buFont typeface="Wingdings" panose="05000000000000000000" pitchFamily="2" charset="2"/>
              <a:buChar char="Ø"/>
            </a:pPr>
            <a:r>
              <a:rPr lang="en-US" sz="2000" dirty="0"/>
              <a:t>College Career Ready + Credit on </a:t>
            </a:r>
            <a:r>
              <a:rPr lang="en-US" sz="2000" dirty="0" smtClean="0"/>
              <a:t>one or </a:t>
            </a:r>
            <a:r>
              <a:rPr lang="en-US" sz="2000" dirty="0"/>
              <a:t>more tests (175-200) *Sabrina is working with the Connecticut College Board for approval</a:t>
            </a:r>
          </a:p>
          <a:p>
            <a:pPr>
              <a:buFont typeface="Wingdings" panose="05000000000000000000" pitchFamily="2" charset="2"/>
              <a:buChar char="Ø"/>
            </a:pPr>
            <a:r>
              <a:rPr lang="en-US" sz="2000" dirty="0"/>
              <a:t>All states who administer the GEDTS exam have adopted these Performance Levels except New Jersey </a:t>
            </a:r>
          </a:p>
          <a:p>
            <a:pPr marL="0" indent="0">
              <a:buNone/>
            </a:pPr>
            <a:endParaRPr lang="en-US" sz="2800" dirty="0" smtClean="0"/>
          </a:p>
          <a:p>
            <a:endParaRPr lang="en-US" sz="2800" dirty="0"/>
          </a:p>
        </p:txBody>
      </p:sp>
    </p:spTree>
    <p:extLst>
      <p:ext uri="{BB962C8B-B14F-4D97-AF65-F5344CB8AC3E}">
        <p14:creationId xmlns:p14="http://schemas.microsoft.com/office/powerpoint/2010/main" val="915499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52188"/>
          </a:xfrm>
        </p:spPr>
        <p:txBody>
          <a:bodyPr>
            <a:normAutofit/>
          </a:bodyPr>
          <a:lstStyle/>
          <a:p>
            <a:r>
              <a:rPr lang="en-US" sz="4000" dirty="0">
                <a:solidFill>
                  <a:schemeClr val="tx2"/>
                </a:solidFill>
                <a:latin typeface="Arial"/>
                <a:cs typeface="Arial"/>
              </a:rPr>
              <a:t>GED </a:t>
            </a:r>
            <a:r>
              <a:rPr lang="en-US" sz="4000" dirty="0" smtClean="0">
                <a:solidFill>
                  <a:schemeClr val="tx2"/>
                </a:solidFill>
                <a:latin typeface="Arial"/>
                <a:cs typeface="Arial"/>
              </a:rPr>
              <a:t>Updates, </a:t>
            </a:r>
            <a:r>
              <a:rPr lang="en-US" sz="4000" dirty="0" err="1" smtClean="0">
                <a:solidFill>
                  <a:schemeClr val="tx2"/>
                </a:solidFill>
                <a:latin typeface="Arial"/>
                <a:cs typeface="Arial"/>
              </a:rPr>
              <a:t>Cont</a:t>
            </a:r>
            <a:r>
              <a:rPr lang="en-US" sz="4000" dirty="0" smtClean="0">
                <a:solidFill>
                  <a:schemeClr val="tx2"/>
                </a:solidFill>
                <a:latin typeface="Arial"/>
                <a:cs typeface="Arial"/>
              </a:rPr>
              <a:t>…</a:t>
            </a:r>
            <a:endParaRPr lang="en-US" sz="4000" dirty="0">
              <a:latin typeface="Arial"/>
              <a:cs typeface="Arial"/>
            </a:endParaRPr>
          </a:p>
        </p:txBody>
      </p:sp>
      <p:sp>
        <p:nvSpPr>
          <p:cNvPr id="6" name="Content Placeholder 5"/>
          <p:cNvSpPr>
            <a:spLocks noGrp="1"/>
          </p:cNvSpPr>
          <p:nvPr>
            <p:ph idx="1"/>
          </p:nvPr>
        </p:nvSpPr>
        <p:spPr>
          <a:xfrm>
            <a:off x="226423" y="1274163"/>
            <a:ext cx="8769531" cy="4826833"/>
          </a:xfrm>
        </p:spPr>
        <p:txBody>
          <a:bodyPr>
            <a:noAutofit/>
          </a:bodyPr>
          <a:lstStyle/>
          <a:p>
            <a:pPr>
              <a:buNone/>
            </a:pPr>
            <a:r>
              <a:rPr lang="en-US" sz="2800" u="sng" dirty="0" smtClean="0"/>
              <a:t>GED </a:t>
            </a:r>
            <a:r>
              <a:rPr lang="en-US" sz="2800" u="sng" dirty="0"/>
              <a:t>Prep Connect</a:t>
            </a:r>
          </a:p>
          <a:p>
            <a:r>
              <a:rPr lang="en-US" sz="2600" dirty="0"/>
              <a:t>GEDTS designed this program to help candidates connect with specific Adult Ed agencies.  There will be a banner across the Candidate’s log in screen that will ask them if they are “Interested in local GED Prep help?”; “What brings you here today?” and “Do you want to be contacted?” </a:t>
            </a:r>
            <a:endParaRPr lang="en-US" sz="2600" dirty="0" smtClean="0"/>
          </a:p>
          <a:p>
            <a:r>
              <a:rPr lang="en-US" sz="2600" dirty="0" smtClean="0"/>
              <a:t>The </a:t>
            </a:r>
            <a:r>
              <a:rPr lang="en-US" sz="2600" dirty="0"/>
              <a:t>Adult Ed Directors will be able to see in the GED CBT Manager which candidates would like to be contacted. </a:t>
            </a:r>
            <a:endParaRPr lang="en-US" sz="2600" dirty="0" smtClean="0"/>
          </a:p>
          <a:p>
            <a:r>
              <a:rPr lang="en-US" sz="2600" dirty="0" smtClean="0"/>
              <a:t> </a:t>
            </a:r>
            <a:r>
              <a:rPr lang="en-US" sz="2600" dirty="0"/>
              <a:t>GEDTS will eventually have a locator map that candidates can locate the closest Adult Ed agency to them.</a:t>
            </a:r>
          </a:p>
          <a:p>
            <a:endParaRPr lang="en-US" sz="2800" dirty="0"/>
          </a:p>
        </p:txBody>
      </p:sp>
    </p:spTree>
    <p:extLst>
      <p:ext uri="{BB962C8B-B14F-4D97-AF65-F5344CB8AC3E}">
        <p14:creationId xmlns:p14="http://schemas.microsoft.com/office/powerpoint/2010/main" val="1913846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a:bodyPr>
          <a:lstStyle/>
          <a:p>
            <a:r>
              <a:rPr lang="en-US" sz="4000" dirty="0" smtClean="0">
                <a:solidFill>
                  <a:schemeClr val="tx2"/>
                </a:solidFill>
                <a:latin typeface="Arial"/>
                <a:cs typeface="Arial"/>
              </a:rPr>
              <a:t>Agenda</a:t>
            </a:r>
            <a:endParaRPr lang="en-US" sz="4000" dirty="0">
              <a:solidFill>
                <a:schemeClr val="tx2"/>
              </a:solidFill>
              <a:latin typeface="Arial"/>
              <a:cs typeface="Arial"/>
            </a:endParaRPr>
          </a:p>
        </p:txBody>
      </p:sp>
      <p:sp>
        <p:nvSpPr>
          <p:cNvPr id="6" name="Content Placeholder 5"/>
          <p:cNvSpPr>
            <a:spLocks noGrp="1"/>
          </p:cNvSpPr>
          <p:nvPr>
            <p:ph idx="1"/>
          </p:nvPr>
        </p:nvSpPr>
        <p:spPr>
          <a:xfrm>
            <a:off x="1004341" y="1469036"/>
            <a:ext cx="7682459" cy="4931764"/>
          </a:xfrm>
        </p:spPr>
        <p:txBody>
          <a:bodyPr anchor="ctr">
            <a:normAutofit fontScale="92500" lnSpcReduction="20000"/>
          </a:bodyPr>
          <a:lstStyle/>
          <a:p>
            <a:r>
              <a:rPr lang="en-US" sz="3000" dirty="0" smtClean="0">
                <a:latin typeface="Arial" panose="020B0604020202020204" pitchFamily="34" charset="0"/>
                <a:cs typeface="Arial" panose="020B0604020202020204" pitchFamily="34" charset="0"/>
              </a:rPr>
              <a:t>Welcome/Introductions</a:t>
            </a:r>
          </a:p>
          <a:p>
            <a:r>
              <a:rPr lang="en-US" sz="3000" dirty="0" smtClean="0">
                <a:latin typeface="Arial" panose="020B0604020202020204" pitchFamily="34" charset="0"/>
                <a:cs typeface="Arial" panose="020B0604020202020204" pitchFamily="34" charset="0"/>
              </a:rPr>
              <a:t>Professional Development</a:t>
            </a:r>
          </a:p>
          <a:p>
            <a:r>
              <a:rPr lang="en-US" sz="3000" dirty="0">
                <a:latin typeface="Arial" panose="020B0604020202020204" pitchFamily="34" charset="0"/>
                <a:cs typeface="Arial" panose="020B0604020202020204" pitchFamily="34" charset="0"/>
              </a:rPr>
              <a:t>CT Adult Virtual High School (CTAVHS)</a:t>
            </a:r>
          </a:p>
          <a:p>
            <a:r>
              <a:rPr lang="en-US" sz="3100" dirty="0">
                <a:latin typeface="Arial" panose="020B0604020202020204" pitchFamily="34" charset="0"/>
                <a:cs typeface="Arial" panose="020B0604020202020204" pitchFamily="34" charset="0"/>
              </a:rPr>
              <a:t>Federal Grant </a:t>
            </a:r>
            <a:r>
              <a:rPr lang="en-US" sz="3100" dirty="0" smtClean="0">
                <a:latin typeface="Arial" panose="020B0604020202020204" pitchFamily="34" charset="0"/>
                <a:cs typeface="Arial" panose="020B0604020202020204" pitchFamily="34" charset="0"/>
              </a:rPr>
              <a:t>Update</a:t>
            </a:r>
          </a:p>
          <a:p>
            <a:r>
              <a:rPr lang="en-US" sz="3000" dirty="0" smtClean="0">
                <a:latin typeface="Arial" panose="020B0604020202020204" pitchFamily="34" charset="0"/>
                <a:cs typeface="Arial" panose="020B0604020202020204" pitchFamily="34" charset="0"/>
              </a:rPr>
              <a:t>Workforce </a:t>
            </a:r>
            <a:r>
              <a:rPr lang="en-US" sz="3000" dirty="0">
                <a:latin typeface="Arial" panose="020B0604020202020204" pitchFamily="34" charset="0"/>
                <a:cs typeface="Arial" panose="020B0604020202020204" pitchFamily="34" charset="0"/>
              </a:rPr>
              <a:t>Innovation and Opportunity Act (WIOA) </a:t>
            </a:r>
            <a:r>
              <a:rPr lang="en-US" sz="3000" dirty="0" smtClean="0">
                <a:latin typeface="Arial" panose="020B0604020202020204" pitchFamily="34" charset="0"/>
                <a:cs typeface="Arial" panose="020B0604020202020204" pitchFamily="34" charset="0"/>
              </a:rPr>
              <a:t>Update &amp; Discussion</a:t>
            </a:r>
          </a:p>
          <a:p>
            <a:r>
              <a:rPr lang="en-US" sz="3000" dirty="0" smtClean="0">
                <a:latin typeface="Arial" panose="020B0604020202020204" pitchFamily="34" charset="0"/>
                <a:cs typeface="Arial" panose="020B0604020202020204" pitchFamily="34" charset="0"/>
              </a:rPr>
              <a:t>College </a:t>
            </a:r>
            <a:r>
              <a:rPr lang="en-US" sz="3000" dirty="0">
                <a:latin typeface="Arial" panose="020B0604020202020204" pitchFamily="34" charset="0"/>
                <a:cs typeface="Arial" panose="020B0604020202020204" pitchFamily="34" charset="0"/>
              </a:rPr>
              <a:t>and Career Readiness Standards (CCRS) </a:t>
            </a:r>
            <a:r>
              <a:rPr lang="en-US" sz="3000" dirty="0" smtClean="0">
                <a:latin typeface="Arial" panose="020B0604020202020204" pitchFamily="34" charset="0"/>
                <a:cs typeface="Arial" panose="020B0604020202020204" pitchFamily="34" charset="0"/>
              </a:rPr>
              <a:t>Update</a:t>
            </a:r>
          </a:p>
          <a:p>
            <a:r>
              <a:rPr lang="en-US" sz="3000" dirty="0" smtClean="0">
                <a:latin typeface="Arial" panose="020B0604020202020204" pitchFamily="34" charset="0"/>
                <a:cs typeface="Arial" panose="020B0604020202020204" pitchFamily="34" charset="0"/>
              </a:rPr>
              <a:t>Important Meeting Reminders</a:t>
            </a:r>
          </a:p>
          <a:p>
            <a:r>
              <a:rPr lang="en-US" sz="3000" dirty="0" smtClean="0">
                <a:latin typeface="Arial" panose="020B0604020202020204" pitchFamily="34" charset="0"/>
                <a:cs typeface="Arial" panose="020B0604020202020204" pitchFamily="34" charset="0"/>
              </a:rPr>
              <a:t>2016-2017 Important Due Dates </a:t>
            </a:r>
          </a:p>
          <a:p>
            <a:r>
              <a:rPr lang="en-US" sz="3000" dirty="0" smtClean="0">
                <a:latin typeface="Arial" panose="020B0604020202020204" pitchFamily="34" charset="0"/>
                <a:cs typeface="Arial" panose="020B0604020202020204" pitchFamily="34" charset="0"/>
              </a:rPr>
              <a:t>Adult Education Directory Information Form</a:t>
            </a: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2623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487C"/>
                </a:solidFill>
                <a:latin typeface="Arial"/>
                <a:cs typeface="Arial"/>
              </a:rPr>
              <a:t/>
            </a:r>
            <a:br>
              <a:rPr lang="en-US" dirty="0" smtClean="0">
                <a:solidFill>
                  <a:srgbClr val="1F487C"/>
                </a:solidFill>
                <a:latin typeface="Arial"/>
                <a:cs typeface="Arial"/>
              </a:rPr>
            </a:br>
            <a:r>
              <a:rPr lang="en-US" dirty="0" smtClean="0">
                <a:solidFill>
                  <a:srgbClr val="1F487C"/>
                </a:solidFill>
                <a:latin typeface="Arial"/>
                <a:cs typeface="Arial"/>
              </a:rPr>
              <a:t>GED Updates, Cont..</a:t>
            </a:r>
            <a:r>
              <a:rPr lang="en-US" dirty="0">
                <a:latin typeface="Arial"/>
                <a:cs typeface="Arial"/>
              </a:rPr>
              <a:t/>
            </a:r>
            <a:br>
              <a:rPr lang="en-US" dirty="0">
                <a:latin typeface="Arial"/>
                <a:cs typeface="Arial"/>
              </a:rPr>
            </a:b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77500" lnSpcReduction="20000"/>
          </a:bodyPr>
          <a:lstStyle/>
          <a:p>
            <a:pPr>
              <a:buNone/>
            </a:pPr>
            <a:r>
              <a:rPr lang="en-US" sz="3600" u="sng" dirty="0"/>
              <a:t>GED Ready Promotion</a:t>
            </a:r>
            <a:endParaRPr lang="en-US" sz="3600" dirty="0"/>
          </a:p>
          <a:p>
            <a:r>
              <a:rPr lang="en-US" dirty="0"/>
              <a:t>There will be a </a:t>
            </a:r>
            <a:r>
              <a:rPr lang="en-US" dirty="0" smtClean="0"/>
              <a:t>50 percent </a:t>
            </a:r>
            <a:r>
              <a:rPr lang="en-US" dirty="0"/>
              <a:t>off promotion for GED Vouchers from 9/26/16 to 10/31/16.</a:t>
            </a:r>
          </a:p>
          <a:p>
            <a:r>
              <a:rPr lang="en-US" dirty="0"/>
              <a:t>The discounted vouchers must be purchased and used by 10/31/16.</a:t>
            </a:r>
          </a:p>
          <a:p>
            <a:r>
              <a:rPr lang="en-US" dirty="0"/>
              <a:t>The $3 Vouchers will be available through the Voucher Store for Adult Ed Programs.</a:t>
            </a:r>
          </a:p>
          <a:p>
            <a:r>
              <a:rPr lang="en-US" dirty="0"/>
              <a:t>Adult Ed Programs can get promotional flyers and Social Media posts from GEDTS to advertise this opportunity.</a:t>
            </a:r>
          </a:p>
          <a:p>
            <a:r>
              <a:rPr lang="en-US" u="sng" dirty="0"/>
              <a:t>The code which is </a:t>
            </a:r>
            <a:r>
              <a:rPr lang="en-US" u="sng" dirty="0" smtClean="0"/>
              <a:t>not to be </a:t>
            </a:r>
            <a:r>
              <a:rPr lang="en-US" u="sng" dirty="0"/>
              <a:t>made public or used before 9/26/16 </a:t>
            </a:r>
            <a:r>
              <a:rPr lang="en-US" dirty="0"/>
              <a:t>is:  GEDGO</a:t>
            </a:r>
          </a:p>
          <a:p>
            <a:endParaRPr lang="en-US"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373301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52188"/>
          </a:xfrm>
        </p:spPr>
        <p:txBody>
          <a:bodyPr>
            <a:normAutofit/>
          </a:bodyPr>
          <a:lstStyle/>
          <a:p>
            <a:r>
              <a:rPr lang="en-US" sz="4000" dirty="0">
                <a:solidFill>
                  <a:schemeClr val="tx2"/>
                </a:solidFill>
                <a:latin typeface="Arial"/>
                <a:cs typeface="Arial"/>
              </a:rPr>
              <a:t>GED </a:t>
            </a:r>
            <a:r>
              <a:rPr lang="en-US" sz="4000" dirty="0" smtClean="0">
                <a:solidFill>
                  <a:schemeClr val="tx2"/>
                </a:solidFill>
                <a:latin typeface="Arial"/>
                <a:cs typeface="Arial"/>
              </a:rPr>
              <a:t>Updates, </a:t>
            </a:r>
            <a:r>
              <a:rPr lang="en-US" sz="4000" dirty="0" err="1" smtClean="0">
                <a:solidFill>
                  <a:schemeClr val="tx2"/>
                </a:solidFill>
                <a:latin typeface="Arial"/>
                <a:cs typeface="Arial"/>
              </a:rPr>
              <a:t>Cont</a:t>
            </a:r>
            <a:r>
              <a:rPr lang="en-US" sz="4000" dirty="0" smtClean="0">
                <a:solidFill>
                  <a:schemeClr val="tx2"/>
                </a:solidFill>
                <a:latin typeface="Arial"/>
                <a:cs typeface="Arial"/>
              </a:rPr>
              <a:t>…</a:t>
            </a:r>
            <a:endParaRPr lang="en-US" sz="4000" dirty="0">
              <a:latin typeface="Arial"/>
              <a:cs typeface="Arial"/>
            </a:endParaRPr>
          </a:p>
        </p:txBody>
      </p:sp>
      <p:sp>
        <p:nvSpPr>
          <p:cNvPr id="6" name="Content Placeholder 5"/>
          <p:cNvSpPr>
            <a:spLocks noGrp="1"/>
          </p:cNvSpPr>
          <p:nvPr>
            <p:ph idx="1"/>
          </p:nvPr>
        </p:nvSpPr>
        <p:spPr>
          <a:xfrm>
            <a:off x="457200" y="1274163"/>
            <a:ext cx="8229600" cy="4736893"/>
          </a:xfrm>
        </p:spPr>
        <p:txBody>
          <a:bodyPr>
            <a:normAutofit fontScale="25000" lnSpcReduction="20000"/>
          </a:bodyPr>
          <a:lstStyle/>
          <a:p>
            <a:pPr marL="469900" indent="-457200">
              <a:lnSpc>
                <a:spcPts val="3170"/>
              </a:lnSpc>
              <a:spcBef>
                <a:spcPts val="158"/>
              </a:spcBef>
            </a:pPr>
            <a:r>
              <a:rPr lang="en-US" sz="8000" dirty="0" smtClean="0">
                <a:latin typeface="Arial" panose="020B0604020202020204" pitchFamily="34" charset="0"/>
                <a:cs typeface="Arial" panose="020B0604020202020204" pitchFamily="34" charset="0"/>
              </a:rPr>
              <a:t>GED Annual Conference 2016 was open to Teachers for the first time. The  </a:t>
            </a:r>
            <a:r>
              <a:rPr lang="en-US" sz="8000" dirty="0">
                <a:latin typeface="Arial" panose="020B0604020202020204" pitchFamily="34" charset="0"/>
                <a:cs typeface="Arial" panose="020B0604020202020204" pitchFamily="34" charset="0"/>
              </a:rPr>
              <a:t>Conference Professional Development </a:t>
            </a:r>
            <a:r>
              <a:rPr lang="en-US" sz="8000" dirty="0" smtClean="0">
                <a:latin typeface="Arial" panose="020B0604020202020204" pitchFamily="34" charset="0"/>
                <a:cs typeface="Arial" panose="020B0604020202020204" pitchFamily="34" charset="0"/>
              </a:rPr>
              <a:t>handouts can be found on the GED Testing Service web site: </a:t>
            </a:r>
            <a:r>
              <a:rPr lang="en-US" sz="8000" dirty="0">
                <a:latin typeface="Arial" panose="020B0604020202020204" pitchFamily="34" charset="0"/>
                <a:cs typeface="Arial" panose="020B0604020202020204" pitchFamily="34" charset="0"/>
                <a:hlinkClick r:id="rId3"/>
              </a:rPr>
              <a:t>http://</a:t>
            </a:r>
            <a:r>
              <a:rPr lang="en-US" sz="8000" dirty="0" smtClean="0">
                <a:latin typeface="Arial" panose="020B0604020202020204" pitchFamily="34" charset="0"/>
                <a:cs typeface="Arial" panose="020B0604020202020204" pitchFamily="34" charset="0"/>
                <a:hlinkClick r:id="rId3"/>
              </a:rPr>
              <a:t>www.gedtestingservice.com/educators/2016confprogram</a:t>
            </a:r>
            <a:endParaRPr lang="en-US" sz="8000" dirty="0" smtClean="0">
              <a:latin typeface="Arial" panose="020B0604020202020204" pitchFamily="34" charset="0"/>
              <a:cs typeface="Arial" panose="020B0604020202020204" pitchFamily="34" charset="0"/>
            </a:endParaRPr>
          </a:p>
          <a:p>
            <a:pPr marL="469900" indent="-457200">
              <a:lnSpc>
                <a:spcPts val="3170"/>
              </a:lnSpc>
              <a:spcBef>
                <a:spcPts val="158"/>
              </a:spcBef>
            </a:pPr>
            <a:r>
              <a:rPr lang="en-US" sz="8000" dirty="0" smtClean="0">
                <a:latin typeface="Arial" panose="020B0604020202020204" pitchFamily="34" charset="0"/>
                <a:cs typeface="Arial" panose="020B0604020202020204" pitchFamily="34" charset="0"/>
              </a:rPr>
              <a:t>Tuesdays </a:t>
            </a:r>
            <a:r>
              <a:rPr lang="en-US" sz="8000" dirty="0">
                <a:latin typeface="Arial" panose="020B0604020202020204" pitchFamily="34" charset="0"/>
                <a:cs typeface="Arial" panose="020B0604020202020204" pitchFamily="34" charset="0"/>
              </a:rPr>
              <a:t>for Teachers will continue for </a:t>
            </a:r>
            <a:r>
              <a:rPr lang="en-US" sz="8000" dirty="0" smtClean="0">
                <a:latin typeface="Arial" panose="020B0604020202020204" pitchFamily="34" charset="0"/>
                <a:cs typeface="Arial" panose="020B0604020202020204" pitchFamily="34" charset="0"/>
              </a:rPr>
              <a:t>2017-2018. This </a:t>
            </a:r>
            <a:r>
              <a:rPr lang="en-US" sz="8000" dirty="0">
                <a:latin typeface="Arial" panose="020B0604020202020204" pitchFamily="34" charset="0"/>
                <a:cs typeface="Arial" panose="020B0604020202020204" pitchFamily="34" charset="0"/>
              </a:rPr>
              <a:t>is an excellent resource for teachers and the webinars are recorded for easy access</a:t>
            </a:r>
            <a:r>
              <a:rPr lang="en-US" sz="8000" dirty="0" smtClean="0">
                <a:latin typeface="Arial" panose="020B0604020202020204" pitchFamily="34" charset="0"/>
                <a:cs typeface="Arial" panose="020B0604020202020204" pitchFamily="34" charset="0"/>
              </a:rPr>
              <a:t>.</a:t>
            </a:r>
            <a:endParaRPr lang="en-US" sz="8000" dirty="0">
              <a:solidFill>
                <a:prstClr val="black"/>
              </a:solidFill>
              <a:latin typeface="Arial" panose="020B0604020202020204" pitchFamily="34" charset="0"/>
              <a:cs typeface="Arial" panose="020B0604020202020204" pitchFamily="34" charset="0"/>
            </a:endParaRPr>
          </a:p>
          <a:p>
            <a:pPr marL="469900" indent="-457200">
              <a:lnSpc>
                <a:spcPts val="3170"/>
              </a:lnSpc>
              <a:spcBef>
                <a:spcPts val="158"/>
              </a:spcBef>
            </a:pPr>
            <a:r>
              <a:rPr lang="en-US" sz="8000" dirty="0" smtClean="0">
                <a:solidFill>
                  <a:prstClr val="black"/>
                </a:solidFill>
                <a:latin typeface="Arial" panose="020B0604020202020204" pitchFamily="34" charset="0"/>
                <a:cs typeface="Arial" panose="020B0604020202020204" pitchFamily="34" charset="0"/>
              </a:rPr>
              <a:t>Site Test Schedules have been requested and should be sent to the GED Office.  Return </a:t>
            </a:r>
            <a:r>
              <a:rPr lang="en-US" sz="8000" dirty="0">
                <a:solidFill>
                  <a:prstClr val="black"/>
                </a:solidFill>
                <a:latin typeface="Arial" panose="020B0604020202020204" pitchFamily="34" charset="0"/>
                <a:cs typeface="Arial" panose="020B0604020202020204" pitchFamily="34" charset="0"/>
              </a:rPr>
              <a:t>the information to </a:t>
            </a:r>
            <a:r>
              <a:rPr lang="en-US" sz="8000" dirty="0" smtClean="0">
                <a:solidFill>
                  <a:prstClr val="black"/>
                </a:solidFill>
                <a:latin typeface="Arial" panose="020B0604020202020204" pitchFamily="34" charset="0"/>
                <a:cs typeface="Arial" panose="020B0604020202020204" pitchFamily="34" charset="0"/>
              </a:rPr>
              <a:t>the CSDE by </a:t>
            </a:r>
            <a:br>
              <a:rPr lang="en-US" sz="8000" dirty="0" smtClean="0">
                <a:solidFill>
                  <a:prstClr val="black"/>
                </a:solidFill>
                <a:latin typeface="Arial" panose="020B0604020202020204" pitchFamily="34" charset="0"/>
                <a:cs typeface="Arial" panose="020B0604020202020204" pitchFamily="34" charset="0"/>
              </a:rPr>
            </a:br>
            <a:r>
              <a:rPr lang="en-US" sz="8000" dirty="0" smtClean="0">
                <a:solidFill>
                  <a:prstClr val="black"/>
                </a:solidFill>
                <a:latin typeface="Arial" panose="020B0604020202020204" pitchFamily="34" charset="0"/>
                <a:cs typeface="Arial" panose="020B0604020202020204" pitchFamily="34" charset="0"/>
              </a:rPr>
              <a:t>FAX: 860-807-2062 or e-mail to : </a:t>
            </a:r>
            <a:r>
              <a:rPr lang="en-US" sz="8000" dirty="0" smtClean="0">
                <a:solidFill>
                  <a:prstClr val="black"/>
                </a:solidFill>
                <a:latin typeface="Arial" panose="020B0604020202020204" pitchFamily="34" charset="0"/>
                <a:cs typeface="Arial" panose="020B0604020202020204" pitchFamily="34" charset="0"/>
                <a:hlinkClick r:id="rId4"/>
              </a:rPr>
              <a:t>Idalia.Thayer@ct.gov</a:t>
            </a:r>
            <a:r>
              <a:rPr lang="en-US" sz="8000" dirty="0" smtClean="0">
                <a:solidFill>
                  <a:prstClr val="black"/>
                </a:solidFill>
                <a:latin typeface="Arial" panose="020B0604020202020204" pitchFamily="34" charset="0"/>
                <a:cs typeface="Arial" panose="020B0604020202020204" pitchFamily="34" charset="0"/>
              </a:rPr>
              <a:t> </a:t>
            </a:r>
            <a:endParaRPr lang="en-US" sz="8000" dirty="0">
              <a:solidFill>
                <a:prstClr val="black"/>
              </a:solidFill>
              <a:latin typeface="Arial" panose="020B0604020202020204" pitchFamily="34" charset="0"/>
              <a:cs typeface="Arial" panose="020B0604020202020204" pitchFamily="34" charset="0"/>
            </a:endParaRPr>
          </a:p>
          <a:p>
            <a:pPr marL="12700" lvl="0" indent="0">
              <a:lnSpc>
                <a:spcPts val="3170"/>
              </a:lnSpc>
              <a:spcBef>
                <a:spcPts val="158"/>
              </a:spcBef>
              <a:buNone/>
            </a:pP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524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17460"/>
          </a:xfrm>
        </p:spPr>
        <p:txBody>
          <a:bodyPr>
            <a:normAutofit fontScale="90000"/>
          </a:bodyPr>
          <a:lstStyle/>
          <a:p>
            <a:r>
              <a:rPr lang="en-US" sz="4000" dirty="0" smtClean="0">
                <a:solidFill>
                  <a:schemeClr val="tx2"/>
                </a:solidFill>
                <a:latin typeface="Arial"/>
                <a:cs typeface="Arial"/>
              </a:rPr>
              <a:t>CARS Updates</a:t>
            </a:r>
            <a:endParaRPr lang="en-US" sz="4000" dirty="0">
              <a:solidFill>
                <a:schemeClr val="tx2"/>
              </a:solidFill>
              <a:latin typeface="Arial"/>
              <a:cs typeface="Arial"/>
            </a:endParaRPr>
          </a:p>
        </p:txBody>
      </p:sp>
      <p:sp>
        <p:nvSpPr>
          <p:cNvPr id="4" name="Title 8"/>
          <p:cNvSpPr>
            <a:spLocks noGrp="1"/>
          </p:cNvSpPr>
          <p:nvPr>
            <p:ph idx="1"/>
          </p:nvPr>
        </p:nvSpPr>
        <p:spPr>
          <a:xfrm>
            <a:off x="631577" y="959005"/>
            <a:ext cx="7884826" cy="5426927"/>
          </a:xfrm>
        </p:spPr>
        <p:txBody>
          <a:bodyPr>
            <a:noAutofit/>
          </a:bodyPr>
          <a:lstStyle/>
          <a:p>
            <a:r>
              <a:rPr lang="en-US" altLang="en-US" sz="2000" dirty="0" smtClean="0">
                <a:latin typeface="Arial" panose="020B0604020202020204" pitchFamily="34" charset="0"/>
                <a:cs typeface="Arial" panose="020B0604020202020204" pitchFamily="34" charset="0"/>
              </a:rPr>
              <a:t>The FY 2016-2017 CARS Manual of Polices and Guidelines may be accessed from the CSDE Web site at</a:t>
            </a:r>
          </a:p>
          <a:p>
            <a:pPr marL="400050" lvl="1" indent="0">
              <a:buNone/>
            </a:pPr>
            <a:r>
              <a:rPr lang="en-US" altLang="en-US" sz="1400" dirty="0">
                <a:latin typeface="Arial" panose="020B0604020202020204" pitchFamily="34" charset="0"/>
                <a:cs typeface="Arial" panose="020B0604020202020204" pitchFamily="34" charset="0"/>
                <a:hlinkClick r:id="rId3"/>
              </a:rPr>
              <a:t>http://</a:t>
            </a:r>
            <a:r>
              <a:rPr lang="en-US" altLang="en-US" sz="1400" dirty="0" smtClean="0">
                <a:latin typeface="Arial" panose="020B0604020202020204" pitchFamily="34" charset="0"/>
                <a:cs typeface="Arial" panose="020B0604020202020204" pitchFamily="34" charset="0"/>
                <a:hlinkClick r:id="rId3"/>
              </a:rPr>
              <a:t>www.sde.ct.gov/sde/lib/sde/PDF/DEPS/Adult/accountability/ccspolicies.pdf</a:t>
            </a:r>
            <a:endParaRPr lang="en-US" altLang="en-US" sz="1400" dirty="0" smtClean="0">
              <a:latin typeface="Arial" panose="020B0604020202020204" pitchFamily="34" charset="0"/>
              <a:cs typeface="Arial" panose="020B0604020202020204" pitchFamily="34" charset="0"/>
            </a:endParaRPr>
          </a:p>
          <a:p>
            <a:pPr>
              <a:defRPr/>
            </a:pPr>
            <a:r>
              <a:rPr lang="en-US" sz="2200" dirty="0">
                <a:latin typeface="Arial" panose="020B0604020202020204" pitchFamily="34" charset="0"/>
                <a:cs typeface="Arial" panose="020B0604020202020204" pitchFamily="34" charset="0"/>
              </a:rPr>
              <a:t>CARS Data Administrators are reminded to:</a:t>
            </a:r>
          </a:p>
          <a:p>
            <a:pPr lvl="1">
              <a:buFont typeface="Courier New" panose="02070309020205020404" pitchFamily="49" charset="0"/>
              <a:buChar char="o"/>
              <a:defRPr/>
            </a:pPr>
            <a:r>
              <a:rPr lang="en-US" sz="2000" dirty="0" smtClean="0">
                <a:latin typeface="Arial" panose="020B0604020202020204" pitchFamily="34" charset="0"/>
                <a:cs typeface="Arial" panose="020B0604020202020204" pitchFamily="34" charset="0"/>
              </a:rPr>
              <a:t>Review </a:t>
            </a:r>
            <a:r>
              <a:rPr lang="en-US" sz="2000" dirty="0">
                <a:latin typeface="Arial" panose="020B0604020202020204" pitchFamily="34" charset="0"/>
                <a:cs typeface="Arial" panose="020B0604020202020204" pitchFamily="34" charset="0"/>
              </a:rPr>
              <a:t>the user list and the access levels users have to  CARS; and</a:t>
            </a:r>
          </a:p>
          <a:p>
            <a:pPr lvl="1">
              <a:buFont typeface="Courier New" panose="02070309020205020404" pitchFamily="49" charset="0"/>
              <a:buChar char="o"/>
              <a:defRPr/>
            </a:pPr>
            <a:r>
              <a:rPr lang="en-US" sz="2000" dirty="0" smtClean="0">
                <a:latin typeface="Arial" panose="020B0604020202020204" pitchFamily="34" charset="0"/>
                <a:cs typeface="Arial" panose="020B0604020202020204" pitchFamily="34" charset="0"/>
              </a:rPr>
              <a:t>Check </a:t>
            </a:r>
            <a:r>
              <a:rPr lang="en-US" sz="2000" i="1" dirty="0">
                <a:latin typeface="Arial" panose="020B0604020202020204" pitchFamily="34" charset="0"/>
                <a:cs typeface="Arial" panose="020B0604020202020204" pitchFamily="34" charset="0"/>
              </a:rPr>
              <a:t>“not active” </a:t>
            </a:r>
            <a:r>
              <a:rPr lang="en-US" sz="2000" dirty="0">
                <a:latin typeface="Arial" panose="020B0604020202020204" pitchFamily="34" charset="0"/>
                <a:cs typeface="Arial" panose="020B0604020202020204" pitchFamily="34" charset="0"/>
              </a:rPr>
              <a:t>for any users who are no longer with the program</a:t>
            </a:r>
          </a:p>
          <a:p>
            <a:pPr lvl="1">
              <a:buFont typeface="Courier New" panose="02070309020205020404" pitchFamily="49" charset="0"/>
              <a:buChar char="o"/>
              <a:defRPr/>
            </a:pPr>
            <a:r>
              <a:rPr lang="en-US" sz="2000" dirty="0">
                <a:latin typeface="Arial" panose="020B0604020202020204" pitchFamily="34" charset="0"/>
                <a:cs typeface="Arial" panose="020B0604020202020204" pitchFamily="34" charset="0"/>
              </a:rPr>
              <a:t>Edit/Update “Years of Teaching Experience in Adult Education” on the Staff Screen for </a:t>
            </a:r>
          </a:p>
          <a:p>
            <a:pPr lvl="2">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Less than 1 Year</a:t>
            </a:r>
          </a:p>
          <a:p>
            <a:pPr lvl="2">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1-3 Years</a:t>
            </a:r>
          </a:p>
          <a:p>
            <a:pPr lvl="2">
              <a:buFont typeface="Courier New" panose="02070309020205020404" pitchFamily="49" charset="0"/>
              <a:buChar char="o"/>
              <a:defRPr/>
            </a:pPr>
            <a:r>
              <a:rPr lang="en-US" sz="1600" dirty="0">
                <a:latin typeface="Arial" panose="020B0604020202020204" pitchFamily="34" charset="0"/>
                <a:cs typeface="Arial" panose="020B0604020202020204" pitchFamily="34" charset="0"/>
              </a:rPr>
              <a:t>More than 3 </a:t>
            </a:r>
            <a:r>
              <a:rPr lang="en-US" sz="1600" dirty="0" smtClean="0">
                <a:latin typeface="Arial" panose="020B0604020202020204" pitchFamily="34" charset="0"/>
                <a:cs typeface="Arial" panose="020B0604020202020204" pitchFamily="34" charset="0"/>
              </a:rPr>
              <a:t>Years</a:t>
            </a:r>
          </a:p>
          <a:p>
            <a:pPr>
              <a:defRPr/>
            </a:pPr>
            <a:r>
              <a:rPr lang="en-US" sz="2000" dirty="0">
                <a:latin typeface="Arial" panose="020B0604020202020204" pitchFamily="34" charset="0"/>
                <a:cs typeface="Arial" panose="020B0604020202020204" pitchFamily="34" charset="0"/>
              </a:rPr>
              <a:t>CARS Data Entry Timelines (see CARS Policy Manual)</a:t>
            </a:r>
          </a:p>
          <a:p>
            <a:pPr lvl="2">
              <a:defRPr/>
            </a:pPr>
            <a:endParaRPr lang="en-US" altLang="en-US" sz="100" dirty="0">
              <a:latin typeface="Arial" panose="020B0604020202020204" pitchFamily="34" charset="0"/>
              <a:cs typeface="Arial" panose="020B0604020202020204" pitchFamily="34" charset="0"/>
            </a:endParaRPr>
          </a:p>
          <a:p>
            <a:pPr lvl="2">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By October </a:t>
            </a:r>
            <a:r>
              <a:rPr lang="en-US" altLang="en-US" sz="1400" dirty="0" smtClean="0">
                <a:latin typeface="Arial" panose="020B0604020202020204" pitchFamily="34" charset="0"/>
                <a:cs typeface="Arial" panose="020B0604020202020204" pitchFamily="34" charset="0"/>
              </a:rPr>
              <a:t>28 - Enter </a:t>
            </a:r>
            <a:r>
              <a:rPr lang="en-US" altLang="en-US" sz="1400" dirty="0">
                <a:latin typeface="Arial" panose="020B0604020202020204" pitchFamily="34" charset="0"/>
                <a:cs typeface="Arial" panose="020B0604020202020204" pitchFamily="34" charset="0"/>
              </a:rPr>
              <a:t>September </a:t>
            </a:r>
            <a:r>
              <a:rPr lang="en-US" altLang="en-US" sz="1400" dirty="0" smtClean="0">
                <a:latin typeface="Arial" panose="020B0604020202020204" pitchFamily="34" charset="0"/>
                <a:cs typeface="Arial" panose="020B0604020202020204" pitchFamily="34" charset="0"/>
              </a:rPr>
              <a:t>Attendance   </a:t>
            </a:r>
            <a:endParaRPr lang="en-US" altLang="en-US" sz="1400" dirty="0">
              <a:latin typeface="Arial" panose="020B0604020202020204" pitchFamily="34" charset="0"/>
              <a:cs typeface="Arial" panose="020B0604020202020204" pitchFamily="34" charset="0"/>
            </a:endParaRPr>
          </a:p>
          <a:p>
            <a:pPr lvl="2">
              <a:buFont typeface="Courier New" panose="02070309020205020404" pitchFamily="49" charset="0"/>
              <a:buChar char="o"/>
            </a:pPr>
            <a:r>
              <a:rPr lang="en-US" altLang="en-US" sz="1400" dirty="0">
                <a:latin typeface="Arial" panose="020B0604020202020204" pitchFamily="34" charset="0"/>
                <a:cs typeface="Arial" panose="020B0604020202020204" pitchFamily="34" charset="0"/>
              </a:rPr>
              <a:t>July 21, 2017 – Complete all data entry and ensure data is error free</a:t>
            </a:r>
          </a:p>
          <a:p>
            <a:pPr lvl="2">
              <a:buFont typeface="Courier New" panose="02070309020205020404" pitchFamily="49" charset="0"/>
              <a:buChar char="o"/>
              <a:defRPr/>
            </a:pPr>
            <a:endParaRPr lang="en-US" sz="1600" dirty="0">
              <a:latin typeface="Arial" panose="020B0604020202020204" pitchFamily="34" charset="0"/>
              <a:cs typeface="Arial" panose="020B0604020202020204" pitchFamily="34" charset="0"/>
            </a:endParaRPr>
          </a:p>
          <a:p>
            <a:pPr marL="0" indent="0">
              <a:buNone/>
              <a:defRPr/>
            </a:pPr>
            <a:endParaRPr lang="en-US" sz="2200" dirty="0">
              <a:latin typeface="Arial" panose="020B0604020202020204" pitchFamily="34" charset="0"/>
              <a:cs typeface="Arial" panose="020B0604020202020204" pitchFamily="34" charset="0"/>
            </a:endParaRPr>
          </a:p>
          <a:p>
            <a:pPr marL="0" indent="0" eaLnBrk="1" hangingPunct="1">
              <a:buNone/>
            </a:pPr>
            <a:endParaRPr lang="en-US" alt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71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CARS Updates continued</a:t>
            </a:r>
            <a:endParaRPr lang="en-US" sz="4000" dirty="0">
              <a:solidFill>
                <a:schemeClr val="tx2"/>
              </a:solidFill>
              <a:latin typeface="Arial"/>
              <a:cs typeface="Arial"/>
            </a:endParaRPr>
          </a:p>
        </p:txBody>
      </p:sp>
      <p:sp>
        <p:nvSpPr>
          <p:cNvPr id="4" name="Title 8"/>
          <p:cNvSpPr>
            <a:spLocks noGrp="1"/>
          </p:cNvSpPr>
          <p:nvPr>
            <p:ph idx="1"/>
          </p:nvPr>
        </p:nvSpPr>
        <p:spPr>
          <a:xfrm>
            <a:off x="554636" y="1199213"/>
            <a:ext cx="8132164" cy="4617928"/>
          </a:xfrm>
        </p:spPr>
        <p:txBody>
          <a:bodyPr>
            <a:noAutofit/>
          </a:bodyPr>
          <a:lstStyle/>
          <a:p>
            <a:r>
              <a:rPr lang="en-US" altLang="en-US" sz="2400" dirty="0" smtClean="0">
                <a:latin typeface="Arial" panose="020B0604020202020204" pitchFamily="34" charset="0"/>
                <a:cs typeface="Arial" panose="020B0604020202020204" pitchFamily="34" charset="0"/>
                <a:hlinkClick r:id="rId2"/>
              </a:rPr>
              <a:t>ewhelpdesk@ca.com</a:t>
            </a:r>
            <a:r>
              <a:rPr lang="en-US" altLang="en-US" sz="2400" dirty="0" smtClean="0">
                <a:latin typeface="Arial" panose="020B0604020202020204" pitchFamily="34" charset="0"/>
                <a:cs typeface="Arial" panose="020B0604020202020204" pitchFamily="34" charset="0"/>
              </a:rPr>
              <a:t> for a faster response to CARS questions, concerns, technical needs, etc. </a:t>
            </a:r>
          </a:p>
          <a:p>
            <a:pPr marL="0" indent="0">
              <a:buNone/>
            </a:pPr>
            <a:endParaRPr lang="en-US" altLang="en-US" sz="2400" dirty="0" smtClean="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TOPS Exchange(TE)/CARS, CASAS WIOA Message</a:t>
            </a:r>
          </a:p>
          <a:p>
            <a:pPr lvl="1">
              <a:buFont typeface="Courier New" panose="02070309020205020404" pitchFamily="49" charset="0"/>
              <a:buChar char="o"/>
            </a:pPr>
            <a:r>
              <a:rPr lang="en-US" sz="1600" b="1" dirty="0">
                <a:solidFill>
                  <a:srgbClr val="FF0000"/>
                </a:solidFill>
              </a:rPr>
              <a:t>IMPORTANT NOTICE</a:t>
            </a:r>
            <a:r>
              <a:rPr lang="en-US" sz="1600" dirty="0">
                <a:solidFill>
                  <a:srgbClr val="FF0000"/>
                </a:solidFill>
              </a:rPr>
              <a:t/>
            </a:r>
            <a:br>
              <a:rPr lang="en-US" sz="1600" dirty="0">
                <a:solidFill>
                  <a:srgbClr val="FF0000"/>
                </a:solidFill>
              </a:rPr>
            </a:br>
            <a:r>
              <a:rPr lang="en-US" sz="1600" dirty="0">
                <a:solidFill>
                  <a:srgbClr val="FF0000"/>
                </a:solidFill>
              </a:rPr>
              <a:t>All import file layouts have been revised to meet the new WIOA data requirements. If your 3rd Party attendance vendor has not yet made these changes for WIOA you can continue to use the old WIA files temporarily. Please advise your vendor to implement the new specifications soon in order to be compliant with WIOA</a:t>
            </a:r>
            <a:r>
              <a:rPr lang="en-US" sz="1600" dirty="0" smtClean="0">
                <a:solidFill>
                  <a:srgbClr val="FF0000"/>
                </a:solidFill>
              </a:rPr>
              <a:t>.</a:t>
            </a:r>
            <a:endParaRPr lang="en-US" sz="1600" dirty="0">
              <a:solidFill>
                <a:srgbClr val="FF0000"/>
              </a:solidFill>
            </a:endParaRP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CARS Redesign	</a:t>
            </a:r>
          </a:p>
          <a:p>
            <a:pPr lvl="2">
              <a:buFont typeface="Courier New" panose="02070309020205020404" pitchFamily="49" charset="0"/>
              <a:buChar char="o"/>
            </a:pPr>
            <a:r>
              <a:rPr lang="en-US" altLang="en-US" dirty="0" smtClean="0">
                <a:latin typeface="Arial" panose="020B0604020202020204" pitchFamily="34" charset="0"/>
                <a:cs typeface="Arial" panose="020B0604020202020204" pitchFamily="34" charset="0"/>
              </a:rPr>
              <a:t>Email your feedback to ewhelpdesk@ca.com</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09" y="118590"/>
            <a:ext cx="1459148" cy="1005672"/>
          </a:xfrm>
          <a:prstGeom prst="rect">
            <a:avLst/>
          </a:prstGeom>
        </p:spPr>
      </p:pic>
    </p:spTree>
    <p:extLst>
      <p:ext uri="{BB962C8B-B14F-4D97-AF65-F5344CB8AC3E}">
        <p14:creationId xmlns:p14="http://schemas.microsoft.com/office/powerpoint/2010/main" val="346867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Other Updates</a:t>
            </a:r>
            <a:endParaRPr lang="en-US" sz="4000" dirty="0">
              <a:solidFill>
                <a:schemeClr val="tx2"/>
              </a:solidFill>
              <a:latin typeface="Arial"/>
              <a:cs typeface="Arial"/>
            </a:endParaRPr>
          </a:p>
        </p:txBody>
      </p:sp>
      <p:sp>
        <p:nvSpPr>
          <p:cNvPr id="4" name="Title 8"/>
          <p:cNvSpPr>
            <a:spLocks noGrp="1"/>
          </p:cNvSpPr>
          <p:nvPr>
            <p:ph idx="1"/>
          </p:nvPr>
        </p:nvSpPr>
        <p:spPr>
          <a:xfrm>
            <a:off x="714027" y="1280310"/>
            <a:ext cx="8132164" cy="4868820"/>
          </a:xfrm>
        </p:spPr>
        <p:txBody>
          <a:bodyPr>
            <a:noAutofit/>
          </a:bodyPr>
          <a:lstStyle/>
          <a:p>
            <a:r>
              <a:rPr lang="en-US" altLang="en-US" sz="2800" dirty="0" smtClean="0">
                <a:latin typeface="Arial" panose="020B0604020202020204" pitchFamily="34" charset="0"/>
                <a:cs typeface="Arial" panose="020B0604020202020204" pitchFamily="34" charset="0"/>
              </a:rPr>
              <a:t>E tests are now $1.10 per unit for 2016-17</a:t>
            </a:r>
          </a:p>
          <a:p>
            <a:pPr marL="0" indent="0">
              <a:buNone/>
            </a:pPr>
            <a:endParaRPr lang="en-US" altLang="en-US" sz="2800" dirty="0">
              <a:latin typeface="Arial" panose="020B0604020202020204" pitchFamily="34" charset="0"/>
              <a:cs typeface="Arial" panose="020B0604020202020204" pitchFamily="34" charset="0"/>
            </a:endParaRPr>
          </a:p>
          <a:p>
            <a:r>
              <a:rPr lang="en-US" altLang="en-US" sz="2800" dirty="0" smtClean="0">
                <a:latin typeface="Arial" panose="020B0604020202020204" pitchFamily="34" charset="0"/>
                <a:cs typeface="Arial" panose="020B0604020202020204" pitchFamily="34" charset="0"/>
              </a:rPr>
              <a:t>The Connecticut Competency System (CCS) Manual of Assessment Policies and Guidelines may be accessed from the CSDE Web site at</a:t>
            </a:r>
          </a:p>
          <a:p>
            <a:pPr marL="400050" lvl="1" indent="0">
              <a:buNone/>
            </a:pPr>
            <a:r>
              <a:rPr lang="en-US" altLang="en-US" sz="1600" dirty="0" smtClean="0">
                <a:latin typeface="Arial" panose="020B0604020202020204" pitchFamily="34" charset="0"/>
                <a:cs typeface="Arial" panose="020B0604020202020204" pitchFamily="34" charset="0"/>
                <a:hlinkClick r:id="rId3"/>
              </a:rPr>
              <a:t>http://www.sde.ct.gov/sde/lib/sde/PDF/DEPS/Adult/accountability/ccspolicies.pdf</a:t>
            </a:r>
            <a:endParaRPr lang="en-US" altLang="en-US" sz="1600" dirty="0" smtClean="0">
              <a:latin typeface="Arial" panose="020B0604020202020204" pitchFamily="34" charset="0"/>
              <a:cs typeface="Arial" panose="020B0604020202020204" pitchFamily="34" charset="0"/>
            </a:endParaRPr>
          </a:p>
          <a:p>
            <a:pPr marL="400050" lvl="1" indent="0">
              <a:buNone/>
            </a:pPr>
            <a:endParaRPr lang="en-US" altLang="en-US" sz="16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Test security agreements are due to Aileen Halloran by October 7. Email was sent to all program directors on September 21.</a:t>
            </a:r>
          </a:p>
          <a:p>
            <a:pPr marL="400050" lvl="1" indent="0">
              <a:buNone/>
            </a:pPr>
            <a:endParaRPr lang="en-US" altLang="en-US" sz="1600" dirty="0">
              <a:latin typeface="Arial" panose="020B0604020202020204" pitchFamily="34" charset="0"/>
              <a:cs typeface="Arial" panose="020B0604020202020204" pitchFamily="34" charset="0"/>
            </a:endParaRPr>
          </a:p>
          <a:p>
            <a:pPr marL="400050" lvl="1" indent="0">
              <a:buNone/>
            </a:pPr>
            <a:endParaRPr lang="en-US" altLang="en-US" sz="1600" dirty="0">
              <a:latin typeface="Arial" panose="020B0604020202020204" pitchFamily="34" charset="0"/>
              <a:cs typeface="Arial" panose="020B0604020202020204" pitchFamily="34" charset="0"/>
            </a:endParaRPr>
          </a:p>
          <a:p>
            <a:pPr marL="400050" lvl="1" indent="0">
              <a:buNone/>
            </a:pPr>
            <a:endParaRPr lang="en-US" alt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520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latin typeface="Arial" panose="020B0604020202020204" pitchFamily="34" charset="0"/>
                <a:cs typeface="Arial" panose="020B0604020202020204" pitchFamily="34" charset="0"/>
              </a:rPr>
              <a:t>State Grant </a:t>
            </a:r>
            <a:r>
              <a:rPr lang="en-US" dirty="0" smtClean="0">
                <a:solidFill>
                  <a:schemeClr val="tx2"/>
                </a:solidFill>
                <a:latin typeface="Arial" panose="020B0604020202020204" pitchFamily="34" charset="0"/>
                <a:cs typeface="Arial" panose="020B0604020202020204" pitchFamily="34" charset="0"/>
              </a:rPr>
              <a:t>Update</a:t>
            </a:r>
            <a:endParaRPr lang="en-US" dirty="0">
              <a:latin typeface="Arial"/>
              <a:cs typeface="Aria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15538263"/>
              </p:ext>
            </p:extLst>
          </p:nvPr>
        </p:nvGraphicFramePr>
        <p:xfrm>
          <a:off x="592110" y="1600200"/>
          <a:ext cx="7907312" cy="3894165"/>
        </p:xfrm>
        <a:graphic>
          <a:graphicData uri="http://schemas.openxmlformats.org/drawingml/2006/table">
            <a:tbl>
              <a:tblPr firstRow="1" bandRow="1">
                <a:tableStyleId>{5C22544A-7EE6-4342-B048-85BDC9FD1C3A}</a:tableStyleId>
              </a:tblPr>
              <a:tblGrid>
                <a:gridCol w="1976828"/>
                <a:gridCol w="1976828"/>
                <a:gridCol w="1976828"/>
                <a:gridCol w="1976828"/>
              </a:tblGrid>
              <a:tr h="750378">
                <a:tc gridSpan="4">
                  <a:txBody>
                    <a:bodyPr/>
                    <a:lstStyle/>
                    <a:p>
                      <a:pPr algn="ctr"/>
                      <a:r>
                        <a:rPr lang="en-US" sz="3200" dirty="0" smtClean="0"/>
                        <a:t>FY 2016-2017</a:t>
                      </a:r>
                      <a:endParaRPr lang="en-US" sz="3200"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137947">
                <a:tc>
                  <a:txBody>
                    <a:bodyPr/>
                    <a:lstStyle/>
                    <a:p>
                      <a:r>
                        <a:rPr lang="en-US" sz="2000" dirty="0" smtClean="0"/>
                        <a:t>Recommended</a:t>
                      </a:r>
                      <a:r>
                        <a:rPr lang="en-US" sz="2000" baseline="0" dirty="0" smtClean="0"/>
                        <a:t> Appropriation</a:t>
                      </a:r>
                      <a:endParaRPr lang="en-US" sz="2000" dirty="0"/>
                    </a:p>
                  </a:txBody>
                  <a:tcPr anchor="ctr"/>
                </a:tc>
                <a:tc>
                  <a:txBody>
                    <a:bodyPr/>
                    <a:lstStyle/>
                    <a:p>
                      <a:r>
                        <a:rPr lang="en-US" sz="2000" dirty="0" smtClean="0"/>
                        <a:t>Adult Education Appropriation</a:t>
                      </a:r>
                      <a:endParaRPr lang="en-US" sz="2000" dirty="0"/>
                    </a:p>
                  </a:txBody>
                  <a:tcPr anchor="ctr"/>
                </a:tc>
                <a:tc>
                  <a:txBody>
                    <a:bodyPr/>
                    <a:lstStyle/>
                    <a:p>
                      <a:r>
                        <a:rPr lang="en-US" sz="2000" dirty="0" smtClean="0"/>
                        <a:t>Grant Amount Available to Towns, Districts and </a:t>
                      </a:r>
                      <a:r>
                        <a:rPr lang="en-US" sz="2000" baseline="0" dirty="0" smtClean="0"/>
                        <a:t> Cooperating Eligible Entities</a:t>
                      </a:r>
                      <a:endParaRPr lang="en-US" sz="2000" dirty="0"/>
                    </a:p>
                  </a:txBody>
                  <a:tcPr anchor="ctr"/>
                </a:tc>
                <a:tc>
                  <a:txBody>
                    <a:bodyPr/>
                    <a:lstStyle/>
                    <a:p>
                      <a:pPr algn="l"/>
                      <a:r>
                        <a:rPr lang="en-US" sz="2000" dirty="0" smtClean="0"/>
                        <a:t>ED-244/244A Preliminary Requests</a:t>
                      </a:r>
                    </a:p>
                    <a:p>
                      <a:endParaRPr lang="en-US" dirty="0"/>
                    </a:p>
                  </a:txBody>
                  <a:tcPr anchor="ctr"/>
                </a:tc>
              </a:tr>
              <a:tr h="443239">
                <a:tc>
                  <a:txBody>
                    <a:bodyPr/>
                    <a:lstStyle/>
                    <a:p>
                      <a:pPr algn="ctr"/>
                      <a:r>
                        <a:rPr lang="en-US" sz="2000" b="1" dirty="0" smtClean="0"/>
                        <a:t>$21,035,200</a:t>
                      </a:r>
                      <a:endParaRPr lang="en-US" sz="2000" b="1" dirty="0"/>
                    </a:p>
                  </a:txBody>
                  <a:tcPr anchor="ctr"/>
                </a:tc>
                <a:tc>
                  <a:txBody>
                    <a:bodyPr/>
                    <a:lstStyle/>
                    <a:p>
                      <a:pPr algn="ctr"/>
                      <a:r>
                        <a:rPr lang="en-US" sz="2000" b="1" dirty="0" smtClean="0"/>
                        <a:t>$20,383,960</a:t>
                      </a:r>
                      <a:endParaRPr lang="en-US" sz="2000" b="1" dirty="0"/>
                    </a:p>
                  </a:txBody>
                  <a:tcPr anchor="ctr"/>
                </a:tc>
                <a:tc>
                  <a:txBody>
                    <a:bodyPr/>
                    <a:lstStyle/>
                    <a:p>
                      <a:pPr algn="ctr"/>
                      <a:r>
                        <a:rPr lang="en-US" sz="2000" b="1" dirty="0" smtClean="0"/>
                        <a:t>$18,987,762</a:t>
                      </a:r>
                      <a:endParaRPr lang="en-US" sz="2000" b="1" dirty="0"/>
                    </a:p>
                  </a:txBody>
                  <a:tcPr anchor="ctr"/>
                </a:tc>
                <a:tc>
                  <a:txBody>
                    <a:bodyPr/>
                    <a:lstStyle/>
                    <a:p>
                      <a:pPr algn="ctr"/>
                      <a:endParaRPr lang="en-US" sz="2000" b="1" dirty="0" smtClean="0"/>
                    </a:p>
                    <a:p>
                      <a:pPr algn="ctr"/>
                      <a:r>
                        <a:rPr lang="en-US" sz="2000" b="1" dirty="0" smtClean="0"/>
                        <a:t>$21,076,416</a:t>
                      </a:r>
                    </a:p>
                    <a:p>
                      <a:pPr algn="ctr"/>
                      <a:endParaRPr lang="en-US" sz="2000" b="1" dirty="0"/>
                    </a:p>
                  </a:txBody>
                  <a:tcPr anchor="ctr"/>
                </a:tc>
              </a:tr>
            </a:tbl>
          </a:graphicData>
        </a:graphic>
      </p:graphicFrame>
    </p:spTree>
    <p:extLst>
      <p:ext uri="{BB962C8B-B14F-4D97-AF65-F5344CB8AC3E}">
        <p14:creationId xmlns:p14="http://schemas.microsoft.com/office/powerpoint/2010/main" val="903148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latin typeface="Arial" panose="020B0604020202020204" pitchFamily="34" charset="0"/>
                <a:cs typeface="Arial" panose="020B0604020202020204" pitchFamily="34" charset="0"/>
              </a:rPr>
              <a:t>State Grant Update</a:t>
            </a:r>
          </a:p>
        </p:txBody>
      </p:sp>
      <p:sp>
        <p:nvSpPr>
          <p:cNvPr id="6" name="Content Placeholder 5"/>
          <p:cNvSpPr>
            <a:spLocks noGrp="1"/>
          </p:cNvSpPr>
          <p:nvPr>
            <p:ph idx="1"/>
          </p:nvPr>
        </p:nvSpPr>
        <p:spPr>
          <a:xfrm>
            <a:off x="457200" y="1192193"/>
            <a:ext cx="8229600" cy="4788882"/>
          </a:xfrm>
        </p:spPr>
        <p:txBody>
          <a:bodyPr>
            <a:normAutofit/>
          </a:bodyPr>
          <a:lstStyle/>
          <a:p>
            <a:pPr marL="0" indent="0">
              <a:buNone/>
            </a:pPr>
            <a:r>
              <a:rPr lang="en-US" sz="3000" b="1" dirty="0" smtClean="0">
                <a:latin typeface="Arial"/>
                <a:cs typeface="Arial"/>
              </a:rPr>
              <a:t>FY 2016-17</a:t>
            </a:r>
          </a:p>
          <a:p>
            <a:pPr marL="0" indent="0">
              <a:buNone/>
            </a:pPr>
            <a:endParaRPr lang="en-US" sz="1000" b="1" dirty="0" smtClean="0">
              <a:latin typeface="Arial"/>
              <a:cs typeface="Arial"/>
            </a:endParaRPr>
          </a:p>
          <a:p>
            <a:r>
              <a:rPr lang="en-US" sz="2400" dirty="0" smtClean="0">
                <a:latin typeface="Arial" panose="020B0604020202020204" pitchFamily="34" charset="0"/>
                <a:cs typeface="Arial" panose="020B0604020202020204" pitchFamily="34" charset="0"/>
              </a:rPr>
              <a:t>Preliminary Adult </a:t>
            </a:r>
            <a:r>
              <a:rPr lang="en-US" sz="2400" dirty="0">
                <a:latin typeface="Arial" panose="020B0604020202020204" pitchFamily="34" charset="0"/>
                <a:cs typeface="Arial" panose="020B0604020202020204" pitchFamily="34" charset="0"/>
              </a:rPr>
              <a:t>Education State Grant Award Letters and </a:t>
            </a:r>
            <a:r>
              <a:rPr lang="en-US" sz="2400" dirty="0" smtClean="0">
                <a:latin typeface="Arial" panose="020B0604020202020204" pitchFamily="34" charset="0"/>
                <a:cs typeface="Arial" panose="020B0604020202020204" pitchFamily="34" charset="0"/>
              </a:rPr>
              <a:t>ED-114 </a:t>
            </a:r>
            <a:r>
              <a:rPr lang="en-US" sz="2400" dirty="0">
                <a:latin typeface="Arial" panose="020B0604020202020204" pitchFamily="34" charset="0"/>
                <a:cs typeface="Arial" panose="020B0604020202020204" pitchFamily="34" charset="0"/>
              </a:rPr>
              <a:t>Budgets have been disseminated to all school </a:t>
            </a:r>
            <a:r>
              <a:rPr lang="en-US" sz="2400" dirty="0" smtClean="0">
                <a:latin typeface="Arial" panose="020B0604020202020204" pitchFamily="34" charset="0"/>
                <a:cs typeface="Arial" panose="020B0604020202020204" pitchFamily="34" charset="0"/>
              </a:rPr>
              <a:t>districts </a:t>
            </a:r>
            <a:r>
              <a:rPr lang="en-US" sz="2400" dirty="0">
                <a:latin typeface="Arial" panose="020B0604020202020204" pitchFamily="34" charset="0"/>
                <a:cs typeface="Arial" panose="020B0604020202020204" pitchFamily="34" charset="0"/>
              </a:rPr>
              <a:t>via the State’s </a:t>
            </a:r>
            <a:r>
              <a:rPr lang="en-US" sz="2400" dirty="0" smtClean="0">
                <a:latin typeface="Arial" panose="020B0604020202020204" pitchFamily="34" charset="0"/>
                <a:cs typeface="Arial" panose="020B0604020202020204" pitchFamily="34" charset="0"/>
              </a:rPr>
              <a:t>Pre-payment </a:t>
            </a:r>
            <a:r>
              <a:rPr lang="en-US" sz="2400" dirty="0">
                <a:latin typeface="Arial" panose="020B0604020202020204" pitchFamily="34" charset="0"/>
                <a:cs typeface="Arial" panose="020B0604020202020204" pitchFamily="34" charset="0"/>
              </a:rPr>
              <a:t>Grant </a:t>
            </a:r>
            <a:r>
              <a:rPr lang="en-US" sz="2400" dirty="0" smtClean="0">
                <a:latin typeface="Arial" panose="020B0604020202020204" pitchFamily="34" charset="0"/>
                <a:cs typeface="Arial" panose="020B0604020202020204" pitchFamily="34" charset="0"/>
              </a:rPr>
              <a:t>System</a:t>
            </a:r>
          </a:p>
          <a:p>
            <a:pPr marL="0" indent="0">
              <a:buNone/>
            </a:pPr>
            <a:endParaRPr lang="en-US" sz="10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preliminary </a:t>
            </a:r>
            <a:r>
              <a:rPr lang="en-US" sz="2400" dirty="0">
                <a:latin typeface="Arial" panose="020B0604020202020204" pitchFamily="34" charset="0"/>
                <a:cs typeface="Arial" panose="020B0604020202020204" pitchFamily="34" charset="0"/>
              </a:rPr>
              <a:t>state grant cap percentage </a:t>
            </a:r>
            <a:r>
              <a:rPr lang="en-US" sz="2400" dirty="0" smtClean="0">
                <a:latin typeface="Arial" panose="020B0604020202020204" pitchFamily="34" charset="0"/>
                <a:cs typeface="Arial" panose="020B0604020202020204" pitchFamily="34" charset="0"/>
              </a:rPr>
              <a:t>is approximately 11 percent – the State anticipates there may be additional rescissions</a:t>
            </a:r>
          </a:p>
          <a:p>
            <a:endParaRPr lang="en-US" sz="1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ED-141 Statement of Expenditure Reports were due to the CSDE on September 1, 2016</a:t>
            </a:r>
          </a:p>
          <a:p>
            <a:pPr marL="0" indent="0">
              <a:buNone/>
            </a:pPr>
            <a:endParaRPr lang="en-US" sz="2800" dirty="0"/>
          </a:p>
          <a:p>
            <a:pPr marL="0" indent="0">
              <a:buNone/>
            </a:pPr>
            <a:endParaRPr lang="en-US" sz="2800" b="1" dirty="0">
              <a:latin typeface="Arial"/>
              <a:cs typeface="Arial"/>
            </a:endParaRPr>
          </a:p>
        </p:txBody>
      </p:sp>
    </p:spTree>
    <p:extLst>
      <p:ext uri="{BB962C8B-B14F-4D97-AF65-F5344CB8AC3E}">
        <p14:creationId xmlns:p14="http://schemas.microsoft.com/office/powerpoint/2010/main" val="2992310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49193"/>
            <a:ext cx="8229600" cy="1143000"/>
          </a:xfrm>
        </p:spPr>
        <p:txBody>
          <a:bodyPr/>
          <a:lstStyle/>
          <a:p>
            <a:r>
              <a:rPr lang="en-US" dirty="0" smtClean="0">
                <a:solidFill>
                  <a:schemeClr val="tx2"/>
                </a:solidFill>
                <a:latin typeface="Arial" panose="020B0604020202020204" pitchFamily="34" charset="0"/>
                <a:cs typeface="Arial" panose="020B0604020202020204" pitchFamily="34" charset="0"/>
              </a:rPr>
              <a:t>Career Pathways</a:t>
            </a:r>
            <a:endParaRPr lang="en-US" dirty="0">
              <a:solidFill>
                <a:schemeClr val="tx2"/>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370115" y="1000604"/>
            <a:ext cx="8229600" cy="4788882"/>
          </a:xfrm>
        </p:spPr>
        <p:txBody>
          <a:bodyPr>
            <a:normAutofit fontScale="92500" lnSpcReduction="20000"/>
          </a:bodyPr>
          <a:lstStyle/>
          <a:p>
            <a:pPr marL="0" indent="0">
              <a:buNone/>
            </a:pPr>
            <a:r>
              <a:rPr lang="en-US" dirty="0" smtClean="0">
                <a:cs typeface="Arial"/>
              </a:rPr>
              <a:t>The Career Pathways Taskforce has been meeting regularly. </a:t>
            </a:r>
          </a:p>
          <a:p>
            <a:pPr marL="0" indent="0" algn="ctr">
              <a:buNone/>
            </a:pPr>
            <a:endParaRPr lang="en-US" sz="2400" dirty="0" smtClean="0">
              <a:latin typeface="Arial"/>
              <a:cs typeface="Arial"/>
            </a:endParaRPr>
          </a:p>
          <a:p>
            <a:pPr marL="0" indent="0" algn="ctr">
              <a:buNone/>
            </a:pPr>
            <a:r>
              <a:rPr lang="en-US" sz="2400" dirty="0" smtClean="0">
                <a:latin typeface="Arial"/>
                <a:cs typeface="Arial"/>
              </a:rPr>
              <a:t>Carol Boin – CREC</a:t>
            </a:r>
            <a:br>
              <a:rPr lang="en-US" sz="2400" dirty="0" smtClean="0">
                <a:latin typeface="Arial"/>
                <a:cs typeface="Arial"/>
              </a:rPr>
            </a:br>
            <a:r>
              <a:rPr lang="en-US" sz="2400" dirty="0" smtClean="0">
                <a:latin typeface="Arial"/>
                <a:cs typeface="Arial"/>
              </a:rPr>
              <a:t>Suzanne Cimochowski – EASTCONN</a:t>
            </a:r>
          </a:p>
          <a:p>
            <a:pPr marL="0" indent="0" algn="ctr">
              <a:buNone/>
            </a:pPr>
            <a:r>
              <a:rPr lang="en-US" sz="2400" dirty="0" smtClean="0">
                <a:latin typeface="Arial"/>
                <a:cs typeface="Arial"/>
              </a:rPr>
              <a:t>Lynn Halligan – Middletown AE</a:t>
            </a:r>
          </a:p>
          <a:p>
            <a:pPr marL="0" indent="0" algn="ctr">
              <a:buNone/>
            </a:pPr>
            <a:r>
              <a:rPr lang="en-US" sz="2400" dirty="0" smtClean="0">
                <a:latin typeface="Arial"/>
                <a:cs typeface="Arial"/>
              </a:rPr>
              <a:t>Jody Huzina – Danbury AE</a:t>
            </a:r>
          </a:p>
          <a:p>
            <a:pPr marL="0" indent="0" algn="ctr">
              <a:buNone/>
            </a:pPr>
            <a:r>
              <a:rPr lang="en-US" sz="2400" dirty="0" smtClean="0">
                <a:latin typeface="Arial"/>
                <a:cs typeface="Arial"/>
              </a:rPr>
              <a:t>David Lee – Manchester AE</a:t>
            </a:r>
          </a:p>
          <a:p>
            <a:pPr marL="0" indent="0" algn="ctr">
              <a:buNone/>
            </a:pPr>
            <a:r>
              <a:rPr lang="en-US" sz="2400" dirty="0" smtClean="0">
                <a:latin typeface="Arial"/>
                <a:cs typeface="Arial"/>
              </a:rPr>
              <a:t>Christy Martin – New Milford AE</a:t>
            </a:r>
          </a:p>
          <a:p>
            <a:pPr marL="0" indent="0" algn="ctr">
              <a:buNone/>
            </a:pPr>
            <a:r>
              <a:rPr lang="en-US" sz="2400" dirty="0" smtClean="0">
                <a:latin typeface="Arial"/>
                <a:cs typeface="Arial"/>
              </a:rPr>
              <a:t>Steven Phelps – Vernon AE</a:t>
            </a:r>
          </a:p>
          <a:p>
            <a:pPr marL="0" indent="0" algn="ctr">
              <a:buNone/>
            </a:pPr>
            <a:r>
              <a:rPr lang="en-US" sz="2400" dirty="0" smtClean="0">
                <a:latin typeface="Arial"/>
                <a:cs typeface="Arial"/>
              </a:rPr>
              <a:t>Marcy Reed – CSDE</a:t>
            </a:r>
          </a:p>
          <a:p>
            <a:pPr marL="0" indent="0" algn="ctr">
              <a:buNone/>
            </a:pPr>
            <a:r>
              <a:rPr lang="en-US" sz="2400" dirty="0" smtClean="0">
                <a:latin typeface="Arial"/>
                <a:cs typeface="Arial"/>
              </a:rPr>
              <a:t>Fred </a:t>
            </a:r>
            <a:r>
              <a:rPr lang="en-US" sz="2400" dirty="0" err="1" smtClean="0">
                <a:latin typeface="Arial"/>
                <a:cs typeface="Arial"/>
              </a:rPr>
              <a:t>Silbermann</a:t>
            </a:r>
            <a:r>
              <a:rPr lang="en-US" sz="2400" dirty="0" smtClean="0">
                <a:latin typeface="Arial"/>
                <a:cs typeface="Arial"/>
              </a:rPr>
              <a:t> – Meriden AE</a:t>
            </a:r>
          </a:p>
          <a:p>
            <a:pPr marL="0" indent="0" algn="ctr">
              <a:buNone/>
            </a:pPr>
            <a:r>
              <a:rPr lang="en-US" sz="2400" dirty="0" smtClean="0">
                <a:latin typeface="Arial"/>
                <a:cs typeface="Arial"/>
              </a:rPr>
              <a:t>Christine Vincent – Vernon AE</a:t>
            </a:r>
            <a:endParaRPr lang="en-US" sz="2400" dirty="0">
              <a:latin typeface="Arial"/>
              <a:cs typeface="Arial"/>
            </a:endParaRPr>
          </a:p>
        </p:txBody>
      </p:sp>
    </p:spTree>
    <p:extLst>
      <p:ext uri="{BB962C8B-B14F-4D97-AF65-F5344CB8AC3E}">
        <p14:creationId xmlns:p14="http://schemas.microsoft.com/office/powerpoint/2010/main" val="286551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49193"/>
            <a:ext cx="8229600" cy="1143000"/>
          </a:xfrm>
        </p:spPr>
        <p:txBody>
          <a:bodyPr/>
          <a:lstStyle/>
          <a:p>
            <a:r>
              <a:rPr lang="en-US" dirty="0" smtClean="0">
                <a:solidFill>
                  <a:schemeClr val="tx2"/>
                </a:solidFill>
                <a:latin typeface="Arial" panose="020B0604020202020204" pitchFamily="34" charset="0"/>
                <a:cs typeface="Arial" panose="020B0604020202020204" pitchFamily="34" charset="0"/>
              </a:rPr>
              <a:t>Career Pathways</a:t>
            </a:r>
            <a:endParaRPr lang="en-US" dirty="0">
              <a:solidFill>
                <a:schemeClr val="tx2"/>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57200" y="1192193"/>
            <a:ext cx="8229600" cy="4788882"/>
          </a:xfrm>
        </p:spPr>
        <p:txBody>
          <a:bodyPr>
            <a:normAutofit lnSpcReduction="10000"/>
          </a:bodyPr>
          <a:lstStyle/>
          <a:p>
            <a:r>
              <a:rPr lang="en-US" dirty="0" smtClean="0">
                <a:cs typeface="Arial"/>
              </a:rPr>
              <a:t>2016-17 Training Sessions:</a:t>
            </a:r>
          </a:p>
          <a:p>
            <a:pPr lvl="1"/>
            <a:r>
              <a:rPr lang="en-US" sz="3200" dirty="0" smtClean="0">
                <a:cs typeface="Arial"/>
              </a:rPr>
              <a:t>Friday, November 18, 2016, 9:00 – 2:30 location TBD</a:t>
            </a:r>
          </a:p>
          <a:p>
            <a:pPr lvl="1"/>
            <a:r>
              <a:rPr lang="en-US" sz="3200" dirty="0" smtClean="0">
                <a:cs typeface="Arial"/>
              </a:rPr>
              <a:t>January, 2017 – time/date/location TBD</a:t>
            </a:r>
          </a:p>
          <a:p>
            <a:pPr lvl="1"/>
            <a:r>
              <a:rPr lang="en-US" sz="3200" dirty="0" smtClean="0">
                <a:cs typeface="Arial"/>
              </a:rPr>
              <a:t>Spring 2017 </a:t>
            </a:r>
            <a:r>
              <a:rPr lang="en-US" sz="3200" dirty="0">
                <a:cs typeface="Arial"/>
              </a:rPr>
              <a:t>- time/date/location </a:t>
            </a:r>
            <a:r>
              <a:rPr lang="en-US" sz="3200" dirty="0" smtClean="0">
                <a:cs typeface="Arial"/>
              </a:rPr>
              <a:t>TBD</a:t>
            </a:r>
            <a:endParaRPr lang="en-US" sz="3200" dirty="0" smtClean="0">
              <a:cs typeface="Arial" panose="020B0604020202020204" pitchFamily="34" charset="0"/>
            </a:endParaRPr>
          </a:p>
          <a:p>
            <a:r>
              <a:rPr lang="en-US" dirty="0" smtClean="0"/>
              <a:t>Toolkit Materials are being collected and will be available to programs </a:t>
            </a:r>
          </a:p>
          <a:p>
            <a:r>
              <a:rPr lang="en-US" dirty="0" smtClean="0"/>
              <a:t>The Career Pathways Toolkit will be rolled out at the January Training Session</a:t>
            </a:r>
            <a:endParaRPr lang="en-US" dirty="0"/>
          </a:p>
          <a:p>
            <a:pPr marL="0" indent="0">
              <a:buNone/>
            </a:pPr>
            <a:endParaRPr lang="en-US" sz="2800" dirty="0">
              <a:latin typeface="Arial"/>
              <a:cs typeface="Arial"/>
            </a:endParaRPr>
          </a:p>
        </p:txBody>
      </p:sp>
    </p:spTree>
    <p:extLst>
      <p:ext uri="{BB962C8B-B14F-4D97-AF65-F5344CB8AC3E}">
        <p14:creationId xmlns:p14="http://schemas.microsoft.com/office/powerpoint/2010/main" val="1879586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277318" y="1304144"/>
            <a:ext cx="8671810" cy="4669436"/>
          </a:xfrm>
        </p:spPr>
        <p:txBody>
          <a:bodyPr lIns="0">
            <a:normAutofit fontScale="32500" lnSpcReduction="20000"/>
          </a:bodyPr>
          <a:lstStyle/>
          <a:p>
            <a:endParaRPr lang="en-US" sz="3300" dirty="0" smtClean="0">
              <a:latin typeface="Arial" panose="020B0604020202020204" pitchFamily="34" charset="0"/>
              <a:cs typeface="Arial" panose="020B0604020202020204" pitchFamily="34" charset="0"/>
            </a:endParaRPr>
          </a:p>
          <a:p>
            <a:r>
              <a:rPr lang="en-US" sz="6200" dirty="0" smtClean="0">
                <a:latin typeface="Arial" panose="020B0604020202020204" pitchFamily="34" charset="0"/>
                <a:cs typeface="Arial" panose="020B0604020202020204" pitchFamily="34" charset="0"/>
              </a:rPr>
              <a:t>Providers </a:t>
            </a:r>
            <a:r>
              <a:rPr lang="en-US" sz="6200" dirty="0">
                <a:latin typeface="Arial" panose="020B0604020202020204" pitchFamily="34" charset="0"/>
                <a:cs typeface="Arial" panose="020B0604020202020204" pitchFamily="34" charset="0"/>
              </a:rPr>
              <a:t>offering the NEDP must have at least two certified scorers for the new NEDP written prompt being used in the Diagnostic phase of the </a:t>
            </a:r>
            <a:r>
              <a:rPr lang="en-US" sz="6200" dirty="0" smtClean="0">
                <a:latin typeface="Arial" panose="020B0604020202020204" pitchFamily="34" charset="0"/>
                <a:cs typeface="Arial" panose="020B0604020202020204" pitchFamily="34" charset="0"/>
              </a:rPr>
              <a:t>program.  Recertification must be done yearly.</a:t>
            </a:r>
            <a:endParaRPr lang="en-US" sz="6200" dirty="0">
              <a:latin typeface="Arial" panose="020B0604020202020204" pitchFamily="34" charset="0"/>
              <a:cs typeface="Arial" panose="020B0604020202020204" pitchFamily="34" charset="0"/>
            </a:endParaRPr>
          </a:p>
          <a:p>
            <a:endParaRPr lang="en-US" sz="6200" dirty="0">
              <a:latin typeface="Arial" panose="020B0604020202020204" pitchFamily="34" charset="0"/>
              <a:cs typeface="Arial" panose="020B0604020202020204" pitchFamily="34" charset="0"/>
            </a:endParaRPr>
          </a:p>
          <a:p>
            <a:r>
              <a:rPr lang="en-US" sz="6200" dirty="0" smtClean="0">
                <a:latin typeface="Arial" panose="020B0604020202020204" pitchFamily="34" charset="0"/>
                <a:cs typeface="Arial" panose="020B0604020202020204" pitchFamily="34" charset="0"/>
              </a:rPr>
              <a:t>Both new and recertification courses are </a:t>
            </a:r>
            <a:r>
              <a:rPr lang="en-US" sz="6200" dirty="0">
                <a:latin typeface="Arial" panose="020B0604020202020204" pitchFamily="34" charset="0"/>
                <a:cs typeface="Arial" panose="020B0604020202020204" pitchFamily="34" charset="0"/>
              </a:rPr>
              <a:t>available online through </a:t>
            </a:r>
            <a:r>
              <a:rPr lang="en-US" sz="6200" dirty="0" smtClean="0">
                <a:latin typeface="Arial" panose="020B0604020202020204" pitchFamily="34" charset="0"/>
                <a:cs typeface="Arial" panose="020B0604020202020204" pitchFamily="34" charset="0"/>
              </a:rPr>
              <a:t>CASAS/NEDP </a:t>
            </a:r>
          </a:p>
          <a:p>
            <a:pPr marL="457200" lvl="3" indent="0">
              <a:buNone/>
            </a:pPr>
            <a:r>
              <a:rPr lang="en-US" sz="6200" dirty="0">
                <a:latin typeface="Arial" panose="020B0604020202020204" pitchFamily="34" charset="0"/>
                <a:cs typeface="Arial" panose="020B0604020202020204" pitchFamily="34" charset="0"/>
                <a:hlinkClick r:id="rId3"/>
              </a:rPr>
              <a:t>http://</a:t>
            </a:r>
            <a:r>
              <a:rPr lang="en-US" sz="6200" dirty="0" smtClean="0">
                <a:latin typeface="Arial" panose="020B0604020202020204" pitchFamily="34" charset="0"/>
                <a:cs typeface="Arial" panose="020B0604020202020204" pitchFamily="34" charset="0"/>
                <a:hlinkClick r:id="rId3"/>
              </a:rPr>
              <a:t>training.casas.org/course/search.php?search=written+prompt</a:t>
            </a:r>
            <a:endParaRPr lang="en-US" sz="6200" dirty="0">
              <a:latin typeface="Arial" panose="020B0604020202020204" pitchFamily="34" charset="0"/>
              <a:cs typeface="Arial" panose="020B0604020202020204" pitchFamily="34" charset="0"/>
            </a:endParaRPr>
          </a:p>
          <a:p>
            <a:pPr marL="0" lvl="2" indent="0">
              <a:buNone/>
            </a:pPr>
            <a:endParaRPr lang="en-US" sz="62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tabLst>
                <a:tab pos="403225" algn="l"/>
              </a:tabLst>
            </a:pPr>
            <a:r>
              <a:rPr lang="en-US" sz="6600" dirty="0" smtClean="0">
                <a:latin typeface="Arial" panose="020B0604020202020204" pitchFamily="34" charset="0"/>
                <a:cs typeface="Arial" panose="020B0604020202020204" pitchFamily="34" charset="0"/>
              </a:rPr>
              <a:t>The 3 day training for new advisor/assessors </a:t>
            </a:r>
            <a:r>
              <a:rPr lang="en-US" sz="6600" dirty="0">
                <a:latin typeface="Arial" panose="020B0604020202020204" pitchFamily="34" charset="0"/>
                <a:cs typeface="Arial" panose="020B0604020202020204" pitchFamily="34" charset="0"/>
              </a:rPr>
              <a:t>will be held </a:t>
            </a:r>
            <a:r>
              <a:rPr lang="en-US" sz="6600" dirty="0" smtClean="0">
                <a:latin typeface="Arial" panose="020B0604020202020204" pitchFamily="34" charset="0"/>
                <a:cs typeface="Arial" panose="020B0604020202020204" pitchFamily="34" charset="0"/>
              </a:rPr>
              <a:t>on three Fridays beginning October 21, 2016. Other </a:t>
            </a:r>
            <a:r>
              <a:rPr lang="en-US" sz="6600" dirty="0">
                <a:latin typeface="Arial" panose="020B0604020202020204" pitchFamily="34" charset="0"/>
                <a:cs typeface="Arial" panose="020B0604020202020204" pitchFamily="34" charset="0"/>
              </a:rPr>
              <a:t>NEDP trainings scheduled for </a:t>
            </a:r>
            <a:r>
              <a:rPr lang="en-US" sz="6600" dirty="0" smtClean="0">
                <a:latin typeface="Arial" panose="020B0604020202020204" pitchFamily="34" charset="0"/>
                <a:cs typeface="Arial" panose="020B0604020202020204" pitchFamily="34" charset="0"/>
              </a:rPr>
              <a:t>the 2016-17 </a:t>
            </a:r>
            <a:r>
              <a:rPr lang="en-US" sz="6600" dirty="0">
                <a:latin typeface="Arial" panose="020B0604020202020204" pitchFamily="34" charset="0"/>
                <a:cs typeface="Arial" panose="020B0604020202020204" pitchFamily="34" charset="0"/>
              </a:rPr>
              <a:t>year will be announced </a:t>
            </a:r>
            <a:r>
              <a:rPr lang="en-US" sz="6600" dirty="0" smtClean="0">
                <a:latin typeface="Arial" panose="020B0604020202020204" pitchFamily="34" charset="0"/>
                <a:cs typeface="Arial" panose="020B0604020202020204" pitchFamily="34" charset="0"/>
              </a:rPr>
              <a:t>soon</a:t>
            </a:r>
          </a:p>
          <a:p>
            <a:pPr marL="342900" lvl="2" indent="-342900"/>
            <a:endParaRPr lang="en-US" sz="6200" dirty="0">
              <a:latin typeface="Arial" panose="020B0604020202020204" pitchFamily="34" charset="0"/>
              <a:cs typeface="Arial" panose="020B0604020202020204" pitchFamily="34" charset="0"/>
            </a:endParaRPr>
          </a:p>
          <a:p>
            <a:pPr marL="342900" lvl="2" indent="-342900"/>
            <a:r>
              <a:rPr lang="en-US" sz="6200" dirty="0" smtClean="0">
                <a:latin typeface="Arial" panose="020B0604020202020204" pitchFamily="34" charset="0"/>
                <a:cs typeface="Arial" panose="020B0604020202020204" pitchFamily="34" charset="0"/>
              </a:rPr>
              <a:t>The NEDP Directors </a:t>
            </a:r>
            <a:r>
              <a:rPr lang="en-US" sz="6200" dirty="0">
                <a:latin typeface="Arial" panose="020B0604020202020204" pitchFamily="34" charset="0"/>
                <a:cs typeface="Arial" panose="020B0604020202020204" pitchFamily="34" charset="0"/>
              </a:rPr>
              <a:t>meeting </a:t>
            </a:r>
            <a:r>
              <a:rPr lang="en-US" sz="6200" dirty="0" smtClean="0">
                <a:latin typeface="Arial" panose="020B0604020202020204" pitchFamily="34" charset="0"/>
                <a:cs typeface="Arial" panose="020B0604020202020204" pitchFamily="34" charset="0"/>
              </a:rPr>
              <a:t>will be held on October 19, 2016, at SDE in Middletown.  RSVP to Gina Hoag by October 14.</a:t>
            </a:r>
            <a:endParaRPr lang="en-US" sz="6200" dirty="0">
              <a:latin typeface="Arial" panose="020B0604020202020204" pitchFamily="34" charset="0"/>
              <a:cs typeface="Arial" panose="020B0604020202020204" pitchFamily="34" charset="0"/>
            </a:endParaRPr>
          </a:p>
          <a:p>
            <a:pPr marL="114300" indent="0">
              <a:buNone/>
            </a:pPr>
            <a:endParaRPr lang="en-US" sz="6200" dirty="0">
              <a:latin typeface="Arial" panose="020B0604020202020204" pitchFamily="34" charset="0"/>
              <a:cs typeface="Arial" panose="020B0604020202020204" pitchFamily="34" charset="0"/>
            </a:endParaRPr>
          </a:p>
          <a:p>
            <a:pPr marL="114300" indent="0">
              <a:buNone/>
            </a:pPr>
            <a:endParaRPr lang="en-US" sz="6200" dirty="0" smtClean="0">
              <a:latin typeface="Arial" panose="020B0604020202020204" pitchFamily="34" charset="0"/>
              <a:cs typeface="Arial" panose="020B0604020202020204" pitchFamily="34" charset="0"/>
            </a:endParaRPr>
          </a:p>
          <a:p>
            <a:pPr marL="457200"/>
            <a:endParaRPr lang="en-US" sz="6200" dirty="0" smtClean="0">
              <a:latin typeface="Arial" panose="020B0604020202020204" pitchFamily="34" charset="0"/>
              <a:cs typeface="Arial" panose="020B0604020202020204" pitchFamily="34" charset="0"/>
            </a:endParaRPr>
          </a:p>
          <a:p>
            <a:pPr marL="457200" lvl="1" indent="0">
              <a:buNone/>
            </a:pPr>
            <a:endParaRPr lang="en-US" sz="3200" dirty="0">
              <a:latin typeface="Arial" panose="020B0604020202020204" pitchFamily="34" charset="0"/>
              <a:cs typeface="Arial" panose="020B0604020202020204" pitchFamily="34" charset="0"/>
            </a:endParaRPr>
          </a:p>
          <a:p>
            <a:pPr marL="457200" lvl="1" indent="0">
              <a:buNone/>
            </a:pPr>
            <a:endParaRPr lang="en-US" sz="3200" dirty="0">
              <a:latin typeface="Arial"/>
              <a:cs typeface="Arial"/>
            </a:endParaRPr>
          </a:p>
        </p:txBody>
      </p:sp>
      <p:sp>
        <p:nvSpPr>
          <p:cNvPr id="4" name="Title 8"/>
          <p:cNvSpPr>
            <a:spLocks noGrp="1"/>
          </p:cNvSpPr>
          <p:nvPr>
            <p:ph type="title"/>
          </p:nvPr>
        </p:nvSpPr>
        <p:spPr>
          <a:xfrm>
            <a:off x="457200" y="274638"/>
            <a:ext cx="8229600" cy="909585"/>
          </a:xfrm>
        </p:spPr>
        <p:txBody>
          <a:bodyPr>
            <a:normAutofit/>
          </a:bodyPr>
          <a:lstStyle/>
          <a:p>
            <a:pPr eaLnBrk="1" hangingPunct="1"/>
            <a:r>
              <a:rPr lang="en-US" altLang="en-US" sz="4000" dirty="0" smtClean="0">
                <a:solidFill>
                  <a:schemeClr val="tx2"/>
                </a:solidFill>
                <a:latin typeface="Arial" panose="020B0604020202020204" pitchFamily="34" charset="0"/>
                <a:cs typeface="Arial" panose="020B0604020202020204" pitchFamily="34" charset="0"/>
              </a:rPr>
              <a:t>NEDP Update</a:t>
            </a:r>
          </a:p>
        </p:txBody>
      </p:sp>
    </p:spTree>
    <p:extLst>
      <p:ext uri="{BB962C8B-B14F-4D97-AF65-F5344CB8AC3E}">
        <p14:creationId xmlns:p14="http://schemas.microsoft.com/office/powerpoint/2010/main" val="3695630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7100"/>
          </a:xfrm>
        </p:spPr>
        <p:txBody>
          <a:bodyPr>
            <a:normAutofit/>
          </a:bodyPr>
          <a:lstStyle/>
          <a:p>
            <a:r>
              <a:rPr lang="en-US" sz="4000" dirty="0" smtClean="0">
                <a:solidFill>
                  <a:schemeClr val="tx2"/>
                </a:solidFill>
                <a:latin typeface="Arial"/>
                <a:cs typeface="Arial"/>
              </a:rPr>
              <a:t>Agenda continued</a:t>
            </a:r>
            <a:endParaRPr lang="en-US" sz="4000" dirty="0">
              <a:solidFill>
                <a:schemeClr val="tx2"/>
              </a:solidFill>
              <a:latin typeface="Arial"/>
              <a:cs typeface="Arial"/>
            </a:endParaRPr>
          </a:p>
        </p:txBody>
      </p:sp>
      <p:sp>
        <p:nvSpPr>
          <p:cNvPr id="6" name="Content Placeholder 5"/>
          <p:cNvSpPr>
            <a:spLocks noGrp="1"/>
          </p:cNvSpPr>
          <p:nvPr>
            <p:ph idx="1"/>
          </p:nvPr>
        </p:nvSpPr>
        <p:spPr>
          <a:xfrm>
            <a:off x="1064302" y="1161738"/>
            <a:ext cx="7622498" cy="5059180"/>
          </a:xfrm>
        </p:spPr>
        <p:txBody>
          <a:bodyPr>
            <a:normAutofit fontScale="92500" lnSpcReduction="10000"/>
          </a:bodyPr>
          <a:lstStyle/>
          <a:p>
            <a:r>
              <a:rPr lang="en-US" sz="2800" dirty="0" smtClean="0">
                <a:latin typeface="Arial" panose="020B0604020202020204" pitchFamily="34" charset="0"/>
                <a:cs typeface="Arial" panose="020B0604020202020204" pitchFamily="34" charset="0"/>
              </a:rPr>
              <a:t>GED Update</a:t>
            </a:r>
          </a:p>
          <a:p>
            <a:r>
              <a:rPr lang="en-US" sz="2800" dirty="0" smtClean="0">
                <a:latin typeface="Arial" panose="020B0604020202020204" pitchFamily="34" charset="0"/>
                <a:cs typeface="Arial" panose="020B0604020202020204" pitchFamily="34" charset="0"/>
              </a:rPr>
              <a:t>CARS Update</a:t>
            </a:r>
          </a:p>
          <a:p>
            <a:r>
              <a:rPr lang="en-US" sz="2800" dirty="0">
                <a:latin typeface="Arial" panose="020B0604020202020204" pitchFamily="34" charset="0"/>
                <a:cs typeface="Arial" panose="020B0604020202020204" pitchFamily="34" charset="0"/>
              </a:rPr>
              <a:t>Connecticut Association for Adult and Continuing Education (CAACE</a:t>
            </a:r>
            <a:r>
              <a:rPr lang="en-US" sz="2800" dirty="0" smtClean="0">
                <a:latin typeface="Arial" panose="020B0604020202020204" pitchFamily="34" charset="0"/>
                <a:cs typeface="Arial" panose="020B0604020202020204" pitchFamily="34" charset="0"/>
              </a:rPr>
              <a:t>)</a:t>
            </a:r>
          </a:p>
          <a:p>
            <a:r>
              <a:rPr lang="en-US" sz="2800" dirty="0" smtClean="0">
                <a:latin typeface="Arial" panose="020B0604020202020204" pitchFamily="34" charset="0"/>
                <a:cs typeface="Arial" panose="020B0604020202020204" pitchFamily="34" charset="0"/>
              </a:rPr>
              <a:t>Other Updates</a:t>
            </a:r>
          </a:p>
          <a:p>
            <a:r>
              <a:rPr lang="en-US" sz="2800" dirty="0">
                <a:latin typeface="Arial" panose="020B0604020202020204" pitchFamily="34" charset="0"/>
                <a:cs typeface="Arial" panose="020B0604020202020204" pitchFamily="34" charset="0"/>
              </a:rPr>
              <a:t>State Grant </a:t>
            </a:r>
            <a:r>
              <a:rPr lang="en-US" sz="2800" dirty="0" smtClean="0">
                <a:latin typeface="Arial" panose="020B0604020202020204" pitchFamily="34" charset="0"/>
                <a:cs typeface="Arial" panose="020B0604020202020204" pitchFamily="34" charset="0"/>
              </a:rPr>
              <a:t>Update</a:t>
            </a:r>
          </a:p>
          <a:p>
            <a:r>
              <a:rPr lang="en-US" sz="2800" dirty="0" smtClean="0">
                <a:latin typeface="Arial" panose="020B0604020202020204" pitchFamily="34" charset="0"/>
                <a:cs typeface="Arial" panose="020B0604020202020204" pitchFamily="34" charset="0"/>
              </a:rPr>
              <a:t>Career Pathways</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National External Diploma Program (NEDP) Update</a:t>
            </a:r>
          </a:p>
          <a:p>
            <a:r>
              <a:rPr lang="en-US" sz="2800" dirty="0" smtClean="0">
                <a:latin typeface="Arial" panose="020B0604020202020204" pitchFamily="34" charset="0"/>
                <a:cs typeface="Arial" panose="020B0604020202020204" pitchFamily="34" charset="0"/>
              </a:rPr>
              <a:t>Teacher Evaluation</a:t>
            </a:r>
          </a:p>
          <a:p>
            <a:r>
              <a:rPr lang="en-US" sz="2800" dirty="0" smtClean="0">
                <a:latin typeface="Arial" panose="020B0604020202020204" pitchFamily="34" charset="0"/>
                <a:cs typeface="Arial" panose="020B0604020202020204" pitchFamily="34" charset="0"/>
              </a:rPr>
              <a:t>Program Compliance and Quality Review for FY 2016-2017</a:t>
            </a: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738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82169"/>
          </a:xfrm>
        </p:spPr>
        <p:txBody>
          <a:bodyPr>
            <a:normAutofit/>
          </a:bodyPr>
          <a:lstStyle/>
          <a:p>
            <a:r>
              <a:rPr lang="en-US" sz="4000" dirty="0" smtClean="0">
                <a:solidFill>
                  <a:srgbClr val="002060"/>
                </a:solidFill>
                <a:latin typeface="Arial"/>
                <a:cs typeface="Arial"/>
              </a:rPr>
              <a:t>Teacher Evaluation</a:t>
            </a:r>
            <a:endParaRPr lang="en-US" sz="4000" dirty="0">
              <a:solidFill>
                <a:srgbClr val="002060"/>
              </a:solidFill>
              <a:latin typeface="Arial"/>
              <a:cs typeface="Arial"/>
            </a:endParaRPr>
          </a:p>
        </p:txBody>
      </p:sp>
      <p:sp>
        <p:nvSpPr>
          <p:cNvPr id="6" name="Content Placeholder 5"/>
          <p:cNvSpPr>
            <a:spLocks noGrp="1"/>
          </p:cNvSpPr>
          <p:nvPr>
            <p:ph idx="1"/>
          </p:nvPr>
        </p:nvSpPr>
        <p:spPr>
          <a:xfrm>
            <a:off x="457200" y="1300976"/>
            <a:ext cx="8229600" cy="4484309"/>
          </a:xfrm>
        </p:spPr>
        <p:txBody>
          <a:bodyPr>
            <a:normAutofit fontScale="47500" lnSpcReduction="20000"/>
          </a:bodyPr>
          <a:lstStyle/>
          <a:p>
            <a:endParaRPr lang="en-US" sz="2300" dirty="0" smtClean="0">
              <a:latin typeface="Arial"/>
              <a:cs typeface="Arial"/>
            </a:endParaRPr>
          </a:p>
          <a:p>
            <a:pPr marL="0" indent="0">
              <a:buNone/>
            </a:pPr>
            <a:r>
              <a:rPr lang="en-US" sz="2400" dirty="0"/>
              <a:t> </a:t>
            </a:r>
          </a:p>
          <a:p>
            <a:r>
              <a:rPr lang="en-US" sz="4400" dirty="0">
                <a:latin typeface="Arial" panose="020B0604020202020204" pitchFamily="34" charset="0"/>
                <a:cs typeface="Arial" panose="020B0604020202020204" pitchFamily="34" charset="0"/>
              </a:rPr>
              <a:t>Training will  continue this fall on the introduction series for evaluation (Adopting Evaluation &amp; Effective Feedback)</a:t>
            </a:r>
          </a:p>
          <a:p>
            <a:pPr marL="0" indent="0">
              <a:buNone/>
            </a:pPr>
            <a:endParaRPr lang="en-US" sz="4400" dirty="0">
              <a:latin typeface="Arial" panose="020B0604020202020204" pitchFamily="34" charset="0"/>
              <a:cs typeface="Arial" panose="020B0604020202020204" pitchFamily="34" charset="0"/>
            </a:endParaRPr>
          </a:p>
          <a:p>
            <a:r>
              <a:rPr lang="en-US" sz="4400" dirty="0">
                <a:latin typeface="Arial" panose="020B0604020202020204" pitchFamily="34" charset="0"/>
                <a:cs typeface="Arial" panose="020B0604020202020204" pitchFamily="34" charset="0"/>
              </a:rPr>
              <a:t>Participants should take BOTH sessions to get a completion certificate and materials to introduce the evaluation plan to their staff</a:t>
            </a:r>
          </a:p>
          <a:p>
            <a:pPr marL="0" indent="0">
              <a:buNone/>
            </a:pPr>
            <a:r>
              <a:rPr lang="en-US" sz="4400" dirty="0">
                <a:latin typeface="Arial" panose="020B0604020202020204" pitchFamily="34" charset="0"/>
                <a:cs typeface="Arial" panose="020B0604020202020204" pitchFamily="34" charset="0"/>
              </a:rPr>
              <a:t> </a:t>
            </a:r>
          </a:p>
          <a:p>
            <a:r>
              <a:rPr lang="en-US" sz="4400" dirty="0">
                <a:latin typeface="Arial" panose="020B0604020202020204" pitchFamily="34" charset="0"/>
                <a:cs typeface="Arial" panose="020B0604020202020204" pitchFamily="34" charset="0"/>
              </a:rPr>
              <a:t>Programs that choose to make significant changes/additions to the approved plan will need to submit their plans to the Talent Office</a:t>
            </a:r>
          </a:p>
          <a:p>
            <a:pPr marL="0" indent="0">
              <a:buNone/>
            </a:pPr>
            <a:r>
              <a:rPr lang="en-US" sz="4400" dirty="0">
                <a:latin typeface="Arial" panose="020B0604020202020204" pitchFamily="34" charset="0"/>
                <a:cs typeface="Arial" panose="020B0604020202020204" pitchFamily="34" charset="0"/>
              </a:rPr>
              <a:t> </a:t>
            </a:r>
          </a:p>
          <a:p>
            <a:r>
              <a:rPr lang="en-US" sz="4400" dirty="0">
                <a:latin typeface="Arial" panose="020B0604020202020204" pitchFamily="34" charset="0"/>
                <a:cs typeface="Arial" panose="020B0604020202020204" pitchFamily="34" charset="0"/>
              </a:rPr>
              <a:t>Additional training on communicating about evaluation to staff, using the rubric and coaching will be offered this year</a:t>
            </a:r>
          </a:p>
          <a:p>
            <a:pPr marL="0" indent="0">
              <a:buNone/>
            </a:pPr>
            <a:r>
              <a:rPr lang="en-US" sz="2400" dirty="0"/>
              <a:t> </a:t>
            </a:r>
          </a:p>
          <a:p>
            <a:pPr marL="0" indent="0">
              <a:buNone/>
            </a:pPr>
            <a:endParaRPr lang="en-US" sz="2400" dirty="0" smtClean="0">
              <a:latin typeface="Arial"/>
              <a:cs typeface="Arial"/>
            </a:endParaRPr>
          </a:p>
        </p:txBody>
      </p:sp>
    </p:spTree>
    <p:extLst>
      <p:ext uri="{BB962C8B-B14F-4D97-AF65-F5344CB8AC3E}">
        <p14:creationId xmlns:p14="http://schemas.microsoft.com/office/powerpoint/2010/main" val="2277938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82169"/>
          </a:xfrm>
        </p:spPr>
        <p:txBody>
          <a:bodyPr>
            <a:normAutofit/>
          </a:bodyPr>
          <a:lstStyle/>
          <a:p>
            <a:r>
              <a:rPr lang="en-US" sz="4000" dirty="0" smtClean="0">
                <a:solidFill>
                  <a:srgbClr val="002060"/>
                </a:solidFill>
                <a:latin typeface="Arial"/>
                <a:cs typeface="Arial"/>
              </a:rPr>
              <a:t>Teacher Evaluation Activity</a:t>
            </a:r>
            <a:endParaRPr lang="en-US" sz="4000" dirty="0">
              <a:solidFill>
                <a:srgbClr val="002060"/>
              </a:solidFill>
              <a:latin typeface="Arial"/>
              <a:cs typeface="Arial"/>
            </a:endParaRPr>
          </a:p>
        </p:txBody>
      </p:sp>
      <p:sp>
        <p:nvSpPr>
          <p:cNvPr id="6" name="Content Placeholder 5"/>
          <p:cNvSpPr>
            <a:spLocks noGrp="1"/>
          </p:cNvSpPr>
          <p:nvPr>
            <p:ph idx="1"/>
          </p:nvPr>
        </p:nvSpPr>
        <p:spPr>
          <a:xfrm>
            <a:off x="457200" y="1600200"/>
            <a:ext cx="8229600" cy="4185085"/>
          </a:xfrm>
        </p:spPr>
        <p:txBody>
          <a:bodyPr>
            <a:normAutofit/>
          </a:bodyPr>
          <a:lstStyle/>
          <a:p>
            <a:endParaRPr lang="en-US" sz="2300" dirty="0" smtClean="0">
              <a:latin typeface="Arial"/>
              <a:cs typeface="Arial"/>
            </a:endParaRPr>
          </a:p>
          <a:p>
            <a:pPr marL="0" indent="0" algn="ctr">
              <a:buNone/>
            </a:pPr>
            <a:r>
              <a:rPr lang="en-US" sz="2800" dirty="0"/>
              <a:t>Differentiating between the levels of performance</a:t>
            </a:r>
            <a:endParaRPr lang="en-US" sz="2800" dirty="0"/>
          </a:p>
        </p:txBody>
      </p:sp>
    </p:spTree>
    <p:extLst>
      <p:ext uri="{BB962C8B-B14F-4D97-AF65-F5344CB8AC3E}">
        <p14:creationId xmlns:p14="http://schemas.microsoft.com/office/powerpoint/2010/main" val="40672402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82169"/>
          </a:xfrm>
        </p:spPr>
        <p:txBody>
          <a:bodyPr>
            <a:normAutofit fontScale="90000"/>
          </a:bodyPr>
          <a:lstStyle/>
          <a:p>
            <a:r>
              <a:rPr lang="en-US" sz="4000" dirty="0"/>
              <a:t>The Adult Ed Evaluation and Support Plan</a:t>
            </a:r>
            <a:endParaRPr lang="en-US" sz="4000" dirty="0">
              <a:solidFill>
                <a:srgbClr val="002060"/>
              </a:solidFill>
              <a:latin typeface="Arial"/>
              <a:cs typeface="Arial"/>
            </a:endParaRPr>
          </a:p>
        </p:txBody>
      </p:sp>
      <p:sp>
        <p:nvSpPr>
          <p:cNvPr id="6" name="Content Placeholder 5"/>
          <p:cNvSpPr>
            <a:spLocks noGrp="1"/>
          </p:cNvSpPr>
          <p:nvPr>
            <p:ph idx="1"/>
          </p:nvPr>
        </p:nvSpPr>
        <p:spPr>
          <a:xfrm>
            <a:off x="457200" y="1600200"/>
            <a:ext cx="8229600" cy="4185085"/>
          </a:xfrm>
        </p:spPr>
        <p:txBody>
          <a:bodyPr>
            <a:normAutofit fontScale="92500" lnSpcReduction="10000"/>
          </a:bodyPr>
          <a:lstStyle/>
          <a:p>
            <a:r>
              <a:rPr lang="en-US" dirty="0"/>
              <a:t>Satisfies requirement for evaluation by assigning a rating</a:t>
            </a:r>
          </a:p>
          <a:p>
            <a:pPr lvl="1"/>
            <a:r>
              <a:rPr lang="en-US" dirty="0"/>
              <a:t>Exemplary</a:t>
            </a:r>
          </a:p>
          <a:p>
            <a:pPr lvl="1"/>
            <a:r>
              <a:rPr lang="en-US" dirty="0"/>
              <a:t>Proficient</a:t>
            </a:r>
          </a:p>
          <a:p>
            <a:pPr lvl="1"/>
            <a:r>
              <a:rPr lang="en-US" dirty="0"/>
              <a:t>Developing</a:t>
            </a:r>
          </a:p>
          <a:p>
            <a:pPr lvl="1"/>
            <a:r>
              <a:rPr lang="en-US" dirty="0"/>
              <a:t>Below Standard</a:t>
            </a:r>
          </a:p>
          <a:p>
            <a:r>
              <a:rPr lang="en-US" dirty="0"/>
              <a:t>Recognizes evaluation is a opportunity to provide feedback to improve skills and to implement the College and Career Readiness Standards (CCRS)</a:t>
            </a:r>
          </a:p>
          <a:p>
            <a:pPr marL="0" indent="0" algn="ctr">
              <a:buNone/>
            </a:pPr>
            <a:endParaRPr lang="en-US" sz="2800" dirty="0"/>
          </a:p>
        </p:txBody>
      </p:sp>
    </p:spTree>
    <p:extLst>
      <p:ext uri="{BB962C8B-B14F-4D97-AF65-F5344CB8AC3E}">
        <p14:creationId xmlns:p14="http://schemas.microsoft.com/office/powerpoint/2010/main" val="1826504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82169"/>
          </a:xfrm>
        </p:spPr>
        <p:txBody>
          <a:bodyPr>
            <a:normAutofit/>
          </a:bodyPr>
          <a:lstStyle/>
          <a:p>
            <a:r>
              <a:rPr lang="en-US" sz="4000" dirty="0" smtClean="0">
                <a:solidFill>
                  <a:srgbClr val="002060"/>
                </a:solidFill>
                <a:latin typeface="Arial"/>
                <a:cs typeface="Arial"/>
              </a:rPr>
              <a:t>Activity</a:t>
            </a:r>
            <a:endParaRPr lang="en-US" sz="4000" dirty="0">
              <a:solidFill>
                <a:srgbClr val="002060"/>
              </a:solidFill>
              <a:latin typeface="Arial"/>
              <a:cs typeface="Arial"/>
            </a:endParaRPr>
          </a:p>
        </p:txBody>
      </p:sp>
      <p:sp>
        <p:nvSpPr>
          <p:cNvPr id="6" name="Content Placeholder 5"/>
          <p:cNvSpPr>
            <a:spLocks noGrp="1"/>
          </p:cNvSpPr>
          <p:nvPr>
            <p:ph idx="1"/>
          </p:nvPr>
        </p:nvSpPr>
        <p:spPr>
          <a:xfrm>
            <a:off x="457200" y="1600200"/>
            <a:ext cx="8229600" cy="4185085"/>
          </a:xfrm>
        </p:spPr>
        <p:txBody>
          <a:bodyPr>
            <a:normAutofit fontScale="85000" lnSpcReduction="20000"/>
          </a:bodyPr>
          <a:lstStyle/>
          <a:p>
            <a:r>
              <a:rPr lang="en-US" dirty="0"/>
              <a:t>Each table has three packets</a:t>
            </a:r>
          </a:p>
          <a:p>
            <a:pPr lvl="1"/>
            <a:r>
              <a:rPr lang="en-US" dirty="0"/>
              <a:t>Indicator:  Rapport &amp; Positive Social Interactions</a:t>
            </a:r>
          </a:p>
          <a:p>
            <a:pPr lvl="1"/>
            <a:r>
              <a:rPr lang="en-US" dirty="0"/>
              <a:t>Indicator:  Strategies,  Tasks &amp;  Questions</a:t>
            </a:r>
          </a:p>
          <a:p>
            <a:pPr lvl="1"/>
            <a:r>
              <a:rPr lang="en-US" dirty="0"/>
              <a:t>Indicator:   Feedback to Learner</a:t>
            </a:r>
          </a:p>
          <a:p>
            <a:pPr lvl="1"/>
            <a:endParaRPr lang="en-US" dirty="0"/>
          </a:p>
          <a:p>
            <a:r>
              <a:rPr lang="en-US" dirty="0"/>
              <a:t>Read each of the four scenarios for each indicator and put them in order</a:t>
            </a:r>
          </a:p>
          <a:p>
            <a:pPr lvl="1"/>
            <a:r>
              <a:rPr lang="en-US" dirty="0"/>
              <a:t>Below Standard</a:t>
            </a:r>
          </a:p>
          <a:p>
            <a:pPr lvl="1"/>
            <a:r>
              <a:rPr lang="en-US" dirty="0"/>
              <a:t>Developing</a:t>
            </a:r>
          </a:p>
          <a:p>
            <a:pPr lvl="1"/>
            <a:r>
              <a:rPr lang="en-US" dirty="0"/>
              <a:t>Proficient</a:t>
            </a:r>
          </a:p>
          <a:p>
            <a:pPr lvl="1"/>
            <a:r>
              <a:rPr lang="en-US" dirty="0"/>
              <a:t>Exemplary</a:t>
            </a:r>
          </a:p>
          <a:p>
            <a:endParaRPr lang="en-US" sz="2300" dirty="0" smtClean="0">
              <a:latin typeface="Arial"/>
              <a:cs typeface="Arial"/>
            </a:endParaRPr>
          </a:p>
        </p:txBody>
      </p:sp>
    </p:spTree>
    <p:extLst>
      <p:ext uri="{BB962C8B-B14F-4D97-AF65-F5344CB8AC3E}">
        <p14:creationId xmlns:p14="http://schemas.microsoft.com/office/powerpoint/2010/main" val="1914305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82169"/>
          </a:xfrm>
        </p:spPr>
        <p:txBody>
          <a:bodyPr>
            <a:normAutofit/>
          </a:bodyPr>
          <a:lstStyle/>
          <a:p>
            <a:r>
              <a:rPr lang="en-US" sz="4000" dirty="0" smtClean="0">
                <a:solidFill>
                  <a:srgbClr val="002060"/>
                </a:solidFill>
                <a:latin typeface="Arial"/>
                <a:cs typeface="Arial"/>
              </a:rPr>
              <a:t>Debrief</a:t>
            </a:r>
            <a:endParaRPr lang="en-US" sz="4000" dirty="0">
              <a:solidFill>
                <a:srgbClr val="002060"/>
              </a:solidFill>
              <a:latin typeface="Arial"/>
              <a:cs typeface="Arial"/>
            </a:endParaRPr>
          </a:p>
        </p:txBody>
      </p:sp>
      <p:sp>
        <p:nvSpPr>
          <p:cNvPr id="6" name="Content Placeholder 5"/>
          <p:cNvSpPr>
            <a:spLocks noGrp="1"/>
          </p:cNvSpPr>
          <p:nvPr>
            <p:ph idx="1"/>
          </p:nvPr>
        </p:nvSpPr>
        <p:spPr>
          <a:xfrm>
            <a:off x="457200" y="1600200"/>
            <a:ext cx="8229600" cy="4185085"/>
          </a:xfrm>
        </p:spPr>
        <p:txBody>
          <a:bodyPr>
            <a:normAutofit lnSpcReduction="10000"/>
          </a:bodyPr>
          <a:lstStyle/>
          <a:p>
            <a:r>
              <a:rPr lang="en-US" sz="2400" dirty="0"/>
              <a:t>How did these examples help to illustrate the continuum of the performance levels?</a:t>
            </a:r>
          </a:p>
          <a:p>
            <a:r>
              <a:rPr lang="en-US" sz="2400" dirty="0"/>
              <a:t>How did the rubric help you put the evidence  examples in the correct order?</a:t>
            </a:r>
          </a:p>
          <a:p>
            <a:r>
              <a:rPr lang="en-US" sz="2400" dirty="0"/>
              <a:t>Evaluators will need to practice matching what they observe with corresponding performance level on the rubric.</a:t>
            </a:r>
          </a:p>
          <a:p>
            <a:pPr marL="0" indent="0">
              <a:buNone/>
            </a:pPr>
            <a:endParaRPr lang="en-US" sz="2400" dirty="0"/>
          </a:p>
          <a:p>
            <a:pPr marL="0" indent="0">
              <a:buNone/>
            </a:pPr>
            <a:r>
              <a:rPr lang="en-US" sz="2400" dirty="0"/>
              <a:t>The Effective Feedback workshop and Level II workshops on using the rubrics and calibration will provide more practice with this!</a:t>
            </a:r>
          </a:p>
          <a:p>
            <a:pPr marL="0" indent="0">
              <a:buNone/>
            </a:pPr>
            <a:r>
              <a:rPr lang="en-US" sz="2400" dirty="0"/>
              <a:t>Register at </a:t>
            </a:r>
            <a:r>
              <a:rPr lang="en-US" sz="2400" dirty="0">
                <a:hlinkClick r:id="rId3"/>
              </a:rPr>
              <a:t>www.edadvance.org/atdn</a:t>
            </a:r>
            <a:r>
              <a:rPr lang="en-US" sz="2400" dirty="0"/>
              <a:t> </a:t>
            </a:r>
          </a:p>
          <a:p>
            <a:endParaRPr lang="en-US" sz="2300" dirty="0" smtClean="0">
              <a:latin typeface="Arial"/>
              <a:cs typeface="Arial"/>
            </a:endParaRPr>
          </a:p>
        </p:txBody>
      </p:sp>
    </p:spTree>
    <p:extLst>
      <p:ext uri="{BB962C8B-B14F-4D97-AF65-F5344CB8AC3E}">
        <p14:creationId xmlns:p14="http://schemas.microsoft.com/office/powerpoint/2010/main" val="1467595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chemeClr val="tx2"/>
                </a:solidFill>
                <a:latin typeface="Arial" panose="020B0604020202020204" pitchFamily="34" charset="0"/>
                <a:cs typeface="Arial" panose="020B0604020202020204" pitchFamily="34" charset="0"/>
              </a:rPr>
              <a:t>Program Compliance and Quality Review</a:t>
            </a:r>
            <a:endParaRPr lang="en-US" dirty="0">
              <a:solidFill>
                <a:schemeClr val="tx2"/>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719528" y="1776333"/>
            <a:ext cx="7967272" cy="4399615"/>
          </a:xfrm>
        </p:spPr>
        <p:txBody>
          <a:bodyPr>
            <a:normAutofit/>
          </a:bodyPr>
          <a:lstStyle/>
          <a:p>
            <a:r>
              <a:rPr lang="en-US" sz="2800" dirty="0" smtClean="0">
                <a:latin typeface="Arial" panose="020B0604020202020204" pitchFamily="34" charset="0"/>
                <a:cs typeface="Arial" panose="020B0604020202020204" pitchFamily="34" charset="0"/>
              </a:rPr>
              <a:t>To Be Determined</a:t>
            </a:r>
            <a:endParaRPr lang="en-US" sz="2800" dirty="0">
              <a:latin typeface="Arial" panose="020B0604020202020204" pitchFamily="34" charset="0"/>
              <a:cs typeface="Arial" panose="020B0604020202020204" pitchFamily="34" charset="0"/>
            </a:endParaRPr>
          </a:p>
          <a:p>
            <a:endParaRPr lang="en-US" sz="2800" b="1" dirty="0">
              <a:latin typeface="Arial"/>
              <a:cs typeface="Arial"/>
            </a:endParaRPr>
          </a:p>
        </p:txBody>
      </p:sp>
    </p:spTree>
    <p:extLst>
      <p:ext uri="{BB962C8B-B14F-4D97-AF65-F5344CB8AC3E}">
        <p14:creationId xmlns:p14="http://schemas.microsoft.com/office/powerpoint/2010/main" val="2713090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517161" y="1480279"/>
            <a:ext cx="4766872" cy="4185085"/>
          </a:xfrm>
        </p:spPr>
        <p:txBody>
          <a:bodyPr>
            <a:normAutofit/>
          </a:bodyPr>
          <a:lstStyle/>
          <a:p>
            <a:pPr marL="0" indent="0">
              <a:buNone/>
            </a:pPr>
            <a:r>
              <a:rPr lang="en-US" dirty="0" smtClean="0"/>
              <a:t>Next Policy Forum</a:t>
            </a:r>
            <a:r>
              <a:rPr lang="en-US" dirty="0"/>
              <a:t>:</a:t>
            </a:r>
          </a:p>
          <a:p>
            <a:pPr marL="0" indent="0">
              <a:buNone/>
            </a:pPr>
            <a:r>
              <a:rPr lang="en-US" b="1" dirty="0"/>
              <a:t>Friday, </a:t>
            </a:r>
            <a:r>
              <a:rPr lang="en-US" b="1" dirty="0" smtClean="0"/>
              <a:t>January 13, 2017</a:t>
            </a:r>
            <a:endParaRPr lang="en-US" b="1" dirty="0"/>
          </a:p>
          <a:p>
            <a:pPr marL="0" indent="0">
              <a:buNone/>
            </a:pPr>
            <a:r>
              <a:rPr lang="en-US" sz="2400" b="1" dirty="0" smtClean="0">
                <a:latin typeface="Arial"/>
                <a:cs typeface="Arial"/>
              </a:rPr>
              <a:t>Location TBD</a:t>
            </a:r>
          </a:p>
          <a:p>
            <a:pPr marL="0" indent="0">
              <a:buNone/>
            </a:pPr>
            <a:endParaRPr lang="en-US" sz="2400" b="1" dirty="0" smtClean="0">
              <a:latin typeface="Arial"/>
              <a:cs typeface="Arial"/>
            </a:endParaRPr>
          </a:p>
          <a:p>
            <a:pPr marL="0" indent="0">
              <a:buNone/>
            </a:pPr>
            <a:r>
              <a:rPr lang="en-US" sz="2800" dirty="0" smtClean="0">
                <a:latin typeface="Arial"/>
                <a:cs typeface="Arial"/>
              </a:rPr>
              <a:t>All the Best for a Happy and Successful School Year!</a:t>
            </a:r>
            <a:endParaRPr lang="en-US" sz="2800" dirty="0">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916" y="1800178"/>
            <a:ext cx="2668249" cy="2038662"/>
          </a:xfrm>
          <a:prstGeom prst="rect">
            <a:avLst/>
          </a:prstGeom>
        </p:spPr>
      </p:pic>
    </p:spTree>
    <p:extLst>
      <p:ext uri="{BB962C8B-B14F-4D97-AF65-F5344CB8AC3E}">
        <p14:creationId xmlns:p14="http://schemas.microsoft.com/office/powerpoint/2010/main" val="19614886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65760"/>
            <a:ext cx="8229600" cy="746760"/>
          </a:xfrm>
        </p:spPr>
        <p:txBody>
          <a:bodyPr>
            <a:normAutofit fontScale="90000"/>
          </a:bodyPr>
          <a:lstStyle/>
          <a:p>
            <a:r>
              <a:rPr lang="en-US" sz="4000" b="1" dirty="0"/>
              <a:t/>
            </a:r>
            <a:br>
              <a:rPr lang="en-US" sz="4000" b="1" dirty="0"/>
            </a:br>
            <a:r>
              <a:rPr lang="en-US" sz="4000" b="1" dirty="0">
                <a:latin typeface="Arial" panose="020B0604020202020204" pitchFamily="34" charset="0"/>
                <a:cs typeface="Arial" panose="020B0604020202020204" pitchFamily="34" charset="0"/>
              </a:rPr>
              <a:t>Facilitator’s </a:t>
            </a:r>
            <a:r>
              <a:rPr lang="en-US" sz="4000" b="1" dirty="0" smtClean="0">
                <a:latin typeface="Arial" panose="020B0604020202020204" pitchFamily="34" charset="0"/>
                <a:cs typeface="Arial" panose="020B0604020202020204" pitchFamily="34" charset="0"/>
              </a:rPr>
              <a:t>Meeting</a:t>
            </a:r>
            <a:br>
              <a:rPr lang="en-US" sz="4000" b="1" dirty="0" smtClean="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A</a:t>
            </a:r>
            <a:r>
              <a:rPr lang="en-US" sz="3100" b="1" dirty="0" smtClean="0">
                <a:latin typeface="Arial" panose="020B0604020202020204" pitchFamily="34" charset="0"/>
                <a:cs typeface="Arial" panose="020B0604020202020204" pitchFamily="34" charset="0"/>
              </a:rPr>
              <a:t>genda</a:t>
            </a:r>
            <a:endParaRPr lang="en-US" sz="3100" dirty="0">
              <a:solidFill>
                <a:srgbClr val="002060"/>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57200" y="1874520"/>
            <a:ext cx="8229600" cy="3910765"/>
          </a:xfrm>
        </p:spPr>
        <p:txBody>
          <a:bodyPr>
            <a:normAutofit fontScale="85000" lnSpcReduction="20000"/>
          </a:bodyPr>
          <a:lstStyle/>
          <a:p>
            <a:r>
              <a:rPr lang="en-US" sz="2400" dirty="0">
                <a:latin typeface="Arial" panose="020B0604020202020204" pitchFamily="34" charset="0"/>
                <a:cs typeface="Arial" panose="020B0604020202020204" pitchFamily="34" charset="0"/>
              </a:rPr>
              <a:t>CCR Standards training </a:t>
            </a:r>
          </a:p>
          <a:p>
            <a:pPr lvl="1"/>
            <a:r>
              <a:rPr lang="en-US" sz="2000" dirty="0">
                <a:latin typeface="Arial" panose="020B0604020202020204" pitchFamily="34" charset="0"/>
                <a:cs typeface="Arial" panose="020B0604020202020204" pitchFamily="34" charset="0"/>
              </a:rPr>
              <a:t>ELA and math 100s- schedule</a:t>
            </a:r>
          </a:p>
          <a:p>
            <a:pPr lvl="1"/>
            <a:r>
              <a:rPr lang="en-US" sz="2000" dirty="0">
                <a:latin typeface="Arial" panose="020B0604020202020204" pitchFamily="34" charset="0"/>
                <a:cs typeface="Arial" panose="020B0604020202020204" pitchFamily="34" charset="0"/>
              </a:rPr>
              <a:t>ELA and math 201- </a:t>
            </a:r>
            <a:r>
              <a:rPr lang="en-US" sz="2000" dirty="0" smtClean="0">
                <a:latin typeface="Arial" panose="020B0604020202020204" pitchFamily="34" charset="0"/>
                <a:cs typeface="Arial" panose="020B0604020202020204" pitchFamily="34" charset="0"/>
              </a:rPr>
              <a:t>schedule</a:t>
            </a:r>
          </a:p>
          <a:p>
            <a:pPr marL="457200" lvl="1" indent="0">
              <a:buNone/>
            </a:pPr>
            <a:endParaRPr lang="en-US" sz="2000" dirty="0" smtClean="0">
              <a:latin typeface="Arial" panose="020B0604020202020204" pitchFamily="34" charset="0"/>
              <a:cs typeface="Arial" panose="020B0604020202020204" pitchFamily="34" charset="0"/>
            </a:endParaRPr>
          </a:p>
          <a:p>
            <a:pPr marL="3429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GED Updates</a:t>
            </a: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CASAS Updates</a:t>
            </a:r>
          </a:p>
          <a:p>
            <a:pPr lvl="1"/>
            <a:r>
              <a:rPr lang="en-US" sz="2000" dirty="0">
                <a:latin typeface="Arial" panose="020B0604020202020204" pitchFamily="34" charset="0"/>
                <a:cs typeface="Arial" panose="020B0604020202020204" pitchFamily="34" charset="0"/>
              </a:rPr>
              <a:t>New 80 Math Appraisal test</a:t>
            </a:r>
          </a:p>
          <a:p>
            <a:pPr lvl="1"/>
            <a:r>
              <a:rPr lang="en-US" sz="2000" dirty="0">
                <a:latin typeface="Arial" panose="020B0604020202020204" pitchFamily="34" charset="0"/>
                <a:cs typeface="Arial" panose="020B0604020202020204" pitchFamily="34" charset="0"/>
              </a:rPr>
              <a:t>50 Reading and math appraisal</a:t>
            </a:r>
          </a:p>
          <a:p>
            <a:pPr lvl="1"/>
            <a:r>
              <a:rPr lang="en-US" sz="2000" dirty="0">
                <a:latin typeface="Arial" panose="020B0604020202020204" pitchFamily="34" charset="0"/>
                <a:cs typeface="Arial" panose="020B0604020202020204" pitchFamily="34" charset="0"/>
              </a:rPr>
              <a:t>E-test user group </a:t>
            </a:r>
            <a:r>
              <a:rPr lang="en-US" sz="2000" dirty="0" smtClean="0">
                <a:latin typeface="Arial" panose="020B0604020202020204" pitchFamily="34" charset="0"/>
                <a:cs typeface="Arial" panose="020B0604020202020204" pitchFamily="34" charset="0"/>
              </a:rPr>
              <a:t>discussion</a:t>
            </a:r>
          </a:p>
          <a:p>
            <a:pPr marL="457200" lvl="1" indent="0">
              <a:buNone/>
            </a:pPr>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New CASAS Reading Standards</a:t>
            </a:r>
          </a:p>
          <a:p>
            <a:pPr marL="0" indent="0">
              <a:buNone/>
            </a:pPr>
            <a:r>
              <a:rPr lang="en-US" sz="2400" dirty="0"/>
              <a:t> </a:t>
            </a:r>
          </a:p>
          <a:p>
            <a:endParaRPr lang="en-US" sz="2300" dirty="0" smtClean="0">
              <a:latin typeface="Arial"/>
              <a:cs typeface="Arial"/>
            </a:endParaRPr>
          </a:p>
          <a:p>
            <a:pPr marL="0" indent="0">
              <a:buNone/>
            </a:pPr>
            <a:endParaRPr lang="en-US" sz="2400" dirty="0" smtClean="0">
              <a:latin typeface="Arial"/>
              <a:cs typeface="Arial"/>
            </a:endParaRPr>
          </a:p>
        </p:txBody>
      </p:sp>
    </p:spTree>
    <p:extLst>
      <p:ext uri="{BB962C8B-B14F-4D97-AF65-F5344CB8AC3E}">
        <p14:creationId xmlns:p14="http://schemas.microsoft.com/office/powerpoint/2010/main" val="39113568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latin typeface="Arial" panose="020B0604020202020204" pitchFamily="34" charset="0"/>
                <a:cs typeface="Arial" panose="020B0604020202020204" pitchFamily="34" charset="0"/>
              </a:rPr>
              <a:t>CCRS Update</a:t>
            </a:r>
            <a:endParaRPr lang="en-US" dirty="0">
              <a:solidFill>
                <a:schemeClr val="tx2"/>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232348" y="1417637"/>
            <a:ext cx="8686800" cy="4563437"/>
          </a:xfrm>
        </p:spPr>
        <p:txBody>
          <a:bodyPr>
            <a:normAutofit/>
          </a:bodyPr>
          <a:lstStyle/>
          <a:p>
            <a:pPr marL="0" indent="0">
              <a:buNone/>
            </a:pPr>
            <a:endParaRPr lang="en-US" sz="1800" dirty="0" smtClean="0">
              <a:latin typeface="Arial" panose="020B0604020202020204" pitchFamily="34" charset="0"/>
              <a:cs typeface="Arial" panose="020B0604020202020204" pitchFamily="34" charset="0"/>
            </a:endParaRP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CSDE continues to offer training through ATDN  for expected full implementation of the College and Career Readiness Standards by July 1, 2017.</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100 series (all teachers) are scheduled for Math and ELA- flyer on tables  registration on </a:t>
            </a:r>
            <a:r>
              <a:rPr lang="en-US" sz="2000" dirty="0" err="1" smtClean="0">
                <a:latin typeface="Arial" panose="020B0604020202020204" pitchFamily="34" charset="0"/>
                <a:cs typeface="Arial" panose="020B0604020202020204" pitchFamily="34" charset="0"/>
              </a:rPr>
              <a:t>ProTraxx</a:t>
            </a:r>
            <a:r>
              <a:rPr lang="en-US" sz="2000" dirty="0" smtClean="0">
                <a:latin typeface="Arial" panose="020B0604020202020204" pitchFamily="34" charset="0"/>
                <a:cs typeface="Arial" panose="020B0604020202020204" pitchFamily="34" charset="0"/>
              </a:rPr>
              <a:t>. </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Reminder-Sessions are more limited this year if a sufficient number of participants are not registered within five days before-session will be cancelled.  </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200 series ( designated teacher) Math and ELA sessions are being scheduled after January 1, 2017. </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CCR Standards for ESL expect to be released by OCTAE in October.</a:t>
            </a:r>
          </a:p>
          <a:p>
            <a:pPr marL="685800" lvl="1">
              <a:buFont typeface="Arial" panose="020B0604020202020204" pitchFamily="34" charset="0"/>
              <a:buChar char="•"/>
            </a:pPr>
            <a:r>
              <a:rPr lang="en-US" sz="2000" dirty="0" smtClean="0">
                <a:latin typeface="Arial" panose="020B0604020202020204" pitchFamily="34" charset="0"/>
                <a:cs typeface="Arial" panose="020B0604020202020204" pitchFamily="34" charset="0"/>
              </a:rPr>
              <a:t>More information on how they will be implemented TBD.</a:t>
            </a:r>
          </a:p>
          <a:p>
            <a:pPr marL="685800" lvl="1">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14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52188"/>
          </a:xfrm>
        </p:spPr>
        <p:txBody>
          <a:bodyPr>
            <a:normAutofit/>
          </a:bodyPr>
          <a:lstStyle/>
          <a:p>
            <a:r>
              <a:rPr lang="en-US" sz="4000" dirty="0">
                <a:solidFill>
                  <a:schemeClr val="tx2"/>
                </a:solidFill>
                <a:latin typeface="Arial"/>
                <a:cs typeface="Arial"/>
              </a:rPr>
              <a:t>GED </a:t>
            </a:r>
            <a:r>
              <a:rPr lang="en-US" sz="4000" dirty="0" smtClean="0">
                <a:solidFill>
                  <a:schemeClr val="tx2"/>
                </a:solidFill>
                <a:latin typeface="Arial"/>
                <a:cs typeface="Arial"/>
              </a:rPr>
              <a:t>Updates</a:t>
            </a:r>
            <a:endParaRPr lang="en-US" sz="4000" dirty="0">
              <a:latin typeface="Arial"/>
              <a:cs typeface="Arial"/>
            </a:endParaRPr>
          </a:p>
        </p:txBody>
      </p:sp>
      <p:sp>
        <p:nvSpPr>
          <p:cNvPr id="6" name="Content Placeholder 5"/>
          <p:cNvSpPr>
            <a:spLocks noGrp="1"/>
          </p:cNvSpPr>
          <p:nvPr>
            <p:ph idx="1"/>
          </p:nvPr>
        </p:nvSpPr>
        <p:spPr>
          <a:xfrm>
            <a:off x="17417" y="1140823"/>
            <a:ext cx="9126583" cy="4960173"/>
          </a:xfrm>
        </p:spPr>
        <p:txBody>
          <a:bodyPr>
            <a:noAutofit/>
          </a:bodyPr>
          <a:lstStyle/>
          <a:p>
            <a:pPr>
              <a:buFont typeface="Arial" panose="020B0604020202020204" pitchFamily="34" charset="0"/>
              <a:buChar char="•"/>
            </a:pPr>
            <a:r>
              <a:rPr lang="en-US" sz="2000" b="1" u="sng" dirty="0" smtClean="0"/>
              <a:t>GED </a:t>
            </a:r>
            <a:r>
              <a:rPr lang="en-US" sz="2000" b="1" u="sng" dirty="0"/>
              <a:t>Path </a:t>
            </a:r>
            <a:r>
              <a:rPr lang="en-US" sz="2000" b="1" u="sng" dirty="0" smtClean="0"/>
              <a:t>Source</a:t>
            </a:r>
            <a:endParaRPr lang="en-US" sz="2000" b="1" u="sng" dirty="0"/>
          </a:p>
          <a:p>
            <a:pPr marL="0" indent="0">
              <a:buNone/>
            </a:pPr>
            <a:r>
              <a:rPr lang="en-US" sz="2000" dirty="0" smtClean="0"/>
              <a:t>	Candidates </a:t>
            </a:r>
            <a:r>
              <a:rPr lang="en-US" sz="2000" dirty="0"/>
              <a:t>can access GED Path Source through the GEDTS </a:t>
            </a:r>
            <a:r>
              <a:rPr lang="en-US" sz="2000" dirty="0" smtClean="0"/>
              <a:t>Web site</a:t>
            </a:r>
            <a:r>
              <a:rPr lang="en-US" sz="2000" dirty="0"/>
              <a:t>.  Depending </a:t>
            </a:r>
            <a:r>
              <a:rPr lang="en-US" sz="2000" dirty="0" smtClean="0"/>
              <a:t>	on </a:t>
            </a:r>
            <a:r>
              <a:rPr lang="en-US" sz="2000" dirty="0"/>
              <a:t>the candidate’s likes and dislikes, the program can match them to a career.  The </a:t>
            </a:r>
            <a:r>
              <a:rPr lang="en-US" sz="2000" dirty="0" smtClean="0"/>
              <a:t>	candidate </a:t>
            </a:r>
            <a:r>
              <a:rPr lang="en-US" sz="2000" dirty="0"/>
              <a:t>can follow links to career videos and research the </a:t>
            </a:r>
            <a:r>
              <a:rPr lang="en-US" sz="2000" dirty="0" smtClean="0"/>
              <a:t>educational 	requirements</a:t>
            </a:r>
            <a:r>
              <a:rPr lang="en-US" sz="2000" dirty="0"/>
              <a:t>, salary, etc. </a:t>
            </a:r>
            <a:r>
              <a:rPr lang="en-US" sz="2800" dirty="0"/>
              <a:t> </a:t>
            </a:r>
            <a:endParaRPr lang="en-US" sz="2800" dirty="0" smtClean="0"/>
          </a:p>
          <a:p>
            <a:pPr>
              <a:buFont typeface="Arial" panose="020B0604020202020204" pitchFamily="34" charset="0"/>
              <a:buChar char="•"/>
            </a:pPr>
            <a:r>
              <a:rPr lang="en-US" sz="2000" b="1" u="sng" dirty="0"/>
              <a:t>GED Performance </a:t>
            </a:r>
            <a:r>
              <a:rPr lang="en-US" sz="2000" b="1" u="sng" dirty="0" smtClean="0"/>
              <a:t>Levels</a:t>
            </a:r>
          </a:p>
          <a:p>
            <a:pPr marL="0" indent="0">
              <a:buNone/>
            </a:pPr>
            <a:endParaRPr lang="en-US" sz="2000" dirty="0"/>
          </a:p>
          <a:p>
            <a:pPr>
              <a:buFont typeface="Wingdings" panose="05000000000000000000" pitchFamily="2" charset="2"/>
              <a:buChar char="Ø"/>
            </a:pPr>
            <a:r>
              <a:rPr lang="en-US" sz="2000" dirty="0"/>
              <a:t>Passing (High School Equivalent) 145-164</a:t>
            </a:r>
          </a:p>
          <a:p>
            <a:pPr>
              <a:buFont typeface="Wingdings" panose="05000000000000000000" pitchFamily="2" charset="2"/>
              <a:buChar char="Ø"/>
            </a:pPr>
            <a:r>
              <a:rPr lang="en-US" sz="2000" dirty="0"/>
              <a:t>College Career Ready on 1 or more tests (165-174)</a:t>
            </a:r>
          </a:p>
          <a:p>
            <a:pPr>
              <a:buFont typeface="Wingdings" panose="05000000000000000000" pitchFamily="2" charset="2"/>
              <a:buChar char="Ø"/>
            </a:pPr>
            <a:r>
              <a:rPr lang="en-US" sz="2000" dirty="0"/>
              <a:t>College Career Ready + Credit on </a:t>
            </a:r>
            <a:r>
              <a:rPr lang="en-US" sz="2000" dirty="0" smtClean="0"/>
              <a:t>one or </a:t>
            </a:r>
            <a:r>
              <a:rPr lang="en-US" sz="2000" dirty="0"/>
              <a:t>more tests (175-200) *Sabrina is working with the Connecticut College Board for approval</a:t>
            </a:r>
          </a:p>
          <a:p>
            <a:pPr>
              <a:buFont typeface="Wingdings" panose="05000000000000000000" pitchFamily="2" charset="2"/>
              <a:buChar char="Ø"/>
            </a:pPr>
            <a:r>
              <a:rPr lang="en-US" sz="2000" dirty="0"/>
              <a:t>All states who administer the GEDTS exam have adopted these Performance Levels except New Jersey </a:t>
            </a:r>
          </a:p>
          <a:p>
            <a:pPr marL="0" indent="0">
              <a:buNone/>
            </a:pPr>
            <a:endParaRPr lang="en-US" sz="2800" dirty="0" smtClean="0"/>
          </a:p>
          <a:p>
            <a:endParaRPr lang="en-US" sz="2800" dirty="0"/>
          </a:p>
        </p:txBody>
      </p:sp>
    </p:spTree>
    <p:extLst>
      <p:ext uri="{BB962C8B-B14F-4D97-AF65-F5344CB8AC3E}">
        <p14:creationId xmlns:p14="http://schemas.microsoft.com/office/powerpoint/2010/main" val="169160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51992"/>
          </a:xfrm>
        </p:spPr>
        <p:txBody>
          <a:bodyPr>
            <a:normAutofit/>
          </a:bodyPr>
          <a:lstStyle/>
          <a:p>
            <a:r>
              <a:rPr lang="en-US" sz="4000" dirty="0" smtClean="0">
                <a:solidFill>
                  <a:srgbClr val="002060"/>
                </a:solidFill>
                <a:latin typeface="Arial"/>
                <a:cs typeface="Arial"/>
              </a:rPr>
              <a:t>Professional Development Update</a:t>
            </a:r>
            <a:endParaRPr lang="en-US" sz="4000" dirty="0">
              <a:solidFill>
                <a:srgbClr val="002060"/>
              </a:solidFill>
              <a:latin typeface="Arial"/>
              <a:cs typeface="Arial"/>
            </a:endParaRPr>
          </a:p>
        </p:txBody>
      </p:sp>
      <p:sp>
        <p:nvSpPr>
          <p:cNvPr id="6" name="Content Placeholder 5"/>
          <p:cNvSpPr>
            <a:spLocks noGrp="1"/>
          </p:cNvSpPr>
          <p:nvPr>
            <p:ph idx="1"/>
          </p:nvPr>
        </p:nvSpPr>
        <p:spPr>
          <a:xfrm>
            <a:off x="685800" y="1648918"/>
            <a:ext cx="7888574" cy="4284955"/>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The CSDE  continues to contract with </a:t>
            </a:r>
            <a:r>
              <a:rPr lang="en-US" sz="2400" b="1" dirty="0" smtClean="0">
                <a:latin typeface="Arial" panose="020B0604020202020204" pitchFamily="34" charset="0"/>
                <a:cs typeface="Arial" panose="020B0604020202020204" pitchFamily="34" charset="0"/>
              </a:rPr>
              <a:t>two </a:t>
            </a:r>
            <a:r>
              <a:rPr lang="en-US" sz="2400" dirty="0">
                <a:latin typeface="Arial" panose="020B0604020202020204" pitchFamily="34" charset="0"/>
                <a:cs typeface="Arial" panose="020B0604020202020204" pitchFamily="34" charset="0"/>
              </a:rPr>
              <a:t>Regional Education Service Centers (RESCs) f</a:t>
            </a:r>
            <a:r>
              <a:rPr lang="en-US" sz="2400" dirty="0" smtClean="0">
                <a:latin typeface="Arial" panose="020B0604020202020204" pitchFamily="34" charset="0"/>
                <a:cs typeface="Arial" panose="020B0604020202020204" pitchFamily="34" charset="0"/>
              </a:rPr>
              <a:t>or delivery of our FY 2016-2017 Professional Development initiatives and trainings</a:t>
            </a:r>
          </a:p>
          <a:p>
            <a:pPr marL="0" indent="0">
              <a:buNone/>
            </a:pPr>
            <a:endParaRPr lang="en-US" sz="24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Capitol </a:t>
            </a:r>
            <a:r>
              <a:rPr lang="en-US" sz="2400" dirty="0">
                <a:latin typeface="Arial" panose="020B0604020202020204" pitchFamily="34" charset="0"/>
                <a:cs typeface="Arial" panose="020B0604020202020204" pitchFamily="34" charset="0"/>
              </a:rPr>
              <a:t>Region Education Council (CREC) </a:t>
            </a:r>
            <a:endParaRPr lang="en-US" sz="24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400" dirty="0" smtClean="0">
                <a:latin typeface="Arial" panose="020B0604020202020204" pitchFamily="34" charset="0"/>
                <a:cs typeface="Arial" panose="020B0604020202020204" pitchFamily="34" charset="0"/>
              </a:rPr>
              <a:t>EdAdvance (formerly Education Connection) </a:t>
            </a:r>
            <a:endParaRPr lang="en-US" sz="2400"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US" sz="2400" dirty="0">
              <a:latin typeface="Arial" panose="020B0604020202020204" pitchFamily="34" charset="0"/>
              <a:cs typeface="Arial" panose="020B0604020202020204" pitchFamily="34" charset="0"/>
            </a:endParaRPr>
          </a:p>
          <a:p>
            <a:pPr marL="57150" indent="0">
              <a:buNone/>
            </a:pPr>
            <a:r>
              <a:rPr lang="en-US" sz="2400" dirty="0" smtClean="0">
                <a:latin typeface="Arial" panose="020B0604020202020204" pitchFamily="34" charset="0"/>
                <a:cs typeface="Arial" panose="020B0604020202020204" pitchFamily="34" charset="0"/>
              </a:rPr>
              <a:t>Staff from both RESCs will </a:t>
            </a:r>
            <a:r>
              <a:rPr lang="en-US" sz="2400" dirty="0">
                <a:latin typeface="Arial" panose="020B0604020202020204" pitchFamily="34" charset="0"/>
                <a:cs typeface="Arial" panose="020B0604020202020204" pitchFamily="34" charset="0"/>
              </a:rPr>
              <a:t>be responsible to deliver training to our adult education </a:t>
            </a:r>
            <a:r>
              <a:rPr lang="en-US" sz="2400" dirty="0" smtClean="0">
                <a:latin typeface="Arial" panose="020B0604020202020204" pitchFamily="34" charset="0"/>
                <a:cs typeface="Arial" panose="020B0604020202020204" pitchFamily="34" charset="0"/>
              </a:rPr>
              <a:t>staff</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2588" y="5329285"/>
            <a:ext cx="1364845" cy="1046207"/>
          </a:xfrm>
          <a:prstGeom prst="rect">
            <a:avLst/>
          </a:prstGeom>
        </p:spPr>
      </p:pic>
    </p:spTree>
    <p:extLst>
      <p:ext uri="{BB962C8B-B14F-4D97-AF65-F5344CB8AC3E}">
        <p14:creationId xmlns:p14="http://schemas.microsoft.com/office/powerpoint/2010/main" val="2695129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487C"/>
                </a:solidFill>
                <a:latin typeface="Arial"/>
                <a:cs typeface="Arial"/>
              </a:rPr>
              <a:t/>
            </a:r>
            <a:br>
              <a:rPr lang="en-US" dirty="0" smtClean="0">
                <a:solidFill>
                  <a:srgbClr val="1F487C"/>
                </a:solidFill>
                <a:latin typeface="Arial"/>
                <a:cs typeface="Arial"/>
              </a:rPr>
            </a:br>
            <a:r>
              <a:rPr lang="en-US" dirty="0" smtClean="0">
                <a:solidFill>
                  <a:srgbClr val="1F487C"/>
                </a:solidFill>
                <a:latin typeface="Arial"/>
                <a:cs typeface="Arial"/>
              </a:rPr>
              <a:t>GED Updates, Cont..</a:t>
            </a:r>
            <a:r>
              <a:rPr lang="en-US" dirty="0">
                <a:latin typeface="Arial"/>
                <a:cs typeface="Arial"/>
              </a:rPr>
              <a:t/>
            </a:r>
            <a:br>
              <a:rPr lang="en-US" dirty="0">
                <a:latin typeface="Arial"/>
                <a:cs typeface="Arial"/>
              </a:rPr>
            </a:br>
            <a:endParaRPr lang="en-US" dirty="0">
              <a:latin typeface="Arial"/>
              <a:cs typeface="Arial"/>
            </a:endParaRPr>
          </a:p>
        </p:txBody>
      </p:sp>
      <p:sp>
        <p:nvSpPr>
          <p:cNvPr id="3" name="Content Placeholder 2"/>
          <p:cNvSpPr>
            <a:spLocks noGrp="1"/>
          </p:cNvSpPr>
          <p:nvPr>
            <p:ph idx="1"/>
          </p:nvPr>
        </p:nvSpPr>
        <p:spPr>
          <a:xfrm>
            <a:off x="457200" y="1600200"/>
            <a:ext cx="8229600" cy="4120947"/>
          </a:xfrm>
        </p:spPr>
        <p:txBody>
          <a:bodyPr>
            <a:normAutofit fontScale="77500" lnSpcReduction="20000"/>
          </a:bodyPr>
          <a:lstStyle/>
          <a:p>
            <a:pPr>
              <a:buNone/>
            </a:pPr>
            <a:r>
              <a:rPr lang="en-US" sz="3600" u="sng" dirty="0"/>
              <a:t>GED Ready Promotion</a:t>
            </a:r>
            <a:endParaRPr lang="en-US" sz="3600" dirty="0"/>
          </a:p>
          <a:p>
            <a:r>
              <a:rPr lang="en-US" dirty="0"/>
              <a:t>There will be a </a:t>
            </a:r>
            <a:r>
              <a:rPr lang="en-US" dirty="0" smtClean="0"/>
              <a:t>50 percent </a:t>
            </a:r>
            <a:r>
              <a:rPr lang="en-US" dirty="0"/>
              <a:t>off promotion for GED Vouchers from 9/26/16 to 10/31/16.</a:t>
            </a:r>
          </a:p>
          <a:p>
            <a:r>
              <a:rPr lang="en-US" dirty="0"/>
              <a:t>The discounted vouchers must be purchased and used by 10/31/16.</a:t>
            </a:r>
          </a:p>
          <a:p>
            <a:r>
              <a:rPr lang="en-US" dirty="0"/>
              <a:t>The $3 Vouchers will be available through the Voucher Store for Adult Ed Programs.</a:t>
            </a:r>
          </a:p>
          <a:p>
            <a:r>
              <a:rPr lang="en-US" dirty="0"/>
              <a:t>Adult Ed Programs can get promotional flyers and Social Media posts from GEDTS to advertise this opportunity.</a:t>
            </a:r>
          </a:p>
          <a:p>
            <a:r>
              <a:rPr lang="en-US" u="sng" dirty="0"/>
              <a:t>The code which is </a:t>
            </a:r>
            <a:r>
              <a:rPr lang="en-US" u="sng" dirty="0" smtClean="0"/>
              <a:t>not to be </a:t>
            </a:r>
            <a:r>
              <a:rPr lang="en-US" u="sng" dirty="0"/>
              <a:t>made public or used before 9/26/16 </a:t>
            </a:r>
            <a:r>
              <a:rPr lang="en-US" dirty="0"/>
              <a:t>is:  GEDGO</a:t>
            </a:r>
          </a:p>
          <a:p>
            <a:endParaRPr lang="en-US" dirty="0">
              <a:latin typeface="Arial"/>
              <a:cs typeface="Aria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11" y="5818130"/>
            <a:ext cx="1096963" cy="832417"/>
          </a:xfrm>
          <a:prstGeom prst="rect">
            <a:avLst/>
          </a:prstGeom>
        </p:spPr>
      </p:pic>
      <p:cxnSp>
        <p:nvCxnSpPr>
          <p:cNvPr id="5" name="Straight Connector 4"/>
          <p:cNvCxnSpPr/>
          <p:nvPr/>
        </p:nvCxnSpPr>
        <p:spPr>
          <a:xfrm>
            <a:off x="1303274" y="6650768"/>
            <a:ext cx="7562679" cy="0"/>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716939" y="6374493"/>
            <a:ext cx="4220006" cy="276999"/>
          </a:xfrm>
          <a:prstGeom prst="rect">
            <a:avLst/>
          </a:prstGeom>
          <a:noFill/>
        </p:spPr>
        <p:txBody>
          <a:bodyPr wrap="square" rtlCol="0">
            <a:spAutoFit/>
          </a:bodyPr>
          <a:lstStyle/>
          <a:p>
            <a:pPr algn="r"/>
            <a:r>
              <a:rPr lang="en-US" sz="1200" spc="50" dirty="0" smtClean="0">
                <a:solidFill>
                  <a:srgbClr val="002D73"/>
                </a:solidFill>
                <a:latin typeface="Times New Roman"/>
                <a:cs typeface="Times New Roman"/>
              </a:rPr>
              <a:t>CONNECTICUT STATE DEPARTMENT OF EDUCATION</a:t>
            </a:r>
            <a:endParaRPr lang="en-US" sz="1200" spc="50" dirty="0">
              <a:solidFill>
                <a:srgbClr val="002D73"/>
              </a:solidFill>
              <a:latin typeface="Times New Roman"/>
              <a:cs typeface="Times New Roman"/>
            </a:endParaRPr>
          </a:p>
        </p:txBody>
      </p:sp>
    </p:spTree>
    <p:extLst>
      <p:ext uri="{BB962C8B-B14F-4D97-AF65-F5344CB8AC3E}">
        <p14:creationId xmlns:p14="http://schemas.microsoft.com/office/powerpoint/2010/main" val="10228838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52188"/>
          </a:xfrm>
        </p:spPr>
        <p:txBody>
          <a:bodyPr>
            <a:normAutofit/>
          </a:bodyPr>
          <a:lstStyle/>
          <a:p>
            <a:r>
              <a:rPr lang="en-US" sz="4000" dirty="0">
                <a:solidFill>
                  <a:schemeClr val="tx2"/>
                </a:solidFill>
                <a:latin typeface="Arial"/>
                <a:cs typeface="Arial"/>
              </a:rPr>
              <a:t>GED </a:t>
            </a:r>
            <a:r>
              <a:rPr lang="en-US" sz="4000" dirty="0" smtClean="0">
                <a:solidFill>
                  <a:schemeClr val="tx2"/>
                </a:solidFill>
                <a:latin typeface="Arial"/>
                <a:cs typeface="Arial"/>
              </a:rPr>
              <a:t>Updates, </a:t>
            </a:r>
            <a:r>
              <a:rPr lang="en-US" sz="4000" dirty="0" err="1" smtClean="0">
                <a:solidFill>
                  <a:schemeClr val="tx2"/>
                </a:solidFill>
                <a:latin typeface="Arial"/>
                <a:cs typeface="Arial"/>
              </a:rPr>
              <a:t>Cont</a:t>
            </a:r>
            <a:r>
              <a:rPr lang="en-US" sz="4000" dirty="0" smtClean="0">
                <a:solidFill>
                  <a:schemeClr val="tx2"/>
                </a:solidFill>
                <a:latin typeface="Arial"/>
                <a:cs typeface="Arial"/>
              </a:rPr>
              <a:t>…</a:t>
            </a:r>
            <a:endParaRPr lang="en-US" sz="4000" dirty="0">
              <a:latin typeface="Arial"/>
              <a:cs typeface="Arial"/>
            </a:endParaRPr>
          </a:p>
        </p:txBody>
      </p:sp>
      <p:sp>
        <p:nvSpPr>
          <p:cNvPr id="6" name="Content Placeholder 5"/>
          <p:cNvSpPr>
            <a:spLocks noGrp="1"/>
          </p:cNvSpPr>
          <p:nvPr>
            <p:ph idx="1"/>
          </p:nvPr>
        </p:nvSpPr>
        <p:spPr>
          <a:xfrm>
            <a:off x="226423" y="1274163"/>
            <a:ext cx="8769531" cy="4826833"/>
          </a:xfrm>
        </p:spPr>
        <p:txBody>
          <a:bodyPr>
            <a:noAutofit/>
          </a:bodyPr>
          <a:lstStyle/>
          <a:p>
            <a:pPr>
              <a:buNone/>
            </a:pPr>
            <a:r>
              <a:rPr lang="en-US" sz="2800" u="sng" dirty="0" smtClean="0"/>
              <a:t>GED </a:t>
            </a:r>
            <a:r>
              <a:rPr lang="en-US" sz="2800" u="sng" dirty="0"/>
              <a:t>Prep Connect</a:t>
            </a:r>
          </a:p>
          <a:p>
            <a:r>
              <a:rPr lang="en-US" sz="2600" dirty="0"/>
              <a:t>GEDTS designed this program to help candidates connect with specific Adult Ed agencies.  There will be a banner across the Candidate’s log in screen that will ask them if they are “Interested in local GED Prep help?”; “What brings you here today?” and “Do you want to be contacted?” </a:t>
            </a:r>
            <a:endParaRPr lang="en-US" sz="2600" dirty="0" smtClean="0"/>
          </a:p>
          <a:p>
            <a:r>
              <a:rPr lang="en-US" sz="2600" dirty="0" smtClean="0"/>
              <a:t>The </a:t>
            </a:r>
            <a:r>
              <a:rPr lang="en-US" sz="2600" dirty="0"/>
              <a:t>Adult Ed Directors will be able to see in the GED CBT Manager which candidates would like to be contacted. </a:t>
            </a:r>
            <a:endParaRPr lang="en-US" sz="2600" dirty="0" smtClean="0"/>
          </a:p>
          <a:p>
            <a:r>
              <a:rPr lang="en-US" sz="2600" dirty="0" smtClean="0"/>
              <a:t> </a:t>
            </a:r>
            <a:r>
              <a:rPr lang="en-US" sz="2600" dirty="0"/>
              <a:t>GEDTS will eventually have a locator map that candidates can locate the closest Adult Ed agency to them.</a:t>
            </a:r>
          </a:p>
          <a:p>
            <a:endParaRPr lang="en-US" sz="2800" dirty="0"/>
          </a:p>
        </p:txBody>
      </p:sp>
    </p:spTree>
    <p:extLst>
      <p:ext uri="{BB962C8B-B14F-4D97-AF65-F5344CB8AC3E}">
        <p14:creationId xmlns:p14="http://schemas.microsoft.com/office/powerpoint/2010/main" val="1602573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52188"/>
          </a:xfrm>
        </p:spPr>
        <p:txBody>
          <a:bodyPr>
            <a:normAutofit/>
          </a:bodyPr>
          <a:lstStyle/>
          <a:p>
            <a:r>
              <a:rPr lang="en-US" sz="4000" dirty="0">
                <a:solidFill>
                  <a:schemeClr val="tx2"/>
                </a:solidFill>
                <a:latin typeface="Arial"/>
                <a:cs typeface="Arial"/>
              </a:rPr>
              <a:t>GED </a:t>
            </a:r>
            <a:r>
              <a:rPr lang="en-US" sz="4000" dirty="0" smtClean="0">
                <a:solidFill>
                  <a:schemeClr val="tx2"/>
                </a:solidFill>
                <a:latin typeface="Arial"/>
                <a:cs typeface="Arial"/>
              </a:rPr>
              <a:t>Updates, </a:t>
            </a:r>
            <a:r>
              <a:rPr lang="en-US" sz="4000" dirty="0" err="1" smtClean="0">
                <a:solidFill>
                  <a:schemeClr val="tx2"/>
                </a:solidFill>
                <a:latin typeface="Arial"/>
                <a:cs typeface="Arial"/>
              </a:rPr>
              <a:t>Cont</a:t>
            </a:r>
            <a:r>
              <a:rPr lang="en-US" sz="4000" dirty="0" smtClean="0">
                <a:solidFill>
                  <a:schemeClr val="tx2"/>
                </a:solidFill>
                <a:latin typeface="Arial"/>
                <a:cs typeface="Arial"/>
              </a:rPr>
              <a:t>…</a:t>
            </a:r>
            <a:endParaRPr lang="en-US" sz="4000" dirty="0">
              <a:latin typeface="Arial"/>
              <a:cs typeface="Arial"/>
            </a:endParaRPr>
          </a:p>
        </p:txBody>
      </p:sp>
      <p:sp>
        <p:nvSpPr>
          <p:cNvPr id="6" name="Content Placeholder 5"/>
          <p:cNvSpPr>
            <a:spLocks noGrp="1"/>
          </p:cNvSpPr>
          <p:nvPr>
            <p:ph idx="1"/>
          </p:nvPr>
        </p:nvSpPr>
        <p:spPr>
          <a:xfrm>
            <a:off x="457200" y="1274163"/>
            <a:ext cx="8229600" cy="4736893"/>
          </a:xfrm>
        </p:spPr>
        <p:txBody>
          <a:bodyPr>
            <a:normAutofit fontScale="25000" lnSpcReduction="20000"/>
          </a:bodyPr>
          <a:lstStyle/>
          <a:p>
            <a:pPr marL="469900" indent="-457200">
              <a:lnSpc>
                <a:spcPts val="3170"/>
              </a:lnSpc>
              <a:spcBef>
                <a:spcPts val="158"/>
              </a:spcBef>
            </a:pPr>
            <a:r>
              <a:rPr lang="en-US" sz="8000" dirty="0" smtClean="0">
                <a:latin typeface="Arial" panose="020B0604020202020204" pitchFamily="34" charset="0"/>
                <a:cs typeface="Arial" panose="020B0604020202020204" pitchFamily="34" charset="0"/>
              </a:rPr>
              <a:t>GED Annual Conference 2016 was open to Teachers for the first time. The  </a:t>
            </a:r>
            <a:r>
              <a:rPr lang="en-US" sz="8000" dirty="0">
                <a:latin typeface="Arial" panose="020B0604020202020204" pitchFamily="34" charset="0"/>
                <a:cs typeface="Arial" panose="020B0604020202020204" pitchFamily="34" charset="0"/>
              </a:rPr>
              <a:t>Conference Professional Development </a:t>
            </a:r>
            <a:r>
              <a:rPr lang="en-US" sz="8000" dirty="0" smtClean="0">
                <a:latin typeface="Arial" panose="020B0604020202020204" pitchFamily="34" charset="0"/>
                <a:cs typeface="Arial" panose="020B0604020202020204" pitchFamily="34" charset="0"/>
              </a:rPr>
              <a:t>handouts can be found on the GED Testing Service web site: </a:t>
            </a:r>
            <a:r>
              <a:rPr lang="en-US" sz="8000" dirty="0">
                <a:latin typeface="Arial" panose="020B0604020202020204" pitchFamily="34" charset="0"/>
                <a:cs typeface="Arial" panose="020B0604020202020204" pitchFamily="34" charset="0"/>
                <a:hlinkClick r:id="rId3"/>
              </a:rPr>
              <a:t>http://</a:t>
            </a:r>
            <a:r>
              <a:rPr lang="en-US" sz="8000" dirty="0" smtClean="0">
                <a:latin typeface="Arial" panose="020B0604020202020204" pitchFamily="34" charset="0"/>
                <a:cs typeface="Arial" panose="020B0604020202020204" pitchFamily="34" charset="0"/>
                <a:hlinkClick r:id="rId3"/>
              </a:rPr>
              <a:t>www.gedtestingservice.com/educators/2016confprogram</a:t>
            </a:r>
            <a:endParaRPr lang="en-US" sz="8000" dirty="0" smtClean="0">
              <a:latin typeface="Arial" panose="020B0604020202020204" pitchFamily="34" charset="0"/>
              <a:cs typeface="Arial" panose="020B0604020202020204" pitchFamily="34" charset="0"/>
            </a:endParaRPr>
          </a:p>
          <a:p>
            <a:pPr marL="469900" indent="-457200">
              <a:lnSpc>
                <a:spcPts val="3170"/>
              </a:lnSpc>
              <a:spcBef>
                <a:spcPts val="158"/>
              </a:spcBef>
            </a:pPr>
            <a:r>
              <a:rPr lang="en-US" sz="8000" dirty="0" smtClean="0">
                <a:latin typeface="Arial" panose="020B0604020202020204" pitchFamily="34" charset="0"/>
                <a:cs typeface="Arial" panose="020B0604020202020204" pitchFamily="34" charset="0"/>
              </a:rPr>
              <a:t>Tuesdays </a:t>
            </a:r>
            <a:r>
              <a:rPr lang="en-US" sz="8000" dirty="0">
                <a:latin typeface="Arial" panose="020B0604020202020204" pitchFamily="34" charset="0"/>
                <a:cs typeface="Arial" panose="020B0604020202020204" pitchFamily="34" charset="0"/>
              </a:rPr>
              <a:t>for Teachers will continue for </a:t>
            </a:r>
            <a:r>
              <a:rPr lang="en-US" sz="8000" dirty="0" smtClean="0">
                <a:latin typeface="Arial" panose="020B0604020202020204" pitchFamily="34" charset="0"/>
                <a:cs typeface="Arial" panose="020B0604020202020204" pitchFamily="34" charset="0"/>
              </a:rPr>
              <a:t>2017-2018. This </a:t>
            </a:r>
            <a:r>
              <a:rPr lang="en-US" sz="8000" dirty="0">
                <a:latin typeface="Arial" panose="020B0604020202020204" pitchFamily="34" charset="0"/>
                <a:cs typeface="Arial" panose="020B0604020202020204" pitchFamily="34" charset="0"/>
              </a:rPr>
              <a:t>is an excellent resource for teachers and the webinars are recorded for easy access</a:t>
            </a:r>
            <a:r>
              <a:rPr lang="en-US" sz="8000" dirty="0" smtClean="0">
                <a:latin typeface="Arial" panose="020B0604020202020204" pitchFamily="34" charset="0"/>
                <a:cs typeface="Arial" panose="020B0604020202020204" pitchFamily="34" charset="0"/>
              </a:rPr>
              <a:t>.</a:t>
            </a:r>
            <a:endParaRPr lang="en-US" sz="8000" dirty="0">
              <a:solidFill>
                <a:prstClr val="black"/>
              </a:solidFill>
              <a:latin typeface="Arial" panose="020B0604020202020204" pitchFamily="34" charset="0"/>
              <a:cs typeface="Arial" panose="020B0604020202020204" pitchFamily="34" charset="0"/>
            </a:endParaRPr>
          </a:p>
          <a:p>
            <a:pPr marL="469900" indent="-457200">
              <a:lnSpc>
                <a:spcPts val="3170"/>
              </a:lnSpc>
              <a:spcBef>
                <a:spcPts val="158"/>
              </a:spcBef>
            </a:pPr>
            <a:r>
              <a:rPr lang="en-US" sz="8000" dirty="0" smtClean="0">
                <a:solidFill>
                  <a:prstClr val="black"/>
                </a:solidFill>
                <a:latin typeface="Arial" panose="020B0604020202020204" pitchFamily="34" charset="0"/>
                <a:cs typeface="Arial" panose="020B0604020202020204" pitchFamily="34" charset="0"/>
              </a:rPr>
              <a:t>Site Test Schedules have been requested and should be sent to the GED Office.  Return </a:t>
            </a:r>
            <a:r>
              <a:rPr lang="en-US" sz="8000" dirty="0">
                <a:solidFill>
                  <a:prstClr val="black"/>
                </a:solidFill>
                <a:latin typeface="Arial" panose="020B0604020202020204" pitchFamily="34" charset="0"/>
                <a:cs typeface="Arial" panose="020B0604020202020204" pitchFamily="34" charset="0"/>
              </a:rPr>
              <a:t>the information to </a:t>
            </a:r>
            <a:r>
              <a:rPr lang="en-US" sz="8000" dirty="0" smtClean="0">
                <a:solidFill>
                  <a:prstClr val="black"/>
                </a:solidFill>
                <a:latin typeface="Arial" panose="020B0604020202020204" pitchFamily="34" charset="0"/>
                <a:cs typeface="Arial" panose="020B0604020202020204" pitchFamily="34" charset="0"/>
              </a:rPr>
              <a:t>the CSDE by </a:t>
            </a:r>
            <a:br>
              <a:rPr lang="en-US" sz="8000" dirty="0" smtClean="0">
                <a:solidFill>
                  <a:prstClr val="black"/>
                </a:solidFill>
                <a:latin typeface="Arial" panose="020B0604020202020204" pitchFamily="34" charset="0"/>
                <a:cs typeface="Arial" panose="020B0604020202020204" pitchFamily="34" charset="0"/>
              </a:rPr>
            </a:br>
            <a:r>
              <a:rPr lang="en-US" sz="8000" dirty="0" smtClean="0">
                <a:solidFill>
                  <a:prstClr val="black"/>
                </a:solidFill>
                <a:latin typeface="Arial" panose="020B0604020202020204" pitchFamily="34" charset="0"/>
                <a:cs typeface="Arial" panose="020B0604020202020204" pitchFamily="34" charset="0"/>
              </a:rPr>
              <a:t>FAX: 860-807-2062 or e-mail to : </a:t>
            </a:r>
            <a:r>
              <a:rPr lang="en-US" sz="8000" dirty="0" smtClean="0">
                <a:solidFill>
                  <a:prstClr val="black"/>
                </a:solidFill>
                <a:latin typeface="Arial" panose="020B0604020202020204" pitchFamily="34" charset="0"/>
                <a:cs typeface="Arial" panose="020B0604020202020204" pitchFamily="34" charset="0"/>
                <a:hlinkClick r:id="rId4"/>
              </a:rPr>
              <a:t>Idalia.Thayer@ct.gov</a:t>
            </a:r>
            <a:r>
              <a:rPr lang="en-US" sz="8000" dirty="0" smtClean="0">
                <a:solidFill>
                  <a:prstClr val="black"/>
                </a:solidFill>
                <a:latin typeface="Arial" panose="020B0604020202020204" pitchFamily="34" charset="0"/>
                <a:cs typeface="Arial" panose="020B0604020202020204" pitchFamily="34" charset="0"/>
              </a:rPr>
              <a:t> </a:t>
            </a:r>
            <a:endParaRPr lang="en-US" sz="8000" dirty="0">
              <a:solidFill>
                <a:prstClr val="black"/>
              </a:solidFill>
              <a:latin typeface="Arial" panose="020B0604020202020204" pitchFamily="34" charset="0"/>
              <a:cs typeface="Arial" panose="020B0604020202020204" pitchFamily="34" charset="0"/>
            </a:endParaRPr>
          </a:p>
          <a:p>
            <a:pPr marL="12700" lvl="0" indent="0">
              <a:lnSpc>
                <a:spcPts val="3170"/>
              </a:lnSpc>
              <a:spcBef>
                <a:spcPts val="158"/>
              </a:spcBef>
              <a:buNone/>
            </a:pP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0410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2"/>
                </a:solidFill>
                <a:latin typeface="Arial" panose="020B0604020202020204" pitchFamily="34" charset="0"/>
                <a:cs typeface="Arial" panose="020B0604020202020204" pitchFamily="34" charset="0"/>
              </a:rPr>
              <a:t>CASAS Updates</a:t>
            </a:r>
            <a:endParaRPr lang="en-US" dirty="0">
              <a:solidFill>
                <a:schemeClr val="tx2"/>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719528" y="1776333"/>
            <a:ext cx="7967272" cy="4399615"/>
          </a:xfrm>
        </p:spPr>
        <p:txBody>
          <a:bodyPr>
            <a:normAutofit/>
          </a:bodyPr>
          <a:lstStyle/>
          <a:p>
            <a:pPr lvl="1"/>
            <a:r>
              <a:rPr lang="en-US" sz="4000" dirty="0">
                <a:latin typeface="Arial" panose="020B0604020202020204" pitchFamily="34" charset="0"/>
                <a:cs typeface="Arial" panose="020B0604020202020204" pitchFamily="34" charset="0"/>
              </a:rPr>
              <a:t>New 80 Math Appraisal </a:t>
            </a:r>
            <a:r>
              <a:rPr lang="en-US" sz="4000" dirty="0" smtClean="0">
                <a:latin typeface="Arial" panose="020B0604020202020204" pitchFamily="34" charset="0"/>
                <a:cs typeface="Arial" panose="020B0604020202020204" pitchFamily="34" charset="0"/>
              </a:rPr>
              <a:t>test</a:t>
            </a:r>
          </a:p>
          <a:p>
            <a:pPr marL="457200" lvl="1" indent="0">
              <a:buNone/>
            </a:pPr>
            <a:endParaRPr lang="en-US" sz="4000" dirty="0">
              <a:latin typeface="Arial" panose="020B0604020202020204" pitchFamily="34" charset="0"/>
              <a:cs typeface="Arial" panose="020B0604020202020204" pitchFamily="34" charset="0"/>
            </a:endParaRPr>
          </a:p>
          <a:p>
            <a:pPr lvl="1"/>
            <a:r>
              <a:rPr lang="en-US" sz="4000" dirty="0">
                <a:latin typeface="Arial" panose="020B0604020202020204" pitchFamily="34" charset="0"/>
                <a:cs typeface="Arial" panose="020B0604020202020204" pitchFamily="34" charset="0"/>
              </a:rPr>
              <a:t>50 Reading and math </a:t>
            </a:r>
            <a:r>
              <a:rPr lang="en-US" sz="4000" dirty="0" smtClean="0">
                <a:latin typeface="Arial" panose="020B0604020202020204" pitchFamily="34" charset="0"/>
                <a:cs typeface="Arial" panose="020B0604020202020204" pitchFamily="34" charset="0"/>
              </a:rPr>
              <a:t>appraisal</a:t>
            </a:r>
          </a:p>
          <a:p>
            <a:pPr marL="457200" lvl="1" indent="0">
              <a:buNone/>
            </a:pPr>
            <a:endParaRPr lang="en-US" sz="4000" dirty="0">
              <a:latin typeface="Arial" panose="020B0604020202020204" pitchFamily="34" charset="0"/>
              <a:cs typeface="Arial" panose="020B0604020202020204" pitchFamily="34" charset="0"/>
            </a:endParaRPr>
          </a:p>
          <a:p>
            <a:pPr lvl="1"/>
            <a:r>
              <a:rPr lang="en-US" sz="4000" dirty="0">
                <a:latin typeface="Arial" panose="020B0604020202020204" pitchFamily="34" charset="0"/>
                <a:cs typeface="Arial" panose="020B0604020202020204" pitchFamily="34" charset="0"/>
              </a:rPr>
              <a:t>E-test user group discussion</a:t>
            </a:r>
          </a:p>
          <a:p>
            <a:endParaRPr lang="en-US" sz="4000" b="1" dirty="0">
              <a:latin typeface="Arial"/>
              <a:cs typeface="Arial"/>
            </a:endParaRPr>
          </a:p>
        </p:txBody>
      </p:sp>
    </p:spTree>
    <p:extLst>
      <p:ext uri="{BB962C8B-B14F-4D97-AF65-F5344CB8AC3E}">
        <p14:creationId xmlns:p14="http://schemas.microsoft.com/office/powerpoint/2010/main" val="3578974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49624"/>
          </a:xfrm>
        </p:spPr>
        <p:txBody>
          <a:bodyPr>
            <a:normAutofit/>
          </a:bodyPr>
          <a:lstStyle/>
          <a:p>
            <a:r>
              <a:rPr lang="en-US" sz="4000" dirty="0" smtClean="0">
                <a:solidFill>
                  <a:schemeClr val="tx2"/>
                </a:solidFill>
                <a:latin typeface="Arial"/>
                <a:cs typeface="Arial"/>
              </a:rPr>
              <a:t>Other Updates</a:t>
            </a:r>
            <a:endParaRPr lang="en-US" sz="4000" dirty="0">
              <a:solidFill>
                <a:schemeClr val="tx2"/>
              </a:solidFill>
              <a:latin typeface="Arial"/>
              <a:cs typeface="Arial"/>
            </a:endParaRPr>
          </a:p>
        </p:txBody>
      </p:sp>
      <p:sp>
        <p:nvSpPr>
          <p:cNvPr id="4" name="Title 8"/>
          <p:cNvSpPr>
            <a:spLocks noGrp="1"/>
          </p:cNvSpPr>
          <p:nvPr>
            <p:ph idx="1"/>
          </p:nvPr>
        </p:nvSpPr>
        <p:spPr>
          <a:xfrm>
            <a:off x="714027" y="1280310"/>
            <a:ext cx="8132164" cy="4868820"/>
          </a:xfrm>
        </p:spPr>
        <p:txBody>
          <a:bodyPr>
            <a:noAutofit/>
          </a:bodyPr>
          <a:lstStyle/>
          <a:p>
            <a:r>
              <a:rPr lang="en-US" altLang="en-US" sz="2800" dirty="0" smtClean="0">
                <a:latin typeface="Arial" panose="020B0604020202020204" pitchFamily="34" charset="0"/>
                <a:cs typeface="Arial" panose="020B0604020202020204" pitchFamily="34" charset="0"/>
              </a:rPr>
              <a:t>E tests are now $1.10 per unit for 2016-17</a:t>
            </a:r>
          </a:p>
          <a:p>
            <a:pPr marL="0" indent="0">
              <a:buNone/>
            </a:pPr>
            <a:endParaRPr lang="en-US" altLang="en-US" sz="2800" dirty="0">
              <a:latin typeface="Arial" panose="020B0604020202020204" pitchFamily="34" charset="0"/>
              <a:cs typeface="Arial" panose="020B0604020202020204" pitchFamily="34" charset="0"/>
            </a:endParaRPr>
          </a:p>
          <a:p>
            <a:r>
              <a:rPr lang="en-US" altLang="en-US" sz="2800" dirty="0" smtClean="0">
                <a:latin typeface="Arial" panose="020B0604020202020204" pitchFamily="34" charset="0"/>
                <a:cs typeface="Arial" panose="020B0604020202020204" pitchFamily="34" charset="0"/>
              </a:rPr>
              <a:t>The Connecticut Competency System (CCS) Manual of Assessment Policies and Guidelines may be accessed from the CSDE Web site at</a:t>
            </a:r>
          </a:p>
          <a:p>
            <a:pPr marL="400050" lvl="1" indent="0">
              <a:buNone/>
            </a:pPr>
            <a:r>
              <a:rPr lang="en-US" altLang="en-US" sz="1600" dirty="0" smtClean="0">
                <a:latin typeface="Arial" panose="020B0604020202020204" pitchFamily="34" charset="0"/>
                <a:cs typeface="Arial" panose="020B0604020202020204" pitchFamily="34" charset="0"/>
                <a:hlinkClick r:id="rId3"/>
              </a:rPr>
              <a:t>http://www.sde.ct.gov/sde/lib/sde/PDF/DEPS/Adult/accountability/ccspolicies.pdf</a:t>
            </a:r>
            <a:endParaRPr lang="en-US" altLang="en-US" sz="1600" dirty="0" smtClean="0">
              <a:latin typeface="Arial" panose="020B0604020202020204" pitchFamily="34" charset="0"/>
              <a:cs typeface="Arial" panose="020B0604020202020204" pitchFamily="34" charset="0"/>
            </a:endParaRPr>
          </a:p>
          <a:p>
            <a:pPr marL="400050" lvl="1" indent="0">
              <a:buNone/>
            </a:pPr>
            <a:endParaRPr lang="en-US" altLang="en-US" sz="16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sz="2800" dirty="0" smtClean="0">
                <a:latin typeface="Arial" panose="020B0604020202020204" pitchFamily="34" charset="0"/>
                <a:cs typeface="Arial" panose="020B0604020202020204" pitchFamily="34" charset="0"/>
              </a:rPr>
              <a:t>Test security agreements are due to Aileen Halloran by October 7. Email was sent to all program directors on September 21.</a:t>
            </a:r>
          </a:p>
          <a:p>
            <a:pPr marL="400050" lvl="1" indent="0">
              <a:buNone/>
            </a:pPr>
            <a:endParaRPr lang="en-US" altLang="en-US" sz="1600" dirty="0">
              <a:latin typeface="Arial" panose="020B0604020202020204" pitchFamily="34" charset="0"/>
              <a:cs typeface="Arial" panose="020B0604020202020204" pitchFamily="34" charset="0"/>
            </a:endParaRPr>
          </a:p>
          <a:p>
            <a:pPr marL="400050" lvl="1" indent="0">
              <a:buNone/>
            </a:pPr>
            <a:endParaRPr lang="en-US" altLang="en-US" sz="1600" dirty="0">
              <a:latin typeface="Arial" panose="020B0604020202020204" pitchFamily="34" charset="0"/>
              <a:cs typeface="Arial" panose="020B0604020202020204" pitchFamily="34" charset="0"/>
            </a:endParaRPr>
          </a:p>
          <a:p>
            <a:pPr marL="400050" lvl="1" indent="0">
              <a:buNone/>
            </a:pPr>
            <a:endParaRPr lang="en-US" altLang="en-US"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712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tx2"/>
                </a:solidFill>
                <a:latin typeface="Arial" panose="020B0604020202020204" pitchFamily="34" charset="0"/>
                <a:cs typeface="Arial" panose="020B0604020202020204" pitchFamily="34" charset="0"/>
              </a:rPr>
              <a:t>CASAS Reading Standards</a:t>
            </a:r>
            <a:endParaRPr lang="en-US" dirty="0">
              <a:solidFill>
                <a:schemeClr val="tx2"/>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719528" y="1776333"/>
            <a:ext cx="7967272" cy="4399615"/>
          </a:xfrm>
        </p:spPr>
        <p:txBody>
          <a:bodyPr>
            <a:normAutofit/>
          </a:bodyPr>
          <a:lstStyle/>
          <a:p>
            <a:r>
              <a:rPr lang="en-US" sz="4400" dirty="0" smtClean="0">
                <a:latin typeface="Arial"/>
                <a:cs typeface="Arial"/>
              </a:rPr>
              <a:t>Activity</a:t>
            </a:r>
            <a:r>
              <a:rPr lang="en-US" sz="4400" b="1" dirty="0" smtClean="0">
                <a:latin typeface="Arial"/>
                <a:cs typeface="Arial"/>
              </a:rPr>
              <a:t>….</a:t>
            </a:r>
            <a:endParaRPr lang="en-US" sz="4400" b="1" dirty="0">
              <a:latin typeface="Arial"/>
              <a:cs typeface="Arial"/>
            </a:endParaRPr>
          </a:p>
        </p:txBody>
      </p:sp>
    </p:spTree>
    <p:extLst>
      <p:ext uri="{BB962C8B-B14F-4D97-AF65-F5344CB8AC3E}">
        <p14:creationId xmlns:p14="http://schemas.microsoft.com/office/powerpoint/2010/main" val="377796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09585"/>
          </a:xfrm>
        </p:spPr>
        <p:txBody>
          <a:bodyPr>
            <a:normAutofit/>
          </a:bodyPr>
          <a:lstStyle/>
          <a:p>
            <a:r>
              <a:rPr lang="en-US" sz="4000" dirty="0" smtClean="0">
                <a:solidFill>
                  <a:srgbClr val="002060"/>
                </a:solidFill>
                <a:latin typeface="Arial"/>
                <a:cs typeface="Arial"/>
              </a:rPr>
              <a:t> Important Meeting Reminders</a:t>
            </a:r>
            <a:endParaRPr lang="en-US" sz="4000" dirty="0">
              <a:solidFill>
                <a:srgbClr val="002060"/>
              </a:solidFill>
              <a:latin typeface="Arial"/>
              <a:cs typeface="Arial"/>
            </a:endParaRPr>
          </a:p>
        </p:txBody>
      </p:sp>
      <p:sp>
        <p:nvSpPr>
          <p:cNvPr id="6" name="Content Placeholder 5"/>
          <p:cNvSpPr>
            <a:spLocks noGrp="1"/>
          </p:cNvSpPr>
          <p:nvPr>
            <p:ph idx="1"/>
          </p:nvPr>
        </p:nvSpPr>
        <p:spPr>
          <a:xfrm>
            <a:off x="524655" y="1109272"/>
            <a:ext cx="8229600" cy="5021706"/>
          </a:xfrm>
        </p:spPr>
        <p:txBody>
          <a:bodyPr>
            <a:normAutofit fontScale="25000" lnSpcReduction="20000"/>
          </a:bodyPr>
          <a:lstStyle/>
          <a:p>
            <a:pPr marL="0" indent="0">
              <a:buNone/>
            </a:pPr>
            <a:endParaRPr lang="en-US" sz="2500" b="1" i="1" dirty="0" smtClean="0">
              <a:latin typeface="Arial" panose="020B0604020202020204" pitchFamily="34" charset="0"/>
              <a:cs typeface="Arial" panose="020B0604020202020204" pitchFamily="34" charset="0"/>
            </a:endParaRPr>
          </a:p>
          <a:p>
            <a:pPr marL="0" indent="0">
              <a:buNone/>
            </a:pPr>
            <a:r>
              <a:rPr lang="en-US" sz="8800" dirty="0" smtClean="0">
                <a:latin typeface="Arial" panose="020B0604020202020204" pitchFamily="34" charset="0"/>
                <a:cs typeface="Arial" panose="020B0604020202020204" pitchFamily="34" charset="0"/>
              </a:rPr>
              <a:t>Policy </a:t>
            </a:r>
            <a:r>
              <a:rPr lang="en-US" sz="8800" dirty="0">
                <a:latin typeface="Arial" panose="020B0604020202020204" pitchFamily="34" charset="0"/>
                <a:cs typeface="Arial" panose="020B0604020202020204" pitchFamily="34" charset="0"/>
              </a:rPr>
              <a:t>Forums for </a:t>
            </a:r>
            <a:r>
              <a:rPr lang="en-US" sz="8800" dirty="0" smtClean="0">
                <a:latin typeface="Arial" panose="020B0604020202020204" pitchFamily="34" charset="0"/>
                <a:cs typeface="Arial" panose="020B0604020202020204" pitchFamily="34" charset="0"/>
              </a:rPr>
              <a:t>2016-17</a:t>
            </a:r>
          </a:p>
          <a:p>
            <a:pPr marL="0" lvl="0" indent="0">
              <a:buNone/>
            </a:pPr>
            <a:endParaRPr lang="en-US" sz="4900" dirty="0">
              <a:latin typeface="Arial" panose="020B0604020202020204" pitchFamily="34" charset="0"/>
              <a:cs typeface="Arial" panose="020B0604020202020204" pitchFamily="34" charset="0"/>
            </a:endParaRPr>
          </a:p>
          <a:p>
            <a:pPr lvl="0"/>
            <a:r>
              <a:rPr lang="en-US" sz="6400" dirty="0">
                <a:latin typeface="Arial" panose="020B0604020202020204" pitchFamily="34" charset="0"/>
                <a:cs typeface="Arial" panose="020B0604020202020204" pitchFamily="34" charset="0"/>
              </a:rPr>
              <a:t>Friday, January </a:t>
            </a:r>
            <a:r>
              <a:rPr lang="en-US" sz="6400" dirty="0" smtClean="0">
                <a:latin typeface="Arial" panose="020B0604020202020204" pitchFamily="34" charset="0"/>
                <a:cs typeface="Arial" panose="020B0604020202020204" pitchFamily="34" charset="0"/>
              </a:rPr>
              <a:t>13, 2017  9am-noon</a:t>
            </a:r>
          </a:p>
          <a:p>
            <a:pPr lvl="0"/>
            <a:r>
              <a:rPr lang="en-US" sz="6400" dirty="0" smtClean="0">
                <a:latin typeface="Arial" panose="020B0604020202020204" pitchFamily="34" charset="0"/>
                <a:cs typeface="Arial" panose="020B0604020202020204" pitchFamily="34" charset="0"/>
              </a:rPr>
              <a:t>Friday, June 9, 2017    9am-noon</a:t>
            </a:r>
          </a:p>
          <a:p>
            <a:pPr marL="0" indent="0">
              <a:buNone/>
            </a:pPr>
            <a:endParaRPr lang="en-US" sz="2500" dirty="0" smtClean="0"/>
          </a:p>
          <a:p>
            <a:pPr marL="0" indent="0">
              <a:buNone/>
            </a:pPr>
            <a:r>
              <a:rPr lang="en-US" sz="5600" dirty="0" smtClean="0">
                <a:latin typeface="Arial" panose="020B0604020202020204" pitchFamily="34" charset="0"/>
                <a:cs typeface="Arial" panose="020B0604020202020204" pitchFamily="34" charset="0"/>
              </a:rPr>
              <a:t>Location TBD</a:t>
            </a:r>
            <a:endParaRPr lang="en-US" sz="5600" dirty="0">
              <a:latin typeface="Arial" panose="020B0604020202020204" pitchFamily="34" charset="0"/>
              <a:cs typeface="Arial" panose="020B0604020202020204" pitchFamily="34" charset="0"/>
            </a:endParaRPr>
          </a:p>
          <a:p>
            <a:pPr marL="0" indent="0">
              <a:buNone/>
            </a:pPr>
            <a:r>
              <a:rPr lang="en-US" dirty="0"/>
              <a:t> </a:t>
            </a:r>
            <a:endParaRPr lang="en-US" sz="3100" dirty="0">
              <a:solidFill>
                <a:srgbClr val="FF0000"/>
              </a:solidFill>
              <a:latin typeface="Arial" panose="020B0604020202020204" pitchFamily="34" charset="0"/>
              <a:cs typeface="Arial" panose="020B0604020202020204" pitchFamily="34" charset="0"/>
            </a:endParaRPr>
          </a:p>
          <a:p>
            <a:pPr marL="0" indent="0">
              <a:buNone/>
            </a:pPr>
            <a:r>
              <a:rPr lang="en-US" sz="6000" dirty="0" smtClean="0">
                <a:latin typeface="Arial" panose="020B0604020202020204" pitchFamily="34" charset="0"/>
                <a:cs typeface="Arial" panose="020B0604020202020204" pitchFamily="34" charset="0"/>
              </a:rPr>
              <a:t> </a:t>
            </a:r>
            <a:r>
              <a:rPr lang="en-US" sz="8800" dirty="0" smtClean="0">
                <a:latin typeface="Arial" panose="020B0604020202020204" pitchFamily="34" charset="0"/>
                <a:cs typeface="Arial" panose="020B0604020202020204" pitchFamily="34" charset="0"/>
              </a:rPr>
              <a:t>Last CARS Training Date for 2015-16 –New Users </a:t>
            </a:r>
            <a:r>
              <a:rPr lang="en-US" sz="8800" dirty="0" smtClean="0">
                <a:solidFill>
                  <a:srgbClr val="FF0000"/>
                </a:solidFill>
                <a:latin typeface="Arial" panose="020B0604020202020204" pitchFamily="34" charset="0"/>
                <a:cs typeface="Arial" panose="020B0604020202020204" pitchFamily="34" charset="0"/>
              </a:rPr>
              <a:t>(FULL)</a:t>
            </a:r>
            <a:endParaRPr lang="en-US" sz="8800" dirty="0" smtClean="0">
              <a:latin typeface="Arial" panose="020B0604020202020204" pitchFamily="34" charset="0"/>
              <a:cs typeface="Arial" panose="020B0604020202020204" pitchFamily="34" charset="0"/>
            </a:endParaRPr>
          </a:p>
          <a:p>
            <a:pPr marL="0" indent="0">
              <a:buNone/>
            </a:pPr>
            <a:r>
              <a:rPr lang="en-US" sz="6000" b="1" i="1" dirty="0" smtClean="0">
                <a:latin typeface="Arial" panose="020B0604020202020204" pitchFamily="34" charset="0"/>
                <a:cs typeface="Arial" panose="020B0604020202020204" pitchFamily="34" charset="0"/>
              </a:rPr>
              <a:t> </a:t>
            </a:r>
          </a:p>
          <a:p>
            <a:r>
              <a:rPr lang="en-US" sz="6400" dirty="0" smtClean="0">
                <a:latin typeface="Arial" panose="020B0604020202020204" pitchFamily="34" charset="0"/>
                <a:cs typeface="Arial" panose="020B0604020202020204" pitchFamily="34" charset="0"/>
              </a:rPr>
              <a:t>October 19, 2016		9:00 am-1:00 p.m.		Middletown Office of the CSDE	</a:t>
            </a:r>
          </a:p>
          <a:p>
            <a:pPr marL="0" indent="0">
              <a:buNone/>
            </a:pPr>
            <a:r>
              <a:rPr lang="en-US" sz="8000" dirty="0" smtClean="0">
                <a:latin typeface="Arial" panose="020B0604020202020204" pitchFamily="34" charset="0"/>
                <a:cs typeface="Arial" panose="020B0604020202020204" pitchFamily="34" charset="0"/>
              </a:rPr>
              <a:t>Disability Contact Person Training</a:t>
            </a:r>
          </a:p>
          <a:p>
            <a:pPr marL="0" indent="0">
              <a:buNone/>
            </a:pPr>
            <a:endParaRPr lang="en-US" sz="4800" dirty="0">
              <a:latin typeface="Arial" panose="020B0604020202020204" pitchFamily="34" charset="0"/>
              <a:cs typeface="Arial" panose="020B0604020202020204" pitchFamily="34" charset="0"/>
            </a:endParaRPr>
          </a:p>
          <a:p>
            <a:r>
              <a:rPr lang="en-US" sz="6400" dirty="0" smtClean="0">
                <a:latin typeface="Arial" panose="020B0604020202020204" pitchFamily="34" charset="0"/>
                <a:cs typeface="Arial" panose="020B0604020202020204" pitchFamily="34" charset="0"/>
              </a:rPr>
              <a:t>October 21, 2016		 AM  and PM			Middletown Office of the CSDE	 </a:t>
            </a:r>
            <a:endParaRPr lang="en-US" sz="8800" dirty="0" smtClean="0">
              <a:latin typeface="Arial" panose="020B0604020202020204" pitchFamily="34" charset="0"/>
              <a:cs typeface="Arial" panose="020B0604020202020204" pitchFamily="34" charset="0"/>
            </a:endParaRPr>
          </a:p>
          <a:p>
            <a:pPr marL="0" lvl="0" indent="0">
              <a:buNone/>
            </a:pPr>
            <a:r>
              <a:rPr lang="en-US" sz="8800" dirty="0" smtClean="0">
                <a:latin typeface="Arial" panose="020B0604020202020204" pitchFamily="34" charset="0"/>
                <a:cs typeface="Arial" panose="020B0604020202020204" pitchFamily="34" charset="0"/>
              </a:rPr>
              <a:t>Regional Program Facilitator </a:t>
            </a:r>
            <a:r>
              <a:rPr lang="en-US" sz="8800" dirty="0">
                <a:latin typeface="Arial" panose="020B0604020202020204" pitchFamily="34" charset="0"/>
                <a:cs typeface="Arial" panose="020B0604020202020204" pitchFamily="34" charset="0"/>
              </a:rPr>
              <a:t>Meetings for the Fall of FY </a:t>
            </a:r>
            <a:r>
              <a:rPr lang="en-US" sz="8800" dirty="0" smtClean="0">
                <a:latin typeface="Arial" panose="020B0604020202020204" pitchFamily="34" charset="0"/>
                <a:cs typeface="Arial" panose="020B0604020202020204" pitchFamily="34" charset="0"/>
              </a:rPr>
              <a:t>2016-17</a:t>
            </a:r>
          </a:p>
          <a:p>
            <a:pPr marL="0" lvl="0" indent="0">
              <a:buNone/>
            </a:pPr>
            <a:endParaRPr lang="en-US" sz="3100" dirty="0">
              <a:latin typeface="Arial" panose="020B0604020202020204" pitchFamily="34" charset="0"/>
              <a:cs typeface="Arial" panose="020B0604020202020204" pitchFamily="34" charset="0"/>
            </a:endParaRPr>
          </a:p>
          <a:p>
            <a:r>
              <a:rPr lang="en-US" sz="6400" dirty="0"/>
              <a:t>October 20, 2016    1:00-3:00 PM   </a:t>
            </a:r>
            <a:r>
              <a:rPr lang="en-US" sz="6400" dirty="0" smtClean="0"/>
              <a:t>	East </a:t>
            </a:r>
            <a:r>
              <a:rPr lang="en-US" sz="6400" dirty="0"/>
              <a:t>Haven Adult Education</a:t>
            </a:r>
          </a:p>
          <a:p>
            <a:r>
              <a:rPr lang="en-US" sz="6400" dirty="0"/>
              <a:t>October 21, 2016    9:30 - </a:t>
            </a:r>
            <a:r>
              <a:rPr lang="en-US" sz="6400" dirty="0">
                <a:latin typeface="Arial" panose="020B0604020202020204" pitchFamily="34" charset="0"/>
                <a:cs typeface="Arial" panose="020B0604020202020204" pitchFamily="34" charset="0"/>
              </a:rPr>
              <a:t>12:00</a:t>
            </a:r>
            <a:r>
              <a:rPr lang="en-US" sz="6400" dirty="0"/>
              <a:t> PM   </a:t>
            </a:r>
            <a:r>
              <a:rPr lang="en-US" sz="6400" dirty="0" smtClean="0"/>
              <a:t>	CREC </a:t>
            </a:r>
            <a:r>
              <a:rPr lang="en-US" sz="6400" dirty="0" err="1" smtClean="0"/>
              <a:t>Coltsville</a:t>
            </a:r>
            <a:endParaRPr lang="en-US" sz="6400" dirty="0"/>
          </a:p>
          <a:p>
            <a:r>
              <a:rPr lang="en-US" sz="6400" dirty="0"/>
              <a:t>October 27, 2016   </a:t>
            </a:r>
            <a:r>
              <a:rPr lang="en-US" sz="6400" dirty="0" smtClean="0"/>
              <a:t> 1:30-3:30 </a:t>
            </a:r>
            <a:r>
              <a:rPr lang="en-US" sz="6400" dirty="0"/>
              <a:t>PM   </a:t>
            </a:r>
            <a:r>
              <a:rPr lang="en-US" sz="6400" dirty="0" smtClean="0"/>
              <a:t>	Waterbury </a:t>
            </a:r>
            <a:r>
              <a:rPr lang="en-US" sz="6400" dirty="0"/>
              <a:t>Adult Education</a:t>
            </a:r>
          </a:p>
          <a:p>
            <a:pPr marL="0" indent="0">
              <a:buNone/>
            </a:pPr>
            <a:endParaRPr lang="en-US" sz="6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043" y="554636"/>
            <a:ext cx="1264872" cy="1041817"/>
          </a:xfrm>
          <a:prstGeom prst="rect">
            <a:avLst/>
          </a:prstGeom>
        </p:spPr>
      </p:pic>
    </p:spTree>
    <p:extLst>
      <p:ext uri="{BB962C8B-B14F-4D97-AF65-F5344CB8AC3E}">
        <p14:creationId xmlns:p14="http://schemas.microsoft.com/office/powerpoint/2010/main" val="2829178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051992"/>
          </a:xfrm>
        </p:spPr>
        <p:txBody>
          <a:bodyPr>
            <a:normAutofit/>
          </a:bodyPr>
          <a:lstStyle/>
          <a:p>
            <a:r>
              <a:rPr lang="en-US" sz="4000" dirty="0" smtClean="0">
                <a:solidFill>
                  <a:srgbClr val="002060"/>
                </a:solidFill>
                <a:latin typeface="Arial"/>
                <a:cs typeface="Arial"/>
              </a:rPr>
              <a:t>Professional Development Update</a:t>
            </a:r>
            <a:endParaRPr lang="en-US" sz="4000" dirty="0">
              <a:solidFill>
                <a:srgbClr val="002060"/>
              </a:solidFill>
              <a:latin typeface="Arial"/>
              <a:cs typeface="Arial"/>
            </a:endParaRPr>
          </a:p>
        </p:txBody>
      </p:sp>
      <p:sp>
        <p:nvSpPr>
          <p:cNvPr id="6" name="Content Placeholder 5"/>
          <p:cNvSpPr>
            <a:spLocks noGrp="1"/>
          </p:cNvSpPr>
          <p:nvPr>
            <p:ph idx="1"/>
          </p:nvPr>
        </p:nvSpPr>
        <p:spPr>
          <a:xfrm>
            <a:off x="507317" y="1297089"/>
            <a:ext cx="8655268" cy="4540469"/>
          </a:xfrm>
        </p:spPr>
        <p:txBody>
          <a:bodyPr>
            <a:normAutofit fontScale="32500" lnSpcReduction="20000"/>
          </a:bodyPr>
          <a:lstStyle/>
          <a:p>
            <a:pPr marL="0" indent="0">
              <a:buNone/>
            </a:pPr>
            <a:r>
              <a:rPr lang="en-US" sz="5000" dirty="0" smtClean="0">
                <a:latin typeface="Arial" panose="020B0604020202020204" pitchFamily="34" charset="0"/>
                <a:cs typeface="Arial" panose="020B0604020202020204" pitchFamily="34" charset="0"/>
              </a:rPr>
              <a:t>Some of the services and training areas being offered by CREC include</a:t>
            </a:r>
            <a:r>
              <a:rPr lang="en-US" sz="3600" dirty="0" smtClean="0">
                <a:latin typeface="Arial" panose="020B0604020202020204" pitchFamily="34" charset="0"/>
                <a:cs typeface="Arial" panose="020B0604020202020204" pitchFamily="34" charset="0"/>
              </a:rPr>
              <a:t>:</a:t>
            </a:r>
          </a:p>
          <a:p>
            <a:pPr marL="1371600" lvl="3" indent="0">
              <a:buNone/>
            </a:pPr>
            <a:endParaRPr lang="en-US" dirty="0" smtClean="0">
              <a:latin typeface="Arial" panose="020B0604020202020204" pitchFamily="34" charset="0"/>
              <a:cs typeface="Arial" panose="020B0604020202020204" pitchFamily="34" charset="0"/>
            </a:endParaRPr>
          </a:p>
          <a:p>
            <a:pPr lvl="4">
              <a:buFont typeface="Wingdings" panose="05000000000000000000" pitchFamily="2" charset="2"/>
              <a:buChar char="§"/>
            </a:pPr>
            <a:r>
              <a:rPr lang="en-US" sz="4000" dirty="0" smtClean="0">
                <a:latin typeface="Arial" panose="020B0604020202020204" pitchFamily="34" charset="0"/>
                <a:cs typeface="Arial" panose="020B0604020202020204" pitchFamily="34" charset="0"/>
              </a:rPr>
              <a:t>Disability </a:t>
            </a:r>
            <a:r>
              <a:rPr lang="en-US" sz="4000" dirty="0">
                <a:latin typeface="Arial" panose="020B0604020202020204" pitchFamily="34" charset="0"/>
                <a:cs typeface="Arial" panose="020B0604020202020204" pitchFamily="34" charset="0"/>
              </a:rPr>
              <a:t>Contact Person Training </a:t>
            </a:r>
          </a:p>
          <a:p>
            <a:pPr lvl="4">
              <a:buFont typeface="Wingdings" panose="05000000000000000000" pitchFamily="2" charset="2"/>
              <a:buChar char="§"/>
            </a:pPr>
            <a:r>
              <a:rPr lang="en-US" sz="4000" dirty="0" smtClean="0">
                <a:latin typeface="Arial" panose="020B0604020202020204" pitchFamily="34" charset="0"/>
                <a:cs typeface="Arial" panose="020B0604020202020204" pitchFamily="34" charset="0"/>
              </a:rPr>
              <a:t>Workforce Development and Career Pathways</a:t>
            </a:r>
          </a:p>
          <a:p>
            <a:pPr lvl="4">
              <a:buFont typeface="Wingdings" panose="05000000000000000000" pitchFamily="2" charset="2"/>
              <a:buChar char="§"/>
            </a:pPr>
            <a:r>
              <a:rPr lang="en-US" sz="4000" dirty="0">
                <a:latin typeface="Arial" panose="020B0604020202020204" pitchFamily="34" charset="0"/>
                <a:cs typeface="Arial" panose="020B0604020202020204" pitchFamily="34" charset="0"/>
              </a:rPr>
              <a:t>CCR Standards </a:t>
            </a:r>
            <a:r>
              <a:rPr lang="en-US" sz="4000" dirty="0" smtClean="0">
                <a:latin typeface="Arial" panose="020B0604020202020204" pitchFamily="34" charset="0"/>
                <a:cs typeface="Arial" panose="020B0604020202020204" pitchFamily="34" charset="0"/>
              </a:rPr>
              <a:t>Training</a:t>
            </a:r>
            <a:endParaRPr lang="en-US" sz="4000" dirty="0">
              <a:latin typeface="Arial" panose="020B0604020202020204" pitchFamily="34" charset="0"/>
              <a:cs typeface="Arial" panose="020B0604020202020204" pitchFamily="34" charset="0"/>
            </a:endParaRPr>
          </a:p>
          <a:p>
            <a:pPr lvl="4">
              <a:buFont typeface="Wingdings" panose="05000000000000000000" pitchFamily="2" charset="2"/>
              <a:buChar char="§"/>
            </a:pPr>
            <a:r>
              <a:rPr lang="en-US" sz="4000" dirty="0">
                <a:latin typeface="Arial" panose="020B0604020202020204" pitchFamily="34" charset="0"/>
                <a:cs typeface="Arial" panose="020B0604020202020204" pitchFamily="34" charset="0"/>
              </a:rPr>
              <a:t>GED Math and </a:t>
            </a:r>
            <a:r>
              <a:rPr lang="en-US" sz="4000" dirty="0" smtClean="0">
                <a:latin typeface="Arial" panose="020B0604020202020204" pitchFamily="34" charset="0"/>
                <a:cs typeface="Arial" panose="020B0604020202020204" pitchFamily="34" charset="0"/>
              </a:rPr>
              <a:t>RLA Workshops</a:t>
            </a:r>
            <a:endParaRPr lang="en-US" sz="4000" dirty="0">
              <a:latin typeface="Arial" panose="020B0604020202020204" pitchFamily="34" charset="0"/>
              <a:cs typeface="Arial" panose="020B0604020202020204" pitchFamily="34" charset="0"/>
            </a:endParaRPr>
          </a:p>
          <a:p>
            <a:pPr marL="114300" indent="0">
              <a:buNone/>
            </a:pPr>
            <a:endParaRPr lang="en-US" sz="4000" dirty="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r>
              <a:rPr lang="en-US" sz="5000" dirty="0" smtClean="0">
                <a:latin typeface="Arial" panose="020B0604020202020204" pitchFamily="34" charset="0"/>
                <a:cs typeface="Arial" panose="020B0604020202020204" pitchFamily="34" charset="0"/>
              </a:rPr>
              <a:t>Some of the services and training areas being offered by </a:t>
            </a:r>
            <a:r>
              <a:rPr lang="en-US" sz="5000" dirty="0" err="1" smtClean="0">
                <a:latin typeface="Arial" panose="020B0604020202020204" pitchFamily="34" charset="0"/>
                <a:cs typeface="Arial" panose="020B0604020202020204" pitchFamily="34" charset="0"/>
              </a:rPr>
              <a:t>EdAdvance</a:t>
            </a:r>
            <a:r>
              <a:rPr lang="en-US" sz="5000" dirty="0" smtClean="0">
                <a:latin typeface="Arial" panose="020B0604020202020204" pitchFamily="34" charset="0"/>
                <a:cs typeface="Arial" panose="020B0604020202020204" pitchFamily="34" charset="0"/>
              </a:rPr>
              <a:t> include:</a:t>
            </a:r>
          </a:p>
          <a:p>
            <a:endParaRPr lang="en-US" sz="5000" dirty="0" smtClean="0">
              <a:latin typeface="Arial" panose="020B0604020202020204" pitchFamily="34" charset="0"/>
              <a:cs typeface="Arial" panose="020B0604020202020204" pitchFamily="34" charset="0"/>
            </a:endParaRPr>
          </a:p>
          <a:p>
            <a:pPr marL="2114550" lvl="4" indent="-171450">
              <a:buFont typeface="Wingdings" panose="05000000000000000000" pitchFamily="2" charset="2"/>
              <a:buChar char="§"/>
            </a:pPr>
            <a:r>
              <a:rPr lang="en-US" sz="4000" dirty="0" smtClean="0">
                <a:latin typeface="Arial" panose="020B0604020202020204" pitchFamily="34" charset="0"/>
                <a:cs typeface="Arial" panose="020B0604020202020204" pitchFamily="34" charset="0"/>
              </a:rPr>
              <a:t>GED </a:t>
            </a:r>
            <a:r>
              <a:rPr lang="en-US" sz="4000" dirty="0">
                <a:latin typeface="Arial" panose="020B0604020202020204" pitchFamily="34" charset="0"/>
                <a:cs typeface="Arial" panose="020B0604020202020204" pitchFamily="34" charset="0"/>
              </a:rPr>
              <a:t>Social Studies and </a:t>
            </a:r>
            <a:r>
              <a:rPr lang="en-US" sz="4000" dirty="0" smtClean="0">
                <a:latin typeface="Arial" panose="020B0604020202020204" pitchFamily="34" charset="0"/>
                <a:cs typeface="Arial" panose="020B0604020202020204" pitchFamily="34" charset="0"/>
              </a:rPr>
              <a:t>Science Workshops</a:t>
            </a:r>
            <a:endParaRPr lang="en-US" sz="4000" dirty="0">
              <a:latin typeface="Arial" panose="020B0604020202020204" pitchFamily="34" charset="0"/>
              <a:cs typeface="Arial" panose="020B0604020202020204" pitchFamily="34" charset="0"/>
            </a:endParaRPr>
          </a:p>
          <a:p>
            <a:pPr marL="2114550" lvl="4" indent="-171450">
              <a:buFont typeface="Wingdings" panose="05000000000000000000" pitchFamily="2" charset="2"/>
              <a:buChar char="§"/>
            </a:pPr>
            <a:r>
              <a:rPr lang="en-US" sz="4000" dirty="0" smtClean="0">
                <a:latin typeface="Arial" panose="020B0604020202020204" pitchFamily="34" charset="0"/>
                <a:cs typeface="Arial" panose="020B0604020202020204" pitchFamily="34" charset="0"/>
              </a:rPr>
              <a:t>Technology Training/Workshops</a:t>
            </a:r>
            <a:endParaRPr lang="en-US" sz="4000" dirty="0">
              <a:latin typeface="Arial" panose="020B0604020202020204" pitchFamily="34" charset="0"/>
              <a:cs typeface="Arial" panose="020B0604020202020204" pitchFamily="34" charset="0"/>
            </a:endParaRPr>
          </a:p>
          <a:p>
            <a:pPr marL="2114550" lvl="4" indent="-171450">
              <a:buFont typeface="Wingdings" panose="05000000000000000000" pitchFamily="2" charset="2"/>
              <a:buChar char="§"/>
            </a:pPr>
            <a:r>
              <a:rPr lang="en-US" sz="4000" dirty="0" smtClean="0">
                <a:latin typeface="Arial" panose="020B0604020202020204" pitchFamily="34" charset="0"/>
                <a:cs typeface="Arial" panose="020B0604020202020204" pitchFamily="34" charset="0"/>
              </a:rPr>
              <a:t>Teacher Evaluation</a:t>
            </a:r>
          </a:p>
          <a:p>
            <a:pPr marL="2114550" lvl="4" indent="-171450">
              <a:buFont typeface="Wingdings" panose="05000000000000000000" pitchFamily="2" charset="2"/>
              <a:buChar char="§"/>
            </a:pPr>
            <a:r>
              <a:rPr lang="en-US" sz="4000" dirty="0">
                <a:latin typeface="Arial" panose="020B0604020202020204" pitchFamily="34" charset="0"/>
                <a:cs typeface="Arial" panose="020B0604020202020204" pitchFamily="34" charset="0"/>
              </a:rPr>
              <a:t>GED Contact Person</a:t>
            </a:r>
          </a:p>
          <a:p>
            <a:pPr marL="1943100" lvl="4" indent="0">
              <a:buNone/>
            </a:pPr>
            <a:endParaRPr lang="en-US" sz="4000" dirty="0" smtClean="0">
              <a:latin typeface="Arial" panose="020B0604020202020204" pitchFamily="34" charset="0"/>
              <a:cs typeface="Arial" panose="020B0604020202020204" pitchFamily="34" charset="0"/>
            </a:endParaRPr>
          </a:p>
          <a:p>
            <a:pPr marL="2114550" lvl="4" indent="-171450">
              <a:buFont typeface="Wingdings" panose="05000000000000000000" pitchFamily="2" charset="2"/>
              <a:buChar char="§"/>
            </a:pPr>
            <a:endParaRPr lang="en-US" sz="4000" dirty="0">
              <a:latin typeface="Arial" panose="020B0604020202020204" pitchFamily="34" charset="0"/>
              <a:cs typeface="Arial" panose="020B0604020202020204" pitchFamily="34" charset="0"/>
            </a:endParaRPr>
          </a:p>
          <a:p>
            <a:pPr marL="2114550" lvl="4" indent="-171450">
              <a:buFont typeface="Wingdings" panose="05000000000000000000" pitchFamily="2" charset="2"/>
              <a:buChar char="§"/>
            </a:pPr>
            <a:endParaRPr lang="en-US" sz="4000" dirty="0">
              <a:latin typeface="Arial" panose="020B0604020202020204" pitchFamily="34" charset="0"/>
              <a:cs typeface="Arial" panose="020B0604020202020204" pitchFamily="34" charset="0"/>
            </a:endParaRPr>
          </a:p>
          <a:p>
            <a:pPr marL="0" indent="0">
              <a:buNone/>
            </a:pPr>
            <a:endParaRPr lang="en-US" sz="2900" dirty="0" smtClean="0">
              <a:latin typeface="Arial" panose="020B0604020202020204" pitchFamily="34" charset="0"/>
              <a:cs typeface="Arial" panose="020B0604020202020204" pitchFamily="34" charset="0"/>
            </a:endParaRPr>
          </a:p>
          <a:p>
            <a:pPr marL="1657350" lvl="3" indent="-171450">
              <a:buFont typeface="Wingdings" panose="05000000000000000000" pitchFamily="2" charset="2"/>
              <a:buChar char="§"/>
            </a:pPr>
            <a:r>
              <a:rPr lang="en-US" sz="4600" dirty="0" smtClean="0">
                <a:latin typeface="Arial" panose="020B0604020202020204" pitchFamily="34" charset="0"/>
                <a:cs typeface="Arial" panose="020B0604020202020204" pitchFamily="34" charset="0"/>
              </a:rPr>
              <a:t>Both  </a:t>
            </a:r>
            <a:r>
              <a:rPr lang="en-US" sz="4600" dirty="0">
                <a:latin typeface="Arial" panose="020B0604020202020204" pitchFamily="34" charset="0"/>
                <a:cs typeface="Arial" panose="020B0604020202020204" pitchFamily="34" charset="0"/>
              </a:rPr>
              <a:t>CREC </a:t>
            </a:r>
            <a:r>
              <a:rPr lang="en-US" sz="4600" dirty="0" smtClean="0">
                <a:latin typeface="Arial" panose="020B0604020202020204" pitchFamily="34" charset="0"/>
                <a:cs typeface="Arial" panose="020B0604020202020204" pitchFamily="34" charset="0"/>
              </a:rPr>
              <a:t>and </a:t>
            </a:r>
            <a:r>
              <a:rPr lang="en-US" sz="4600" dirty="0" err="1" smtClean="0">
                <a:latin typeface="Arial" panose="020B0604020202020204" pitchFamily="34" charset="0"/>
                <a:cs typeface="Arial" panose="020B0604020202020204" pitchFamily="34" charset="0"/>
              </a:rPr>
              <a:t>EdAdvance</a:t>
            </a:r>
            <a:r>
              <a:rPr lang="en-US" sz="4600" dirty="0" smtClean="0">
                <a:latin typeface="Arial" panose="020B0604020202020204" pitchFamily="34" charset="0"/>
                <a:cs typeface="Arial" panose="020B0604020202020204" pitchFamily="34" charset="0"/>
              </a:rPr>
              <a:t> will collaborate on </a:t>
            </a:r>
            <a:r>
              <a:rPr lang="en-US" sz="4600" dirty="0">
                <a:latin typeface="Arial" panose="020B0604020202020204" pitchFamily="34" charset="0"/>
                <a:cs typeface="Arial" panose="020B0604020202020204" pitchFamily="34" charset="0"/>
              </a:rPr>
              <a:t>the 25</a:t>
            </a:r>
            <a:r>
              <a:rPr lang="en-US" sz="4600" baseline="30000" dirty="0">
                <a:latin typeface="Arial" panose="020B0604020202020204" pitchFamily="34" charset="0"/>
                <a:cs typeface="Arial" panose="020B0604020202020204" pitchFamily="34" charset="0"/>
              </a:rPr>
              <a:t>th</a:t>
            </a:r>
            <a:r>
              <a:rPr lang="en-US" sz="4600" dirty="0">
                <a:latin typeface="Arial" panose="020B0604020202020204" pitchFamily="34" charset="0"/>
                <a:cs typeface="Arial" panose="020B0604020202020204" pitchFamily="34" charset="0"/>
              </a:rPr>
              <a:t> Annual Conference on Serving Adults with Disabilities </a:t>
            </a:r>
          </a:p>
          <a:p>
            <a:pPr marL="1657350" lvl="3" indent="-1714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114300" indent="0">
              <a:buNone/>
            </a:pPr>
            <a:endParaRPr lang="en-US" sz="2400" dirty="0" smtClean="0">
              <a:latin typeface="Arial" panose="020B0604020202020204" pitchFamily="34" charset="0"/>
              <a:cs typeface="Arial" panose="020B0604020202020204" pitchFamily="34" charset="0"/>
            </a:endParaRPr>
          </a:p>
          <a:p>
            <a:pPr marL="114300" indent="0">
              <a:buNone/>
            </a:pPr>
            <a:r>
              <a:rPr lang="en-US" sz="4500" dirty="0" smtClean="0">
                <a:latin typeface="Arial" panose="020B0604020202020204" pitchFamily="34" charset="0"/>
                <a:cs typeface="Arial" panose="020B0604020202020204" pitchFamily="34" charset="0"/>
              </a:rPr>
              <a:t>Each RESC PD Provider will establish their own training dates and registration process</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010" y="1614579"/>
            <a:ext cx="1726969" cy="1027308"/>
          </a:xfrm>
          <a:prstGeom prst="rect">
            <a:avLst/>
          </a:prstGeom>
        </p:spPr>
      </p:pic>
      <p:pic>
        <p:nvPicPr>
          <p:cNvPr id="1026" name="Picture 2" descr="https://docs.google.com/uc?export=download&amp;id=0B25sGJXTQEQdSnZWNHAxVnhGQTQ&amp;revid=0B25sGJXTQEQdMVFxMjZaak5LUUx0LzJtOVBJcEJGeU1aMnRZPQ"/>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708039" y="4122854"/>
            <a:ext cx="2286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126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a:xfrm>
            <a:off x="228600" y="1600200"/>
            <a:ext cx="8458200" cy="4525963"/>
          </a:xfrm>
        </p:spPr>
        <p:txBody>
          <a:bodyPr/>
          <a:lstStyle/>
          <a:p>
            <a:pPr marL="0" marR="0" indent="0">
              <a:spcBef>
                <a:spcPts val="0"/>
              </a:spcBef>
              <a:spcAft>
                <a:spcPts val="0"/>
              </a:spcAft>
              <a:buNone/>
            </a:pPr>
            <a:r>
              <a:rPr lang="en-US" sz="2400" u="sng" dirty="0" smtClean="0">
                <a:effectLst/>
                <a:latin typeface="Calibri" panose="020F0502020204030204" pitchFamily="34" charset="0"/>
                <a:ea typeface="Calibri" panose="020F0502020204030204" pitchFamily="34" charset="0"/>
                <a:cs typeface="Times New Roman" panose="02020603050405020304" pitchFamily="18" charset="0"/>
              </a:rPr>
              <a:t>Course Updates: </a:t>
            </a:r>
          </a:p>
          <a:p>
            <a:pPr>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Added to Flex Format: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Biology</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Algebra 2</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&amp;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Professional Writing</a:t>
            </a:r>
          </a:p>
          <a:p>
            <a:pPr marL="0" marR="0">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Replacements: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College Algebra </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&amp;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Foundations of Real World</a:t>
            </a:r>
          </a:p>
          <a:p>
            <a:pPr marL="0" marR="0" indent="0">
              <a:spcBef>
                <a:spcPts val="0"/>
              </a:spcBef>
              <a:spcAft>
                <a:spcPts val="0"/>
              </a:spcAft>
              <a:buNone/>
            </a:pP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  Math</a:t>
            </a:r>
          </a:p>
          <a:p>
            <a:pPr marL="0" marR="0">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New Course: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Counselor/Coordinator Success Course</a:t>
            </a:r>
          </a:p>
          <a:p>
            <a:pPr marL="0" marR="0">
              <a:spcBef>
                <a:spcPts val="0"/>
              </a:spcBef>
              <a:spcAft>
                <a:spcPts val="0"/>
              </a:spcAft>
            </a:pPr>
            <a:r>
              <a:rPr lang="en-US" sz="2400" dirty="0" smtClean="0">
                <a:latin typeface="Calibri" panose="020F0502020204030204" pitchFamily="34" charset="0"/>
                <a:ea typeface="Calibri" panose="020F0502020204030204" pitchFamily="34" charset="0"/>
                <a:cs typeface="Times New Roman" panose="02020603050405020304" pitchFamily="18" charset="0"/>
              </a:rPr>
              <a:t>Coming Soon:</a:t>
            </a:r>
            <a:r>
              <a:rPr lang="en-US" sz="2400" b="1" dirty="0" smtClean="0">
                <a:latin typeface="Calibri" panose="020F0502020204030204" pitchFamily="34" charset="0"/>
                <a:ea typeface="Calibri" panose="020F0502020204030204" pitchFamily="34" charset="0"/>
                <a:cs typeface="Times New Roman" panose="02020603050405020304" pitchFamily="18" charset="0"/>
              </a:rPr>
              <a:t> Introduction to Manufacturing </a:t>
            </a:r>
            <a:r>
              <a:rPr lang="en-US" sz="2400" dirty="0" smtClean="0">
                <a:latin typeface="Calibri" panose="020F0502020204030204" pitchFamily="34" charset="0"/>
                <a:ea typeface="Calibri" panose="020F0502020204030204" pitchFamily="34" charset="0"/>
                <a:cs typeface="Times New Roman" panose="02020603050405020304" pitchFamily="18" charset="0"/>
              </a:rPr>
              <a:t>(Spring/Summer</a:t>
            </a: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smtClean="0">
                <a:latin typeface="Calibri" panose="020F0502020204030204" pitchFamily="34" charset="0"/>
                <a:ea typeface="Calibri" panose="020F0502020204030204" pitchFamily="34" charset="0"/>
                <a:cs typeface="Times New Roman" panose="02020603050405020304" pitchFamily="18" charset="0"/>
              </a:rPr>
              <a:t>    2017)</a:t>
            </a:r>
          </a:p>
          <a:p>
            <a:pPr marL="0" marR="0" indent="0">
              <a:spcBef>
                <a:spcPts val="0"/>
              </a:spcBef>
              <a:spcAft>
                <a:spcPts val="0"/>
              </a:spcAft>
              <a:buNone/>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u="sng" dirty="0" smtClean="0">
                <a:effectLst/>
                <a:latin typeface="Calibri" panose="020F0502020204030204" pitchFamily="34" charset="0"/>
                <a:ea typeface="Calibri" panose="020F0502020204030204" pitchFamily="34" charset="0"/>
                <a:cs typeface="Times New Roman" panose="02020603050405020304" pitchFamily="18" charset="0"/>
              </a:rPr>
              <a:t>System Updates: </a:t>
            </a:r>
          </a:p>
          <a:p>
            <a:pPr>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Multiple Mentor Assignments </a:t>
            </a:r>
          </a:p>
          <a:p>
            <a:pPr>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Shared Mentor Notes</a:t>
            </a:r>
          </a:p>
          <a:p>
            <a:endParaRPr lang="en-US" sz="2200" dirty="0"/>
          </a:p>
        </p:txBody>
      </p:sp>
    </p:spTree>
    <p:extLst>
      <p:ext uri="{BB962C8B-B14F-4D97-AF65-F5344CB8AC3E}">
        <p14:creationId xmlns:p14="http://schemas.microsoft.com/office/powerpoint/2010/main" val="3709453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Rates</a:t>
            </a:r>
            <a:endParaRPr lang="en-US" dirty="0"/>
          </a:p>
        </p:txBody>
      </p:sp>
      <p:graphicFrame>
        <p:nvGraphicFramePr>
          <p:cNvPr id="8" name="Chart 7"/>
          <p:cNvGraphicFramePr/>
          <p:nvPr>
            <p:extLst/>
          </p:nvPr>
        </p:nvGraphicFramePr>
        <p:xfrm>
          <a:off x="13716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301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82169"/>
          </a:xfrm>
        </p:spPr>
        <p:txBody>
          <a:bodyPr>
            <a:normAutofit/>
          </a:bodyPr>
          <a:lstStyle/>
          <a:p>
            <a:r>
              <a:rPr lang="en-US" sz="4000" dirty="0" smtClean="0">
                <a:solidFill>
                  <a:srgbClr val="002060"/>
                </a:solidFill>
                <a:latin typeface="Arial"/>
                <a:cs typeface="Arial"/>
              </a:rPr>
              <a:t>Federal Grant Update</a:t>
            </a:r>
            <a:endParaRPr lang="en-US" sz="4000" dirty="0">
              <a:solidFill>
                <a:srgbClr val="002060"/>
              </a:solidFill>
              <a:latin typeface="Arial"/>
              <a:cs typeface="Arial"/>
            </a:endParaRPr>
          </a:p>
        </p:txBody>
      </p:sp>
      <p:sp>
        <p:nvSpPr>
          <p:cNvPr id="6" name="Content Placeholder 5"/>
          <p:cNvSpPr>
            <a:spLocks noGrp="1"/>
          </p:cNvSpPr>
          <p:nvPr>
            <p:ph idx="1"/>
          </p:nvPr>
        </p:nvSpPr>
        <p:spPr>
          <a:xfrm>
            <a:off x="457200" y="1600200"/>
            <a:ext cx="8229600" cy="4185085"/>
          </a:xfrm>
        </p:spPr>
        <p:txBody>
          <a:bodyPr>
            <a:normAutofit/>
          </a:bodyPr>
          <a:lstStyle/>
          <a:p>
            <a:endParaRPr lang="en-US" sz="2300" dirty="0" smtClean="0">
              <a:latin typeface="Arial"/>
              <a:cs typeface="Arial"/>
            </a:endParaRPr>
          </a:p>
          <a:p>
            <a:r>
              <a:rPr lang="en-US" sz="2400" dirty="0" smtClean="0">
                <a:latin typeface="Arial"/>
                <a:cs typeface="Arial"/>
              </a:rPr>
              <a:t>The FY 2017 federal adult education grant awards are available through the CSDE’s Prepayment Grant System.  Based upon the federal appropriation for FY 2017 awards were issued with no reductions.</a:t>
            </a:r>
          </a:p>
          <a:p>
            <a:endParaRPr lang="en-US" sz="2400" dirty="0">
              <a:latin typeface="Arial"/>
              <a:cs typeface="Arial"/>
            </a:endParaRPr>
          </a:p>
          <a:p>
            <a:r>
              <a:rPr lang="en-US" sz="2400" dirty="0" smtClean="0">
                <a:latin typeface="Arial"/>
                <a:cs typeface="Arial"/>
              </a:rPr>
              <a:t>The PIP End of Year Reports were due to the Adult Education Unit on September 16, 2016.  Thank you for your timely submissions.</a:t>
            </a:r>
          </a:p>
          <a:p>
            <a:pPr marL="0" indent="0">
              <a:buNone/>
            </a:pPr>
            <a:endParaRPr lang="en-US" sz="2400" dirty="0" smtClean="0">
              <a:latin typeface="Arial"/>
              <a:cs typeface="Arial"/>
            </a:endParaRPr>
          </a:p>
        </p:txBody>
      </p:sp>
    </p:spTree>
    <p:extLst>
      <p:ext uri="{BB962C8B-B14F-4D97-AF65-F5344CB8AC3E}">
        <p14:creationId xmlns:p14="http://schemas.microsoft.com/office/powerpoint/2010/main" val="1384237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solidFill>
                  <a:srgbClr val="002060"/>
                </a:solidFill>
                <a:latin typeface="Arial"/>
                <a:cs typeface="Arial"/>
              </a:rPr>
              <a:t>WIOA Update</a:t>
            </a:r>
            <a:endParaRPr lang="en-US" sz="4000" dirty="0">
              <a:solidFill>
                <a:srgbClr val="002060"/>
              </a:solidFill>
              <a:latin typeface="Arial"/>
              <a:cs typeface="Arial"/>
            </a:endParaRPr>
          </a:p>
        </p:txBody>
      </p:sp>
      <p:sp>
        <p:nvSpPr>
          <p:cNvPr id="6" name="Content Placeholder 5"/>
          <p:cNvSpPr>
            <a:spLocks noGrp="1"/>
          </p:cNvSpPr>
          <p:nvPr>
            <p:ph idx="1"/>
          </p:nvPr>
        </p:nvSpPr>
        <p:spPr>
          <a:xfrm>
            <a:off x="404733" y="1417638"/>
            <a:ext cx="8357017" cy="4570932"/>
          </a:xfrm>
        </p:spPr>
        <p:txBody>
          <a:bodyPr>
            <a:normAutofit/>
          </a:bodyPr>
          <a:lstStyle/>
          <a:p>
            <a:pPr marL="0" indent="0">
              <a:buNone/>
            </a:pPr>
            <a:endParaRPr lang="en-US" sz="2000" dirty="0" smtClean="0">
              <a:latin typeface="Arial"/>
              <a:cs typeface="Arial"/>
            </a:endParaRPr>
          </a:p>
          <a:p>
            <a:r>
              <a:rPr lang="en-US" sz="2400" dirty="0" smtClean="0">
                <a:latin typeface="Arial"/>
                <a:cs typeface="Arial"/>
              </a:rPr>
              <a:t>A Connecticut Unified State Plan was completed and submitted to the Secretary of Labor and the Secretary of Education in March 2016.</a:t>
            </a:r>
          </a:p>
          <a:p>
            <a:r>
              <a:rPr lang="en-US" sz="2400" dirty="0" smtClean="0">
                <a:latin typeface="Arial"/>
                <a:cs typeface="Arial"/>
              </a:rPr>
              <a:t>The USP was returned with a few deficiencies which were addressed and the plan was resubmitted on August 31.</a:t>
            </a:r>
          </a:p>
          <a:p>
            <a:r>
              <a:rPr lang="en-US" sz="2400" dirty="0">
                <a:latin typeface="Arial"/>
                <a:cs typeface="Arial"/>
              </a:rPr>
              <a:t>OCTAE held the Annual State Directors’ Meeting in August.</a:t>
            </a:r>
          </a:p>
          <a:p>
            <a:r>
              <a:rPr lang="en-US" sz="2400" dirty="0" smtClean="0">
                <a:latin typeface="Arial"/>
                <a:cs typeface="Arial"/>
              </a:rPr>
              <a:t>The Final Rule (regulations) approved </a:t>
            </a:r>
            <a:r>
              <a:rPr lang="en-US" sz="2400" dirty="0">
                <a:latin typeface="Arial"/>
                <a:cs typeface="Arial"/>
              </a:rPr>
              <a:t>in June were clarified and </a:t>
            </a:r>
            <a:r>
              <a:rPr lang="en-US" sz="2400" dirty="0" smtClean="0">
                <a:latin typeface="Arial"/>
                <a:cs typeface="Arial"/>
              </a:rPr>
              <a:t>discussed.</a:t>
            </a:r>
          </a:p>
          <a:p>
            <a:endParaRPr lang="en-US" sz="2000" dirty="0">
              <a:latin typeface="Arial"/>
              <a:cs typeface="Arial"/>
            </a:endParaRPr>
          </a:p>
          <a:p>
            <a:endParaRPr lang="en-US" sz="2000" dirty="0">
              <a:latin typeface="Arial"/>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829" y="599607"/>
            <a:ext cx="1146747" cy="906905"/>
          </a:xfrm>
          <a:prstGeom prst="rect">
            <a:avLst/>
          </a:prstGeom>
        </p:spPr>
      </p:pic>
    </p:spTree>
    <p:extLst>
      <p:ext uri="{BB962C8B-B14F-4D97-AF65-F5344CB8AC3E}">
        <p14:creationId xmlns:p14="http://schemas.microsoft.com/office/powerpoint/2010/main" val="4058041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DEppt_template_B [Read-Only]" id="{1AF52B8F-6C9B-457E-891D-37347E7F61B7}" vid="{D6C08413-F48F-4A3E-BD89-3FAFF1FBC1F3}"/>
    </a:ext>
  </a:extLst>
</a:theme>
</file>

<file path=ppt/theme/theme2.xml><?xml version="1.0" encoding="utf-8"?>
<a:theme xmlns:a="http://schemas.openxmlformats.org/drawingml/2006/main" name="AVH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VH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Policy Forum Power June WORKING</Template>
  <TotalTime>2457</TotalTime>
  <Words>2327</Words>
  <Application>Microsoft Office PowerPoint</Application>
  <PresentationFormat>On-screen Show (4:3)</PresentationFormat>
  <Paragraphs>536</Paragraphs>
  <Slides>46</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Arial Black</vt:lpstr>
      <vt:lpstr>Calibri</vt:lpstr>
      <vt:lpstr>Courier New</vt:lpstr>
      <vt:lpstr>Helvetica</vt:lpstr>
      <vt:lpstr>Times New Roman</vt:lpstr>
      <vt:lpstr>Wingdings</vt:lpstr>
      <vt:lpstr>Office Theme</vt:lpstr>
      <vt:lpstr>AVHS</vt:lpstr>
      <vt:lpstr>1_AVHS</vt:lpstr>
      <vt:lpstr>CONNECTICUT STATE DEPARTMENT OF EDUCATION  </vt:lpstr>
      <vt:lpstr>Agenda</vt:lpstr>
      <vt:lpstr>Agenda continued</vt:lpstr>
      <vt:lpstr>Professional Development Update</vt:lpstr>
      <vt:lpstr>Professional Development Update</vt:lpstr>
      <vt:lpstr>Updates</vt:lpstr>
      <vt:lpstr>Completion Rates</vt:lpstr>
      <vt:lpstr>Federal Grant Update</vt:lpstr>
      <vt:lpstr>WIOA Update</vt:lpstr>
      <vt:lpstr> 2017 New Competition for AEFLA Funds</vt:lpstr>
      <vt:lpstr>What’s Changed in AE and Literacy Activities?</vt:lpstr>
      <vt:lpstr>Discussion</vt:lpstr>
      <vt:lpstr>CCR Standards Update</vt:lpstr>
      <vt:lpstr>CCRS Update</vt:lpstr>
      <vt:lpstr> Important Meeting Reminders</vt:lpstr>
      <vt:lpstr> 2016-17  Important Due Dates and Reminders </vt:lpstr>
      <vt:lpstr>Adult Ed Directory Information Form</vt:lpstr>
      <vt:lpstr>GED Updates</vt:lpstr>
      <vt:lpstr>GED Updates, Cont…</vt:lpstr>
      <vt:lpstr> GED Updates, Cont.. </vt:lpstr>
      <vt:lpstr>GED Updates, Cont…</vt:lpstr>
      <vt:lpstr>CARS Updates</vt:lpstr>
      <vt:lpstr>CARS Updates continued</vt:lpstr>
      <vt:lpstr>Other Updates</vt:lpstr>
      <vt:lpstr>State Grant Update</vt:lpstr>
      <vt:lpstr>State Grant Update</vt:lpstr>
      <vt:lpstr>Career Pathways</vt:lpstr>
      <vt:lpstr>Career Pathways</vt:lpstr>
      <vt:lpstr>NEDP Update</vt:lpstr>
      <vt:lpstr>Teacher Evaluation</vt:lpstr>
      <vt:lpstr>Teacher Evaluation Activity</vt:lpstr>
      <vt:lpstr>The Adult Ed Evaluation and Support Plan</vt:lpstr>
      <vt:lpstr>Activity</vt:lpstr>
      <vt:lpstr>Debrief</vt:lpstr>
      <vt:lpstr>Program Compliance and Quality Review</vt:lpstr>
      <vt:lpstr>PowerPoint Presentation</vt:lpstr>
      <vt:lpstr> Facilitator’s Meeting  Agenda</vt:lpstr>
      <vt:lpstr>CCRS Update</vt:lpstr>
      <vt:lpstr>GED Updates</vt:lpstr>
      <vt:lpstr> GED Updates, Cont.. </vt:lpstr>
      <vt:lpstr>GED Updates, Cont…</vt:lpstr>
      <vt:lpstr>GED Updates, Cont…</vt:lpstr>
      <vt:lpstr>CASAS Updates</vt:lpstr>
      <vt:lpstr>Other Updates</vt:lpstr>
      <vt:lpstr>CASAS Reading Standards</vt:lpstr>
      <vt:lpstr> Important Meeting Reminders</vt:lpstr>
    </vt:vector>
  </TitlesOfParts>
  <Company>CSDE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Marino, Valerie</dc:creator>
  <cp:lastModifiedBy>Pierson, Susan</cp:lastModifiedBy>
  <cp:revision>198</cp:revision>
  <cp:lastPrinted>2016-09-28T15:37:08Z</cp:lastPrinted>
  <dcterms:created xsi:type="dcterms:W3CDTF">2015-05-20T22:34:48Z</dcterms:created>
  <dcterms:modified xsi:type="dcterms:W3CDTF">2016-09-29T17:02:52Z</dcterms:modified>
</cp:coreProperties>
</file>