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6.jpg" ContentType="image/jpg"/>
  <Override PartName="/ppt/media/image7.jpg" ContentType="image/jp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1"/>
  </p:notesMasterIdLst>
  <p:sldIdLst>
    <p:sldId id="257" r:id="rId3"/>
    <p:sldId id="259" r:id="rId4"/>
    <p:sldId id="298" r:id="rId5"/>
    <p:sldId id="299" r:id="rId6"/>
    <p:sldId id="289" r:id="rId7"/>
    <p:sldId id="283" r:id="rId8"/>
    <p:sldId id="263" r:id="rId9"/>
    <p:sldId id="293" r:id="rId10"/>
    <p:sldId id="292" r:id="rId11"/>
    <p:sldId id="264" r:id="rId12"/>
    <p:sldId id="294" r:id="rId13"/>
    <p:sldId id="284" r:id="rId14"/>
    <p:sldId id="265" r:id="rId15"/>
    <p:sldId id="296" r:id="rId16"/>
    <p:sldId id="295" r:id="rId17"/>
    <p:sldId id="297" r:id="rId18"/>
    <p:sldId id="273" r:id="rId19"/>
    <p:sldId id="274" r:id="rId20"/>
    <p:sldId id="271" r:id="rId21"/>
    <p:sldId id="281" r:id="rId22"/>
    <p:sldId id="290" r:id="rId23"/>
    <p:sldId id="268" r:id="rId24"/>
    <p:sldId id="286" r:id="rId25"/>
    <p:sldId id="275" r:id="rId26"/>
    <p:sldId id="269" r:id="rId27"/>
    <p:sldId id="276" r:id="rId28"/>
    <p:sldId id="300" r:id="rId29"/>
    <p:sldId id="27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cini, Sabrina" initials="MS" lastIdx="1" clrIdx="0">
    <p:extLst>
      <p:ext uri="{19B8F6BF-5375-455C-9EA6-DF929625EA0E}">
        <p15:presenceInfo xmlns:p15="http://schemas.microsoft.com/office/powerpoint/2012/main" userId="S-1-5-21-746137067-854245398-682003330-332785" providerId="AD"/>
      </p:ext>
    </p:extLst>
  </p:cmAuthor>
  <p:cmAuthor id="2" name="Reed, Marcy" initials="RM" lastIdx="3" clrIdx="1">
    <p:extLst>
      <p:ext uri="{19B8F6BF-5375-455C-9EA6-DF929625EA0E}">
        <p15:presenceInfo xmlns:p15="http://schemas.microsoft.com/office/powerpoint/2012/main" userId="S-1-5-21-746137067-854245398-682003330-3962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90" autoAdjust="0"/>
  </p:normalViewPr>
  <p:slideViewPr>
    <p:cSldViewPr snapToGrid="0" snapToObjects="1">
      <p:cViewPr varScale="1">
        <p:scale>
          <a:sx n="47" d="100"/>
          <a:sy n="47" d="100"/>
        </p:scale>
        <p:origin x="55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02AB6-7FE5-4564-8BC6-3378389D042B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FB1F6-DCD0-4948-8FD4-6A4ACC3C9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99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edtestingservice.com/uploads/files/a5905105edb0a9fb2b1ef97e17ef6c3b.pdf" TargetMode="External"/><Relationship Id="rId3" Type="http://schemas.openxmlformats.org/officeDocument/2006/relationships/hyperlink" Target="https://www.gedtestingservice.com/uploads/files/5fb6b9c221c7473bbecad2b1b75381c6.pdf" TargetMode="External"/><Relationship Id="rId7" Type="http://schemas.openxmlformats.org/officeDocument/2006/relationships/hyperlink" Target="https://www.gedtestingservice.com/uploads/files/6912a085a780b8285849d7af58ef98c6.pdf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gedtestingservice.com/uploads/files/2352c5db456e391ea39a609219b5ec7e.pdf" TargetMode="External"/><Relationship Id="rId11" Type="http://schemas.openxmlformats.org/officeDocument/2006/relationships/hyperlink" Target="https://www.gedtestingservice.com/uploads/files/cd5cceb6003b00419dc0b2069c3883b0.pdf" TargetMode="External"/><Relationship Id="rId5" Type="http://schemas.openxmlformats.org/officeDocument/2006/relationships/hyperlink" Target="https://www.gedtestingservice.com/uploads/files/f83a129c5405ff9afcff03a4ed40e2f1.pdf" TargetMode="External"/><Relationship Id="rId10" Type="http://schemas.openxmlformats.org/officeDocument/2006/relationships/hyperlink" Target="https://www.gedtestingservice.com/uploads/files/b6d896c0df74b63b655674f7dc23a652.pdf" TargetMode="External"/><Relationship Id="rId4" Type="http://schemas.openxmlformats.org/officeDocument/2006/relationships/hyperlink" Target="https://www.gedtestingservice.com/uploads/files/ecba7d001b9f56859fb3dd0cf1f10d22.pdf" TargetMode="External"/><Relationship Id="rId9" Type="http://schemas.openxmlformats.org/officeDocument/2006/relationships/hyperlink" Target="https://www.gedtestingservice.com/uploads/files/b3847bb2e4dd11367d3de96d21f7ee31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6600 duplicate student records were found in the CARS database. Over 500 of these were just from FY 2016-2017.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FB1F6-DCD0-4948-8FD4-6A4ACC3C9B1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4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still working on the security error. We have verified with the security holder,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CA that there is nothing this is to worry about regarding security.  You should only see the error which is a conflict of browsers and some more technical update (behind the scenes on the server side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FB1F6-DCD0-4948-8FD4-6A4ACC3C9B1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42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eTests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available now for Chromebooks CASAS is still working on compatibility with iPads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Provider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Codes as Agency IDs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CARS and TOPS manual online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FB1F6-DCD0-4948-8FD4-6A4ACC3C9B1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4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Three (3) Flyers were emailed this week to encourage students.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FB1F6-DCD0-4948-8FD4-6A4ACC3C9B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5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Three (3) Flyers were emailed this week to encourage students.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FB1F6-DCD0-4948-8FD4-6A4ACC3C9B1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51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>
                <a:effectLst/>
              </a:rPr>
              <a:t>COABE</a:t>
            </a:r>
            <a:r>
              <a:rPr lang="en-US" b="1" dirty="0" smtClean="0">
                <a:effectLst/>
              </a:rPr>
              <a:t> 2017</a:t>
            </a:r>
            <a:endParaRPr lang="en-US" dirty="0" smtClean="0"/>
          </a:p>
          <a:p>
            <a:r>
              <a:rPr lang="en-US" b="1" dirty="0" smtClean="0"/>
              <a:t>GED Professional Development Sessions:</a:t>
            </a:r>
            <a:r>
              <a:rPr lang="en-US" b="1" dirty="0" smtClean="0">
                <a:effectLst/>
              </a:rPr>
              <a:t> </a:t>
            </a:r>
            <a:endParaRPr lang="en-US" b="1" dirty="0" smtClean="0"/>
          </a:p>
          <a:p>
            <a:pPr rtl="0"/>
            <a:r>
              <a:rPr lang="en-US" dirty="0" smtClean="0">
                <a:hlinkClick r:id="rId3"/>
              </a:rPr>
              <a:t>GED</a:t>
            </a:r>
            <a:r>
              <a:rPr lang="en-US" baseline="30000" dirty="0" smtClean="0">
                <a:hlinkClick r:id="rId3"/>
              </a:rPr>
              <a:t>®</a:t>
            </a:r>
            <a:r>
              <a:rPr lang="en-US" dirty="0" smtClean="0">
                <a:hlinkClick r:id="rId3"/>
              </a:rPr>
              <a:t> Social Studies: Using Inference Skills with Graphics and Source Texts</a:t>
            </a:r>
            <a:endParaRPr lang="en-US" dirty="0" smtClean="0"/>
          </a:p>
          <a:p>
            <a:pPr rtl="0"/>
            <a:r>
              <a:rPr lang="en-US" dirty="0" smtClean="0">
                <a:hlinkClick r:id="rId4"/>
              </a:rPr>
              <a:t>Transitioning Students from ABE to GED</a:t>
            </a:r>
            <a:r>
              <a:rPr lang="en-US" baseline="30000" dirty="0" smtClean="0">
                <a:hlinkClick r:id="rId4"/>
              </a:rPr>
              <a:t>®</a:t>
            </a:r>
            <a:r>
              <a:rPr lang="en-US" dirty="0" smtClean="0">
                <a:hlinkClick r:id="rId4"/>
              </a:rPr>
              <a:t> Level Skills in Mathematical Reasoning</a:t>
            </a:r>
            <a:r>
              <a:rPr lang="en-US" dirty="0" smtClean="0"/>
              <a:t>  </a:t>
            </a:r>
          </a:p>
          <a:p>
            <a:pPr lvl="1" rtl="0"/>
            <a:r>
              <a:rPr lang="en-US" dirty="0" smtClean="0">
                <a:hlinkClick r:id="rId5"/>
              </a:rPr>
              <a:t>Math Workbook</a:t>
            </a:r>
            <a:endParaRPr lang="en-US" dirty="0" smtClean="0"/>
          </a:p>
          <a:p>
            <a:pPr lvl="1" rtl="0"/>
            <a:r>
              <a:rPr lang="en-US" dirty="0" smtClean="0">
                <a:hlinkClick r:id="rId6"/>
              </a:rPr>
              <a:t>Math Performance Level Descriptors Level 1</a:t>
            </a:r>
            <a:endParaRPr lang="en-US" dirty="0" smtClean="0"/>
          </a:p>
          <a:p>
            <a:r>
              <a:rPr lang="en-US" b="1" dirty="0" smtClean="0"/>
              <a:t>GED Program Sessions:</a:t>
            </a:r>
          </a:p>
          <a:p>
            <a:r>
              <a:rPr lang="en-US" dirty="0" smtClean="0">
                <a:hlinkClick r:id="rId7"/>
              </a:rPr>
              <a:t>Accommodations Update</a:t>
            </a:r>
            <a:endParaRPr lang="en-US" dirty="0" smtClean="0"/>
          </a:p>
          <a:p>
            <a:pPr rtl="0"/>
            <a:r>
              <a:rPr lang="en-US" dirty="0" smtClean="0">
                <a:hlinkClick r:id="rId8"/>
              </a:rPr>
              <a:t>GED Ready</a:t>
            </a:r>
            <a:r>
              <a:rPr lang="en-US" baseline="30000" dirty="0" smtClean="0">
                <a:hlinkClick r:id="rId8"/>
              </a:rPr>
              <a:t>®</a:t>
            </a:r>
            <a:r>
              <a:rPr lang="en-US" dirty="0" smtClean="0">
                <a:hlinkClick r:id="rId8"/>
              </a:rPr>
              <a:t> in Corrections: Implementation Strategies for Better Student Outcomes</a:t>
            </a:r>
            <a:endParaRPr lang="en-US" dirty="0" smtClean="0"/>
          </a:p>
          <a:p>
            <a:pPr rtl="0"/>
            <a:r>
              <a:rPr lang="en-US" dirty="0" smtClean="0">
                <a:hlinkClick r:id="rId9"/>
              </a:rPr>
              <a:t>The GED</a:t>
            </a:r>
            <a:r>
              <a:rPr lang="en-US" baseline="30000" dirty="0" smtClean="0">
                <a:hlinkClick r:id="rId9"/>
              </a:rPr>
              <a:t>®</a:t>
            </a:r>
            <a:r>
              <a:rPr lang="en-US" dirty="0" smtClean="0">
                <a:hlinkClick r:id="rId9"/>
              </a:rPr>
              <a:t> Sampler: Test-taker Outcome Data Plus the Alignment of GED</a:t>
            </a:r>
            <a:r>
              <a:rPr lang="en-US" baseline="30000" dirty="0" smtClean="0">
                <a:hlinkClick r:id="rId9"/>
              </a:rPr>
              <a:t>®</a:t>
            </a:r>
            <a:r>
              <a:rPr lang="en-US" dirty="0" smtClean="0">
                <a:hlinkClick r:id="rId9"/>
              </a:rPr>
              <a:t> Initiatives and Enhancements Equals Student Success</a:t>
            </a:r>
            <a:endParaRPr lang="en-US" dirty="0" smtClean="0"/>
          </a:p>
          <a:p>
            <a:pPr rtl="0"/>
            <a:r>
              <a:rPr lang="en-US" dirty="0" smtClean="0">
                <a:hlinkClick r:id="rId10"/>
              </a:rPr>
              <a:t>Be </a:t>
            </a:r>
            <a:r>
              <a:rPr lang="en-US" dirty="0" err="1" smtClean="0">
                <a:hlinkClick r:id="rId10"/>
              </a:rPr>
              <a:t>WIOA</a:t>
            </a:r>
            <a:r>
              <a:rPr lang="en-US" dirty="0" smtClean="0">
                <a:hlinkClick r:id="rId10"/>
              </a:rPr>
              <a:t> Ready with GED</a:t>
            </a:r>
            <a:r>
              <a:rPr lang="en-US" baseline="30000" dirty="0" smtClean="0">
                <a:hlinkClick r:id="rId10"/>
              </a:rPr>
              <a:t>®</a:t>
            </a:r>
            <a:r>
              <a:rPr lang="en-US" dirty="0" smtClean="0">
                <a:hlinkClick r:id="rId10"/>
              </a:rPr>
              <a:t> Program Tools</a:t>
            </a:r>
            <a:endParaRPr lang="en-US" dirty="0" smtClean="0"/>
          </a:p>
          <a:p>
            <a:pPr rtl="0"/>
            <a:r>
              <a:rPr lang="en-US" dirty="0" smtClean="0">
                <a:hlinkClick r:id="rId11"/>
              </a:rPr>
              <a:t>The Early Results Are In: Improved PSE Transitions for GED</a:t>
            </a:r>
            <a:r>
              <a:rPr lang="en-US" baseline="30000" dirty="0" smtClean="0">
                <a:hlinkClick r:id="rId11"/>
              </a:rPr>
              <a:t>®</a:t>
            </a:r>
            <a:r>
              <a:rPr lang="en-US" dirty="0" smtClean="0">
                <a:hlinkClick r:id="rId11"/>
              </a:rPr>
              <a:t> Grads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FB1F6-DCD0-4948-8FD4-6A4ACC3C9B1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3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59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16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39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7F4F9-5287-48F0-8A4D-F56FBFE5360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1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C1B0E-9CDD-4429-925F-D1BAF7DD68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12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77E3A-C8A6-4EFE-AC56-6BA923C8FBA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35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78C19-3912-41D1-A4ED-9C5A680B41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7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BB4FE-478E-4A7C-8A15-4D0DE6D13C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059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14062-5126-4C55-8EF3-31D0B8DFD7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0685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2D05E-7412-4F75-A05B-7771EB87A3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495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ECC3A-24FF-4BBA-9AB7-0C5431F2DE0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57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69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506D-02CC-4C02-B23E-9A499BC14E7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17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5126-67F7-496E-8433-F367B6F792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743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8BEFD-7FDE-4719-9CC9-714C09DBFF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72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50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1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17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8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8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450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31B4-8886-884C-97D5-3124897D6AD0}" type="datetimeFigureOut">
              <a:rPr lang="en-US" smtClean="0"/>
              <a:t>6/22/2017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9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4999E-6512-47AD-A43F-23B1C65C50D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6/22/2017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2258D-CF54-2C4E-9726-8648A0B8D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9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casas.org/course/view.php?id=91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s://www.casas.org/product-overviews/software/casas-etests/-going-live-checklis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dtestingservice.com/educators/coabe2017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2016gedannualconference.eventbrite.com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hyperlink" Target="https://www.eventbrite.com/e/2017-ged-testing-service-annual-conference-registration-28896566408?aff=gedtsbann#__utma=50386879.776920005.1477367785.1489368905.1489697903.33&amp;__utmb=50386879.1.10.1489697903&amp;__utmc=50386879&amp;__utmx=-&amp;__utmz=50386879.1481724977.14.4.utmcsr=3.basecamp.com|utmccn=(referral)|utmcmd=referral|utmcct=/&amp;__utmv=-&amp;__utmk=152032957&amp;__utma=50386879.776920005.1477367785.1489368905.1489697903.33&amp;__utmb=50386879.1.10.1489697903&amp;__utmc=50386879&amp;__utmx=-&amp;__utmz=50386879.1481724977.14.4.utmcsr=3.basecamp.com|utmccn=(referral)|utmcmd=referral|utmcct=/&amp;__utmv=-&amp;__utmk=152032957&amp;__utma=50386879.1334346158.1492697088.1496667913.1496672752.23&amp;__utmb=50386879.3.10.1496672752&amp;__utmc=50386879&amp;__utmx=-&amp;__utmz=50386879.1496253655.19.8.utmcsr=google|utmccn=(organic)|utmcmd=organic|utmctr=(not%20provided)&amp;__utmv=-&amp;__utmk=30251707&amp;__utma=50386879.1334346158.1492697088.1496667913.1496672752.23&amp;__utmb=50386879.3.10.1496672752&amp;__utmc=50386879&amp;__utmx=-&amp;__utmz=50386879.1496253655.19.8.utmcsr=google|utmccn=(organic)|utmcmd=organic|utmctr=(not%20provided)&amp;__utmv=-&amp;__utmk=3025170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atdn.weebly.com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edadvance.org/atd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ace.org/statewide-calendar-of-event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asthaven.coursestorm.com/" TargetMode="External"/><Relationship Id="rId2" Type="http://schemas.openxmlformats.org/officeDocument/2006/relationships/hyperlink" Target="https://www.energizec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waterbury.k12.ct.us/school_home.aspx?schoolID=34" TargetMode="External"/><Relationship Id="rId4" Type="http://schemas.openxmlformats.org/officeDocument/2006/relationships/hyperlink" Target="https://www.mapquest.com/us/ct/hartford/06106-2834/55-van-dyke-ave-41.753599,-72.65945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de.ct.gov/sde/cwp/view.asp?a=2620&amp;Q=320698&amp;sdePNavCtr=|45471|#4554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eileen.williams@ct.gov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5370" y="2569443"/>
            <a:ext cx="8713260" cy="40953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5370" y="206737"/>
            <a:ext cx="8713260" cy="6458063"/>
          </a:xfrm>
          <a:prstGeom prst="rect">
            <a:avLst/>
          </a:prstGeom>
          <a:noFill/>
          <a:ln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1520"/>
            <a:ext cx="8229600" cy="567663"/>
          </a:xfrm>
        </p:spPr>
        <p:txBody>
          <a:bodyPr>
            <a:normAutofit fontScale="90000"/>
          </a:bodyPr>
          <a:lstStyle/>
          <a:p>
            <a:r>
              <a:rPr lang="en-US" sz="2000" spc="100" dirty="0">
                <a:solidFill>
                  <a:schemeClr val="tx2"/>
                </a:solidFill>
                <a:latin typeface="Times New Roman"/>
                <a:cs typeface="Times New Roman"/>
              </a:rPr>
              <a:t>CONNECTICUT STATE DEPARTMENT OF EDUCATION </a:t>
            </a:r>
            <a:r>
              <a:rPr lang="en-US" sz="2800" dirty="0" smtClean="0">
                <a:latin typeface="Times New Roman"/>
                <a:cs typeface="Times New Roman"/>
              </a:rPr>
              <a:t/>
            </a:r>
            <a:br>
              <a:rPr lang="en-US" sz="2800" dirty="0" smtClean="0">
                <a:latin typeface="Times New Roman"/>
                <a:cs typeface="Times New Roman"/>
              </a:rPr>
            </a:br>
            <a:endParaRPr lang="en-US" sz="3600" b="1" dirty="0">
              <a:solidFill>
                <a:srgbClr val="1F497D"/>
              </a:solidFill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5370" y="2569183"/>
            <a:ext cx="8713260" cy="4095617"/>
          </a:xfrm>
        </p:spPr>
        <p:txBody>
          <a:bodyPr>
            <a:normAutofit/>
          </a:bodyPr>
          <a:lstStyle/>
          <a:p>
            <a:pPr marL="215648" marR="557058" indent="0" algn="ctr">
              <a:lnSpc>
                <a:spcPct val="95825"/>
              </a:lnSpc>
              <a:spcBef>
                <a:spcPts val="3000"/>
              </a:spcBef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Adult </a:t>
            </a:r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Education Policy </a:t>
            </a: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Forum</a:t>
            </a:r>
          </a:p>
          <a:p>
            <a:pPr marL="215648" marR="557058" indent="0" algn="ctr">
              <a:lnSpc>
                <a:spcPct val="95825"/>
              </a:lnSpc>
              <a:spcBef>
                <a:spcPts val="3000"/>
              </a:spcBef>
              <a:buNone/>
            </a:pPr>
            <a:endParaRPr lang="en-US" sz="5400" b="1" dirty="0">
              <a:latin typeface="Arial"/>
              <a:cs typeface="Arial"/>
            </a:endParaRPr>
          </a:p>
          <a:p>
            <a:pPr marL="215648" marR="557058" indent="0" algn="ctr">
              <a:lnSpc>
                <a:spcPct val="95825"/>
              </a:lnSpc>
              <a:spcBef>
                <a:spcPts val="3000"/>
              </a:spcBef>
              <a:buNone/>
            </a:pPr>
            <a:r>
              <a:rPr lang="en-US" sz="4000" spc="-55" dirty="0" smtClean="0">
                <a:solidFill>
                  <a:srgbClr val="000090"/>
                </a:solidFill>
                <a:latin typeface="Times New Roman"/>
                <a:cs typeface="Times New Roman"/>
              </a:rPr>
              <a:t>June </a:t>
            </a:r>
            <a:r>
              <a:rPr lang="en-US" sz="4000" spc="-55" dirty="0">
                <a:solidFill>
                  <a:srgbClr val="000090"/>
                </a:solidFill>
                <a:latin typeface="Times New Roman"/>
                <a:cs typeface="Times New Roman"/>
              </a:rPr>
              <a:t>9</a:t>
            </a:r>
            <a:r>
              <a:rPr lang="en-US" sz="4000" spc="-55" dirty="0" smtClean="0">
                <a:solidFill>
                  <a:srgbClr val="000090"/>
                </a:solidFill>
                <a:latin typeface="Times New Roman"/>
                <a:cs typeface="Times New Roman"/>
              </a:rPr>
              <a:t>, 2017</a:t>
            </a:r>
            <a:endParaRPr lang="en-US" sz="4000" dirty="0">
              <a:latin typeface="Times New Roman"/>
              <a:cs typeface="Times New Roman"/>
            </a:endParaRPr>
          </a:p>
          <a:p>
            <a:pPr marL="0" indent="0" algn="ctr">
              <a:buNone/>
            </a:pPr>
            <a:endParaRPr lang="en-US" sz="3600" b="1" dirty="0">
              <a:solidFill>
                <a:srgbClr val="1F497D"/>
              </a:solidFill>
              <a:latin typeface="Arial Black"/>
              <a:cs typeface="Arial Black"/>
            </a:endParaRPr>
          </a:p>
          <a:p>
            <a:pPr marL="0" indent="0" algn="ctr">
              <a:buNone/>
            </a:pPr>
            <a:endParaRPr lang="en-US" sz="3600" b="1" dirty="0">
              <a:latin typeface="Arial Black"/>
              <a:cs typeface="Arial Blac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370" y="2472449"/>
            <a:ext cx="8713260" cy="96994"/>
          </a:xfrm>
          <a:prstGeom prst="rect">
            <a:avLst/>
          </a:prstGeom>
          <a:solidFill>
            <a:srgbClr val="00009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90"/>
              </a:solidFill>
            </a:endParaRPr>
          </a:p>
        </p:txBody>
      </p:sp>
      <p:pic>
        <p:nvPicPr>
          <p:cNvPr id="8" name="Picture 7" descr="CSDElogo_formal_blu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702" y="460860"/>
            <a:ext cx="1580088" cy="132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67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30"/>
            <a:ext cx="8229600" cy="923967"/>
          </a:xfrm>
        </p:spPr>
        <p:txBody>
          <a:bodyPr>
            <a:noAutofit/>
          </a:bodyPr>
          <a:lstStyle/>
          <a:p>
            <a:pPr marL="12700" lvl="0" defTabSz="914400">
              <a:lnSpc>
                <a:spcPts val="4185"/>
              </a:lnSpc>
              <a:spcBef>
                <a:spcPts val="209"/>
              </a:spcBef>
            </a:pPr>
            <a:r>
              <a:rPr lang="en-US" sz="3200" b="1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3200" b="1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</a:b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CARS</a:t>
            </a:r>
            <a:r>
              <a:rPr lang="en-US" sz="3200" b="1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Redesign</a:t>
            </a:r>
            <a:r>
              <a:rPr lang="en-US" sz="3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711200"/>
            <a:ext cx="8893908" cy="5417751"/>
          </a:xfrm>
        </p:spPr>
        <p:txBody>
          <a:bodyPr>
            <a:noAutofit/>
          </a:bodyPr>
          <a:lstStyle/>
          <a:p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Connecticut Adult Reporting System (CARS) is currently undergoing a redesign.  Hands-on experienced user training sessions will be held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regionally during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2017. 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CSDE expects that at least one person from </a:t>
            </a:r>
            <a:r>
              <a:rPr lang="en-US" sz="2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adult education provider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will attend one of the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 user training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sessions. Your program may not have access to CARS if you fail to attend a session.</a:t>
            </a:r>
          </a:p>
          <a:p>
            <a:endParaRPr lang="en-US" altLang="en-US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training sessions will be focused on the redesign of CARS and are NOT intended for users with no experience. More information will be announced shortly regarding these sessions.</a:t>
            </a:r>
          </a:p>
          <a:p>
            <a:pPr marL="0" indent="0">
              <a:buNone/>
            </a:pP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2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0130" y="1503664"/>
            <a:ext cx="8439664" cy="4980956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 providers only using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TOPSpro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Enterprise (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must: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Complete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hlinkClick r:id="rId3"/>
              </a:rPr>
              <a:t>TOPSpro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hlinkClick r:id="rId3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hlinkClick r:id="rId3"/>
              </a:rPr>
              <a:t>Enterprise Online Activation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Log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in with your CASAS website account and then click the ‘Enroll me’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button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Only one individual representing a provider should enroll in, complete, and submit the request to activate a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Online account.</a:t>
            </a:r>
          </a:p>
          <a:p>
            <a:pPr lvl="0"/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 Providers new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CASAS </a:t>
            </a:r>
            <a:r>
              <a:rPr lang="en-US" sz="2200" b="1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eTests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(ET) must:</a:t>
            </a:r>
            <a:endParaRPr lang="en-US" sz="22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Complete the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hlinkClick r:id="rId4"/>
              </a:rPr>
              <a:t>“Going Live”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  <a:hlinkClick r:id="rId4"/>
              </a:rPr>
              <a:t>Checklist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which includes the Online Implementation. Agreement.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Specific to CASAS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eTests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Online, there are two distinct staff roles and functions (certification is required):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Coordinators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create testing sessions according to policies established by following the Administrative Planning Guide.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Proctors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ensure that during testing, sessions proceed fairly and uniformly.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342" y="189213"/>
            <a:ext cx="52673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26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04"/>
            <a:ext cx="8229600" cy="945002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001F5F"/>
                </a:solidFill>
                <a:latin typeface="Arial"/>
                <a:cs typeface="Arial"/>
              </a:rPr>
              <a:t/>
            </a:r>
            <a:br>
              <a:rPr lang="en-US" sz="4000" dirty="0">
                <a:solidFill>
                  <a:srgbClr val="001F5F"/>
                </a:solidFill>
                <a:latin typeface="Arial"/>
                <a:cs typeface="Arial"/>
              </a:rPr>
            </a:br>
            <a:r>
              <a:rPr lang="en-US" sz="4000" dirty="0" smtClean="0">
                <a:solidFill>
                  <a:srgbClr val="001F5F"/>
                </a:solidFill>
                <a:latin typeface="Arial"/>
                <a:cs typeface="Arial"/>
              </a:rPr>
              <a:t>Save the Date:</a:t>
            </a: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443060"/>
            <a:ext cx="5005153" cy="1962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1" y="2514766"/>
            <a:ext cx="6997550" cy="367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GED</a:t>
            </a:r>
            <a:r>
              <a:rPr lang="en-US" sz="3600" b="1" spc="-86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Update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87746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Programs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are talking with their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students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about their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employment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at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orientation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and/or registration and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raising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awareness of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GEDWorks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™ program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benefits. 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New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GEDWorks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™ student flyer in English and Spanish</a:t>
            </a:r>
          </a:p>
          <a:p>
            <a:pPr lvl="1"/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AE providers receive a new pipeline of students with support from their local employer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Students get the hands-on instruction they need from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your center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while receiving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GEDWorks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™ benefits</a:t>
            </a:r>
            <a:endParaRPr lang="en-US" sz="2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Your students don’t have to worry about the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cost of practice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tests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or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study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materials.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Walmart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employees (including family members);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Scholastic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employees;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Taco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Bell employees;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KFC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employees; and 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Pizza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Hut employees.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sz="22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2213" y="4827888"/>
            <a:ext cx="1685960" cy="11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86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155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" y="6264177"/>
            <a:ext cx="737235" cy="4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82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1" cy="6766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" y="6245395"/>
            <a:ext cx="681038" cy="44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740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GED</a:t>
            </a:r>
            <a:r>
              <a:rPr lang="en-US" sz="3600" b="1" spc="-86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000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Update continued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6184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Every adult education provider in the state has been granted access to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GEDPrep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Connect™.  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More than 2,300 students across Connecticut that have selected an adult education provider through their GED.com accounts.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It is a powerful took to view and manage student leads.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You can access data about active students and those interested.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Sort student lists by credentialed, which allows programs to look at students who are still testing.</a:t>
            </a:r>
            <a:endParaRPr lang="en-US" sz="18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dirty="0" smtClean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Tuesdays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for Teachers (live webinar) 3:30 p.m. - 5:00 p.m. (also archived)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June  27, August 22, October 24, and December 12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Received feedback from educators and shifts from classroom strategy to subject matter content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48640" y="4183380"/>
            <a:ext cx="7833360" cy="76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					</a:t>
            </a:r>
            <a:r>
              <a:rPr lang="en-US" sz="6000" dirty="0" smtClean="0">
                <a:latin typeface="Arial"/>
                <a:ea typeface="+mn-ea"/>
                <a:cs typeface="Arial"/>
              </a:rPr>
              <a:t>2017</a:t>
            </a:r>
            <a:endParaRPr lang="en-US" sz="6000" dirty="0">
              <a:latin typeface="Arial"/>
              <a:ea typeface="+mn-ea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7415" y="2324099"/>
            <a:ext cx="8002953" cy="339704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 Testing Service pres</a:t>
            </a:r>
            <a:r>
              <a:rPr lang="en-US" sz="2400" spc="-4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nted</a:t>
            </a:r>
            <a:r>
              <a:rPr lang="en-US" sz="2400" spc="14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4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sessions.</a:t>
            </a: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GED Testing Service</a:t>
            </a:r>
            <a:r>
              <a:rPr lang="en-US" sz="2400" spc="-9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 PowerPoints can be download</a:t>
            </a:r>
            <a:r>
              <a:rPr lang="en-US" sz="2400" spc="4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at:</a:t>
            </a: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45720" indent="0">
              <a:lnSpc>
                <a:spcPts val="2555"/>
              </a:lnSpc>
              <a:spcBef>
                <a:spcPts val="127"/>
              </a:spcBef>
              <a:buNone/>
            </a:pP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www.gedtestingservice.com/educators/coabe2017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55562"/>
            <a:ext cx="3140730" cy="118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idx="1"/>
          </p:nvPr>
        </p:nvSpPr>
        <p:spPr>
          <a:xfrm>
            <a:off x="789617" y="3052119"/>
            <a:ext cx="7884826" cy="3496961"/>
          </a:xfrm>
        </p:spPr>
        <p:txBody>
          <a:bodyPr>
            <a:noAutofit/>
          </a:bodyPr>
          <a:lstStyle/>
          <a:p>
            <a:pPr marL="355600">
              <a:lnSpc>
                <a:spcPts val="2145"/>
              </a:lnSpc>
              <a:spcBef>
                <a:spcPts val="107"/>
              </a:spcBef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Registration</a:t>
            </a:r>
            <a:r>
              <a:rPr lang="en-US" sz="2800" spc="-9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is</a:t>
            </a:r>
            <a:r>
              <a:rPr lang="en-US" sz="2800" spc="-1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open!</a:t>
            </a:r>
            <a:r>
              <a:rPr lang="en-US" sz="2800" spc="-5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lang="en-US" sz="2800" spc="-5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indent="0">
              <a:lnSpc>
                <a:spcPts val="2145"/>
              </a:lnSpc>
              <a:spcBef>
                <a:spcPts val="107"/>
              </a:spcBef>
              <a:buNone/>
            </a:pPr>
            <a:endParaRPr lang="en-US" sz="1400" spc="-50" dirty="0">
              <a:solidFill>
                <a:schemeClr val="tx2">
                  <a:lumMod val="75000"/>
                </a:schemeClr>
              </a:solidFill>
              <a:latin typeface="Arial"/>
              <a:cs typeface="Arial"/>
              <a:hlinkClick r:id="rId3"/>
            </a:endParaRPr>
          </a:p>
          <a:p>
            <a:pPr marL="12700" indent="0">
              <a:lnSpc>
                <a:spcPts val="2145"/>
              </a:lnSpc>
              <a:spcBef>
                <a:spcPts val="107"/>
              </a:spcBef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indent="-457200">
              <a:lnSpc>
                <a:spcPts val="2145"/>
              </a:lnSpc>
              <a:spcBef>
                <a:spcPts val="107"/>
              </a:spcBef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Registration deadline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July 5, 2017 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indent="-457200">
              <a:lnSpc>
                <a:spcPts val="2145"/>
              </a:lnSpc>
              <a:spcBef>
                <a:spcPts val="107"/>
              </a:spcBef>
            </a:pPr>
            <a:endParaRPr lang="en-US" sz="2400" spc="-4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469900" indent="-457200">
              <a:lnSpc>
                <a:spcPts val="2145"/>
              </a:lnSpc>
              <a:spcBef>
                <a:spcPts val="107"/>
              </a:spcBef>
            </a:pPr>
            <a:r>
              <a:rPr lang="en-US" sz="2400" spc="-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There will be p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rofes</a:t>
            </a:r>
            <a:r>
              <a:rPr lang="en-US" sz="2400" spc="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ional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development</a:t>
            </a:r>
            <a:r>
              <a:rPr lang="en-US" sz="2400" spc="-11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ses</a:t>
            </a:r>
            <a:r>
              <a:rPr lang="en-US" sz="24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ions</a:t>
            </a:r>
            <a:r>
              <a:rPr lang="en-US" sz="2400" spc="-77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geared</a:t>
            </a:r>
            <a:r>
              <a:rPr lang="en-US" sz="2400" spc="-62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toward</a:t>
            </a:r>
            <a:r>
              <a:rPr lang="en-US" sz="2400" spc="-16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Adult</a:t>
            </a:r>
            <a:r>
              <a:rPr lang="en-US" sz="2400" spc="-4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Ed</a:t>
            </a:r>
            <a:r>
              <a:rPr lang="en-US" sz="2400" spc="-2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</a:t>
            </a:r>
            <a:r>
              <a:rPr lang="en-US" sz="2400" spc="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truc</a:t>
            </a:r>
            <a:r>
              <a:rPr lang="en-US" sz="2400" spc="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ors to learn the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atest teaching and testing strategies from the GED® experts.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endParaRPr lang="en-US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en-US" altLang="en-US" sz="24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" y="-1"/>
            <a:ext cx="9047843" cy="3415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67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State</a:t>
            </a:r>
            <a:r>
              <a:rPr lang="en-US" sz="3600" b="1" spc="-1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Grant</a:t>
            </a:r>
            <a:r>
              <a:rPr lang="en-US" sz="3600" b="1" spc="-7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723" y="1531815"/>
            <a:ext cx="7596554" cy="4404036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The final 2016-17 Adult Education State Grant Award letters have been disseminated to all school districts via the State’s pre-payment grant system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Final May payment for FY17 has been issued – Final Cap 6.78%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ED141 Statement of Expenditure Reports due September 1, 2017 (electronic submission by business manager)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235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61" y="118331"/>
            <a:ext cx="8229600" cy="81866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4000" dirty="0">
                <a:solidFill>
                  <a:srgbClr val="1F487C"/>
                </a:solidFill>
                <a:latin typeface="Arial"/>
                <a:cs typeface="Arial"/>
              </a:rPr>
              <a:t>Agenda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66" y="836931"/>
            <a:ext cx="8479745" cy="5361354"/>
          </a:xfrm>
        </p:spPr>
        <p:txBody>
          <a:bodyPr>
            <a:noAutofit/>
          </a:bodyPr>
          <a:lstStyle/>
          <a:p>
            <a:pPr marL="355600" lvl="0" defTabSz="914400">
              <a:lnSpc>
                <a:spcPct val="95825"/>
              </a:lnSpc>
              <a:spcBef>
                <a:spcPts val="214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nne</a:t>
            </a:r>
            <a:r>
              <a:rPr lang="en-US" sz="2200" spc="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ticut</a:t>
            </a:r>
            <a:r>
              <a:rPr lang="en-US" sz="2200" spc="-14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As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iation</a:t>
            </a:r>
            <a:r>
              <a:rPr lang="en-US" sz="2200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for</a:t>
            </a:r>
            <a:r>
              <a:rPr lang="en-US" sz="2200" spc="-13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Adult and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ntinuing</a:t>
            </a:r>
            <a:r>
              <a:rPr lang="en-US" sz="2200" spc="-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Educ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tion (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CAACE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355600" marR="43811" lvl="0" defTabSz="914400">
              <a:lnSpc>
                <a:spcPct val="95825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Adult</a:t>
            </a:r>
            <a:r>
              <a:rPr lang="en-US" sz="2200" spc="-4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spc="-6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ining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and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velopment</a:t>
            </a:r>
            <a:r>
              <a:rPr lang="en-US" sz="2200" spc="-2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two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k</a:t>
            </a:r>
            <a:r>
              <a:rPr lang="en-US" sz="2200" spc="-3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200" spc="-144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TD</a:t>
            </a:r>
            <a:r>
              <a:rPr lang="en-US" sz="2200" spc="9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355600" marR="43811" lvl="0" defTabSz="914400">
              <a:lnSpc>
                <a:spcPct val="95825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2017</a:t>
            </a:r>
            <a:r>
              <a:rPr lang="en-US" sz="2200" spc="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-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2018</a:t>
            </a:r>
            <a:r>
              <a:rPr lang="en-US" sz="2200" spc="-3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Mee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ing</a:t>
            </a:r>
            <a:r>
              <a:rPr lang="en-US" sz="2200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Reminders</a:t>
            </a:r>
          </a:p>
          <a:p>
            <a:pPr marL="355600" marR="43811" lvl="0" defTabSz="914400">
              <a:lnSpc>
                <a:spcPct val="95825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CT</a:t>
            </a:r>
            <a:r>
              <a:rPr lang="en-US" sz="2200" spc="-139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Adult </a:t>
            </a:r>
            <a:r>
              <a:rPr lang="en-US" sz="2200" spc="-4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V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irtual</a:t>
            </a:r>
            <a:r>
              <a:rPr lang="en-US" sz="2200" spc="-1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High</a:t>
            </a:r>
            <a:r>
              <a:rPr lang="en-US" sz="2200" spc="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ool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200" spc="9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200" spc="-144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200" spc="-15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VHS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</a:t>
            </a:r>
          </a:p>
          <a:p>
            <a:pPr marL="355600" marR="43811" lvl="0" defTabSz="914400">
              <a:lnSpc>
                <a:spcPct val="95825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Health Insurance Literacy-UCONN Health Center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55600" marR="1797870" lvl="0" defTabSz="914400">
              <a:lnSpc>
                <a:spcPts val="2299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CT</a:t>
            </a:r>
            <a:r>
              <a:rPr lang="en-US" sz="2200" spc="-13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Adult Repo</a:t>
            </a:r>
            <a:r>
              <a:rPr lang="en-US" sz="2200" spc="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ting</a:t>
            </a:r>
            <a:r>
              <a:rPr lang="en-US" sz="2200" spc="-3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y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stem</a:t>
            </a:r>
            <a:r>
              <a:rPr lang="en-US" sz="2200" spc="-1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date (</a:t>
            </a:r>
            <a:r>
              <a:rPr lang="en-US" sz="2200" spc="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AR</a:t>
            </a:r>
            <a:r>
              <a:rPr lang="en-US" sz="2200" spc="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)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55600" marR="1797870" lvl="0" defTabSz="914400">
              <a:lnSpc>
                <a:spcPts val="2299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CASAS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55600" marR="1797870" lvl="0" defTabSz="914400">
              <a:lnSpc>
                <a:spcPts val="2299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GED</a:t>
            </a:r>
            <a:r>
              <a:rPr lang="en-US" sz="2200" spc="-1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200" spc="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date</a:t>
            </a:r>
          </a:p>
          <a:p>
            <a:pPr marL="355600" marR="1797870" defTabSz="914400">
              <a:lnSpc>
                <a:spcPts val="2299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ate</a:t>
            </a:r>
            <a:r>
              <a:rPr lang="en-US" sz="2200" spc="-1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Gr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nt</a:t>
            </a:r>
            <a:r>
              <a:rPr lang="en-US" sz="2200" spc="-2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200" spc="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date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55600" marR="144229" lvl="0" defTabSz="914400">
              <a:lnSpc>
                <a:spcPts val="2299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tional</a:t>
            </a:r>
            <a:r>
              <a:rPr lang="en-US" sz="2200" spc="-1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x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ternal Diploma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Prog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am</a:t>
            </a:r>
            <a:r>
              <a:rPr lang="en-US" sz="2200" spc="-3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200" spc="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EDP)</a:t>
            </a:r>
            <a:r>
              <a:rPr lang="en-US" sz="2200" spc="-1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date </a:t>
            </a:r>
          </a:p>
          <a:p>
            <a:pPr marL="355600" marR="144229" lvl="0" defTabSz="914400">
              <a:lnSpc>
                <a:spcPts val="2299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o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llege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and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er</a:t>
            </a:r>
            <a:r>
              <a:rPr lang="en-US" sz="2200" spc="-2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adin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ss</a:t>
            </a:r>
            <a:r>
              <a:rPr lang="en-US" sz="2200" spc="-2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200" spc="-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and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</a:t>
            </a:r>
            <a:r>
              <a:rPr lang="en-US" sz="2200" spc="-3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(</a:t>
            </a:r>
            <a:r>
              <a:rPr lang="en-US" sz="2200" spc="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</a:t>
            </a:r>
            <a:r>
              <a:rPr lang="en-US" sz="2200" spc="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S)</a:t>
            </a:r>
            <a:r>
              <a:rPr lang="en-US" sz="2200" spc="-2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date 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355600" marR="144229" lvl="0" defTabSz="914400">
              <a:lnSpc>
                <a:spcPts val="2299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Teacher Evaluation</a:t>
            </a:r>
          </a:p>
          <a:p>
            <a:pPr marL="355600" marR="144229" lvl="0" defTabSz="914400">
              <a:lnSpc>
                <a:spcPts val="2299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Fede</a:t>
            </a:r>
            <a:r>
              <a:rPr lang="en-US" sz="2200" spc="9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al</a:t>
            </a:r>
            <a:r>
              <a:rPr lang="en-US" sz="2200" spc="-2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Gr</a:t>
            </a:r>
            <a:r>
              <a:rPr lang="en-US" sz="2200" spc="4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nt</a:t>
            </a:r>
            <a:r>
              <a:rPr lang="en-US" sz="2200" spc="-29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</a:t>
            </a:r>
            <a:r>
              <a:rPr lang="en-US" sz="2200" spc="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date</a:t>
            </a:r>
          </a:p>
          <a:p>
            <a:pPr marL="355600" marR="144229" lvl="0" defTabSz="914400">
              <a:lnSpc>
                <a:spcPts val="2299"/>
              </a:lnSpc>
              <a:spcBef>
                <a:spcPts val="34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C.G.S 221d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310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200"/>
            <a:ext cx="8229600" cy="82384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1F5F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001F5F"/>
                </a:solidFill>
                <a:latin typeface="Arial"/>
                <a:cs typeface="Arial"/>
              </a:rPr>
            </a:b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State</a:t>
            </a:r>
            <a:r>
              <a:rPr lang="en-US" sz="3600" b="1" spc="-1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Grant</a:t>
            </a:r>
            <a:r>
              <a:rPr lang="en-US" sz="3600" b="1" spc="-79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Update</a:t>
            </a:r>
            <a:r>
              <a:rPr lang="en-US" sz="3600" b="1" dirty="0" smtClean="0">
                <a:solidFill>
                  <a:srgbClr val="001F5F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001F5F"/>
                </a:solidFill>
                <a:latin typeface="Arial"/>
                <a:cs typeface="Arial"/>
              </a:rPr>
            </a:br>
            <a:endParaRPr lang="en-US" sz="3600" b="1" u="sng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7044"/>
            <a:ext cx="8229600" cy="4794488"/>
          </a:xfrm>
        </p:spPr>
        <p:txBody>
          <a:bodyPr>
            <a:normAutofit/>
          </a:bodyPr>
          <a:lstStyle/>
          <a:p>
            <a:endParaRPr lang="en-US" dirty="0" smtClean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59692" y="1450682"/>
            <a:ext cx="7377723" cy="425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FY18 – Projected Cap 8.77% based on a level-funded State allocation – stay tuned! 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All Grants due to CSDE must be sent via U.S. Postal Service, FedEx or comparable service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FY18 State Grant due dates: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	Wednesday, March 15: ED-245/ED-245A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  Monday, April 16: ED-244/ED-244A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6399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191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1F487C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1F487C"/>
                </a:solidFill>
                <a:latin typeface="Arial"/>
                <a:cs typeface="Arial"/>
              </a:rPr>
            </a:b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NEDP</a:t>
            </a:r>
            <a:r>
              <a:rPr lang="en-US" spc="-18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Update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5218"/>
            <a:ext cx="8229600" cy="439593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Writing certification is now for two years rather yearly recertification;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Web Enrollment Units (WEU) Diagnostics and Assessments are purchased separately beginning July1, 2017 at $60 each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; and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HTML has been successfully transitioned to allow clients to use tablets and other devices besides laptops or PCs.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2116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55" y="172555"/>
            <a:ext cx="8925168" cy="1515702"/>
          </a:xfrm>
        </p:spPr>
        <p:txBody>
          <a:bodyPr>
            <a:noAutofit/>
          </a:bodyPr>
          <a:lstStyle/>
          <a:p>
            <a:pPr marL="752068" marR="1059815" lvl="0" defTabSz="914400">
              <a:lnSpc>
                <a:spcPts val="3779"/>
              </a:lnSpc>
              <a:spcBef>
                <a:spcPts val="189"/>
              </a:spcBef>
            </a:pPr>
            <a: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</a:br>
            <a: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</a:b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Co</a:t>
            </a:r>
            <a:r>
              <a:rPr lang="en-US" sz="3600" spc="4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lege</a:t>
            </a:r>
            <a:r>
              <a:rPr lang="en-US" sz="3600" spc="-19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and Career Rea</a:t>
            </a:r>
            <a:r>
              <a:rPr lang="en-US" sz="3600" spc="4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d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iness</a:t>
            </a:r>
            <a:b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Standards (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CCRS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)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rPr>
            </a:b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496" y="1688257"/>
            <a:ext cx="7692887" cy="4547811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All programs must have had staff trained and implementing by July, 2017.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All programs must be in compliance by July, 2017.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ELA and Math 100 series will continue to be offered.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The 200 series( resource alignment and lesson development) training will continue.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Schedules and resources can be found at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  <a:hlinkClick r:id="rId2"/>
              </a:rPr>
              <a:t>www.atdn.weebly.com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103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8281"/>
            <a:ext cx="8479745" cy="1210962"/>
          </a:xfrm>
        </p:spPr>
        <p:txBody>
          <a:bodyPr>
            <a:noAutofit/>
          </a:bodyPr>
          <a:lstStyle/>
          <a:p>
            <a:pPr marL="752068" marR="1059815" lvl="0" defTabSz="914400">
              <a:lnSpc>
                <a:spcPts val="3779"/>
              </a:lnSpc>
              <a:spcBef>
                <a:spcPts val="189"/>
              </a:spcBef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4000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Teacher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Evaluation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ea typeface="+mn-ea"/>
                <a:cs typeface="Arial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149179"/>
            <a:ext cx="8303743" cy="5069424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programs must implement an evaluation  plan for certified staff by July 1,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required to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use: 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7575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CSDE Adult Education Evaluation Plan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7575" indent="-457200">
              <a:buFont typeface="Wingdings" panose="05000000000000000000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DISTRICT plan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 adult education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by CSDE</a:t>
            </a:r>
          </a:p>
          <a:p>
            <a:pPr marL="917575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evaluation instruments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approved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CSDE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Evaluations must be performed by 092 certified staff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976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48281"/>
            <a:ext cx="8479745" cy="1401468"/>
          </a:xfrm>
        </p:spPr>
        <p:txBody>
          <a:bodyPr>
            <a:noAutofit/>
          </a:bodyPr>
          <a:lstStyle/>
          <a:p>
            <a:pPr marL="752068" marR="1059815" lvl="0" defTabSz="914400">
              <a:lnSpc>
                <a:spcPts val="3779"/>
              </a:lnSpc>
              <a:spcBef>
                <a:spcPts val="189"/>
              </a:spcBef>
            </a:pPr>
            <a: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</a:br>
            <a: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1F487C"/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rgbClr val="1F487C"/>
                </a:solidFill>
                <a:latin typeface="Arial"/>
                <a:cs typeface="Arial"/>
              </a:rPr>
            </a:br>
            <a:r>
              <a:rPr lang="en-US" sz="4000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Teacher</a:t>
            </a:r>
            <a:r>
              <a:rPr lang="en-US" sz="3600" b="1" dirty="0" smtClean="0">
                <a:solidFill>
                  <a:srgbClr val="001F5F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Evaluation</a:t>
            </a:r>
            <a:r>
              <a:rPr lang="en-US" sz="3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36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8032"/>
            <a:ext cx="8408753" cy="497838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State-approved plan can be found on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EdAdvance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ATDN website under Adult Education Educator Evaluation section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www.edadvance.org/atdn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page:  training webinars and implementation supports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Archive:  evaluation plan and supporting documents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limited number of initial training sessions will be planned for new or complimentary evaluators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412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New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000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Teacher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Induction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</a:br>
            <a:endParaRPr lang="en-US" sz="36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229" y="1149179"/>
            <a:ext cx="8519716" cy="53347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new to Adult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 in professional development based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LINCS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Teacher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Competencies: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 and components of teacher effectiveness;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Principles of Learning for Instructional Design; 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Motivating Adult Learners to Persist.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Directors are 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strongly encouraged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send all new staff and staff performing below the Proficient level on the evaluation instrument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to: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Institute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ATDN sessions TBD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6419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1F5F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001F5F"/>
                </a:solidFill>
                <a:latin typeface="Arial"/>
                <a:cs typeface="Arial"/>
              </a:rPr>
            </a:br>
            <a:r>
              <a:rPr lang="en-US" sz="4000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Federal (PEP)</a:t>
            </a:r>
            <a:r>
              <a:rPr lang="en-US" sz="3600" b="1" spc="-115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Grant</a:t>
            </a:r>
            <a:r>
              <a:rPr lang="en-US" sz="3600" b="1" spc="-79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Update</a:t>
            </a: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984" y="1600200"/>
            <a:ext cx="7362093" cy="4120947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36 proposals were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received.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lvl="0"/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Workforce boards have reviewed all for alignment with local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plans.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Please be patient as we review all applications and budgets.  </a:t>
            </a:r>
          </a:p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When they are approved, you will receive an email from the Program Manager, Susan Pierson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815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673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1F5F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001F5F"/>
                </a:solidFill>
                <a:latin typeface="Arial"/>
                <a:cs typeface="Arial"/>
              </a:rPr>
            </a:b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C.G.S. </a:t>
            </a:r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10-221d</a:t>
            </a: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12" y="961292"/>
            <a:ext cx="8785288" cy="52642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C.G.S. 10-221d.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Criminal history and child abuse and neglect registry records checks of school personnel. Fingerprinting. Termination or dismissal. Denial of application for and revocation of certification. Availability of information re </a:t>
            </a:r>
            <a:r>
              <a:rPr lang="en-US" sz="2900" b="1" dirty="0">
                <a:solidFill>
                  <a:schemeClr val="accent1">
                    <a:lumMod val="50000"/>
                  </a:schemeClr>
                </a:solidFill>
              </a:rPr>
              <a:t>applicant's history.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The following language was removed from C.G.S. 10-221d, through Public Act 16-67: </a:t>
            </a:r>
          </a:p>
          <a:p>
            <a:pPr marL="0" indent="0">
              <a:buNone/>
            </a:pPr>
            <a:r>
              <a:rPr lang="en-US" sz="2800" i="1" dirty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3000" i="1" dirty="0" smtClean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3000" i="1" dirty="0">
                <a:solidFill>
                  <a:schemeClr val="accent1">
                    <a:lumMod val="50000"/>
                  </a:schemeClr>
                </a:solidFill>
              </a:rPr>
              <a:t>provisions of subsection (a) of this section requiring state and national criminal history records checks shall, at the discretion of a local or regional board of education, apply to a person employed by a local or regional board of education as a teacher for a noncredit adult class or adult education activity, as defined in section 10-67, who is not required to hold a teaching certificate pursuant to section 10-145b for his or her position.</a:t>
            </a:r>
            <a:endParaRPr lang="en-US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This language was not replaced, and does not currently appear in the General Statutes. 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The legal effect of this is that there is no longer a provision in the law making these checks 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discretionary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 in the circumstances described above.  As such, </a:t>
            </a:r>
            <a:r>
              <a:rPr lang="en-US" sz="3000" u="sng" dirty="0">
                <a:solidFill>
                  <a:schemeClr val="accent1">
                    <a:lumMod val="50000"/>
                  </a:schemeClr>
                </a:solidFill>
              </a:rPr>
              <a:t>boards of education are now required to perform these checks on each applicant for a position in a public school</a:t>
            </a: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57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1F5F"/>
                </a:solidFill>
                <a:latin typeface="Arial"/>
                <a:cs typeface="Arial"/>
              </a:rPr>
              <a:t>Location</a:t>
            </a:r>
            <a:r>
              <a:rPr lang="en-US" sz="3600" dirty="0" smtClean="0">
                <a:latin typeface="Arial"/>
                <a:cs typeface="Arial"/>
              </a:rPr>
              <a:t> </a:t>
            </a:r>
            <a:r>
              <a:rPr lang="en-US" sz="3600" dirty="0">
                <a:solidFill>
                  <a:srgbClr val="001F5F"/>
                </a:solidFill>
                <a:latin typeface="Arial"/>
                <a:cs typeface="Arial"/>
              </a:rPr>
              <a:t>for </a:t>
            </a:r>
            <a:r>
              <a:rPr lang="en-US" sz="3600" dirty="0" smtClean="0">
                <a:solidFill>
                  <a:srgbClr val="001F5F"/>
                </a:solidFill>
                <a:latin typeface="Arial"/>
                <a:cs typeface="Arial"/>
              </a:rPr>
              <a:t>2017-18 </a:t>
            </a:r>
            <a:r>
              <a:rPr lang="en-US" sz="3600" dirty="0">
                <a:solidFill>
                  <a:srgbClr val="001F5F"/>
                </a:solidFill>
                <a:latin typeface="Arial"/>
                <a:cs typeface="Arial"/>
              </a:rPr>
              <a:t>Policy </a:t>
            </a:r>
            <a:r>
              <a:rPr lang="en-US" sz="3600" dirty="0" smtClean="0">
                <a:solidFill>
                  <a:srgbClr val="001F5F"/>
                </a:solidFill>
                <a:latin typeface="Arial"/>
                <a:cs typeface="Arial"/>
              </a:rPr>
              <a:t>Forums</a:t>
            </a:r>
            <a:endParaRPr lang="en-US" sz="3600" dirty="0">
              <a:solidFill>
                <a:srgbClr val="001F5F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11" y="1600200"/>
            <a:ext cx="8730633" cy="4120947"/>
          </a:xfrm>
        </p:spPr>
        <p:txBody>
          <a:bodyPr>
            <a:normAutofit/>
          </a:bodyPr>
          <a:lstStyle/>
          <a:p>
            <a:pPr marL="0" marR="76123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Energize Connecticut Center </a:t>
            </a: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marR="76123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122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Universal Drive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 </a:t>
            </a:r>
          </a:p>
          <a:p>
            <a:pPr marL="0" marR="76123" indent="0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North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Haven, CT 06473</a:t>
            </a:r>
            <a:endParaRPr lang="en-US" sz="2400" spc="-4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marR="76123" indent="0">
              <a:lnSpc>
                <a:spcPct val="95825"/>
              </a:lnSpc>
              <a:spcBef>
                <a:spcPts val="0"/>
              </a:spcBef>
              <a:buNone/>
            </a:pPr>
            <a:endParaRPr lang="en-US" sz="2400" spc="-4" dirty="0" smtClean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marR="76123" indent="0">
              <a:lnSpc>
                <a:spcPct val="95825"/>
              </a:lnSpc>
              <a:spcBef>
                <a:spcPts val="0"/>
              </a:spcBef>
              <a:buNone/>
            </a:pPr>
            <a:r>
              <a:rPr lang="en-US" sz="2400" spc="-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Next Forum: 	Friday, September 22, 2017</a:t>
            </a:r>
          </a:p>
          <a:p>
            <a:pPr marL="0" marR="76123" indent="0">
              <a:lnSpc>
                <a:spcPct val="95825"/>
              </a:lnSpc>
              <a:spcBef>
                <a:spcPts val="627"/>
              </a:spcBef>
              <a:buNone/>
            </a:pPr>
            <a:endParaRPr lang="en-US" sz="2400" spc="-4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  <a:p>
            <a:pPr marL="0" marR="76123" indent="0">
              <a:lnSpc>
                <a:spcPct val="95825"/>
              </a:lnSpc>
              <a:spcBef>
                <a:spcPts val="627"/>
              </a:spcBef>
              <a:buNone/>
            </a:pPr>
            <a:r>
              <a:rPr lang="en-US" sz="2400" spc="-4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Have a great…..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476" y="3553677"/>
            <a:ext cx="4979773" cy="263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319" y="367974"/>
            <a:ext cx="4585936" cy="154320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959708" y="2018269"/>
            <a:ext cx="7772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 Meeting Agenda June 9, 2017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Election Results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Treasure’s Report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Outreach and Advocacy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Conference Update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2017-2018 Professional Development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Old/New Business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CAACE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Statewide Calendar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6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4" y="208377"/>
            <a:ext cx="8229600" cy="1101439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ATDN Professional Development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Updates</a:t>
            </a:r>
            <a:endParaRPr lang="en-US" sz="3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74" y="201359"/>
            <a:ext cx="2871358" cy="455024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/>
        </p:nvSpPr>
        <p:spPr>
          <a:xfrm>
            <a:off x="206311" y="1309816"/>
            <a:ext cx="8659642" cy="4901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lvl="1" indent="-2889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US" sz="1600" baseline="30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Disabilities Conference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held on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27, 2017 at Water’s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 for over 225 participants </a:t>
            </a:r>
          </a:p>
          <a:p>
            <a:pPr marL="461963" lvl="1" indent="-2889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“100” level  certificate of completions were issued to 560 teachers </a:t>
            </a:r>
          </a:p>
          <a:p>
            <a:pPr marL="461963" lvl="1" indent="-2889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“201” level certificates were issued to 15 teachers</a:t>
            </a:r>
          </a:p>
          <a:p>
            <a:pPr marL="461963" lvl="1" indent="-2889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“100” level certificates were issued to 87 teachers; 150 additional participants attended part of the monthly training</a:t>
            </a:r>
          </a:p>
          <a:p>
            <a:pPr marL="461963" lvl="1" indent="-2889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Math “201” Resource Alignment certificates were issued to 10 teachers</a:t>
            </a:r>
          </a:p>
          <a:p>
            <a:pPr marL="461963" lvl="1" indent="-2889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Career Pathways Taskforce facilitated three forums on  Nov. 18,  Jan. 6, and Feb. 24 </a:t>
            </a:r>
          </a:p>
          <a:p>
            <a:pPr marL="461963" lvl="1" indent="-2889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NEDP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held an implementation training for new NEDP Advisor/Assessors, as well as a new training for the updated College and Career Competency instrument,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an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 Workshop.  Four policy practices meetings were held in May. </a:t>
            </a:r>
            <a:endParaRPr lang="en-US" sz="16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889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NEDP portfolio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technical support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</a:p>
          <a:p>
            <a:pPr marL="461963" lvl="1" indent="-288925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 staff participated in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Teacher Evaluation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  </a:t>
            </a:r>
            <a:endParaRPr lang="en-US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1963" lvl="1" indent="-288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GED Day was offered for the first time with a focus on Math and RLA workshops</a:t>
            </a:r>
          </a:p>
          <a:p>
            <a:pPr marL="461963" lvl="1" indent="-2889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workshops were offered in GED Science &amp; Social Studies, Digital Literacy and</a:t>
            </a:r>
          </a:p>
          <a:p>
            <a:pPr marL="173038" lvl="1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 Evaluation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4948" y="0"/>
            <a:ext cx="2692739" cy="87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1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1F5F"/>
                </a:solidFill>
                <a:latin typeface="Arial"/>
                <a:cs typeface="Arial"/>
              </a:rPr>
              <a:t/>
            </a:r>
            <a:br>
              <a:rPr lang="en-US" dirty="0" smtClean="0">
                <a:solidFill>
                  <a:srgbClr val="001F5F"/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rgbClr val="001F5F"/>
                </a:solidFill>
                <a:latin typeface="Arial"/>
                <a:cs typeface="Arial"/>
              </a:rPr>
              <a:t>2017-18</a:t>
            </a:r>
            <a:r>
              <a:rPr lang="en-US" spc="-121" dirty="0" smtClean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F5F"/>
                </a:solidFill>
                <a:latin typeface="Arial"/>
                <a:cs typeface="Arial"/>
              </a:rPr>
              <a:t>Meeting</a:t>
            </a:r>
            <a:r>
              <a:rPr lang="en-US" spc="-107" dirty="0">
                <a:solidFill>
                  <a:srgbClr val="001F5F"/>
                </a:solidFill>
                <a:latin typeface="Arial"/>
                <a:cs typeface="Arial"/>
              </a:rPr>
              <a:t> </a:t>
            </a:r>
            <a:r>
              <a:rPr lang="en-US" dirty="0">
                <a:solidFill>
                  <a:srgbClr val="001F5F"/>
                </a:solidFill>
                <a:latin typeface="Arial"/>
                <a:cs typeface="Arial"/>
              </a:rPr>
              <a:t>Remi</a:t>
            </a:r>
            <a:r>
              <a:rPr lang="en-US" spc="-9" dirty="0">
                <a:solidFill>
                  <a:srgbClr val="001F5F"/>
                </a:solidFill>
                <a:latin typeface="Arial"/>
                <a:cs typeface="Arial"/>
              </a:rPr>
              <a:t>n</a:t>
            </a:r>
            <a:r>
              <a:rPr lang="en-US" dirty="0">
                <a:solidFill>
                  <a:srgbClr val="001F5F"/>
                </a:solidFill>
                <a:latin typeface="Arial"/>
                <a:cs typeface="Arial"/>
              </a:rPr>
              <a:t>ders</a:t>
            </a:r>
            <a:r>
              <a:rPr lang="en-US" dirty="0">
                <a:latin typeface="Arial"/>
                <a:cs typeface="Arial"/>
              </a:rPr>
              <a:t/>
            </a:r>
            <a:br>
              <a:rPr lang="en-US" dirty="0">
                <a:latin typeface="Arial"/>
                <a:cs typeface="Arial"/>
              </a:rPr>
            </a:br>
            <a:endParaRPr lang="en-US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0689"/>
            <a:ext cx="8229600" cy="47696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Policy Forums for 2017-18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Friday, September 22, 2017</a:t>
            </a:r>
          </a:p>
          <a:p>
            <a:r>
              <a:rPr lang="en-US" sz="1600" dirty="0" smtClean="0">
                <a:latin typeface="Arial"/>
                <a:cs typeface="Arial"/>
              </a:rPr>
              <a:t>Friday, January 12, 2018</a:t>
            </a:r>
          </a:p>
          <a:p>
            <a:r>
              <a:rPr lang="en-US" sz="1600" dirty="0" smtClean="0">
                <a:latin typeface="Arial"/>
                <a:cs typeface="Arial"/>
              </a:rPr>
              <a:t>Friday, June 8, 2018</a:t>
            </a:r>
          </a:p>
          <a:p>
            <a:pPr marL="0" indent="0">
              <a:buNone/>
            </a:pPr>
            <a:endParaRPr lang="en-US" sz="900" dirty="0" smtClean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dirty="0" smtClean="0">
                <a:latin typeface="Arial"/>
                <a:cs typeface="Arial"/>
              </a:rPr>
              <a:t>To </a:t>
            </a:r>
            <a:r>
              <a:rPr lang="en-US" sz="1400" dirty="0">
                <a:latin typeface="Arial"/>
                <a:cs typeface="Arial"/>
              </a:rPr>
              <a:t>be held at the </a:t>
            </a:r>
            <a:r>
              <a:rPr lang="en-US" sz="1400" u="sng" dirty="0">
                <a:hlinkClick r:id="rId2"/>
              </a:rPr>
              <a:t>Energize Connecticut Center 122 Universal Drive N, North Haven, CT </a:t>
            </a:r>
            <a:r>
              <a:rPr lang="en-US" sz="1400" u="sng" dirty="0" smtClean="0">
                <a:hlinkClick r:id="rId2"/>
              </a:rPr>
              <a:t>06473</a:t>
            </a:r>
            <a:endParaRPr lang="en-US" sz="1400" dirty="0"/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en-US" sz="9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 smtClean="0">
                <a:latin typeface="Arial"/>
                <a:cs typeface="Arial"/>
              </a:rPr>
              <a:t>Meeting </a:t>
            </a:r>
            <a:r>
              <a:rPr lang="en-US" sz="2000" dirty="0">
                <a:latin typeface="Arial"/>
                <a:cs typeface="Arial"/>
              </a:rPr>
              <a:t>for </a:t>
            </a:r>
            <a:r>
              <a:rPr lang="en-US" sz="2000" dirty="0" smtClean="0">
                <a:latin typeface="Arial"/>
                <a:cs typeface="Arial"/>
              </a:rPr>
              <a:t>Program Facilitators for 2017-18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600" dirty="0">
                <a:latin typeface="Arial"/>
                <a:cs typeface="Arial"/>
              </a:rPr>
              <a:t>Frida</a:t>
            </a:r>
            <a:r>
              <a:rPr lang="en-US" sz="1600" spc="-134" dirty="0">
                <a:latin typeface="Arial"/>
                <a:cs typeface="Arial"/>
              </a:rPr>
              <a:t>y</a:t>
            </a:r>
            <a:r>
              <a:rPr lang="en-US" sz="1600" dirty="0">
                <a:latin typeface="Arial"/>
                <a:cs typeface="Arial"/>
              </a:rPr>
              <a:t>,</a:t>
            </a:r>
            <a:r>
              <a:rPr lang="en-US" sz="1600" spc="-9" dirty="0">
                <a:latin typeface="Arial"/>
                <a:cs typeface="Arial"/>
              </a:rPr>
              <a:t> </a:t>
            </a:r>
            <a:r>
              <a:rPr lang="en-US" sz="1600" spc="4" dirty="0">
                <a:latin typeface="Arial"/>
                <a:cs typeface="Arial"/>
              </a:rPr>
              <a:t>S</a:t>
            </a:r>
            <a:r>
              <a:rPr lang="en-US" sz="1600" dirty="0">
                <a:latin typeface="Arial"/>
                <a:cs typeface="Arial"/>
              </a:rPr>
              <a:t>epte</a:t>
            </a:r>
            <a:r>
              <a:rPr lang="en-US" sz="1600" spc="4" dirty="0">
                <a:latin typeface="Arial"/>
                <a:cs typeface="Arial"/>
              </a:rPr>
              <a:t>m</a:t>
            </a:r>
            <a:r>
              <a:rPr lang="en-US" sz="1600" dirty="0">
                <a:latin typeface="Arial"/>
                <a:cs typeface="Arial"/>
              </a:rPr>
              <a:t>ber</a:t>
            </a:r>
            <a:r>
              <a:rPr lang="en-US" sz="1600" spc="-68" dirty="0">
                <a:latin typeface="Arial"/>
                <a:cs typeface="Arial"/>
              </a:rPr>
              <a:t> </a:t>
            </a:r>
            <a:r>
              <a:rPr lang="en-US" sz="1600" spc="-68" dirty="0" smtClean="0">
                <a:latin typeface="Arial"/>
                <a:cs typeface="Arial"/>
              </a:rPr>
              <a:t>22</a:t>
            </a:r>
            <a:r>
              <a:rPr lang="en-US" sz="1600" dirty="0" smtClean="0">
                <a:latin typeface="Arial"/>
                <a:cs typeface="Arial"/>
              </a:rPr>
              <a:t>,</a:t>
            </a:r>
            <a:r>
              <a:rPr lang="en-US" sz="1600" spc="-7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2017</a:t>
            </a:r>
            <a:r>
              <a:rPr lang="en-US" sz="1600" spc="4" dirty="0" smtClean="0">
                <a:latin typeface="Arial"/>
                <a:cs typeface="Arial"/>
              </a:rPr>
              <a:t> - </a:t>
            </a:r>
            <a:r>
              <a:rPr lang="en-US" sz="1600" dirty="0" smtClean="0">
                <a:latin typeface="Arial"/>
                <a:cs typeface="Arial"/>
              </a:rPr>
              <a:t>Stat</a:t>
            </a:r>
            <a:r>
              <a:rPr lang="en-US" sz="1600" spc="4" dirty="0" smtClean="0">
                <a:latin typeface="Arial"/>
                <a:cs typeface="Arial"/>
              </a:rPr>
              <a:t>e</a:t>
            </a:r>
            <a:r>
              <a:rPr lang="en-US" sz="1600" spc="-14" dirty="0" smtClean="0">
                <a:latin typeface="Arial"/>
                <a:cs typeface="Arial"/>
              </a:rPr>
              <a:t>w</a:t>
            </a:r>
            <a:r>
              <a:rPr lang="en-US" sz="1600" spc="4" dirty="0" smtClean="0"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de</a:t>
            </a:r>
            <a:r>
              <a:rPr lang="en-US" sz="1600" spc="-60" dirty="0" smtClean="0">
                <a:latin typeface="Arial"/>
                <a:cs typeface="Arial"/>
              </a:rPr>
              <a:t> </a:t>
            </a:r>
            <a:r>
              <a:rPr lang="en-US" sz="1600" dirty="0" smtClean="0">
                <a:latin typeface="Arial"/>
                <a:cs typeface="Arial"/>
              </a:rPr>
              <a:t>meet</a:t>
            </a:r>
            <a:r>
              <a:rPr lang="en-US" sz="1600" spc="9" dirty="0" smtClean="0">
                <a:latin typeface="Arial"/>
                <a:cs typeface="Arial"/>
              </a:rPr>
              <a:t>i</a:t>
            </a:r>
            <a:r>
              <a:rPr lang="en-US" sz="1600" dirty="0" smtClean="0">
                <a:latin typeface="Arial"/>
                <a:cs typeface="Arial"/>
              </a:rPr>
              <a:t>ng</a:t>
            </a:r>
          </a:p>
          <a:p>
            <a:pPr marL="0" indent="0">
              <a:buNone/>
            </a:pPr>
            <a:endParaRPr lang="en-US" sz="9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To be held at the </a:t>
            </a:r>
            <a:r>
              <a:rPr lang="en-US" sz="1400" u="sng" dirty="0">
                <a:hlinkClick r:id="rId2"/>
              </a:rPr>
              <a:t>Energize Connecticut Center 122 Universal Drive N, North Haven, CT 06473</a:t>
            </a:r>
            <a:endParaRPr lang="en-US" sz="1400" dirty="0"/>
          </a:p>
          <a:p>
            <a:pPr marL="0" indent="0">
              <a:buNone/>
            </a:pPr>
            <a:endParaRPr lang="en-US" sz="900" dirty="0" smtClean="0">
              <a:latin typeface="Arial"/>
              <a:cs typeface="Arial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"/>
                <a:cs typeface="Arial"/>
              </a:rPr>
              <a:t>Regional Facilitators Meetings for the Fall of FY </a:t>
            </a:r>
            <a:r>
              <a:rPr lang="en-US" sz="2000" dirty="0" smtClean="0">
                <a:latin typeface="Arial"/>
                <a:cs typeface="Arial"/>
              </a:rPr>
              <a:t>2017-18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dirty="0" smtClean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October 19, 2017		1:00-3:00 p.m. 		</a:t>
            </a:r>
            <a:r>
              <a:rPr lang="en-US" sz="1600" dirty="0">
                <a:latin typeface="Arial"/>
                <a:cs typeface="Arial"/>
                <a:hlinkClick r:id="rId3"/>
              </a:rPr>
              <a:t>East Haven Adult Education</a:t>
            </a:r>
            <a:endParaRPr lang="en-US" sz="1600" dirty="0">
              <a:latin typeface="Arial"/>
              <a:cs typeface="Arial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Arial"/>
                <a:cs typeface="Arial"/>
              </a:rPr>
              <a:t>October 20, 2017		9:30-12:00 p.m.	</a:t>
            </a:r>
            <a:r>
              <a:rPr lang="en-US" sz="1600" dirty="0" err="1">
                <a:latin typeface="Arial"/>
                <a:cs typeface="Arial"/>
                <a:hlinkClick r:id="rId4"/>
              </a:rPr>
              <a:t>CREC</a:t>
            </a:r>
            <a:r>
              <a:rPr lang="en-US" sz="1600" dirty="0">
                <a:latin typeface="Arial"/>
                <a:cs typeface="Arial"/>
                <a:hlinkClick r:id="rId4"/>
              </a:rPr>
              <a:t>, 55 Van Dyke Ave, Hartford</a:t>
            </a:r>
            <a:endParaRPr lang="en-US" sz="1600" dirty="0">
              <a:latin typeface="Arial"/>
              <a:cs typeface="Arial"/>
            </a:endParaRPr>
          </a:p>
          <a:p>
            <a:pPr marL="12700" marR="30403">
              <a:lnSpc>
                <a:spcPct val="95825"/>
              </a:lnSpc>
            </a:pPr>
            <a:r>
              <a:rPr lang="en-US" sz="1600" dirty="0" smtClean="0">
                <a:latin typeface="Arial"/>
                <a:cs typeface="Arial"/>
              </a:rPr>
              <a:t>October 26, 2017		1:30-3:30 p.m. 		</a:t>
            </a:r>
            <a:r>
              <a:rPr lang="en-US" sz="1600" dirty="0">
                <a:latin typeface="Arial"/>
                <a:cs typeface="Arial"/>
                <a:hlinkClick r:id="rId5"/>
              </a:rPr>
              <a:t>Waterbury Adult Education</a:t>
            </a:r>
            <a:endParaRPr lang="en-US" sz="1600" dirty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191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</a:br>
            <a:r>
              <a:rPr lang="en-US" sz="3600" b="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  <a:t>			</a:t>
            </a:r>
            <a:r>
              <a:rPr lang="en-US" sz="4000" dirty="0">
                <a:solidFill>
                  <a:srgbClr val="1F487C"/>
                </a:solidFill>
                <a:latin typeface="Arial"/>
                <a:cs typeface="Arial"/>
              </a:rPr>
              <a:t>Update</a:t>
            </a: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703" y="1417637"/>
            <a:ext cx="8495250" cy="4698957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ts val="0"/>
              </a:spcBef>
              <a:buNone/>
            </a:pP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Course </a:t>
            </a:r>
            <a:r>
              <a:rPr lang="en-US" sz="24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Updates: </a:t>
            </a:r>
            <a:endParaRPr lang="en-US" sz="2400" u="sng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defTabSz="914400" eaLnBrk="0" fontAlgn="base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Different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ACDP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Course Titles</a:t>
            </a:r>
          </a:p>
          <a:p>
            <a:pPr lvl="0" defTabSz="914400" eaLnBrk="0" fontAlgn="base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Different Flex Course Titles</a:t>
            </a:r>
          </a:p>
          <a:p>
            <a:pPr marL="0" lvl="0" defTabSz="914400" eaLnBrk="0" fontAlgn="base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New Course: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 to Communications</a:t>
            </a:r>
          </a:p>
          <a:p>
            <a:pPr marL="0" lvl="0" defTabSz="914400" eaLnBrk="0" fontAlgn="base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Coming Soon: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Introduction to Manufacturing 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(Fall 2017)</a:t>
            </a:r>
          </a:p>
          <a:p>
            <a:pPr marL="0" lvl="0" defTabSz="914400" eaLnBrk="0" fontAlgn="base" hangingPunct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Updates: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Contemporary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Issues</a:t>
            </a:r>
          </a:p>
          <a:p>
            <a:pPr lvl="0" defTabSz="9144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GED Prep Course</a:t>
            </a:r>
          </a:p>
          <a:p>
            <a:pPr lvl="1" defTabSz="91440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Available to all Adult Education providers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not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ACDP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53975" lvl="1" indent="0" defTabSz="914400">
              <a:buNone/>
              <a:defRPr/>
            </a:pP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System Reminder:</a:t>
            </a:r>
            <a:endParaRPr lang="en-US" sz="24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Deactivate old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OLC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/Mentor accounts</a:t>
            </a:r>
          </a:p>
          <a:p>
            <a:pPr>
              <a:defRPr/>
            </a:pP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Graduate students</a:t>
            </a:r>
          </a:p>
          <a:p>
            <a:endParaRPr lang="en-US" sz="2400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12"/>
          <p:cNvSpPr/>
          <p:nvPr/>
        </p:nvSpPr>
        <p:spPr>
          <a:xfrm>
            <a:off x="101601" y="0"/>
            <a:ext cx="3452367" cy="12759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616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ts val="4185"/>
              </a:lnSpc>
              <a:spcBef>
                <a:spcPts val="209"/>
              </a:spcBef>
            </a:pPr>
            <a: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  <a:t/>
            </a:r>
            <a:br>
              <a:rPr lang="en-US" sz="3600" b="1" dirty="0" smtClean="0">
                <a:solidFill>
                  <a:srgbClr val="1F487C"/>
                </a:solidFill>
                <a:latin typeface="Arial"/>
                <a:cs typeface="Arial"/>
              </a:rPr>
            </a:br>
            <a:r>
              <a:rPr lang="en-US" sz="4000" dirty="0">
                <a:solidFill>
                  <a:srgbClr val="1F487C"/>
                </a:solidFill>
                <a:latin typeface="Arial"/>
                <a:cs typeface="Arial"/>
              </a:rPr>
              <a:t>Connecticut</a:t>
            </a:r>
            <a:r>
              <a:rPr lang="en-US" sz="3600" b="1" spc="-356" dirty="0" smtClean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cs typeface="Arial"/>
              </a:rPr>
              <a:t>Adult</a:t>
            </a:r>
            <a:r>
              <a:rPr lang="en-US" sz="3600" b="1" spc="-91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cs typeface="Arial"/>
              </a:rPr>
              <a:t>Reporting</a:t>
            </a: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r>
              <a:rPr lang="en-US" sz="4000" dirty="0">
                <a:solidFill>
                  <a:srgbClr val="1F487C"/>
                </a:solidFill>
                <a:latin typeface="Arial"/>
                <a:cs typeface="Arial"/>
              </a:rPr>
              <a:t>System</a:t>
            </a:r>
            <a:r>
              <a:rPr lang="en-US" sz="3600" b="1" dirty="0">
                <a:solidFill>
                  <a:srgbClr val="1F487C"/>
                </a:solidFill>
                <a:latin typeface="Arial"/>
                <a:cs typeface="Arial"/>
              </a:rPr>
              <a:t> (</a:t>
            </a:r>
            <a:r>
              <a:rPr lang="en-US" sz="4000" dirty="0">
                <a:solidFill>
                  <a:srgbClr val="1F487C"/>
                </a:solidFill>
                <a:latin typeface="Arial"/>
                <a:cs typeface="Arial"/>
              </a:rPr>
              <a:t>CARS</a:t>
            </a:r>
            <a:r>
              <a:rPr lang="en-US" sz="3600" b="1" dirty="0">
                <a:solidFill>
                  <a:srgbClr val="1F487C"/>
                </a:solidFill>
                <a:latin typeface="Arial"/>
                <a:cs typeface="Arial"/>
              </a:rPr>
              <a:t>)</a:t>
            </a:r>
            <a:r>
              <a:rPr lang="en-US" sz="3600" b="1" spc="16" dirty="0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cs typeface="Arial"/>
              </a:rPr>
              <a:t>Update</a:t>
            </a:r>
            <a:r>
              <a:rPr lang="en-US" sz="3600" b="1" dirty="0">
                <a:latin typeface="Arial"/>
                <a:cs typeface="Arial"/>
              </a:rPr>
              <a:t/>
            </a:r>
            <a:br>
              <a:rPr lang="en-US" sz="3600" b="1" dirty="0">
                <a:latin typeface="Arial"/>
                <a:cs typeface="Arial"/>
              </a:rPr>
            </a:b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11" y="1417638"/>
            <a:ext cx="8730633" cy="4834680"/>
          </a:xfrm>
        </p:spPr>
        <p:txBody>
          <a:bodyPr>
            <a:normAutofit/>
          </a:bodyPr>
          <a:lstStyle/>
          <a:p>
            <a:pPr marL="355600" marR="43110" defTabSz="914400">
              <a:lnSpc>
                <a:spcPts val="2345"/>
              </a:lnSpc>
              <a:spcBef>
                <a:spcPts val="117"/>
              </a:spcBef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All data entry for fiscal year 2016-17 that includes information relative to student demographics, </a:t>
            </a:r>
            <a:r>
              <a:rPr lang="en-US" sz="2200" i="1" u="sng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including providing an exit date for learners who have graduated from the program and will not return</a:t>
            </a:r>
            <a:r>
              <a:rPr lang="en-US" sz="2200" u="sng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entry status, reasons enrolled, enrollments, attendance, achievements, credits earned and all appraisal and pre-post assessments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must be entered in CARS by July 21, 2017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.  After this date the system will be locked and no data entry will be possible.</a:t>
            </a:r>
          </a:p>
          <a:p>
            <a:pPr marL="12700" marR="43110" indent="0" defTabSz="914400">
              <a:spcBef>
                <a:spcPts val="0"/>
              </a:spcBef>
              <a:buNone/>
            </a:pPr>
            <a:endParaRPr lang="en-US" sz="10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355600" marR="43110" defTabSz="914400">
              <a:spcBef>
                <a:spcPts val="0"/>
              </a:spcBef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Effective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Monday, June 12, 2017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, the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FY 2017-18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program year will be activated in CARS</a:t>
            </a:r>
          </a:p>
          <a:p>
            <a:pPr marL="12700" marR="43110" indent="0" defTabSz="914400">
              <a:spcBef>
                <a:spcPts val="0"/>
              </a:spcBef>
              <a:buNone/>
            </a:pPr>
            <a:endParaRPr lang="en-US" sz="800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355600" defTabSz="914400">
              <a:lnSpc>
                <a:spcPts val="2590"/>
              </a:lnSpc>
              <a:spcBef>
                <a:spcPts val="450"/>
              </a:spcBef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The updated CARS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Data Collection Forms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will be e-mailed to all adult education providers on June 12, 2017. These forms may also be accessed from the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CSDE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Web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site.</a:t>
            </a:r>
          </a:p>
          <a:p>
            <a:pPr marL="127000" marR="43110" lvl="0" indent="0" defTabSz="914400">
              <a:lnSpc>
                <a:spcPct val="101725"/>
              </a:lnSpc>
              <a:spcBef>
                <a:spcPts val="155"/>
              </a:spcBef>
              <a:buNone/>
            </a:pPr>
            <a:r>
              <a:rPr lang="en-US" sz="1600" spc="-9" dirty="0" smtClean="0">
                <a:solidFill>
                  <a:srgbClr val="FF0000"/>
                </a:solidFill>
                <a:cs typeface="Calibri"/>
                <a:hlinkClick r:id="rId2"/>
              </a:rPr>
              <a:t>h</a:t>
            </a:r>
            <a:r>
              <a:rPr lang="en-US" sz="1600" spc="-19" dirty="0" smtClean="0">
                <a:solidFill>
                  <a:srgbClr val="FF0000"/>
                </a:solidFill>
                <a:cs typeface="Calibri"/>
                <a:hlinkClick r:id="rId2"/>
              </a:rPr>
              <a:t>t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t</a:t>
            </a:r>
            <a:r>
              <a:rPr lang="en-US" sz="1600" spc="4" dirty="0" smtClean="0">
                <a:solidFill>
                  <a:srgbClr val="FF0000"/>
                </a:solidFill>
                <a:cs typeface="Calibri"/>
                <a:hlinkClick r:id="rId2"/>
              </a:rPr>
              <a:t>p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:/</a:t>
            </a:r>
            <a:r>
              <a:rPr lang="en-US" sz="1600" spc="-4" dirty="0" smtClean="0">
                <a:solidFill>
                  <a:srgbClr val="FF0000"/>
                </a:solidFill>
                <a:cs typeface="Calibri"/>
                <a:hlinkClick r:id="rId2"/>
              </a:rPr>
              <a:t>/</a:t>
            </a:r>
            <a:r>
              <a:rPr lang="en-US" sz="1600" spc="9" dirty="0" smtClean="0">
                <a:solidFill>
                  <a:srgbClr val="FF0000"/>
                </a:solidFill>
                <a:cs typeface="Calibri"/>
                <a:hlinkClick r:id="rId2"/>
              </a:rPr>
              <a:t>ww</a:t>
            </a:r>
            <a:r>
              <a:rPr lang="en-US" sz="1600" spc="-109" dirty="0" smtClean="0">
                <a:solidFill>
                  <a:srgbClr val="FF0000"/>
                </a:solidFill>
                <a:cs typeface="Calibri"/>
                <a:hlinkClick r:id="rId2"/>
              </a:rPr>
              <a:t>w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.sde.ct</a:t>
            </a:r>
            <a:r>
              <a:rPr lang="en-US" sz="1600" spc="14" dirty="0" smtClean="0">
                <a:solidFill>
                  <a:srgbClr val="FF0000"/>
                </a:solidFill>
                <a:cs typeface="Calibri"/>
                <a:hlinkClick r:id="rId2"/>
              </a:rPr>
              <a:t>.</a:t>
            </a:r>
            <a:r>
              <a:rPr lang="en-US" sz="1600" spc="-9" dirty="0" smtClean="0">
                <a:solidFill>
                  <a:srgbClr val="FF0000"/>
                </a:solidFill>
                <a:cs typeface="Calibri"/>
                <a:hlinkClick r:id="rId2"/>
              </a:rPr>
              <a:t>g</a:t>
            </a:r>
            <a:r>
              <a:rPr lang="en-US" sz="1600" spc="-14" dirty="0" smtClean="0">
                <a:solidFill>
                  <a:srgbClr val="FF0000"/>
                </a:solidFill>
                <a:cs typeface="Calibri"/>
                <a:hlinkClick r:id="rId2"/>
              </a:rPr>
              <a:t>o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v</a:t>
            </a:r>
            <a:r>
              <a:rPr lang="en-US" sz="1600" spc="-44" dirty="0" smtClean="0">
                <a:solidFill>
                  <a:srgbClr val="FF0000"/>
                </a:solidFill>
                <a:cs typeface="Calibri"/>
                <a:hlinkClick r:id="rId2"/>
              </a:rPr>
              <a:t>/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sde</a:t>
            </a:r>
            <a:r>
              <a:rPr lang="en-US" sz="1600" spc="-34" dirty="0" smtClean="0">
                <a:solidFill>
                  <a:srgbClr val="FF0000"/>
                </a:solidFill>
                <a:cs typeface="Calibri"/>
                <a:hlinkClick r:id="rId2"/>
              </a:rPr>
              <a:t>/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c</a:t>
            </a:r>
            <a:r>
              <a:rPr lang="en-US" sz="1600" spc="-4" dirty="0" smtClean="0">
                <a:solidFill>
                  <a:srgbClr val="FF0000"/>
                </a:solidFill>
                <a:cs typeface="Calibri"/>
                <a:hlinkClick r:id="rId2"/>
              </a:rPr>
              <a:t>w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p/</a:t>
            </a:r>
            <a:r>
              <a:rPr lang="en-US" sz="1600" spc="-4" dirty="0" smtClean="0">
                <a:solidFill>
                  <a:srgbClr val="FF0000"/>
                </a:solidFill>
                <a:cs typeface="Calibri"/>
                <a:hlinkClick r:id="rId2"/>
              </a:rPr>
              <a:t>v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i</a:t>
            </a:r>
            <a:r>
              <a:rPr lang="en-US" sz="1600" spc="-9" dirty="0" smtClean="0">
                <a:solidFill>
                  <a:srgbClr val="FF0000"/>
                </a:solidFill>
                <a:cs typeface="Calibri"/>
                <a:hlinkClick r:id="rId2"/>
              </a:rPr>
              <a:t>e</a:t>
            </a:r>
            <a:r>
              <a:rPr lang="en-US" sz="1600" spc="-109" dirty="0" smtClean="0">
                <a:solidFill>
                  <a:srgbClr val="FF0000"/>
                </a:solidFill>
                <a:cs typeface="Calibri"/>
                <a:hlinkClick r:id="rId2"/>
              </a:rPr>
              <a:t>w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.asp</a:t>
            </a:r>
            <a:r>
              <a:rPr lang="en-US" sz="1600" spc="4" dirty="0" smtClean="0">
                <a:solidFill>
                  <a:srgbClr val="FF0000"/>
                </a:solidFill>
                <a:cs typeface="Calibri"/>
                <a:hlinkClick r:id="rId2"/>
              </a:rPr>
              <a:t>?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a=</a:t>
            </a:r>
            <a:r>
              <a:rPr lang="en-US" sz="1600" spc="-9" dirty="0" smtClean="0">
                <a:solidFill>
                  <a:srgbClr val="FF0000"/>
                </a:solidFill>
                <a:cs typeface="Calibri"/>
                <a:hlinkClick r:id="rId2"/>
              </a:rPr>
              <a:t>2</a:t>
            </a:r>
            <a:r>
              <a:rPr lang="en-US" sz="1600" spc="-4" dirty="0" smtClean="0">
                <a:solidFill>
                  <a:srgbClr val="FF0000"/>
                </a:solidFill>
                <a:cs typeface="Calibri"/>
                <a:hlinkClick r:id="rId2"/>
              </a:rPr>
              <a:t>6</a:t>
            </a:r>
            <a:r>
              <a:rPr lang="en-US" sz="1600" spc="4" dirty="0" smtClean="0">
                <a:solidFill>
                  <a:srgbClr val="FF0000"/>
                </a:solidFill>
                <a:cs typeface="Calibri"/>
                <a:hlinkClick r:id="rId2"/>
              </a:rPr>
              <a:t>2</a:t>
            </a:r>
            <a:r>
              <a:rPr lang="en-US" sz="1600" spc="-4" dirty="0" smtClean="0">
                <a:solidFill>
                  <a:srgbClr val="FF0000"/>
                </a:solidFill>
                <a:cs typeface="Calibri"/>
                <a:hlinkClick r:id="rId2"/>
              </a:rPr>
              <a:t>0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&amp;</a:t>
            </a:r>
            <a:r>
              <a:rPr lang="en-US" sz="1600" spc="-4" dirty="0" smtClean="0">
                <a:solidFill>
                  <a:srgbClr val="FF0000"/>
                </a:solidFill>
                <a:cs typeface="Calibri"/>
                <a:hlinkClick r:id="rId2"/>
              </a:rPr>
              <a:t>Q</a:t>
            </a:r>
            <a:r>
              <a:rPr lang="en-US" sz="1600" spc="4" dirty="0" smtClean="0">
                <a:solidFill>
                  <a:srgbClr val="FF0000"/>
                </a:solidFill>
                <a:cs typeface="Calibri"/>
                <a:hlinkClick r:id="rId2"/>
              </a:rPr>
              <a:t>=32</a:t>
            </a:r>
            <a:r>
              <a:rPr lang="en-US" sz="1600" spc="-4" dirty="0" smtClean="0">
                <a:solidFill>
                  <a:srgbClr val="FF0000"/>
                </a:solidFill>
                <a:cs typeface="Calibri"/>
                <a:hlinkClick r:id="rId2"/>
              </a:rPr>
              <a:t>0</a:t>
            </a:r>
            <a:r>
              <a:rPr lang="en-US" sz="1600" spc="4" dirty="0" smtClean="0">
                <a:solidFill>
                  <a:srgbClr val="FF0000"/>
                </a:solidFill>
                <a:cs typeface="Calibri"/>
                <a:hlinkClick r:id="rId2"/>
              </a:rPr>
              <a:t>69</a:t>
            </a:r>
            <a:r>
              <a:rPr lang="en-US" sz="1600" spc="-4" dirty="0" smtClean="0">
                <a:solidFill>
                  <a:srgbClr val="FF0000"/>
                </a:solidFill>
                <a:cs typeface="Calibri"/>
                <a:hlinkClick r:id="rId2"/>
              </a:rPr>
              <a:t>8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&amp;sdePN</a:t>
            </a:r>
            <a:r>
              <a:rPr lang="en-US" sz="1600" spc="-19" dirty="0" smtClean="0">
                <a:solidFill>
                  <a:srgbClr val="FF0000"/>
                </a:solidFill>
                <a:cs typeface="Calibri"/>
                <a:hlinkClick r:id="rId2"/>
              </a:rPr>
              <a:t>a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vCt</a:t>
            </a:r>
            <a:r>
              <a:rPr lang="en-US" sz="1600" spc="4" dirty="0" smtClean="0">
                <a:solidFill>
                  <a:srgbClr val="FF0000"/>
                </a:solidFill>
                <a:cs typeface="Calibri"/>
                <a:hlinkClick r:id="rId2"/>
              </a:rPr>
              <a:t>r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=|</a:t>
            </a:r>
            <a:r>
              <a:rPr lang="en-US" sz="1600" spc="4" dirty="0" smtClean="0">
                <a:solidFill>
                  <a:srgbClr val="FF0000"/>
                </a:solidFill>
                <a:cs typeface="Calibri"/>
                <a:hlinkClick r:id="rId2"/>
              </a:rPr>
              <a:t>45</a:t>
            </a:r>
            <a:r>
              <a:rPr lang="en-US" sz="1600" spc="-4" dirty="0" smtClean="0">
                <a:solidFill>
                  <a:srgbClr val="FF0000"/>
                </a:solidFill>
                <a:cs typeface="Calibri"/>
                <a:hlinkClick r:id="rId2"/>
              </a:rPr>
              <a:t>4</a:t>
            </a:r>
            <a:r>
              <a:rPr lang="en-US" sz="1600" spc="4" dirty="0" smtClean="0">
                <a:solidFill>
                  <a:srgbClr val="FF0000"/>
                </a:solidFill>
                <a:cs typeface="Calibri"/>
                <a:hlinkClick r:id="rId2"/>
              </a:rPr>
              <a:t>7</a:t>
            </a:r>
            <a:r>
              <a:rPr lang="en-US" sz="1600" spc="-4" dirty="0" smtClean="0">
                <a:solidFill>
                  <a:srgbClr val="FF0000"/>
                </a:solidFill>
                <a:cs typeface="Calibri"/>
                <a:hlinkClick r:id="rId2"/>
              </a:rPr>
              <a:t>1</a:t>
            </a:r>
            <a:r>
              <a:rPr lang="en-US" sz="1600" spc="4" dirty="0" smtClean="0">
                <a:solidFill>
                  <a:srgbClr val="FF0000"/>
                </a:solidFill>
                <a:cs typeface="Calibri"/>
                <a:hlinkClick r:id="rId2"/>
              </a:rPr>
              <a:t>|</a:t>
            </a:r>
            <a:r>
              <a:rPr lang="en-US" sz="1600" spc="39" dirty="0" smtClean="0">
                <a:solidFill>
                  <a:srgbClr val="FF0000"/>
                </a:solidFill>
                <a:cs typeface="Calibri"/>
                <a:hlinkClick r:id="rId2"/>
              </a:rPr>
              <a:t>#</a:t>
            </a:r>
            <a:r>
              <a:rPr lang="en-US" sz="1600" spc="4" dirty="0" smtClean="0">
                <a:solidFill>
                  <a:srgbClr val="FF0000"/>
                </a:solidFill>
                <a:cs typeface="Calibri"/>
                <a:hlinkClick r:id="rId2"/>
              </a:rPr>
              <a:t>4</a:t>
            </a:r>
            <a:r>
              <a:rPr lang="en-US" sz="1600" spc="-4" dirty="0" smtClean="0">
                <a:solidFill>
                  <a:srgbClr val="FF0000"/>
                </a:solidFill>
                <a:cs typeface="Calibri"/>
                <a:hlinkClick r:id="rId2"/>
              </a:rPr>
              <a:t>5</a:t>
            </a:r>
            <a:r>
              <a:rPr lang="en-US" sz="1600" spc="4" dirty="0" smtClean="0">
                <a:solidFill>
                  <a:srgbClr val="FF0000"/>
                </a:solidFill>
                <a:cs typeface="Calibri"/>
                <a:hlinkClick r:id="rId2"/>
              </a:rPr>
              <a:t>54</a:t>
            </a:r>
            <a:r>
              <a:rPr lang="en-US" sz="1600" dirty="0" smtClean="0">
                <a:solidFill>
                  <a:srgbClr val="FF0000"/>
                </a:solidFill>
                <a:cs typeface="Calibri"/>
                <a:hlinkClick r:id="rId2"/>
              </a:rPr>
              <a:t>9</a:t>
            </a:r>
            <a:endParaRPr lang="en-US" sz="1600" dirty="0" smtClean="0">
              <a:solidFill>
                <a:srgbClr val="FF0000"/>
              </a:solidFill>
              <a:cs typeface="Calibri"/>
            </a:endParaRPr>
          </a:p>
          <a:p>
            <a:pPr marL="355600" marR="43110" defTabSz="914400">
              <a:spcBef>
                <a:spcPts val="0"/>
              </a:spcBef>
            </a:pPr>
            <a:endParaRPr lang="en-US" sz="2200" dirty="0" smtClean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 defTabSz="914400">
              <a:lnSpc>
                <a:spcPts val="2345"/>
              </a:lnSpc>
              <a:spcBef>
                <a:spcPts val="117"/>
              </a:spcBef>
              <a:buNone/>
            </a:pP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 defTabSz="914400">
              <a:lnSpc>
                <a:spcPts val="2345"/>
              </a:lnSpc>
              <a:spcBef>
                <a:spcPts val="117"/>
              </a:spcBef>
              <a:buNone/>
            </a:pP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 lvl="0" indent="0" defTabSz="914400">
              <a:lnSpc>
                <a:spcPts val="2380"/>
              </a:lnSpc>
              <a:spcBef>
                <a:spcPts val="6"/>
              </a:spcBef>
              <a:buNone/>
            </a:pPr>
            <a:endParaRPr lang="en-US" sz="22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355600" marR="35492" defTabSz="914400">
              <a:lnSpc>
                <a:spcPts val="2345"/>
              </a:lnSpc>
              <a:spcBef>
                <a:spcPts val="117"/>
              </a:spcBef>
            </a:pPr>
            <a:endParaRPr lang="en-US" dirty="0">
              <a:latin typeface="Arial"/>
              <a:cs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13"/>
          <p:cNvSpPr/>
          <p:nvPr/>
        </p:nvSpPr>
        <p:spPr>
          <a:xfrm>
            <a:off x="305055" y="396812"/>
            <a:ext cx="998219" cy="898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57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30"/>
            <a:ext cx="8229600" cy="923967"/>
          </a:xfrm>
        </p:spPr>
        <p:txBody>
          <a:bodyPr>
            <a:noAutofit/>
          </a:bodyPr>
          <a:lstStyle/>
          <a:p>
            <a:pPr marL="12700" lvl="0" defTabSz="914400">
              <a:lnSpc>
                <a:spcPts val="4185"/>
              </a:lnSpc>
              <a:spcBef>
                <a:spcPts val="209"/>
              </a:spcBef>
            </a:pPr>
            <a:r>
              <a:rPr lang="en-US" sz="3200" b="1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3200" b="1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</a:b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CARS</a:t>
            </a:r>
            <a:r>
              <a:rPr lang="en-US" sz="3200" b="1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Update</a:t>
            </a:r>
            <a:r>
              <a:rPr lang="en-US" sz="3200" b="1" spc="-103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continued</a:t>
            </a:r>
            <a:r>
              <a:rPr lang="en-US" sz="3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39" y="711200"/>
            <a:ext cx="8290561" cy="54177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Merging Duplicate Records are done weekly</a:t>
            </a:r>
          </a:p>
          <a:p>
            <a:pPr marR="31111">
              <a:spcBef>
                <a:spcPts val="0"/>
              </a:spcBef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refer to the CARS Policies and Guidelines manual for instructions and to obtain the business rules that apply to any merge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request.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CARS Data Administrators can submit requests to merge duplicate student records. All requests are reviewed by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CSDE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before they are merged: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order to submit a merge request, the Data Administrator will have to separately search and designate the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original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student and one or more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duplicate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students;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The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original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student must be in the provider’s data.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Only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one student can be designated as the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original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student.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Duplicate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student(s) must also be in the provider’s data and multiple students can be designated as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duplicate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students. </a:t>
            </a: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However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, a GED examinee cannot be designated as a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duplicate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 student.</a:t>
            </a:r>
          </a:p>
          <a:p>
            <a:endParaRPr lang="en-US" dirty="0">
              <a:latin typeface="Arial"/>
              <a:cs typeface="Arial"/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44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30"/>
            <a:ext cx="8229600" cy="923967"/>
          </a:xfrm>
        </p:spPr>
        <p:txBody>
          <a:bodyPr>
            <a:noAutofit/>
          </a:bodyPr>
          <a:lstStyle/>
          <a:p>
            <a:pPr marL="12700" lvl="0" defTabSz="914400">
              <a:lnSpc>
                <a:spcPts val="4185"/>
              </a:lnSpc>
              <a:spcBef>
                <a:spcPts val="209"/>
              </a:spcBef>
            </a:pPr>
            <a:r>
              <a:rPr lang="en-US" sz="3200" b="1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3200" b="1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</a:b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CARS</a:t>
            </a:r>
            <a:r>
              <a:rPr lang="en-US" sz="3200" b="1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Update</a:t>
            </a:r>
            <a:r>
              <a:rPr lang="en-US" sz="3200" b="1" spc="-103" dirty="0" smtClean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4000" dirty="0">
                <a:solidFill>
                  <a:srgbClr val="1F487C"/>
                </a:solidFill>
                <a:latin typeface="Arial"/>
                <a:ea typeface="+mn-ea"/>
                <a:cs typeface="Arial"/>
              </a:rPr>
              <a:t>continued</a:t>
            </a:r>
            <a:r>
              <a:rPr lang="en-US" sz="3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  <a:t/>
            </a:r>
            <a:br>
              <a:rPr lang="en-US" sz="3200" b="1" dirty="0">
                <a:solidFill>
                  <a:prstClr val="black"/>
                </a:solidFill>
                <a:latin typeface="Arial"/>
                <a:ea typeface="+mn-ea"/>
                <a:cs typeface="Arial"/>
              </a:rPr>
            </a:b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677" y="711200"/>
            <a:ext cx="8893908" cy="5417751"/>
          </a:xfrm>
        </p:spPr>
        <p:txBody>
          <a:bodyPr>
            <a:noAutofit/>
          </a:bodyPr>
          <a:lstStyle/>
          <a:p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975" lvl="0" indent="0">
              <a:buNone/>
            </a:pPr>
            <a:r>
              <a:rPr lang="en-US" altLang="en-US" sz="2200" u="sng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US" alt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Training Sessions have been scheduled for FY 2017-2018: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Monday, September 18, 2017, 9:00 a.m.-1:00 p.m. at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ATDN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Hartford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Wednesday, October 11, 2017, 9:00 a.m.-1:00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p.m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ATDN (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EdAdvance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in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Litchfield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register for any of the above </a:t>
            </a:r>
            <a:r>
              <a:rPr lang="en-US" sz="2200" u="sng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user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trainings, please email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eileen.williams@ct.gov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the name, email address of the participant and the date of the trainings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session.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Critical information about data collection policies and practices are conveyed at these sessions.  </a:t>
            </a:r>
          </a:p>
          <a:p>
            <a:pPr>
              <a:defRPr/>
            </a:pP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updated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CARS Manual for FY 2017-2018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made available in PDF 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CARS and CSDE websites by </a:t>
            </a:r>
          </a:p>
          <a:p>
            <a:pPr marL="0" indent="0">
              <a:buNone/>
              <a:defRPr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June 12, 2017.</a:t>
            </a:r>
          </a:p>
          <a:p>
            <a:endParaRPr lang="en-US" sz="2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11" y="5818130"/>
            <a:ext cx="1096963" cy="83241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303274" y="6650768"/>
            <a:ext cx="7562679" cy="0"/>
          </a:xfrm>
          <a:prstGeom prst="line">
            <a:avLst/>
          </a:prstGeom>
          <a:ln w="9525" cmpd="sng">
            <a:solidFill>
              <a:srgbClr val="002D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6939" y="6374493"/>
            <a:ext cx="42200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spc="50" dirty="0" smtClean="0">
                <a:solidFill>
                  <a:srgbClr val="002D73"/>
                </a:solidFill>
                <a:latin typeface="Times New Roman"/>
                <a:cs typeface="Times New Roman"/>
              </a:rPr>
              <a:t>CONNECTICUT STATE DEPARTMENT OF EDUCATION</a:t>
            </a:r>
            <a:endParaRPr lang="en-US" sz="1200" spc="50" dirty="0">
              <a:solidFill>
                <a:srgbClr val="002D73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604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Eppt_template_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DEppt_template_B [Read-Only]" id="{1AF52B8F-6C9B-457E-891D-37347E7F61B7}" vid="{D6C08413-F48F-4A3E-BD89-3FAFF1FBC1F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CSDE_ppt_template2</Template>
  <TotalTime>1796</TotalTime>
  <Words>1896</Words>
  <Application>Microsoft Office PowerPoint</Application>
  <PresentationFormat>On-screen Show (4:3)</PresentationFormat>
  <Paragraphs>263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Courier New</vt:lpstr>
      <vt:lpstr>Times New Roman</vt:lpstr>
      <vt:lpstr>Wingdings</vt:lpstr>
      <vt:lpstr>SDEppt_template_B</vt:lpstr>
      <vt:lpstr>1_Office Theme</vt:lpstr>
      <vt:lpstr>CONNECTICUT STATE DEPARTMENT OF EDUCATION  </vt:lpstr>
      <vt:lpstr> Agenda </vt:lpstr>
      <vt:lpstr>PowerPoint Presentation</vt:lpstr>
      <vt:lpstr> ATDN Professional Development Updates</vt:lpstr>
      <vt:lpstr> 2017-18 Meeting Reminders </vt:lpstr>
      <vt:lpstr>     Update </vt:lpstr>
      <vt:lpstr> Connecticut Adult Reporting System (CARS) Update </vt:lpstr>
      <vt:lpstr> CARS Update continued </vt:lpstr>
      <vt:lpstr> CARS Update continued </vt:lpstr>
      <vt:lpstr> CARS Redesign </vt:lpstr>
      <vt:lpstr>PowerPoint Presentation</vt:lpstr>
      <vt:lpstr> Save the Date: </vt:lpstr>
      <vt:lpstr> GED Update </vt:lpstr>
      <vt:lpstr>PowerPoint Presentation</vt:lpstr>
      <vt:lpstr>PowerPoint Presentation</vt:lpstr>
      <vt:lpstr> GED Update continued </vt:lpstr>
      <vt:lpstr>     2017</vt:lpstr>
      <vt:lpstr>PowerPoint Presentation</vt:lpstr>
      <vt:lpstr>State Grant Update</vt:lpstr>
      <vt:lpstr> State Grant Update </vt:lpstr>
      <vt:lpstr> NEDP Update </vt:lpstr>
      <vt:lpstr>  College and Career Readiness Standards (CCRS)  </vt:lpstr>
      <vt:lpstr>   Teacher Evaluation   </vt:lpstr>
      <vt:lpstr>   Teacher Evaluation   </vt:lpstr>
      <vt:lpstr> New Teacher Induction  </vt:lpstr>
      <vt:lpstr> Federal (PEP) Grant Update </vt:lpstr>
      <vt:lpstr> C.G.S. 10-221d </vt:lpstr>
      <vt:lpstr>Location for 2017-18 Policy Forums</vt:lpstr>
    </vt:vector>
  </TitlesOfParts>
  <Company>CSDE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 STATE DEPARTMENT OF EDUCATION</dc:title>
  <dc:creator>Marino, Valerie</dc:creator>
  <cp:lastModifiedBy>Reed, Marcy</cp:lastModifiedBy>
  <cp:revision>119</cp:revision>
  <cp:lastPrinted>2015-01-26T16:06:10Z</cp:lastPrinted>
  <dcterms:created xsi:type="dcterms:W3CDTF">2016-01-14T21:07:57Z</dcterms:created>
  <dcterms:modified xsi:type="dcterms:W3CDTF">2017-06-22T17:59:48Z</dcterms:modified>
</cp:coreProperties>
</file>