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7" r:id="rId2"/>
    <p:sldId id="256" r:id="rId3"/>
    <p:sldId id="291" r:id="rId4"/>
    <p:sldId id="334" r:id="rId5"/>
    <p:sldId id="335" r:id="rId6"/>
    <p:sldId id="332" r:id="rId7"/>
    <p:sldId id="333" r:id="rId8"/>
    <p:sldId id="313" r:id="rId9"/>
    <p:sldId id="271" r:id="rId10"/>
    <p:sldId id="299" r:id="rId11"/>
    <p:sldId id="317" r:id="rId12"/>
    <p:sldId id="318" r:id="rId13"/>
    <p:sldId id="278" r:id="rId14"/>
    <p:sldId id="283" r:id="rId15"/>
    <p:sldId id="310" r:id="rId16"/>
    <p:sldId id="311" r:id="rId17"/>
    <p:sldId id="262" r:id="rId18"/>
    <p:sldId id="315" r:id="rId19"/>
    <p:sldId id="275" r:id="rId20"/>
    <p:sldId id="261" r:id="rId21"/>
    <p:sldId id="286" r:id="rId22"/>
    <p:sldId id="285" r:id="rId23"/>
    <p:sldId id="321" r:id="rId24"/>
    <p:sldId id="322" r:id="rId25"/>
    <p:sldId id="287" r:id="rId26"/>
    <p:sldId id="319" r:id="rId27"/>
    <p:sldId id="323" r:id="rId28"/>
    <p:sldId id="320" r:id="rId29"/>
    <p:sldId id="326" r:id="rId30"/>
    <p:sldId id="327" r:id="rId31"/>
    <p:sldId id="328" r:id="rId32"/>
    <p:sldId id="296" r:id="rId33"/>
    <p:sldId id="297" r:id="rId34"/>
    <p:sldId id="329" r:id="rId35"/>
    <p:sldId id="330" r:id="rId36"/>
    <p:sldId id="331" r:id="rId37"/>
    <p:sldId id="265" r:id="rId38"/>
    <p:sldId id="314" r:id="rId39"/>
    <p:sldId id="268"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o, Valerie" initials="MV" lastIdx="0" clrIdx="0">
    <p:extLst>
      <p:ext uri="{19B8F6BF-5375-455C-9EA6-DF929625EA0E}">
        <p15:presenceInfo xmlns:p15="http://schemas.microsoft.com/office/powerpoint/2012/main" userId="S-1-5-21-746137067-854245398-682003330-44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9757" autoAdjust="0"/>
  </p:normalViewPr>
  <p:slideViewPr>
    <p:cSldViewPr snapToGrid="0" snapToObjects="1">
      <p:cViewPr varScale="1">
        <p:scale>
          <a:sx n="126" d="100"/>
          <a:sy n="126" d="100"/>
        </p:scale>
        <p:origin x="86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2"/>
            <a:ext cx="3038475" cy="466725"/>
          </a:xfrm>
          <a:prstGeom prst="rect">
            <a:avLst/>
          </a:prstGeom>
        </p:spPr>
        <p:txBody>
          <a:bodyPr vert="horz" lIns="91440" tIns="45720" rIns="91440" bIns="45720" rtlCol="0"/>
          <a:lstStyle>
            <a:lvl1pPr algn="r">
              <a:defRPr sz="1200"/>
            </a:lvl1pPr>
          </a:lstStyle>
          <a:p>
            <a:fld id="{F63F532A-BE7E-4AF2-B788-0EDDBDB5E31F}" type="datetimeFigureOut">
              <a:rPr lang="en-US" smtClean="0"/>
              <a:t>1/12/2017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6" y="4473577"/>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7"/>
            <a:ext cx="3038475" cy="466725"/>
          </a:xfrm>
          <a:prstGeom prst="rect">
            <a:avLst/>
          </a:prstGeom>
        </p:spPr>
        <p:txBody>
          <a:bodyPr vert="horz" lIns="91440" tIns="45720" rIns="91440" bIns="45720" rtlCol="0" anchor="b"/>
          <a:lstStyle>
            <a:lvl1pPr algn="r">
              <a:defRPr sz="1200"/>
            </a:lvl1pPr>
          </a:lstStyle>
          <a:p>
            <a:fld id="{2A24F41D-05AF-4AA7-9D62-26F4011BAF2C}" type="slidenum">
              <a:rPr lang="en-US" smtClean="0"/>
              <a:t>‹#›</a:t>
            </a:fld>
            <a:endParaRPr lang="en-US" dirty="0"/>
          </a:p>
        </p:txBody>
      </p:sp>
    </p:spTree>
    <p:extLst>
      <p:ext uri="{BB962C8B-B14F-4D97-AF65-F5344CB8AC3E}">
        <p14:creationId xmlns:p14="http://schemas.microsoft.com/office/powerpoint/2010/main" val="140724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sas.org/product-overviews/software/topspro-enterprise/sample-report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asas.org/product-overviews/software/topspro-enterprise/sample-report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A24F41D-05AF-4AA7-9D62-26F4011BAF2C}" type="slidenum">
              <a:rPr lang="en-US" smtClean="0"/>
              <a:t>1</a:t>
            </a:fld>
            <a:endParaRPr lang="en-US" dirty="0"/>
          </a:p>
        </p:txBody>
      </p:sp>
    </p:spTree>
    <p:extLst>
      <p:ext uri="{BB962C8B-B14F-4D97-AF65-F5344CB8AC3E}">
        <p14:creationId xmlns:p14="http://schemas.microsoft.com/office/powerpoint/2010/main" val="130788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4F41D-05AF-4AA7-9D62-26F4011BAF2C}" type="slidenum">
              <a:rPr lang="en-US" smtClean="0"/>
              <a:t>2</a:t>
            </a:fld>
            <a:endParaRPr lang="en-US" dirty="0"/>
          </a:p>
        </p:txBody>
      </p:sp>
    </p:spTree>
    <p:extLst>
      <p:ext uri="{BB962C8B-B14F-4D97-AF65-F5344CB8AC3E}">
        <p14:creationId xmlns:p14="http://schemas.microsoft.com/office/powerpoint/2010/main" val="406463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4F41D-05AF-4AA7-9D62-26F4011BAF2C}" type="slidenum">
              <a:rPr lang="en-US" smtClean="0"/>
              <a:t>9</a:t>
            </a:fld>
            <a:endParaRPr lang="en-US" dirty="0"/>
          </a:p>
        </p:txBody>
      </p:sp>
    </p:spTree>
    <p:extLst>
      <p:ext uri="{BB962C8B-B14F-4D97-AF65-F5344CB8AC3E}">
        <p14:creationId xmlns:p14="http://schemas.microsoft.com/office/powerpoint/2010/main" val="618067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4F41D-05AF-4AA7-9D62-26F4011BAF2C}" type="slidenum">
              <a:rPr lang="en-US" smtClean="0"/>
              <a:t>10</a:t>
            </a:fld>
            <a:endParaRPr lang="en-US" dirty="0"/>
          </a:p>
        </p:txBody>
      </p:sp>
    </p:spTree>
    <p:extLst>
      <p:ext uri="{BB962C8B-B14F-4D97-AF65-F5344CB8AC3E}">
        <p14:creationId xmlns:p14="http://schemas.microsoft.com/office/powerpoint/2010/main" val="3911001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CCRS Math 201:  Resource Alignment Workshop</a:t>
            </a:r>
            <a:endParaRPr lang="en-US" dirty="0" smtClean="0"/>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Programs should support participants with the $55 materials fee and selectively choose 1-2 adult educators who:</a:t>
            </a:r>
            <a:endParaRPr lang="en-US" dirty="0" smtClean="0"/>
          </a:p>
          <a:p>
            <a:pPr lvl="0"/>
            <a:r>
              <a:rPr lang="en-US" sz="1200" kern="1200" dirty="0" smtClean="0">
                <a:solidFill>
                  <a:schemeClr val="tx1"/>
                </a:solidFill>
                <a:effectLst/>
                <a:latin typeface="+mn-lt"/>
                <a:ea typeface="+mn-ea"/>
                <a:cs typeface="+mn-cs"/>
              </a:rPr>
              <a:t>·         Have received a certificate of completion for CCRS Math 101 and 102</a:t>
            </a:r>
          </a:p>
          <a:p>
            <a:pPr lvl="0"/>
            <a:r>
              <a:rPr lang="en-US" sz="1200" kern="1200" dirty="0" smtClean="0">
                <a:solidFill>
                  <a:schemeClr val="tx1"/>
                </a:solidFill>
                <a:effectLst/>
                <a:latin typeface="+mn-lt"/>
                <a:ea typeface="+mn-ea"/>
                <a:cs typeface="+mn-cs"/>
              </a:rPr>
              <a:t>·         Will utilize the tools provided in this session to train other staff members in resource alignment and lesson renovation</a:t>
            </a:r>
          </a:p>
          <a:p>
            <a:pPr lvl="0"/>
            <a:r>
              <a:rPr lang="en-US" sz="1200" kern="1200" dirty="0" smtClean="0">
                <a:solidFill>
                  <a:schemeClr val="tx1"/>
                </a:solidFill>
                <a:effectLst/>
                <a:latin typeface="+mn-lt"/>
                <a:ea typeface="+mn-ea"/>
                <a:cs typeface="+mn-cs"/>
              </a:rPr>
              <a:t>·         Will facilitate the identification of aligned resources (i.e., a resource library, a list of evaluated resources)</a:t>
            </a:r>
          </a:p>
          <a:p>
            <a:pPr lvl="0"/>
            <a:r>
              <a:rPr lang="en-US" sz="1200" kern="1200" dirty="0" smtClean="0">
                <a:solidFill>
                  <a:schemeClr val="tx1"/>
                </a:solidFill>
                <a:effectLst/>
                <a:latin typeface="+mn-lt"/>
                <a:ea typeface="+mn-ea"/>
                <a:cs typeface="+mn-cs"/>
              </a:rPr>
              <a:t>·         Will bring a resource (currently in use in the program) to practice alignment protocol and a laptop with Wi-Fi capability.</a:t>
            </a:r>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Description:  Providing our students with high-quality resources and instruction aides their development of deep understanding and transferable knowledge.  During our session, we will build our capacity to evaluate the degree of alignment of instructional materials to the College and Career Readiness Standards (CCRS) in Mathematics.  A resource currently in use in participants’ programs, as well the resource provided for a materials fee, will be used.  After determining alignment of the resource, we will renovate a lesson from the resource to improve its quality.  Please bring a resource currently in use in your program and a laptop with Wi-Fi capability.  Materials fee:  $55.00</a:t>
            </a:r>
            <a:endParaRPr lang="en-US" dirty="0" smtClean="0"/>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Completion Task:  A lesson renovation using </a:t>
            </a:r>
            <a:r>
              <a:rPr lang="en-US" sz="1200" i="1" kern="1200" dirty="0" smtClean="0">
                <a:solidFill>
                  <a:schemeClr val="tx1"/>
                </a:solidFill>
                <a:effectLst/>
                <a:latin typeface="+mn-lt"/>
                <a:ea typeface="+mn-ea"/>
                <a:cs typeface="+mn-cs"/>
              </a:rPr>
              <a:t>Mathematics Lesson Plan</a:t>
            </a:r>
            <a:r>
              <a:rPr lang="en-US" sz="1200" kern="1200" dirty="0" smtClean="0">
                <a:solidFill>
                  <a:schemeClr val="tx1"/>
                </a:solidFill>
                <a:effectLst/>
                <a:latin typeface="+mn-lt"/>
                <a:ea typeface="+mn-ea"/>
                <a:cs typeface="+mn-cs"/>
              </a:rPr>
              <a:t> template</a:t>
            </a:r>
            <a:endParaRPr lang="en-US" dirty="0" smtClean="0"/>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Purpose:</a:t>
            </a:r>
            <a:endParaRPr lang="en-US" dirty="0" smtClean="0"/>
          </a:p>
          <a:p>
            <a:pPr lvl="0"/>
            <a:r>
              <a:rPr lang="en-US" sz="1200" kern="1200" dirty="0" smtClean="0">
                <a:solidFill>
                  <a:schemeClr val="tx1"/>
                </a:solidFill>
                <a:effectLst/>
                <a:latin typeface="+mn-lt"/>
                <a:ea typeface="+mn-ea"/>
                <a:cs typeface="+mn-cs"/>
              </a:rPr>
              <a:t>·         Deepen understanding of the College and Career Readiness Standards (CCRS)</a:t>
            </a:r>
          </a:p>
          <a:p>
            <a:pPr lvl="0"/>
            <a:r>
              <a:rPr lang="en-US" sz="1200" kern="1200" dirty="0" smtClean="0">
                <a:solidFill>
                  <a:schemeClr val="tx1"/>
                </a:solidFill>
                <a:effectLst/>
                <a:latin typeface="+mn-lt"/>
                <a:ea typeface="+mn-ea"/>
                <a:cs typeface="+mn-cs"/>
              </a:rPr>
              <a:t>·         Build capacity to evaluate instructional resources</a:t>
            </a:r>
          </a:p>
          <a:p>
            <a:pPr lvl="0"/>
            <a:r>
              <a:rPr lang="en-US" sz="1200" kern="1200" dirty="0" smtClean="0">
                <a:solidFill>
                  <a:schemeClr val="tx1"/>
                </a:solidFill>
                <a:effectLst/>
                <a:latin typeface="+mn-lt"/>
                <a:ea typeface="+mn-ea"/>
                <a:cs typeface="+mn-cs"/>
              </a:rPr>
              <a:t>·         Analyze the degree of alignment between common instructional resources and CCRS</a:t>
            </a:r>
          </a:p>
          <a:p>
            <a:pPr lvl="0"/>
            <a:r>
              <a:rPr lang="en-US" sz="1200" kern="1200" dirty="0" smtClean="0">
                <a:solidFill>
                  <a:schemeClr val="tx1"/>
                </a:solidFill>
                <a:effectLst/>
                <a:latin typeface="+mn-lt"/>
                <a:ea typeface="+mn-ea"/>
                <a:cs typeface="+mn-cs"/>
              </a:rPr>
              <a:t>·         Renovate instructional resources to improve quality</a:t>
            </a:r>
          </a:p>
          <a:p>
            <a:endParaRPr lang="en-US" dirty="0"/>
          </a:p>
        </p:txBody>
      </p:sp>
      <p:sp>
        <p:nvSpPr>
          <p:cNvPr id="4" name="Slide Number Placeholder 3"/>
          <p:cNvSpPr>
            <a:spLocks noGrp="1"/>
          </p:cNvSpPr>
          <p:nvPr>
            <p:ph type="sldNum" sz="quarter" idx="10"/>
          </p:nvPr>
        </p:nvSpPr>
        <p:spPr/>
        <p:txBody>
          <a:bodyPr/>
          <a:lstStyle/>
          <a:p>
            <a:fld id="{2E8B9EE5-628B-49CF-868B-BDE1E0298CA1}" type="slidenum">
              <a:rPr lang="en-US" smtClean="0"/>
              <a:t>11</a:t>
            </a:fld>
            <a:endParaRPr lang="en-US"/>
          </a:p>
        </p:txBody>
      </p:sp>
    </p:spTree>
    <p:extLst>
      <p:ext uri="{BB962C8B-B14F-4D97-AF65-F5344CB8AC3E}">
        <p14:creationId xmlns:p14="http://schemas.microsoft.com/office/powerpoint/2010/main" val="402517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Location:  CREC Hartford area.  Snow date February</a:t>
            </a:r>
            <a:r>
              <a:rPr lang="en-US" baseline="0" dirty="0" smtClean="0"/>
              <a:t> 27</a:t>
            </a:r>
            <a:r>
              <a:rPr lang="en-US" baseline="30000" dirty="0" smtClean="0"/>
              <a:t>th</a:t>
            </a:r>
            <a:r>
              <a:rPr lang="en-US" baseline="0" dirty="0" smtClean="0"/>
              <a:t>.</a:t>
            </a:r>
          </a:p>
          <a:p>
            <a:r>
              <a:rPr lang="en-US" baseline="0" dirty="0" smtClean="0"/>
              <a:t>Prerequisite:  Certificate from CCRS Math 100 level courses (so assignments must be done)</a:t>
            </a:r>
          </a:p>
          <a:p>
            <a:r>
              <a:rPr lang="en-US" dirty="0" smtClean="0"/>
              <a:t>Materials fee:  Per teacher if sending more</a:t>
            </a:r>
            <a:r>
              <a:rPr lang="en-US" baseline="0" dirty="0" smtClean="0"/>
              <a:t> than one.  </a:t>
            </a:r>
            <a:r>
              <a:rPr lang="en-US" sz="1200" kern="1200" dirty="0" smtClean="0">
                <a:solidFill>
                  <a:schemeClr val="tx1"/>
                </a:solidFill>
                <a:effectLst/>
                <a:latin typeface="+mn-lt"/>
                <a:ea typeface="+mn-ea"/>
                <a:cs typeface="+mn-cs"/>
              </a:rPr>
              <a:t>Payment will be processed with registration through </a:t>
            </a:r>
            <a:r>
              <a:rPr lang="en-US" sz="1200" kern="1200" dirty="0" err="1" smtClean="0">
                <a:solidFill>
                  <a:schemeClr val="tx1"/>
                </a:solidFill>
                <a:effectLst/>
                <a:latin typeface="+mn-lt"/>
                <a:ea typeface="+mn-ea"/>
                <a:cs typeface="+mn-cs"/>
              </a:rPr>
              <a:t>Protraxx</a:t>
            </a:r>
            <a:r>
              <a:rPr lang="en-US" sz="1200" kern="1200" dirty="0" smtClean="0">
                <a:solidFill>
                  <a:schemeClr val="tx1"/>
                </a:solidFill>
                <a:effectLst/>
                <a:latin typeface="+mn-lt"/>
                <a:ea typeface="+mn-ea"/>
                <a:cs typeface="+mn-cs"/>
              </a:rPr>
              <a:t>.  They can use a credit card, PO number, or be invoiced.  Materials fee covers teacher choice of</a:t>
            </a:r>
            <a:r>
              <a:rPr lang="en-US" sz="1200" u="none" kern="1200" dirty="0" smtClean="0">
                <a:solidFill>
                  <a:schemeClr val="tx1"/>
                </a:solidFill>
                <a:effectLst/>
                <a:latin typeface="+mn-lt"/>
                <a:ea typeface="+mn-ea"/>
                <a:cs typeface="+mn-cs"/>
              </a:rPr>
              <a:t>:</a:t>
            </a:r>
            <a:r>
              <a:rPr lang="en-US" sz="1200" u="none" kern="1200" baseline="0" dirty="0" smtClean="0">
                <a:solidFill>
                  <a:schemeClr val="tx1"/>
                </a:solidFill>
                <a:effectLst/>
                <a:latin typeface="+mn-lt"/>
                <a:ea typeface="+mn-ea"/>
                <a:cs typeface="+mn-cs"/>
              </a:rPr>
              <a:t>  </a:t>
            </a:r>
            <a:r>
              <a:rPr lang="en-US" u="none" dirty="0" smtClean="0"/>
              <a:t> </a:t>
            </a:r>
            <a:r>
              <a:rPr lang="en-US" i="1" u="none" dirty="0" smtClean="0"/>
              <a:t>Many Points Make a Point:  Data and Graphs; Seeking Patterns, Building Rules:  Algebraic Thinking; Using Benchmarks </a:t>
            </a:r>
            <a:r>
              <a:rPr lang="en-US" b="1" i="1" u="none" dirty="0" smtClean="0"/>
              <a:t>Plus</a:t>
            </a:r>
            <a:r>
              <a:rPr lang="en-US" i="1" u="none" dirty="0" smtClean="0"/>
              <a:t>:  Fractions and Operations</a:t>
            </a:r>
          </a:p>
          <a:p>
            <a:r>
              <a:rPr lang="en-US" baseline="0" smtClean="0"/>
              <a:t>Completion </a:t>
            </a:r>
            <a:r>
              <a:rPr lang="en-US" baseline="0" dirty="0" smtClean="0"/>
              <a:t>task:  turned in after the workshop</a:t>
            </a:r>
            <a:endParaRPr lang="en-US" dirty="0"/>
          </a:p>
        </p:txBody>
      </p:sp>
      <p:sp>
        <p:nvSpPr>
          <p:cNvPr id="4" name="Slide Number Placeholder 3"/>
          <p:cNvSpPr>
            <a:spLocks noGrp="1"/>
          </p:cNvSpPr>
          <p:nvPr>
            <p:ph type="sldNum" sz="quarter" idx="10"/>
          </p:nvPr>
        </p:nvSpPr>
        <p:spPr/>
        <p:txBody>
          <a:bodyPr/>
          <a:lstStyle/>
          <a:p>
            <a:fld id="{2E8B9EE5-628B-49CF-868B-BDE1E0298CA1}" type="slidenum">
              <a:rPr lang="en-US" smtClean="0"/>
              <a:t>12</a:t>
            </a:fld>
            <a:endParaRPr lang="en-US"/>
          </a:p>
        </p:txBody>
      </p:sp>
    </p:spTree>
    <p:extLst>
      <p:ext uri="{BB962C8B-B14F-4D97-AF65-F5344CB8AC3E}">
        <p14:creationId xmlns:p14="http://schemas.microsoft.com/office/powerpoint/2010/main" val="1132568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4F41D-05AF-4AA7-9D62-26F4011BAF2C}" type="slidenum">
              <a:rPr lang="en-US" smtClean="0"/>
              <a:t>13</a:t>
            </a:fld>
            <a:endParaRPr lang="en-US" dirty="0"/>
          </a:p>
        </p:txBody>
      </p:sp>
    </p:spTree>
    <p:extLst>
      <p:ext uri="{BB962C8B-B14F-4D97-AF65-F5344CB8AC3E}">
        <p14:creationId xmlns:p14="http://schemas.microsoft.com/office/powerpoint/2010/main" val="3454354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PRESENTER/TRAINER </a:t>
            </a:r>
            <a:r>
              <a:rPr lang="en-US" b="1" dirty="0"/>
              <a:t>NOTES:</a:t>
            </a:r>
          </a:p>
          <a:p>
            <a:pPr marL="228569" indent="-228569">
              <a:buFont typeface="+mj-lt"/>
              <a:buAutoNum type="arabicPeriod"/>
              <a:defRPr/>
            </a:pPr>
            <a:r>
              <a:rPr lang="en-US" dirty="0" smtClean="0"/>
              <a:t>This </a:t>
            </a:r>
            <a:r>
              <a:rPr lang="en-US" dirty="0"/>
              <a:t>slide shows a </a:t>
            </a:r>
            <a:r>
              <a:rPr lang="en-US" b="1" dirty="0" smtClean="0"/>
              <a:t>Class Performance </a:t>
            </a:r>
            <a:r>
              <a:rPr lang="en-US" dirty="0"/>
              <a:t>report sorted by </a:t>
            </a:r>
            <a:r>
              <a:rPr lang="en-US" dirty="0" smtClean="0"/>
              <a:t>percentage correct</a:t>
            </a:r>
            <a:r>
              <a:rPr lang="en-US" dirty="0"/>
              <a:t>. </a:t>
            </a:r>
          </a:p>
          <a:p>
            <a:pPr marL="228569" indent="-228569">
              <a:buFont typeface="+mj-lt"/>
              <a:buAutoNum type="arabicPeriod"/>
              <a:defRPr/>
            </a:pPr>
            <a:r>
              <a:rPr lang="en-US" dirty="0"/>
              <a:t>This </a:t>
            </a:r>
            <a:r>
              <a:rPr lang="en-US" dirty="0" smtClean="0"/>
              <a:t>report </a:t>
            </a:r>
            <a:r>
              <a:rPr lang="en-US" dirty="0"/>
              <a:t>is a popular alternative </a:t>
            </a:r>
            <a:r>
              <a:rPr lang="en-US" dirty="0" smtClean="0"/>
              <a:t>to </a:t>
            </a:r>
            <a:r>
              <a:rPr lang="en-US" dirty="0"/>
              <a:t>the </a:t>
            </a:r>
            <a:r>
              <a:rPr lang="en-US" b="1" dirty="0"/>
              <a:t>Class Profile </a:t>
            </a:r>
            <a:r>
              <a:rPr lang="en-US" dirty="0"/>
              <a:t>report </a:t>
            </a:r>
            <a:r>
              <a:rPr lang="en-US" dirty="0" smtClean="0"/>
              <a:t>from the previous slide.</a:t>
            </a:r>
          </a:p>
          <a:p>
            <a:pPr marL="228569" indent="-228569">
              <a:buFont typeface="+mj-lt"/>
              <a:buAutoNum type="arabicPeriod"/>
              <a:defRPr/>
            </a:pPr>
            <a:r>
              <a:rPr lang="en-US" dirty="0" smtClean="0"/>
              <a:t>Teachers can readily identify areas of greatest need to develop lessons that address those needs and prepare students for post/progress-testing.</a:t>
            </a:r>
          </a:p>
          <a:p>
            <a:pPr marL="228569" indent="-228569" defTabSz="914275">
              <a:buFont typeface="+mj-lt"/>
              <a:buAutoNum type="arabicPeriod"/>
              <a:defRPr/>
            </a:pPr>
            <a:r>
              <a:rPr lang="en-US" dirty="0" smtClean="0"/>
              <a:t>Sample report available on the CASAS website at: </a:t>
            </a:r>
            <a:r>
              <a:rPr lang="en-US" dirty="0" smtClean="0">
                <a:hlinkClick r:id="rId3"/>
              </a:rPr>
              <a:t>www.casas.org &gt; Product Overviews &gt; Software &gt; TOPSpro Enterprise &gt; Sample Reports </a:t>
            </a:r>
            <a:endParaRPr lang="en-US" dirty="0" smtClean="0"/>
          </a:p>
          <a:p>
            <a:pPr marL="228569" indent="-228569">
              <a:buFont typeface="+mj-lt"/>
              <a:buAutoNum type="arabicPeriod"/>
              <a:defRPr/>
            </a:pPr>
            <a:r>
              <a:rPr lang="en-US" dirty="0" smtClean="0"/>
              <a:t>Ask if anyone has questions.</a:t>
            </a:r>
            <a:endParaRPr lang="en-US" dirty="0"/>
          </a:p>
          <a:p>
            <a:pPr defTabSz="914275">
              <a:defRPr/>
            </a:pPr>
            <a:endParaRPr lang="en-US" dirty="0" smtClean="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29</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134415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5">
              <a:defRPr/>
            </a:pPr>
            <a:r>
              <a:rPr lang="en-US" b="1" dirty="0" smtClean="0"/>
              <a:t>PRESENTER/TRAINER NOTES:</a:t>
            </a:r>
          </a:p>
          <a:p>
            <a:pPr marL="228569" indent="-228569">
              <a:buFont typeface="+mj-lt"/>
              <a:buAutoNum type="arabicPeriod"/>
            </a:pPr>
            <a:r>
              <a:rPr lang="en-US" dirty="0"/>
              <a:t>This slide shows an example of an </a:t>
            </a:r>
            <a:r>
              <a:rPr lang="en-US" b="1" dirty="0"/>
              <a:t>Individual Skills Profile </a:t>
            </a:r>
            <a:r>
              <a:rPr lang="en-US" dirty="0"/>
              <a:t>report.</a:t>
            </a:r>
          </a:p>
          <a:p>
            <a:pPr marL="228569" indent="-228569">
              <a:buFont typeface="+mj-lt"/>
              <a:buAutoNum type="arabicPeriod"/>
            </a:pPr>
            <a:r>
              <a:rPr lang="en-US" dirty="0"/>
              <a:t>This sample displays competencies assessed in reading and math and includes a predictor for the likelihood of passing different GED subsections.</a:t>
            </a:r>
          </a:p>
          <a:p>
            <a:pPr marL="228569" indent="-228569" defTabSz="914275">
              <a:buFont typeface="+mj-lt"/>
              <a:buAutoNum type="arabicPeriod"/>
            </a:pPr>
            <a:r>
              <a:rPr lang="en-US" dirty="0" smtClean="0"/>
              <a:t>Sample </a:t>
            </a:r>
            <a:r>
              <a:rPr lang="en-US" dirty="0"/>
              <a:t>report available on the CASAS website at: </a:t>
            </a:r>
            <a:r>
              <a:rPr lang="en-US" dirty="0">
                <a:hlinkClick r:id="rId3"/>
              </a:rPr>
              <a:t>www.casas.org &gt; Product Overviews &gt; Software &gt; </a:t>
            </a:r>
            <a:r>
              <a:rPr lang="en-US" dirty="0" err="1">
                <a:hlinkClick r:id="rId3"/>
              </a:rPr>
              <a:t>TOPSpro</a:t>
            </a:r>
            <a:r>
              <a:rPr lang="en-US" dirty="0">
                <a:hlinkClick r:id="rId3"/>
              </a:rPr>
              <a:t> Enterprise &gt; Sample Reports </a:t>
            </a:r>
            <a:endParaRPr lang="en-US" dirty="0"/>
          </a:p>
          <a:p>
            <a:pPr marL="0" indent="0">
              <a:buFont typeface="+mj-lt"/>
              <a:buNone/>
            </a:pP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30</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2011819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B7F4F9-5287-48F0-8A4D-F56FBFE5360B}" type="datetime1">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348095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D5126-67F7-496E-8433-F367B6F79207}" type="datetime1">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318981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F8BEFD-7FDE-4719-9CC9-714C09DBFFCC}" type="datetime1">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401263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C1B0E-9CDD-4429-925F-D1BAF7DD68F7}" type="datetime1">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225540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577E3A-C8A6-4EFE-AC56-6BA923C8FBA8}" type="datetime1">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375895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578C19-3912-41D1-A4ED-9C5A680B411B}" type="datetime1">
              <a:rPr lang="en-US" smtClean="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346871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ABB4FE-478E-4A7C-8A15-4D0DE6D13C96}" type="datetime1">
              <a:rPr lang="en-US" smtClean="0"/>
              <a:t>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117751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114062-5126-4C55-8EF3-31D0B8DFD736}" type="datetime1">
              <a:rPr lang="en-US" smtClean="0"/>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33711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2D05E-7412-4F75-A05B-7771EB87A3A9}" type="datetime1">
              <a:rPr lang="en-US" smtClean="0"/>
              <a:t>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110328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7ECC3A-24FF-4BBA-9AB7-0C5431F2DE0D}" type="datetime1">
              <a:rPr lang="en-US" smtClean="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17861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7506D-02CC-4C02-B23E-9A499BC14E72}" type="datetime1">
              <a:rPr lang="en-US" smtClean="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131645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4999E-6512-47AD-A43F-23B1C65C50D8}" type="datetime1">
              <a:rPr lang="en-US" smtClean="0"/>
              <a:t>1/12/2017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258D-CF54-2C4E-9726-8648A0B8DDCC}" type="slidenum">
              <a:rPr lang="en-US" smtClean="0"/>
              <a:t>‹#›</a:t>
            </a:fld>
            <a:endParaRPr lang="en-US" dirty="0"/>
          </a:p>
        </p:txBody>
      </p:sp>
    </p:spTree>
    <p:extLst>
      <p:ext uri="{BB962C8B-B14F-4D97-AF65-F5344CB8AC3E}">
        <p14:creationId xmlns:p14="http://schemas.microsoft.com/office/powerpoint/2010/main" val="3388692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mailto:ewhelpdesk@ca.com"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www.sde.ct.gov/sde/cwp/view.asp?a=2620&amp;Q=320698&amp;sdePNavCtr=|45471|#4554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my.shea@aded.Naugatuck.k12.ct.us"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www.crec.org/events/index.php"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http://ged.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edtestingservice.com/educators/GED.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sabrina.mancini@ct.gov"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6.xml.rels><?xml version="1.0" encoding="UTF-8" standalone="yes"?>
<Relationships xmlns="http://schemas.openxmlformats.org/package/2006/relationships"><Relationship Id="rId3" Type="http://schemas.openxmlformats.org/officeDocument/2006/relationships/hyperlink" Target="https://www.casas.org/product-overviews/software/casas-etests/et-help-documentation"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casas.org/product-overviews/software/topspro-enterprise/te-help-documentation"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sde.ct.gov/sde/cwp/view.asp?a=2620&amp;Q=320684&amp;sdePNavCtr=|45472|#45554"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mailto:Marcy.Reed@ct.gov"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sde.ct.gov/sde/cwp/view.asp?a=2620&amp;Q=320684&amp;sdePNavCtr=|45472|#45554"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mailto:Marcy.Reed@ct.gov"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sde.ct.gov/sde/cwp/view.asp?a=2620&amp;Q=320696&amp;sdePNavCtr=|45472|#45552"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mailto:susan.pierson@ct.gov"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educationconnection.org/disabilities"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2569443"/>
            <a:ext cx="8713260" cy="409535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001520"/>
            <a:ext cx="8229600" cy="567663"/>
          </a:xfrm>
        </p:spPr>
        <p:txBody>
          <a:bodyPr>
            <a:normAutofit fontScale="90000"/>
          </a:bodyPr>
          <a:lstStyle/>
          <a:p>
            <a:r>
              <a:rPr lang="en-US" sz="2000" spc="100" dirty="0">
                <a:solidFill>
                  <a:schemeClr val="tx2"/>
                </a:solidFill>
                <a:latin typeface="Times New Roman"/>
                <a:cs typeface="Times New Roman"/>
              </a:rPr>
              <a:t>CONNECTICUT STATE DEPARTMENT OF EDUCATION </a:t>
            </a:r>
            <a:r>
              <a:rPr lang="en-US" sz="2800" dirty="0" smtClean="0">
                <a:latin typeface="Times New Roman"/>
                <a:cs typeface="Times New Roman"/>
              </a:rPr>
              <a:t/>
            </a:r>
            <a:br>
              <a:rPr lang="en-US" sz="2800" dirty="0" smtClean="0">
                <a:latin typeface="Times New Roman"/>
                <a:cs typeface="Times New Roman"/>
              </a:rPr>
            </a:br>
            <a:endParaRPr lang="en-US" sz="3600" b="1" dirty="0">
              <a:solidFill>
                <a:srgbClr val="1F497D"/>
              </a:solidFill>
              <a:latin typeface="Times New Roman"/>
              <a:cs typeface="Times New Roman"/>
            </a:endParaRPr>
          </a:p>
        </p:txBody>
      </p:sp>
      <p:sp>
        <p:nvSpPr>
          <p:cNvPr id="5" name="Content Placeholder 4"/>
          <p:cNvSpPr>
            <a:spLocks noGrp="1"/>
          </p:cNvSpPr>
          <p:nvPr>
            <p:ph idx="1"/>
          </p:nvPr>
        </p:nvSpPr>
        <p:spPr>
          <a:xfrm>
            <a:off x="457200" y="2666177"/>
            <a:ext cx="8229600" cy="3575301"/>
          </a:xfrm>
        </p:spPr>
        <p:txBody>
          <a:bodyPr>
            <a:normAutofit fontScale="92500" lnSpcReduction="20000"/>
          </a:bodyPr>
          <a:lstStyle/>
          <a:p>
            <a:pPr marL="0" indent="0" algn="ctr">
              <a:buNone/>
            </a:pPr>
            <a:r>
              <a:rPr lang="en-US" sz="4000" b="1" dirty="0">
                <a:latin typeface="Helvetica"/>
                <a:cs typeface="Helvetica"/>
              </a:rPr>
              <a:t/>
            </a:r>
            <a:br>
              <a:rPr lang="en-US" sz="4000" b="1" dirty="0">
                <a:latin typeface="Helvetica"/>
                <a:cs typeface="Helvetica"/>
              </a:rPr>
            </a:br>
            <a:r>
              <a:rPr lang="en-US" sz="5800" b="1" dirty="0" smtClean="0">
                <a:latin typeface="Arial"/>
                <a:cs typeface="Arial"/>
              </a:rPr>
              <a:t>Adult Education Policy Forum</a:t>
            </a:r>
          </a:p>
          <a:p>
            <a:pPr marL="0" indent="0" algn="ctr">
              <a:buNone/>
            </a:pPr>
            <a:endParaRPr lang="en-US" sz="3600" b="1" dirty="0" smtClean="0">
              <a:solidFill>
                <a:srgbClr val="1F497D"/>
              </a:solidFill>
              <a:latin typeface="Arial Black"/>
              <a:cs typeface="Arial Black"/>
            </a:endParaRPr>
          </a:p>
          <a:p>
            <a:pPr marL="0" indent="0" algn="ctr">
              <a:buNone/>
            </a:pPr>
            <a:endParaRPr lang="en-US" sz="3600" b="1" dirty="0" smtClean="0">
              <a:solidFill>
                <a:srgbClr val="1F497D"/>
              </a:solidFill>
              <a:latin typeface="Arial Black"/>
              <a:cs typeface="Arial Black"/>
            </a:endParaRPr>
          </a:p>
          <a:p>
            <a:pPr marL="0" indent="0" algn="ctr">
              <a:buNone/>
            </a:pPr>
            <a:r>
              <a:rPr lang="en-US" sz="4300" dirty="0" smtClean="0">
                <a:solidFill>
                  <a:srgbClr val="000090"/>
                </a:solidFill>
                <a:latin typeface="Times New Roman"/>
                <a:cs typeface="Times New Roman"/>
              </a:rPr>
              <a:t>January 13, 2017</a:t>
            </a:r>
          </a:p>
          <a:p>
            <a:pPr marL="0" indent="0" algn="ctr">
              <a:buNone/>
            </a:pPr>
            <a:endParaRPr lang="en-US" sz="3600" b="1" dirty="0">
              <a:solidFill>
                <a:srgbClr val="1F497D"/>
              </a:solidFill>
              <a:latin typeface="Arial Black"/>
              <a:cs typeface="Arial Black"/>
            </a:endParaRPr>
          </a:p>
          <a:p>
            <a:pPr marL="0" indent="0" algn="ctr">
              <a:buNone/>
            </a:pPr>
            <a:endParaRPr lang="en-US" sz="3600" b="1" dirty="0">
              <a:latin typeface="Arial Black"/>
              <a:cs typeface="Arial Black"/>
            </a:endParaRPr>
          </a:p>
        </p:txBody>
      </p:sp>
      <p:sp>
        <p:nvSpPr>
          <p:cNvPr id="3" name="Rectangle 2"/>
          <p:cNvSpPr/>
          <p:nvPr/>
        </p:nvSpPr>
        <p:spPr>
          <a:xfrm>
            <a:off x="215370" y="2472449"/>
            <a:ext cx="8713260" cy="96994"/>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90"/>
              </a:solidFill>
            </a:endParaRPr>
          </a:p>
        </p:txBody>
      </p:sp>
      <p:pic>
        <p:nvPicPr>
          <p:cNvPr id="8" name="Picture 7" descr="CSDElogo_formal_bl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702" y="460860"/>
            <a:ext cx="1580088" cy="1323740"/>
          </a:xfrm>
          <a:prstGeom prst="rect">
            <a:avLst/>
          </a:prstGeom>
        </p:spPr>
      </p:pic>
    </p:spTree>
    <p:extLst>
      <p:ext uri="{BB962C8B-B14F-4D97-AF65-F5344CB8AC3E}">
        <p14:creationId xmlns:p14="http://schemas.microsoft.com/office/powerpoint/2010/main" val="2533673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017267"/>
          </a:xfrm>
        </p:spPr>
        <p:txBody>
          <a:bodyPr>
            <a:normAutofit fontScale="90000"/>
          </a:bodyPr>
          <a:lstStyle/>
          <a:p>
            <a:r>
              <a:rPr lang="en-US" sz="3200" dirty="0" smtClean="0">
                <a:solidFill>
                  <a:schemeClr val="tx2"/>
                </a:solidFill>
                <a:latin typeface="Arial" panose="020B0604020202020204" pitchFamily="34" charset="0"/>
                <a:cs typeface="Arial" panose="020B0604020202020204" pitchFamily="34" charset="0"/>
              </a:rPr>
              <a:t>College and Career Readiness Standards (CCRS)</a:t>
            </a:r>
            <a:endParaRPr lang="en-US" sz="3200" dirty="0">
              <a:solidFill>
                <a:schemeClr val="tx2"/>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57200" y="1291905"/>
            <a:ext cx="8502242" cy="5251508"/>
          </a:xfrm>
        </p:spPr>
        <p:txBody>
          <a:bodyPr>
            <a:normAutofit/>
          </a:bodyPr>
          <a:lstStyle/>
          <a:p>
            <a:pPr marL="0" indent="0">
              <a:buNone/>
            </a:pPr>
            <a:r>
              <a:rPr lang="en-US" sz="2800" b="1" dirty="0"/>
              <a:t>CCRS  ELA 101 &amp; 102</a:t>
            </a:r>
          </a:p>
          <a:p>
            <a:r>
              <a:rPr lang="en-US" sz="2800" dirty="0"/>
              <a:t>-over 400 teachers have attended</a:t>
            </a:r>
          </a:p>
          <a:p>
            <a:r>
              <a:rPr lang="en-US" sz="2800" dirty="0"/>
              <a:t>-next session scheduled at Energize CT on 3/7 and 3/15</a:t>
            </a:r>
          </a:p>
          <a:p>
            <a:pPr marL="0" indent="0">
              <a:buNone/>
            </a:pPr>
            <a:r>
              <a:rPr lang="en-US" sz="2800" b="1" dirty="0"/>
              <a:t>CCRS ELA 201 Resource Alignment </a:t>
            </a:r>
            <a:r>
              <a:rPr lang="en-US" sz="2800" dirty="0"/>
              <a:t>–February 7</a:t>
            </a:r>
            <a:r>
              <a:rPr lang="en-US" sz="2800" baseline="30000" dirty="0"/>
              <a:t>th</a:t>
            </a:r>
            <a:r>
              <a:rPr lang="en-US" sz="2800" dirty="0"/>
              <a:t> at </a:t>
            </a:r>
            <a:r>
              <a:rPr lang="en-US" sz="2800" dirty="0" err="1"/>
              <a:t>Coltsville</a:t>
            </a:r>
            <a:r>
              <a:rPr lang="en-US" sz="2800" dirty="0"/>
              <a:t> 9:30- 3:30  </a:t>
            </a:r>
          </a:p>
          <a:p>
            <a:r>
              <a:rPr lang="en-US" sz="2800" dirty="0"/>
              <a:t>Participants will use the tools provided to evaluate resources and revise resource lessons </a:t>
            </a:r>
          </a:p>
          <a:p>
            <a:r>
              <a:rPr lang="en-US" sz="2800" dirty="0"/>
              <a:t>and then train other staff members in their program in resource alignment and lesson revision.</a:t>
            </a:r>
          </a:p>
          <a:p>
            <a:r>
              <a:rPr lang="en-US" sz="2800" dirty="0"/>
              <a:t> </a:t>
            </a:r>
          </a:p>
          <a:p>
            <a:endParaRPr lang="en-US" sz="2800" dirty="0">
              <a:latin typeface="Arial"/>
              <a:cs typeface="Arial"/>
            </a:endParaRPr>
          </a:p>
          <a:p>
            <a:endParaRPr lang="en-US" sz="2800" dirty="0" smtClean="0">
              <a:latin typeface="Arial"/>
              <a:cs typeface="Arial"/>
            </a:endParaRPr>
          </a:p>
          <a:p>
            <a:endParaRPr lang="en-US" sz="2800" dirty="0" smtClean="0">
              <a:latin typeface="Arial"/>
              <a:cs typeface="Arial"/>
            </a:endParaRPr>
          </a:p>
          <a:p>
            <a:pPr marL="0" indent="0">
              <a:buNone/>
            </a:pPr>
            <a:endParaRPr lang="en-US" sz="1000" b="1" dirty="0" smtClean="0">
              <a:latin typeface="Arial"/>
              <a:cs typeface="Arial"/>
            </a:endParaRPr>
          </a:p>
          <a:p>
            <a:pPr marL="0" indent="0">
              <a:buNone/>
            </a:pPr>
            <a:endParaRPr lang="en-US" sz="2800" dirty="0"/>
          </a:p>
          <a:p>
            <a:pPr marL="0" indent="0">
              <a:buNone/>
            </a:pPr>
            <a:endParaRPr lang="en-US" sz="2800" b="1" dirty="0">
              <a:latin typeface="Arial"/>
              <a:cs typeface="Arial"/>
            </a:endParaRPr>
          </a:p>
        </p:txBody>
      </p:sp>
    </p:spTree>
    <p:extLst>
      <p:ext uri="{BB962C8B-B14F-4D97-AF65-F5344CB8AC3E}">
        <p14:creationId xmlns:p14="http://schemas.microsoft.com/office/powerpoint/2010/main" val="4156757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solidFill>
                <a:latin typeface="Arial" panose="020B0604020202020204" pitchFamily="34" charset="0"/>
                <a:cs typeface="Arial" panose="020B0604020202020204" pitchFamily="34" charset="0"/>
              </a:rPr>
              <a:t>College and Career Readiness Standards (CCRS</a:t>
            </a:r>
            <a:r>
              <a:rPr lang="en-US" sz="3200" dirty="0" smtClean="0">
                <a:solidFill>
                  <a:schemeClr val="tx2"/>
                </a:solidFill>
                <a:latin typeface="Arial" panose="020B0604020202020204" pitchFamily="34" charset="0"/>
                <a:cs typeface="Arial" panose="020B0604020202020204" pitchFamily="34" charset="0"/>
              </a:rPr>
              <a:t>) </a:t>
            </a:r>
            <a:r>
              <a:rPr lang="en-US" sz="2400" dirty="0" smtClean="0">
                <a:solidFill>
                  <a:schemeClr val="tx2"/>
                </a:solidFill>
                <a:latin typeface="Arial" panose="020B0604020202020204" pitchFamily="34" charset="0"/>
                <a:cs typeface="Arial" panose="020B0604020202020204" pitchFamily="34" charset="0"/>
              </a:rPr>
              <a:t>continued.. </a:t>
            </a:r>
            <a:endParaRPr lang="en-US" sz="2400" dirty="0">
              <a:latin typeface="Arial"/>
              <a:cs typeface="Arial"/>
            </a:endParaRPr>
          </a:p>
        </p:txBody>
      </p:sp>
      <p:sp>
        <p:nvSpPr>
          <p:cNvPr id="3" name="Content Placeholder 2"/>
          <p:cNvSpPr>
            <a:spLocks noGrp="1"/>
          </p:cNvSpPr>
          <p:nvPr>
            <p:ph idx="1"/>
          </p:nvPr>
        </p:nvSpPr>
        <p:spPr>
          <a:xfrm>
            <a:off x="457200" y="1600200"/>
            <a:ext cx="8229600" cy="4120947"/>
          </a:xfrm>
        </p:spPr>
        <p:txBody>
          <a:bodyPr>
            <a:normAutofit fontScale="92500" lnSpcReduction="10000"/>
          </a:bodyPr>
          <a:lstStyle/>
          <a:p>
            <a:pPr marL="0" indent="0">
              <a:buNone/>
            </a:pPr>
            <a:r>
              <a:rPr lang="en-US" b="1" dirty="0">
                <a:latin typeface="Arial"/>
                <a:cs typeface="Arial"/>
              </a:rPr>
              <a:t>CCRS Math 201</a:t>
            </a:r>
            <a:r>
              <a:rPr lang="en-US" dirty="0">
                <a:latin typeface="Arial"/>
                <a:cs typeface="Arial"/>
              </a:rPr>
              <a:t>:  Resource Alignment </a:t>
            </a:r>
            <a:r>
              <a:rPr lang="en-US" dirty="0" smtClean="0">
                <a:latin typeface="Arial"/>
                <a:cs typeface="Arial"/>
              </a:rPr>
              <a:t>Workshop</a:t>
            </a:r>
            <a:endParaRPr lang="en-US" dirty="0"/>
          </a:p>
          <a:p>
            <a:pPr marL="0" indent="0">
              <a:buNone/>
            </a:pPr>
            <a:r>
              <a:rPr lang="en-US" dirty="0" smtClean="0"/>
              <a:t>Purpose</a:t>
            </a:r>
            <a:r>
              <a:rPr lang="en-US" dirty="0"/>
              <a:t>:</a:t>
            </a:r>
          </a:p>
          <a:p>
            <a:pPr lvl="0"/>
            <a:r>
              <a:rPr lang="en-US" dirty="0" smtClean="0"/>
              <a:t>Deepen </a:t>
            </a:r>
            <a:r>
              <a:rPr lang="en-US" dirty="0"/>
              <a:t>understanding of </a:t>
            </a:r>
            <a:r>
              <a:rPr lang="en-US" dirty="0" smtClean="0"/>
              <a:t>CCRS</a:t>
            </a:r>
            <a:endParaRPr lang="en-US" dirty="0"/>
          </a:p>
          <a:p>
            <a:pPr lvl="0"/>
            <a:r>
              <a:rPr lang="en-US" dirty="0" smtClean="0"/>
              <a:t>Build </a:t>
            </a:r>
            <a:r>
              <a:rPr lang="en-US" dirty="0"/>
              <a:t>capacity to evaluate instructional resources</a:t>
            </a:r>
          </a:p>
          <a:p>
            <a:pPr lvl="0"/>
            <a:r>
              <a:rPr lang="en-US" dirty="0" smtClean="0"/>
              <a:t>Analyze alignment </a:t>
            </a:r>
            <a:r>
              <a:rPr lang="en-US" dirty="0"/>
              <a:t>between </a:t>
            </a:r>
            <a:r>
              <a:rPr lang="en-US" dirty="0" smtClean="0"/>
              <a:t>common resources </a:t>
            </a:r>
            <a:r>
              <a:rPr lang="en-US" dirty="0"/>
              <a:t>and CCRS</a:t>
            </a:r>
          </a:p>
          <a:p>
            <a:pPr lvl="0"/>
            <a:r>
              <a:rPr lang="en-US" dirty="0" smtClean="0"/>
              <a:t>Renovate resources </a:t>
            </a:r>
            <a:r>
              <a:rPr lang="en-US" dirty="0"/>
              <a:t>to improve quality</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4170947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solidFill>
                <a:latin typeface="Arial" panose="020B0604020202020204" pitchFamily="34" charset="0"/>
                <a:cs typeface="Arial" panose="020B0604020202020204" pitchFamily="34" charset="0"/>
              </a:rPr>
              <a:t>College and Career Readiness Standards (CCRS</a:t>
            </a:r>
            <a:r>
              <a:rPr lang="en-US" sz="3200" dirty="0" smtClean="0">
                <a:solidFill>
                  <a:schemeClr val="tx2"/>
                </a:solidFill>
                <a:latin typeface="Arial" panose="020B0604020202020204" pitchFamily="34" charset="0"/>
                <a:cs typeface="Arial" panose="020B0604020202020204" pitchFamily="34" charset="0"/>
              </a:rPr>
              <a:t>) </a:t>
            </a:r>
            <a:r>
              <a:rPr lang="en-US" sz="2400" dirty="0" smtClean="0">
                <a:solidFill>
                  <a:schemeClr val="tx2"/>
                </a:solidFill>
                <a:latin typeface="Arial" panose="020B0604020202020204" pitchFamily="34" charset="0"/>
                <a:cs typeface="Arial" panose="020B0604020202020204" pitchFamily="34" charset="0"/>
              </a:rPr>
              <a:t>continued…</a:t>
            </a:r>
            <a:endParaRPr lang="en-US" sz="2400" dirty="0">
              <a:latin typeface="Arial"/>
              <a:cs typeface="Arial"/>
            </a:endParaRPr>
          </a:p>
        </p:txBody>
      </p:sp>
      <p:sp>
        <p:nvSpPr>
          <p:cNvPr id="3" name="Content Placeholder 2"/>
          <p:cNvSpPr>
            <a:spLocks noGrp="1"/>
          </p:cNvSpPr>
          <p:nvPr>
            <p:ph idx="1"/>
          </p:nvPr>
        </p:nvSpPr>
        <p:spPr>
          <a:xfrm>
            <a:off x="457200" y="1744311"/>
            <a:ext cx="8229600" cy="4120947"/>
          </a:xfrm>
        </p:spPr>
        <p:txBody>
          <a:bodyPr>
            <a:normAutofit lnSpcReduction="10000"/>
          </a:bodyPr>
          <a:lstStyle/>
          <a:p>
            <a:r>
              <a:rPr lang="en-US" dirty="0">
                <a:latin typeface="Arial"/>
                <a:cs typeface="Arial"/>
              </a:rPr>
              <a:t>CCRS Math 201:  Resource Alignment Workshop</a:t>
            </a:r>
            <a:endParaRPr lang="en-US" dirty="0" smtClean="0">
              <a:latin typeface="Arial"/>
              <a:cs typeface="Arial"/>
            </a:endParaRPr>
          </a:p>
          <a:p>
            <a:pPr marL="0" indent="0">
              <a:buNone/>
            </a:pPr>
            <a:endParaRPr lang="en-US" dirty="0">
              <a:latin typeface="Arial"/>
              <a:cs typeface="Arial"/>
            </a:endParaRPr>
          </a:p>
          <a:p>
            <a:r>
              <a:rPr lang="en-US" dirty="0" smtClean="0">
                <a:latin typeface="Arial"/>
                <a:cs typeface="Arial"/>
              </a:rPr>
              <a:t>February 22</a:t>
            </a:r>
            <a:r>
              <a:rPr lang="en-US" baseline="30000" dirty="0" smtClean="0">
                <a:latin typeface="Arial"/>
                <a:cs typeface="Arial"/>
              </a:rPr>
              <a:t>nd</a:t>
            </a:r>
            <a:r>
              <a:rPr lang="en-US" dirty="0" smtClean="0">
                <a:latin typeface="Arial"/>
                <a:cs typeface="Arial"/>
              </a:rPr>
              <a:t> 12 – 6pm</a:t>
            </a:r>
          </a:p>
          <a:p>
            <a:r>
              <a:rPr lang="en-US" dirty="0" smtClean="0">
                <a:latin typeface="Arial"/>
                <a:cs typeface="Arial"/>
              </a:rPr>
              <a:t>Prerequisite: CCRS Math 100s</a:t>
            </a:r>
          </a:p>
          <a:p>
            <a:r>
              <a:rPr lang="en-US" dirty="0" smtClean="0">
                <a:latin typeface="Arial"/>
                <a:cs typeface="Arial"/>
              </a:rPr>
              <a:t>$55 materials fee</a:t>
            </a:r>
          </a:p>
          <a:p>
            <a:r>
              <a:rPr lang="en-US" dirty="0" smtClean="0">
                <a:latin typeface="Arial"/>
                <a:cs typeface="Arial"/>
              </a:rPr>
              <a:t>Completion task:                               Lesson renovation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pic>
        <p:nvPicPr>
          <p:cNvPr id="9" name="Picture 6" descr="Using Benchmark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0124" y="4353812"/>
            <a:ext cx="1986821" cy="17660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7" name="Picture 2" descr="Many POints Make a Poi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12037">
            <a:off x="6810268" y="2186419"/>
            <a:ext cx="1763666" cy="17795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eeking Patterns, Building Rule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90534">
            <a:off x="4865479" y="4229764"/>
            <a:ext cx="1814179" cy="204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269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49624"/>
          </a:xfrm>
        </p:spPr>
        <p:txBody>
          <a:bodyPr>
            <a:normAutofit/>
          </a:bodyPr>
          <a:lstStyle/>
          <a:p>
            <a:r>
              <a:rPr lang="en-US" sz="4000" dirty="0" smtClean="0">
                <a:solidFill>
                  <a:schemeClr val="tx2"/>
                </a:solidFill>
                <a:latin typeface="Arial"/>
                <a:cs typeface="Arial"/>
              </a:rPr>
              <a:t>     Update</a:t>
            </a:r>
            <a:endParaRPr lang="en-US" sz="4000" dirty="0">
              <a:solidFill>
                <a:schemeClr val="tx2"/>
              </a:solidFill>
              <a:latin typeface="Arial"/>
              <a:cs typeface="Arial"/>
            </a:endParaRPr>
          </a:p>
        </p:txBody>
      </p:sp>
      <p:sp>
        <p:nvSpPr>
          <p:cNvPr id="4" name="Title 8"/>
          <p:cNvSpPr>
            <a:spLocks noGrp="1"/>
          </p:cNvSpPr>
          <p:nvPr>
            <p:ph idx="1"/>
          </p:nvPr>
        </p:nvSpPr>
        <p:spPr>
          <a:xfrm>
            <a:off x="352269" y="1853966"/>
            <a:ext cx="8334531" cy="4035106"/>
          </a:xfrm>
        </p:spPr>
        <p:txBody>
          <a:bodyPr>
            <a:normAutofit fontScale="47500" lnSpcReduction="20000"/>
          </a:bodyPr>
          <a:lstStyle/>
          <a:p>
            <a:pPr lvl="0"/>
            <a:r>
              <a:rPr lang="en-US" sz="3400" dirty="0">
                <a:latin typeface="Arial" panose="020B0604020202020204" pitchFamily="34" charset="0"/>
                <a:cs typeface="Arial" panose="020B0604020202020204" pitchFamily="34" charset="0"/>
              </a:rPr>
              <a:t>AVHS Flex Catalog continues to expand as </a:t>
            </a:r>
            <a:r>
              <a:rPr lang="en-US" sz="3400" b="1" dirty="0">
                <a:latin typeface="Arial" panose="020B0604020202020204" pitchFamily="34" charset="0"/>
                <a:cs typeface="Arial" panose="020B0604020202020204" pitchFamily="34" charset="0"/>
              </a:rPr>
              <a:t>Chemistry</a:t>
            </a:r>
            <a:r>
              <a:rPr lang="en-US" sz="3400" dirty="0">
                <a:latin typeface="Arial" panose="020B0604020202020204" pitchFamily="34" charset="0"/>
                <a:cs typeface="Arial" panose="020B0604020202020204" pitchFamily="34" charset="0"/>
              </a:rPr>
              <a:t> and </a:t>
            </a:r>
            <a:r>
              <a:rPr lang="en-US" sz="3400" b="1" dirty="0">
                <a:latin typeface="Arial" panose="020B0604020202020204" pitchFamily="34" charset="0"/>
                <a:cs typeface="Arial" panose="020B0604020202020204" pitchFamily="34" charset="0"/>
              </a:rPr>
              <a:t>Physics</a:t>
            </a:r>
            <a:r>
              <a:rPr lang="en-US" sz="3400" dirty="0">
                <a:latin typeface="Arial" panose="020B0604020202020204" pitchFamily="34" charset="0"/>
                <a:cs typeface="Arial" panose="020B0604020202020204" pitchFamily="34" charset="0"/>
              </a:rPr>
              <a:t> join </a:t>
            </a:r>
            <a:r>
              <a:rPr lang="en-US" sz="3400" b="1" dirty="0">
                <a:latin typeface="Arial" panose="020B0604020202020204" pitchFamily="34" charset="0"/>
                <a:cs typeface="Arial" panose="020B0604020202020204" pitchFamily="34" charset="0"/>
              </a:rPr>
              <a:t>Biology</a:t>
            </a:r>
            <a:r>
              <a:rPr lang="en-US" sz="3400" dirty="0">
                <a:latin typeface="Arial" panose="020B0604020202020204" pitchFamily="34" charset="0"/>
                <a:cs typeface="Arial" panose="020B0604020202020204" pitchFamily="34" charset="0"/>
              </a:rPr>
              <a:t> as Flexible Enrollment courses. </a:t>
            </a:r>
            <a:endParaRPr lang="en-US" sz="3400" dirty="0" smtClean="0">
              <a:latin typeface="Arial" panose="020B0604020202020204" pitchFamily="34" charset="0"/>
              <a:cs typeface="Arial" panose="020B0604020202020204" pitchFamily="34" charset="0"/>
            </a:endParaRPr>
          </a:p>
          <a:p>
            <a:pPr lvl="0"/>
            <a:endParaRPr lang="en-US" sz="3400" dirty="0">
              <a:latin typeface="Arial" panose="020B0604020202020204" pitchFamily="34" charset="0"/>
              <a:cs typeface="Arial" panose="020B0604020202020204" pitchFamily="34" charset="0"/>
            </a:endParaRPr>
          </a:p>
          <a:p>
            <a:pPr lvl="0"/>
            <a:r>
              <a:rPr lang="en-US" sz="3400" dirty="0">
                <a:latin typeface="Arial" panose="020B0604020202020204" pitchFamily="34" charset="0"/>
                <a:cs typeface="Arial" panose="020B0604020202020204" pitchFamily="34" charset="0"/>
              </a:rPr>
              <a:t>The new Math courses (</a:t>
            </a:r>
            <a:r>
              <a:rPr lang="en-US" sz="3400" b="1" dirty="0">
                <a:latin typeface="Arial" panose="020B0604020202020204" pitchFamily="34" charset="0"/>
                <a:cs typeface="Arial" panose="020B0604020202020204" pitchFamily="34" charset="0"/>
              </a:rPr>
              <a:t>Foundations of Real World Math</a:t>
            </a:r>
            <a:r>
              <a:rPr lang="en-US" sz="3400" dirty="0">
                <a:latin typeface="Arial" panose="020B0604020202020204" pitchFamily="34" charset="0"/>
                <a:cs typeface="Arial" panose="020B0604020202020204" pitchFamily="34" charset="0"/>
              </a:rPr>
              <a:t> &amp; </a:t>
            </a:r>
            <a:r>
              <a:rPr lang="en-US" sz="3400" b="1" dirty="0">
                <a:latin typeface="Arial" panose="020B0604020202020204" pitchFamily="34" charset="0"/>
                <a:cs typeface="Arial" panose="020B0604020202020204" pitchFamily="34" charset="0"/>
              </a:rPr>
              <a:t>College Algebra</a:t>
            </a:r>
            <a:r>
              <a:rPr lang="en-US" sz="3400" dirty="0">
                <a:latin typeface="Arial" panose="020B0604020202020204" pitchFamily="34" charset="0"/>
                <a:cs typeface="Arial" panose="020B0604020202020204" pitchFamily="34" charset="0"/>
              </a:rPr>
              <a:t>) are now offered in a Flex format</a:t>
            </a:r>
            <a:r>
              <a:rPr lang="en-US" sz="3400" dirty="0" smtClean="0">
                <a:latin typeface="Arial" panose="020B0604020202020204" pitchFamily="34" charset="0"/>
                <a:cs typeface="Arial" panose="020B0604020202020204" pitchFamily="34" charset="0"/>
              </a:rPr>
              <a:t>.</a:t>
            </a:r>
          </a:p>
          <a:p>
            <a:pPr lvl="0"/>
            <a:endParaRPr lang="en-US" sz="3400" dirty="0">
              <a:latin typeface="Arial" panose="020B0604020202020204" pitchFamily="34" charset="0"/>
              <a:cs typeface="Arial" panose="020B0604020202020204" pitchFamily="34" charset="0"/>
            </a:endParaRPr>
          </a:p>
          <a:p>
            <a:pPr lvl="0"/>
            <a:r>
              <a:rPr lang="en-US" sz="3400" dirty="0">
                <a:latin typeface="Arial" panose="020B0604020202020204" pitchFamily="34" charset="0"/>
                <a:cs typeface="Arial" panose="020B0604020202020204" pitchFamily="34" charset="0"/>
              </a:rPr>
              <a:t>Still working towards an </a:t>
            </a:r>
            <a:r>
              <a:rPr lang="en-US" sz="3400" b="1" dirty="0">
                <a:latin typeface="Arial" panose="020B0604020202020204" pitchFamily="34" charset="0"/>
                <a:cs typeface="Arial" panose="020B0604020202020204" pitchFamily="34" charset="0"/>
              </a:rPr>
              <a:t>Introduction to Manufacturing</a:t>
            </a:r>
            <a:r>
              <a:rPr lang="en-US" sz="3400" dirty="0">
                <a:latin typeface="Arial" panose="020B0604020202020204" pitchFamily="34" charset="0"/>
                <a:cs typeface="Arial" panose="020B0604020202020204" pitchFamily="34" charset="0"/>
              </a:rPr>
              <a:t> course for late </a:t>
            </a:r>
            <a:r>
              <a:rPr lang="en-US" sz="3400" dirty="0" smtClean="0">
                <a:latin typeface="Arial" panose="020B0604020202020204" pitchFamily="34" charset="0"/>
                <a:cs typeface="Arial" panose="020B0604020202020204" pitchFamily="34" charset="0"/>
              </a:rPr>
              <a:t>Spring/Summer</a:t>
            </a:r>
          </a:p>
          <a:p>
            <a:pPr lvl="0"/>
            <a:endParaRPr lang="en-US" sz="3400" dirty="0">
              <a:latin typeface="Arial" panose="020B0604020202020204" pitchFamily="34" charset="0"/>
              <a:cs typeface="Arial" panose="020B0604020202020204" pitchFamily="34" charset="0"/>
            </a:endParaRPr>
          </a:p>
          <a:p>
            <a:pPr lvl="0"/>
            <a:r>
              <a:rPr lang="en-US" sz="3400" dirty="0">
                <a:latin typeface="Arial" panose="020B0604020202020204" pitchFamily="34" charset="0"/>
                <a:cs typeface="Arial" panose="020B0604020202020204" pitchFamily="34" charset="0"/>
              </a:rPr>
              <a:t>Still plenty of GED Prep/Test seats available </a:t>
            </a:r>
            <a:endParaRPr lang="en-US" sz="3400" dirty="0" smtClean="0">
              <a:latin typeface="Arial" panose="020B0604020202020204" pitchFamily="34" charset="0"/>
              <a:cs typeface="Arial" panose="020B0604020202020204" pitchFamily="34" charset="0"/>
            </a:endParaRPr>
          </a:p>
          <a:p>
            <a:pPr lvl="0"/>
            <a:endParaRPr lang="en-US" sz="3400" dirty="0">
              <a:latin typeface="Arial" panose="020B0604020202020204" pitchFamily="34" charset="0"/>
              <a:cs typeface="Arial" panose="020B0604020202020204" pitchFamily="34" charset="0"/>
            </a:endParaRPr>
          </a:p>
          <a:p>
            <a:pPr lvl="0"/>
            <a:r>
              <a:rPr lang="en-US" sz="3400" dirty="0">
                <a:latin typeface="Arial" panose="020B0604020202020204" pitchFamily="34" charset="0"/>
                <a:cs typeface="Arial" panose="020B0604020202020204" pitchFamily="34" charset="0"/>
              </a:rPr>
              <a:t>2 presentations for CAACE – One will be a GED Prep overview and the other a round-table for OLCs and mentors – similar to last year</a:t>
            </a:r>
            <a:r>
              <a:rPr lang="en-US" sz="3400" dirty="0" smtClean="0">
                <a:latin typeface="Arial" panose="020B0604020202020204" pitchFamily="34" charset="0"/>
                <a:cs typeface="Arial" panose="020B0604020202020204" pitchFamily="34" charset="0"/>
              </a:rPr>
              <a:t>.</a:t>
            </a:r>
          </a:p>
          <a:p>
            <a:pPr lvl="0"/>
            <a:endParaRPr lang="en-US" sz="3400" dirty="0">
              <a:latin typeface="Arial" panose="020B0604020202020204" pitchFamily="34" charset="0"/>
              <a:cs typeface="Arial" panose="020B0604020202020204" pitchFamily="34" charset="0"/>
            </a:endParaRPr>
          </a:p>
          <a:p>
            <a:pPr lvl="0"/>
            <a:r>
              <a:rPr lang="en-US" sz="3400" dirty="0" smtClean="0">
                <a:latin typeface="Arial" panose="020B0604020202020204" pitchFamily="34" charset="0"/>
                <a:cs typeface="Arial" panose="020B0604020202020204" pitchFamily="34" charset="0"/>
              </a:rPr>
              <a:t>The </a:t>
            </a:r>
            <a:r>
              <a:rPr lang="en-US" sz="3400" b="1" dirty="0">
                <a:latin typeface="Arial" panose="020B0604020202020204" pitchFamily="34" charset="0"/>
                <a:cs typeface="Arial" panose="020B0604020202020204" pitchFamily="34" charset="0"/>
              </a:rPr>
              <a:t>Counselor/OLC orientation course</a:t>
            </a:r>
            <a:r>
              <a:rPr lang="en-US" sz="3400" dirty="0">
                <a:latin typeface="Arial" panose="020B0604020202020204" pitchFamily="34" charset="0"/>
                <a:cs typeface="Arial" panose="020B0604020202020204" pitchFamily="34" charset="0"/>
              </a:rPr>
              <a:t> is (still) available. </a:t>
            </a:r>
            <a:endParaRPr lang="en-US" sz="3400" dirty="0" smtClean="0">
              <a:latin typeface="Arial" panose="020B0604020202020204" pitchFamily="34" charset="0"/>
              <a:cs typeface="Arial" panose="020B0604020202020204" pitchFamily="34" charset="0"/>
            </a:endParaRPr>
          </a:p>
          <a:p>
            <a:pPr lvl="0"/>
            <a:endParaRPr lang="en-US" sz="3400" dirty="0" smtClean="0">
              <a:latin typeface="Arial" panose="020B0604020202020204" pitchFamily="34" charset="0"/>
              <a:cs typeface="Arial" panose="020B0604020202020204" pitchFamily="34" charset="0"/>
            </a:endParaRPr>
          </a:p>
          <a:p>
            <a:r>
              <a:rPr lang="en-US" sz="3400" dirty="0" smtClean="0">
                <a:latin typeface="Arial" panose="020B0604020202020204" pitchFamily="34" charset="0"/>
                <a:cs typeface="Arial" panose="020B0604020202020204" pitchFamily="34" charset="0"/>
              </a:rPr>
              <a:t>Reminder! The </a:t>
            </a:r>
            <a:r>
              <a:rPr lang="en-US" sz="3400" dirty="0">
                <a:latin typeface="Arial" panose="020B0604020202020204" pitchFamily="34" charset="0"/>
                <a:cs typeface="Arial" panose="020B0604020202020204" pitchFamily="34" charset="0"/>
              </a:rPr>
              <a:t>next AVHS Directors meeting will be </a:t>
            </a:r>
            <a:r>
              <a:rPr lang="en-US" sz="3400" b="1" dirty="0">
                <a:latin typeface="Arial" panose="020B0604020202020204" pitchFamily="34" charset="0"/>
                <a:cs typeface="Arial" panose="020B0604020202020204" pitchFamily="34" charset="0"/>
              </a:rPr>
              <a:t>Feb 9</a:t>
            </a:r>
            <a:r>
              <a:rPr lang="en-US" sz="3400" b="1" baseline="30000" dirty="0">
                <a:latin typeface="Arial" panose="020B0604020202020204" pitchFamily="34" charset="0"/>
                <a:cs typeface="Arial" panose="020B0604020202020204" pitchFamily="34" charset="0"/>
              </a:rPr>
              <a:t>th</a:t>
            </a:r>
            <a:endParaRPr lang="en-US" sz="3400"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eaLnBrk="1" hangingPunct="1"/>
            <a:endParaRPr lang="en-US" altLang="en-US"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269" y="162939"/>
            <a:ext cx="3417757" cy="1236688"/>
          </a:xfrm>
          <a:prstGeom prst="rect">
            <a:avLst/>
          </a:prstGeom>
        </p:spPr>
      </p:pic>
    </p:spTree>
    <p:extLst>
      <p:ext uri="{BB962C8B-B14F-4D97-AF65-F5344CB8AC3E}">
        <p14:creationId xmlns:p14="http://schemas.microsoft.com/office/powerpoint/2010/main" val="3125721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49624"/>
          </a:xfrm>
        </p:spPr>
        <p:txBody>
          <a:bodyPr>
            <a:normAutofit/>
          </a:bodyPr>
          <a:lstStyle/>
          <a:p>
            <a:r>
              <a:rPr lang="en-US" sz="4000" dirty="0" smtClean="0">
                <a:solidFill>
                  <a:schemeClr val="tx2"/>
                </a:solidFill>
                <a:latin typeface="Arial"/>
                <a:cs typeface="Arial"/>
              </a:rPr>
              <a:t>CARS Updates</a:t>
            </a:r>
            <a:endParaRPr lang="en-US" sz="4000" dirty="0">
              <a:solidFill>
                <a:schemeClr val="tx2"/>
              </a:solidFill>
              <a:latin typeface="Arial"/>
              <a:cs typeface="Arial"/>
            </a:endParaRPr>
          </a:p>
        </p:txBody>
      </p:sp>
      <p:sp>
        <p:nvSpPr>
          <p:cNvPr id="4" name="Title 8"/>
          <p:cNvSpPr>
            <a:spLocks noGrp="1"/>
          </p:cNvSpPr>
          <p:nvPr>
            <p:ph idx="1"/>
          </p:nvPr>
        </p:nvSpPr>
        <p:spPr>
          <a:xfrm>
            <a:off x="251670" y="1124262"/>
            <a:ext cx="8758106" cy="5186183"/>
          </a:xfrm>
        </p:spPr>
        <p:txBody>
          <a:bodyPr>
            <a:noAutofit/>
          </a:bodyPr>
          <a:lstStyle/>
          <a:p>
            <a:pPr marL="342900" lvl="1" indent="-342900">
              <a:spcBef>
                <a:spcPts val="1000"/>
              </a:spcBef>
              <a:buFont typeface="Arial" panose="020B0604020202020204" pitchFamily="34" charset="0"/>
              <a:buChar char="•"/>
            </a:pPr>
            <a:r>
              <a:rPr lang="en-US" altLang="en-US" sz="2200" dirty="0" smtClean="0">
                <a:latin typeface="Arial" panose="020B0604020202020204" pitchFamily="34" charset="0"/>
                <a:cs typeface="Arial" panose="020B0604020202020204" pitchFamily="34" charset="0"/>
              </a:rPr>
              <a:t>CARS data entry deadline for the first semester is </a:t>
            </a:r>
            <a:r>
              <a:rPr lang="en-US" altLang="en-US" sz="2200" b="1" dirty="0" smtClean="0">
                <a:latin typeface="Arial" panose="020B0604020202020204" pitchFamily="34" charset="0"/>
                <a:cs typeface="Arial" panose="020B0604020202020204" pitchFamily="34" charset="0"/>
              </a:rPr>
              <a:t>Friday, January 24, 2017 </a:t>
            </a:r>
            <a:endParaRPr lang="en-US" sz="2000" dirty="0">
              <a:latin typeface="Arial" panose="020B0604020202020204" pitchFamily="34" charset="0"/>
              <a:cs typeface="Arial" panose="020B0604020202020204" pitchFamily="34" charset="0"/>
            </a:endParaRPr>
          </a:p>
          <a:p>
            <a:pPr lvl="1">
              <a:buFont typeface="Courier New" panose="02070309020205020404" pitchFamily="49" charset="0"/>
              <a:buChar char="o"/>
              <a:defRPr/>
            </a:pPr>
            <a:r>
              <a:rPr lang="en-US" sz="1800" dirty="0" smtClean="0">
                <a:latin typeface="Arial" panose="020B0604020202020204" pitchFamily="34" charset="0"/>
                <a:cs typeface="Arial" panose="020B0604020202020204" pitchFamily="34" charset="0"/>
              </a:rPr>
              <a:t>semester data include the completion of attendance</a:t>
            </a:r>
            <a:r>
              <a:rPr lang="en-US" sz="1800" dirty="0">
                <a:latin typeface="Arial" panose="020B0604020202020204" pitchFamily="34" charset="0"/>
                <a:cs typeface="Arial" panose="020B0604020202020204" pitchFamily="34" charset="0"/>
              </a:rPr>
              <a:t>, achievements, credits </a:t>
            </a:r>
            <a:r>
              <a:rPr lang="en-US" sz="1800" dirty="0" smtClean="0">
                <a:latin typeface="Arial" panose="020B0604020202020204" pitchFamily="34" charset="0"/>
                <a:cs typeface="Arial" panose="020B0604020202020204" pitchFamily="34" charset="0"/>
              </a:rPr>
              <a:t>earned and assessments</a:t>
            </a:r>
          </a:p>
          <a:p>
            <a:pPr lvl="1">
              <a:buFont typeface="Courier New" panose="02070309020205020404" pitchFamily="49" charset="0"/>
              <a:buChar char="o"/>
              <a:defRPr/>
            </a:pPr>
            <a:r>
              <a:rPr lang="en-US" sz="1800" dirty="0">
                <a:latin typeface="Arial" panose="020B0604020202020204" pitchFamily="34" charset="0"/>
                <a:cs typeface="Arial" panose="020B0604020202020204" pitchFamily="34" charset="0"/>
              </a:rPr>
              <a:t>a</a:t>
            </a:r>
            <a:r>
              <a:rPr lang="en-US" sz="1800" dirty="0" smtClean="0">
                <a:latin typeface="Arial" panose="020B0604020202020204" pitchFamily="34" charset="0"/>
                <a:cs typeface="Arial" panose="020B0604020202020204" pitchFamily="34" charset="0"/>
              </a:rPr>
              <a:t>ll data are to be error free</a:t>
            </a:r>
          </a:p>
          <a:p>
            <a:pPr lvl="1">
              <a:buFont typeface="Courier New" panose="02070309020205020404" pitchFamily="49" charset="0"/>
              <a:buChar char="o"/>
              <a:defRPr/>
            </a:pPr>
            <a:r>
              <a:rPr lang="en-US" sz="1800" dirty="0">
                <a:latin typeface="Arial" panose="020B0604020202020204" pitchFamily="34" charset="0"/>
                <a:cs typeface="Arial" panose="020B0604020202020204" pitchFamily="34" charset="0"/>
              </a:rPr>
              <a:t>c</a:t>
            </a:r>
            <a:r>
              <a:rPr lang="en-US" sz="1800" dirty="0" smtClean="0">
                <a:latin typeface="Arial" panose="020B0604020202020204" pitchFamily="34" charset="0"/>
                <a:cs typeface="Arial" panose="020B0604020202020204" pitchFamily="34" charset="0"/>
              </a:rPr>
              <a:t>ontact the CARS helpdesk at </a:t>
            </a:r>
            <a:r>
              <a:rPr lang="en-US" sz="1800" dirty="0" smtClean="0">
                <a:latin typeface="Arial" panose="020B0604020202020204" pitchFamily="34" charset="0"/>
                <a:cs typeface="Arial" panose="020B0604020202020204" pitchFamily="34" charset="0"/>
                <a:hlinkClick r:id="rId3"/>
              </a:rPr>
              <a:t>ewhelpdesk@ca.com</a:t>
            </a:r>
            <a:r>
              <a:rPr lang="en-US" sz="1800" dirty="0" smtClean="0">
                <a:latin typeface="Arial" panose="020B0604020202020204" pitchFamily="34" charset="0"/>
                <a:cs typeface="Arial" panose="020B0604020202020204" pitchFamily="34" charset="0"/>
              </a:rPr>
              <a:t> if you have questions or issues </a:t>
            </a:r>
          </a:p>
          <a:p>
            <a:pPr lvl="1">
              <a:buFont typeface="Courier New" panose="02070309020205020404" pitchFamily="49" charset="0"/>
              <a:buChar char="o"/>
              <a:defRPr/>
            </a:pPr>
            <a:r>
              <a:rPr lang="en-US" sz="1800" dirty="0">
                <a:latin typeface="Arial" panose="020B0604020202020204" pitchFamily="34" charset="0"/>
                <a:cs typeface="Arial" panose="020B0604020202020204" pitchFamily="34" charset="0"/>
              </a:rPr>
              <a:t>d</a:t>
            </a:r>
            <a:r>
              <a:rPr lang="en-US" sz="1800" dirty="0" smtClean="0">
                <a:latin typeface="Arial" panose="020B0604020202020204" pitchFamily="34" charset="0"/>
                <a:cs typeface="Arial" panose="020B0604020202020204" pitchFamily="34" charset="0"/>
              </a:rPr>
              <a:t>ata </a:t>
            </a:r>
            <a:r>
              <a:rPr lang="en-US" sz="1800" dirty="0">
                <a:latin typeface="Arial" panose="020B0604020202020204" pitchFamily="34" charset="0"/>
                <a:cs typeface="Arial" panose="020B0604020202020204" pitchFamily="34" charset="0"/>
              </a:rPr>
              <a:t>entry timelines </a:t>
            </a:r>
            <a:r>
              <a:rPr lang="en-US" sz="1800" dirty="0" smtClean="0">
                <a:latin typeface="Arial" panose="020B0604020202020204" pitchFamily="34" charset="0"/>
                <a:cs typeface="Arial" panose="020B0604020202020204" pitchFamily="34" charset="0"/>
              </a:rPr>
              <a:t>are found in the </a:t>
            </a:r>
            <a:r>
              <a:rPr lang="en-US" sz="1800" i="1" dirty="0" smtClean="0">
                <a:latin typeface="Arial" panose="020B0604020202020204" pitchFamily="34" charset="0"/>
                <a:cs typeface="Arial" panose="020B0604020202020204" pitchFamily="34" charset="0"/>
              </a:rPr>
              <a:t>CARS Policies </a:t>
            </a:r>
            <a:r>
              <a:rPr lang="en-US" sz="1800" i="1" dirty="0">
                <a:latin typeface="Arial" panose="020B0604020202020204" pitchFamily="34" charset="0"/>
                <a:cs typeface="Arial" panose="020B0604020202020204" pitchFamily="34" charset="0"/>
              </a:rPr>
              <a:t>and Guidelines </a:t>
            </a:r>
            <a:r>
              <a:rPr lang="en-US" sz="1800" dirty="0" smtClean="0">
                <a:latin typeface="Arial" panose="020B0604020202020204" pitchFamily="34" charset="0"/>
                <a:cs typeface="Arial" panose="020B0604020202020204" pitchFamily="34" charset="0"/>
              </a:rPr>
              <a:t>manual that may be accessed through CARS </a:t>
            </a:r>
            <a:r>
              <a:rPr lang="en-US" sz="1800" dirty="0">
                <a:latin typeface="Arial" panose="020B0604020202020204" pitchFamily="34" charset="0"/>
                <a:cs typeface="Arial" panose="020B0604020202020204" pitchFamily="34" charset="0"/>
              </a:rPr>
              <a:t>home page or </a:t>
            </a:r>
            <a:r>
              <a:rPr lang="en-US" sz="1800" dirty="0" smtClean="0">
                <a:latin typeface="Arial" panose="020B0604020202020204" pitchFamily="34" charset="0"/>
                <a:cs typeface="Arial" panose="020B0604020202020204" pitchFamily="34" charset="0"/>
              </a:rPr>
              <a:t>at</a:t>
            </a:r>
            <a:endParaRPr lang="en-US" sz="1800" dirty="0">
              <a:latin typeface="Arial" panose="020B0604020202020204" pitchFamily="34" charset="0"/>
              <a:cs typeface="Arial" panose="020B0604020202020204" pitchFamily="34" charset="0"/>
            </a:endParaRPr>
          </a:p>
          <a:p>
            <a:pPr marL="0" indent="0">
              <a:buNone/>
              <a:defRPr/>
            </a:pPr>
            <a:r>
              <a:rPr lang="en-US" sz="1600" dirty="0" smtClean="0">
                <a:latin typeface="Arial" panose="020B0604020202020204" pitchFamily="34" charset="0"/>
                <a:cs typeface="Arial" panose="020B0604020202020204" pitchFamily="34" charset="0"/>
                <a:hlinkClick r:id="rId4"/>
              </a:rPr>
              <a:t>http</a:t>
            </a:r>
            <a:r>
              <a:rPr lang="en-US" sz="1600" dirty="0">
                <a:latin typeface="Arial" panose="020B0604020202020204" pitchFamily="34" charset="0"/>
                <a:cs typeface="Arial" panose="020B0604020202020204" pitchFamily="34" charset="0"/>
                <a:hlinkClick r:id="rId4"/>
              </a:rPr>
              <a:t>://www.sde.ct.gov/sde/cwp/view.asp?a=2620&amp;Q=320698&amp;sdePNavCtr=|45471|#</a:t>
            </a:r>
            <a:r>
              <a:rPr lang="en-US" sz="1600" dirty="0" smtClean="0">
                <a:latin typeface="Arial" panose="020B0604020202020204" pitchFamily="34" charset="0"/>
                <a:cs typeface="Arial" panose="020B0604020202020204" pitchFamily="34" charset="0"/>
                <a:hlinkClick r:id="rId4"/>
              </a:rPr>
              <a:t>45549</a:t>
            </a:r>
            <a:endParaRPr lang="en-US" sz="1600" dirty="0" smtClean="0">
              <a:latin typeface="Arial" panose="020B0604020202020204" pitchFamily="34" charset="0"/>
              <a:cs typeface="Arial" panose="020B0604020202020204" pitchFamily="34" charset="0"/>
            </a:endParaRPr>
          </a:p>
          <a:p>
            <a:pPr marL="0" indent="0">
              <a:buNone/>
              <a:defRPr/>
            </a:pPr>
            <a:endParaRPr lang="en-US" sz="1200" dirty="0">
              <a:latin typeface="Arial" panose="020B0604020202020204" pitchFamily="34" charset="0"/>
              <a:cs typeface="Arial" panose="020B0604020202020204" pitchFamily="34" charset="0"/>
            </a:endParaRPr>
          </a:p>
          <a:p>
            <a:pPr>
              <a:defRPr/>
            </a:pPr>
            <a:r>
              <a:rPr lang="en-US" sz="2200" dirty="0" smtClean="0">
                <a:latin typeface="Arial" panose="020B0604020202020204" pitchFamily="34" charset="0"/>
                <a:cs typeface="Arial" panose="020B0604020202020204" pitchFamily="34" charset="0"/>
              </a:rPr>
              <a:t>Providers are reminded that the </a:t>
            </a:r>
            <a:r>
              <a:rPr lang="en-US" sz="2200" i="1" dirty="0" smtClean="0">
                <a:latin typeface="Arial" panose="020B0604020202020204" pitchFamily="34" charset="0"/>
                <a:cs typeface="Arial" panose="020B0604020202020204" pitchFamily="34" charset="0"/>
              </a:rPr>
              <a:t>ethnicity</a:t>
            </a:r>
            <a:r>
              <a:rPr lang="en-US" sz="2200" dirty="0" smtClean="0">
                <a:latin typeface="Arial" panose="020B0604020202020204" pitchFamily="34" charset="0"/>
                <a:cs typeface="Arial" panose="020B0604020202020204" pitchFamily="34" charset="0"/>
              </a:rPr>
              <a:t> and </a:t>
            </a:r>
            <a:r>
              <a:rPr lang="en-US" sz="2200" i="1" dirty="0" smtClean="0">
                <a:latin typeface="Arial" panose="020B0604020202020204" pitchFamily="34" charset="0"/>
                <a:cs typeface="Arial" panose="020B0604020202020204" pitchFamily="34" charset="0"/>
              </a:rPr>
              <a:t>race</a:t>
            </a:r>
            <a:r>
              <a:rPr lang="en-US" sz="2200" dirty="0" smtClean="0">
                <a:latin typeface="Arial" panose="020B0604020202020204" pitchFamily="34" charset="0"/>
                <a:cs typeface="Arial" panose="020B0604020202020204" pitchFamily="34" charset="0"/>
              </a:rPr>
              <a:t> section of page one of the </a:t>
            </a:r>
            <a:r>
              <a:rPr lang="en-US" sz="2200" i="1" dirty="0" smtClean="0">
                <a:latin typeface="Arial" panose="020B0604020202020204" pitchFamily="34" charset="0"/>
                <a:cs typeface="Arial" panose="020B0604020202020204" pitchFamily="34" charset="0"/>
              </a:rPr>
              <a:t>Student Information Form</a:t>
            </a:r>
            <a:r>
              <a:rPr lang="en-US" sz="2200" dirty="0" smtClean="0">
                <a:latin typeface="Arial" panose="020B0604020202020204" pitchFamily="34" charset="0"/>
                <a:cs typeface="Arial" panose="020B0604020202020204" pitchFamily="34" charset="0"/>
              </a:rPr>
              <a:t> must be completed</a:t>
            </a:r>
          </a:p>
          <a:p>
            <a:pPr lvl="1">
              <a:buFont typeface="Courier New" panose="02070309020205020404" pitchFamily="49" charset="0"/>
              <a:buChar char="o"/>
              <a:defRPr/>
            </a:pPr>
            <a:r>
              <a:rPr lang="en-US" sz="2000" dirty="0">
                <a:latin typeface="Arial" panose="020B0604020202020204" pitchFamily="34" charset="0"/>
                <a:cs typeface="Arial" panose="020B0604020202020204" pitchFamily="34" charset="0"/>
              </a:rPr>
              <a:t>r</a:t>
            </a:r>
            <a:r>
              <a:rPr lang="en-US" sz="2000" dirty="0" smtClean="0">
                <a:latin typeface="Arial" panose="020B0604020202020204" pitchFamily="34" charset="0"/>
                <a:cs typeface="Arial" panose="020B0604020202020204" pitchFamily="34" charset="0"/>
              </a:rPr>
              <a:t>emember, this </a:t>
            </a:r>
            <a:r>
              <a:rPr lang="en-US" sz="2000" dirty="0">
                <a:latin typeface="Arial" panose="020B0604020202020204" pitchFamily="34" charset="0"/>
                <a:cs typeface="Arial" panose="020B0604020202020204" pitchFamily="34" charset="0"/>
              </a:rPr>
              <a:t>data is critical for federal reporting </a:t>
            </a:r>
            <a:r>
              <a:rPr lang="en-US" sz="2000" dirty="0" smtClean="0">
                <a:latin typeface="Arial" panose="020B0604020202020204" pitchFamily="34" charset="0"/>
                <a:cs typeface="Arial" panose="020B0604020202020204" pitchFamily="34" charset="0"/>
              </a:rPr>
              <a:t>requirements </a:t>
            </a:r>
            <a:endParaRPr lang="en-US" sz="2000" dirty="0">
              <a:latin typeface="Arial" panose="020B0604020202020204" pitchFamily="34" charset="0"/>
              <a:cs typeface="Arial" panose="020B0604020202020204" pitchFamily="34" charset="0"/>
            </a:endParaRPr>
          </a:p>
          <a:p>
            <a:endParaRPr lang="en-US" altLang="en-US"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719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49624"/>
          </a:xfrm>
        </p:spPr>
        <p:txBody>
          <a:bodyPr>
            <a:normAutofit/>
          </a:bodyPr>
          <a:lstStyle/>
          <a:p>
            <a:r>
              <a:rPr lang="en-US" sz="4000" dirty="0" smtClean="0">
                <a:solidFill>
                  <a:schemeClr val="tx2"/>
                </a:solidFill>
                <a:latin typeface="Arial"/>
                <a:cs typeface="Arial"/>
              </a:rPr>
              <a:t>CARS Updates continued</a:t>
            </a:r>
            <a:endParaRPr lang="en-US" sz="4000" dirty="0">
              <a:solidFill>
                <a:schemeClr val="tx2"/>
              </a:solidFill>
              <a:latin typeface="Arial"/>
              <a:cs typeface="Arial"/>
            </a:endParaRPr>
          </a:p>
        </p:txBody>
      </p:sp>
      <p:sp>
        <p:nvSpPr>
          <p:cNvPr id="4" name="Title 8"/>
          <p:cNvSpPr>
            <a:spLocks noGrp="1"/>
          </p:cNvSpPr>
          <p:nvPr>
            <p:ph idx="1"/>
          </p:nvPr>
        </p:nvSpPr>
        <p:spPr>
          <a:xfrm>
            <a:off x="251670" y="947956"/>
            <a:ext cx="8758106" cy="5494789"/>
          </a:xfrm>
        </p:spPr>
        <p:txBody>
          <a:bodyPr>
            <a:noAutofit/>
          </a:bodyPr>
          <a:lstStyle/>
          <a:p>
            <a:pPr>
              <a:defRPr/>
            </a:pPr>
            <a:endParaRPr lang="en-US" sz="2200" dirty="0">
              <a:latin typeface="Arial" panose="020B0604020202020204" pitchFamily="34" charset="0"/>
              <a:cs typeface="Arial" panose="020B0604020202020204" pitchFamily="34" charset="0"/>
            </a:endParaRPr>
          </a:p>
          <a:p>
            <a:pPr>
              <a:defRPr/>
            </a:pPr>
            <a:r>
              <a:rPr lang="en-US" sz="2200" dirty="0" smtClean="0">
                <a:latin typeface="Arial" panose="020B0604020202020204" pitchFamily="34" charset="0"/>
                <a:cs typeface="Arial" panose="020B0604020202020204" pitchFamily="34" charset="0"/>
              </a:rPr>
              <a:t>CARS </a:t>
            </a:r>
            <a:r>
              <a:rPr lang="en-US" sz="2200" dirty="0">
                <a:latin typeface="Arial" panose="020B0604020202020204" pitchFamily="34" charset="0"/>
                <a:cs typeface="Arial" panose="020B0604020202020204" pitchFamily="34" charset="0"/>
              </a:rPr>
              <a:t>data administrators are reminded to:</a:t>
            </a:r>
          </a:p>
          <a:p>
            <a:pPr lvl="1">
              <a:buFont typeface="Courier New" panose="02070309020205020404" pitchFamily="49" charset="0"/>
              <a:buChar char="o"/>
              <a:defRPr/>
            </a:pPr>
            <a:r>
              <a:rPr lang="en-US" sz="1800" dirty="0" smtClean="0">
                <a:latin typeface="Arial" panose="020B0604020202020204" pitchFamily="34" charset="0"/>
                <a:cs typeface="Arial" panose="020B0604020202020204" pitchFamily="34" charset="0"/>
              </a:rPr>
              <a:t>review the user list and the access levels users have within CARS; </a:t>
            </a:r>
          </a:p>
          <a:p>
            <a:pPr lvl="1">
              <a:buFont typeface="Courier New" panose="02070309020205020404" pitchFamily="49" charset="0"/>
              <a:buChar char="o"/>
              <a:defRPr/>
            </a:pPr>
            <a:r>
              <a:rPr lang="en-US" sz="1800" dirty="0" smtClean="0">
                <a:latin typeface="Arial" panose="020B0604020202020204" pitchFamily="34" charset="0"/>
                <a:cs typeface="Arial" panose="020B0604020202020204" pitchFamily="34" charset="0"/>
              </a:rPr>
              <a:t>check </a:t>
            </a:r>
            <a:r>
              <a:rPr lang="en-US" sz="1800" i="1" dirty="0" smtClean="0">
                <a:latin typeface="Arial" panose="020B0604020202020204" pitchFamily="34" charset="0"/>
                <a:cs typeface="Arial" panose="020B0604020202020204" pitchFamily="34" charset="0"/>
              </a:rPr>
              <a:t>“not active” </a:t>
            </a:r>
            <a:r>
              <a:rPr lang="en-US" sz="1800" dirty="0" smtClean="0">
                <a:latin typeface="Arial" panose="020B0604020202020204" pitchFamily="34" charset="0"/>
                <a:cs typeface="Arial" panose="020B0604020202020204" pitchFamily="34" charset="0"/>
              </a:rPr>
              <a:t>for any users who are no longer with the program; and</a:t>
            </a:r>
          </a:p>
          <a:p>
            <a:pPr lvl="1">
              <a:buFont typeface="Courier New" panose="02070309020205020404" pitchFamily="49" charset="0"/>
              <a:buChar char="o"/>
              <a:defRPr/>
            </a:pPr>
            <a:r>
              <a:rPr lang="en-US" sz="1800" dirty="0" smtClean="0">
                <a:latin typeface="Arial" panose="020B0604020202020204" pitchFamily="34" charset="0"/>
                <a:cs typeface="Arial" panose="020B0604020202020204" pitchFamily="34" charset="0"/>
              </a:rPr>
              <a:t>enter CDP transfer credits individually and NOT by one summarized/combined entry. </a:t>
            </a:r>
          </a:p>
          <a:p>
            <a:pPr marL="0" indent="0" eaLnBrk="1" hangingPunct="1">
              <a:buNone/>
            </a:pPr>
            <a:endParaRPr lang="en-US" altLang="en-US" sz="2400" dirty="0" smtClean="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Please validate the </a:t>
            </a:r>
            <a:r>
              <a:rPr lang="en-US" sz="1800" b="1" dirty="0">
                <a:latin typeface="Arial" panose="020B0604020202020204" pitchFamily="34" charset="0"/>
                <a:cs typeface="Arial" panose="020B0604020202020204" pitchFamily="34" charset="0"/>
              </a:rPr>
              <a:t>unique ten-digit Educator Identification Number (</a:t>
            </a:r>
            <a:r>
              <a:rPr lang="en-US" sz="1800" b="1" dirty="0" err="1">
                <a:latin typeface="Arial" panose="020B0604020202020204" pitchFamily="34" charset="0"/>
                <a:cs typeface="Arial" panose="020B0604020202020204" pitchFamily="34" charset="0"/>
              </a:rPr>
              <a:t>EIN</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on the staff screen and ensure the years of teaching experience in adult education for your staff is current and correct. </a:t>
            </a:r>
          </a:p>
          <a:p>
            <a:pPr lvl="1"/>
            <a:r>
              <a:rPr lang="en-US" sz="1800" dirty="0">
                <a:latin typeface="Arial" panose="020B0604020202020204" pitchFamily="34" charset="0"/>
                <a:cs typeface="Arial" panose="020B0604020202020204" pitchFamily="34" charset="0"/>
              </a:rPr>
              <a:t>Please count only the </a:t>
            </a:r>
            <a:r>
              <a:rPr lang="en-US" sz="1800" b="1" dirty="0">
                <a:latin typeface="Arial" panose="020B0604020202020204" pitchFamily="34" charset="0"/>
                <a:cs typeface="Arial" panose="020B0604020202020204" pitchFamily="34" charset="0"/>
              </a:rPr>
              <a:t>years of teaching experience in adult education </a:t>
            </a:r>
            <a:r>
              <a:rPr lang="en-US" sz="1800" dirty="0">
                <a:latin typeface="Arial" panose="020B0604020202020204" pitchFamily="34" charset="0"/>
                <a:cs typeface="Arial" panose="020B0604020202020204" pitchFamily="34" charset="0"/>
              </a:rPr>
              <a:t>and select one of three choices from the drop-down list:</a:t>
            </a:r>
          </a:p>
          <a:p>
            <a:pPr lvl="2"/>
            <a:r>
              <a:rPr lang="en-US" sz="1800" dirty="0">
                <a:latin typeface="Arial" panose="020B0604020202020204" pitchFamily="34" charset="0"/>
                <a:cs typeface="Arial" panose="020B0604020202020204" pitchFamily="34" charset="0"/>
              </a:rPr>
              <a:t>Less than 1 year</a:t>
            </a:r>
          </a:p>
          <a:p>
            <a:pPr lvl="2"/>
            <a:r>
              <a:rPr lang="en-US" sz="1800" dirty="0">
                <a:latin typeface="Arial" panose="020B0604020202020204" pitchFamily="34" charset="0"/>
                <a:cs typeface="Arial" panose="020B0604020202020204" pitchFamily="34" charset="0"/>
              </a:rPr>
              <a:t>1-3 years</a:t>
            </a:r>
          </a:p>
          <a:p>
            <a:pPr lvl="2"/>
            <a:r>
              <a:rPr lang="en-US" sz="1800" dirty="0">
                <a:latin typeface="Arial" panose="020B0604020202020204" pitchFamily="34" charset="0"/>
                <a:cs typeface="Arial" panose="020B0604020202020204" pitchFamily="34" charset="0"/>
              </a:rPr>
              <a:t>More than 3 years</a:t>
            </a:r>
          </a:p>
          <a:p>
            <a:pPr marL="0" indent="0" eaLnBrk="1" hangingPunct="1">
              <a:buNone/>
            </a:pPr>
            <a:endParaRPr lang="en-US" altLang="en-US" sz="24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3" y="612396"/>
            <a:ext cx="1076587" cy="6711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8482" y="5304094"/>
            <a:ext cx="850192" cy="564060"/>
          </a:xfrm>
          <a:prstGeom prst="rect">
            <a:avLst/>
          </a:prstGeom>
        </p:spPr>
      </p:pic>
    </p:spTree>
    <p:extLst>
      <p:ext uri="{BB962C8B-B14F-4D97-AF65-F5344CB8AC3E}">
        <p14:creationId xmlns:p14="http://schemas.microsoft.com/office/powerpoint/2010/main" val="126821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49624"/>
          </a:xfrm>
        </p:spPr>
        <p:txBody>
          <a:bodyPr>
            <a:normAutofit/>
          </a:bodyPr>
          <a:lstStyle/>
          <a:p>
            <a:r>
              <a:rPr lang="en-US" sz="4000" dirty="0" smtClean="0">
                <a:solidFill>
                  <a:schemeClr val="tx2"/>
                </a:solidFill>
                <a:latin typeface="Arial"/>
                <a:cs typeface="Arial"/>
              </a:rPr>
              <a:t>CARS Updates continued</a:t>
            </a:r>
            <a:endParaRPr lang="en-US" sz="4000" dirty="0">
              <a:solidFill>
                <a:schemeClr val="tx2"/>
              </a:solidFill>
              <a:latin typeface="Arial"/>
              <a:cs typeface="Arial"/>
            </a:endParaRPr>
          </a:p>
        </p:txBody>
      </p:sp>
      <p:sp>
        <p:nvSpPr>
          <p:cNvPr id="4" name="Title 8"/>
          <p:cNvSpPr>
            <a:spLocks noGrp="1"/>
          </p:cNvSpPr>
          <p:nvPr>
            <p:ph idx="1"/>
          </p:nvPr>
        </p:nvSpPr>
        <p:spPr>
          <a:xfrm>
            <a:off x="310393" y="1476462"/>
            <a:ext cx="8565159" cy="4731391"/>
          </a:xfrm>
        </p:spPr>
        <p:txBody>
          <a:bodyPr>
            <a:noAutofit/>
          </a:bodyPr>
          <a:lstStyle/>
          <a:p>
            <a:r>
              <a:rPr lang="en-US" sz="2400" dirty="0" smtClean="0">
                <a:latin typeface="Arial" panose="020B0604020202020204" pitchFamily="34" charset="0"/>
                <a:cs typeface="Arial" panose="020B0604020202020204" pitchFamily="34" charset="0"/>
              </a:rPr>
              <a:t>Merge requests are done weekly by Angela</a:t>
            </a:r>
          </a:p>
          <a:p>
            <a:pPr marL="0" indent="0">
              <a:buNone/>
            </a:pPr>
            <a:endParaRPr lang="en-US" sz="1200" dirty="0" smtClean="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Please refer to pages 32 and 33 of the </a:t>
            </a:r>
            <a:r>
              <a:rPr lang="en-US" sz="2000" i="1" dirty="0">
                <a:latin typeface="Arial" panose="020B0604020202020204" pitchFamily="34" charset="0"/>
                <a:cs typeface="Arial" panose="020B0604020202020204" pitchFamily="34" charset="0"/>
              </a:rPr>
              <a:t>CARS Policies and Guidelines </a:t>
            </a:r>
            <a:r>
              <a:rPr lang="en-US" sz="2000" dirty="0">
                <a:latin typeface="Arial" panose="020B0604020202020204" pitchFamily="34" charset="0"/>
                <a:cs typeface="Arial" panose="020B0604020202020204" pitchFamily="34" charset="0"/>
              </a:rPr>
              <a:t>manual </a:t>
            </a:r>
            <a:r>
              <a:rPr lang="en-US" sz="2000" dirty="0" smtClean="0">
                <a:latin typeface="Arial" panose="020B0604020202020204" pitchFamily="34" charset="0"/>
                <a:cs typeface="Arial" panose="020B0604020202020204" pitchFamily="34" charset="0"/>
              </a:rPr>
              <a:t>for instructions pertaining to a merge request and to obtain the business rules that apply</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to any merge request</a:t>
            </a:r>
          </a:p>
          <a:p>
            <a:pPr marL="0" indent="0">
              <a:buNone/>
            </a:pPr>
            <a:endParaRPr lang="en-US" sz="12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FY 2016 State and Local Program Profiles for all state and federal adult education providers will be available on the CSDE Web site by February 2017 </a:t>
            </a:r>
          </a:p>
          <a:p>
            <a:r>
              <a:rPr lang="en-US" sz="2400" dirty="0" smtClean="0">
                <a:latin typeface="Arial" panose="020B0604020202020204" pitchFamily="34" charset="0"/>
                <a:cs typeface="Arial" panose="020B0604020202020204" pitchFamily="34" charset="0"/>
              </a:rPr>
              <a:t>All CARS reports have been moved </a:t>
            </a:r>
            <a:r>
              <a:rPr lang="en-US" sz="2400" dirty="0">
                <a:latin typeface="Arial" panose="020B0604020202020204" pitchFamily="34" charset="0"/>
                <a:cs typeface="Arial" panose="020B0604020202020204" pitchFamily="34" charset="0"/>
              </a:rPr>
              <a:t>to the new SQL Server reporting format</a:t>
            </a:r>
            <a:endParaRPr lang="en-US" sz="2400" dirty="0" smtClean="0">
              <a:latin typeface="Arial" panose="020B0604020202020204" pitchFamily="34" charset="0"/>
              <a:cs typeface="Arial" panose="020B0604020202020204" pitchFamily="34" charset="0"/>
            </a:endParaRPr>
          </a:p>
          <a:p>
            <a:pPr marL="0" indent="0">
              <a:buNone/>
            </a:pPr>
            <a:endParaRPr lang="en-US" sz="12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FY 2016 Provider Performance Summary (PPS)  </a:t>
            </a:r>
          </a:p>
          <a:p>
            <a:pPr marL="0" indent="0">
              <a:buNone/>
            </a:pP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466" y="699450"/>
            <a:ext cx="2336334" cy="166321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019" y="146876"/>
            <a:ext cx="857163" cy="1384183"/>
          </a:xfrm>
          <a:prstGeom prst="rect">
            <a:avLst/>
          </a:prstGeom>
        </p:spPr>
      </p:pic>
    </p:spTree>
    <p:extLst>
      <p:ext uri="{BB962C8B-B14F-4D97-AF65-F5344CB8AC3E}">
        <p14:creationId xmlns:p14="http://schemas.microsoft.com/office/powerpoint/2010/main" val="1990820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277318" y="1313856"/>
            <a:ext cx="8671810" cy="4857844"/>
          </a:xfrm>
        </p:spPr>
        <p:txBody>
          <a:bodyPr lIns="0">
            <a:normAutofit/>
          </a:bodyPr>
          <a:lstStyle/>
          <a:p>
            <a:pPr marL="0" indent="0">
              <a:buNone/>
            </a:pPr>
            <a:endParaRPr lang="en-US" sz="2400" dirty="0" smtClean="0">
              <a:latin typeface="Arial" panose="020B0604020202020204" pitchFamily="34" charset="0"/>
              <a:cs typeface="Arial" panose="020B0604020202020204" pitchFamily="34" charset="0"/>
            </a:endParaRPr>
          </a:p>
          <a:p>
            <a:endParaRPr lang="en-US" sz="1800" dirty="0">
              <a:solidFill>
                <a:srgbClr val="FF0000"/>
              </a:solidFill>
              <a:latin typeface="Arial" panose="020B0604020202020204" pitchFamily="34" charset="0"/>
              <a:cs typeface="Arial" panose="020B0604020202020204" pitchFamily="34" charset="0"/>
            </a:endParaRPr>
          </a:p>
          <a:p>
            <a:pPr marL="114300" indent="0">
              <a:buNone/>
            </a:pPr>
            <a:endParaRPr lang="en-US" sz="1800" dirty="0">
              <a:latin typeface="Arial" panose="020B0604020202020204" pitchFamily="34" charset="0"/>
              <a:cs typeface="Arial" panose="020B0604020202020204" pitchFamily="34" charset="0"/>
            </a:endParaRPr>
          </a:p>
          <a:p>
            <a:pPr marL="114300" indent="0">
              <a:buNone/>
            </a:pPr>
            <a:endParaRPr lang="en-US" sz="6200" dirty="0" smtClean="0">
              <a:latin typeface="Arial" panose="020B0604020202020204" pitchFamily="34" charset="0"/>
              <a:cs typeface="Arial" panose="020B0604020202020204" pitchFamily="34" charset="0"/>
            </a:endParaRPr>
          </a:p>
          <a:p>
            <a:pPr marL="114300" indent="0">
              <a:buNone/>
            </a:pPr>
            <a:r>
              <a:rPr lang="en-US" sz="6200" dirty="0" smtClean="0">
                <a:latin typeface="Arial" panose="020B0604020202020204" pitchFamily="34" charset="0"/>
                <a:cs typeface="Arial" panose="020B0604020202020204" pitchFamily="34" charset="0"/>
              </a:rPr>
              <a:t> </a:t>
            </a:r>
            <a:endParaRPr lang="en-US" sz="6200" dirty="0" smtClean="0">
              <a:latin typeface="Arial" panose="020B0604020202020204" pitchFamily="34" charset="0"/>
              <a:cs typeface="Arial" panose="020B0604020202020204" pitchFamily="34" charset="0"/>
            </a:endParaRPr>
          </a:p>
          <a:p>
            <a:pPr marL="457200" lvl="1" indent="0">
              <a:buNone/>
            </a:pPr>
            <a:endParaRPr lang="en-US" sz="3200" dirty="0">
              <a:latin typeface="Arial" panose="020B0604020202020204" pitchFamily="34" charset="0"/>
              <a:cs typeface="Arial" panose="020B0604020202020204" pitchFamily="34" charset="0"/>
            </a:endParaRPr>
          </a:p>
          <a:p>
            <a:pPr marL="457200" lvl="1" indent="0">
              <a:buNone/>
            </a:pPr>
            <a:r>
              <a:rPr lang="en-US" sz="3200" dirty="0" smtClean="0">
                <a:latin typeface="Arial"/>
                <a:cs typeface="Arial"/>
              </a:rPr>
              <a:t>		</a:t>
            </a:r>
            <a:endParaRPr lang="en-US" sz="3200" dirty="0">
              <a:latin typeface="Arial"/>
              <a:cs typeface="Arial"/>
            </a:endParaRPr>
          </a:p>
        </p:txBody>
      </p:sp>
      <p:sp>
        <p:nvSpPr>
          <p:cNvPr id="4" name="Title 8"/>
          <p:cNvSpPr>
            <a:spLocks noGrp="1"/>
          </p:cNvSpPr>
          <p:nvPr>
            <p:ph type="title"/>
          </p:nvPr>
        </p:nvSpPr>
        <p:spPr>
          <a:xfrm>
            <a:off x="457200" y="274638"/>
            <a:ext cx="8229600" cy="909585"/>
          </a:xfrm>
        </p:spPr>
        <p:txBody>
          <a:bodyPr>
            <a:noAutofit/>
          </a:bodyPr>
          <a:lstStyle/>
          <a:p>
            <a:pPr eaLnBrk="1" hangingPunct="1"/>
            <a:r>
              <a:rPr lang="en-US" altLang="en-US" sz="3200" dirty="0" smtClean="0">
                <a:solidFill>
                  <a:schemeClr val="tx2"/>
                </a:solidFill>
                <a:latin typeface="Arial" panose="020B0604020202020204" pitchFamily="34" charset="0"/>
                <a:cs typeface="Arial" panose="020B0604020202020204" pitchFamily="34" charset="0"/>
              </a:rPr>
              <a:t>Adult Education Disability Documentation Form</a:t>
            </a:r>
          </a:p>
        </p:txBody>
      </p:sp>
      <p:sp>
        <p:nvSpPr>
          <p:cNvPr id="2" name="Rectangle 1"/>
          <p:cNvSpPr/>
          <p:nvPr/>
        </p:nvSpPr>
        <p:spPr>
          <a:xfrm>
            <a:off x="922020" y="1128009"/>
            <a:ext cx="6728460" cy="4710585"/>
          </a:xfrm>
          <a:prstGeom prst="rect">
            <a:avLst/>
          </a:prstGeom>
        </p:spPr>
        <p:txBody>
          <a:bodyPr wrap="square">
            <a:spAutoFit/>
          </a:bodyPr>
          <a:lstStyle/>
          <a:p>
            <a:pPr algn="ctr">
              <a:lnSpc>
                <a:spcPct val="107000"/>
              </a:lnSpc>
              <a:spcAft>
                <a:spcPts val="800"/>
              </a:spcAft>
            </a:pP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100" b="1" dirty="0" smtClean="0">
                <a:latin typeface="Calibri" panose="020F0502020204030204" pitchFamily="34" charset="0"/>
                <a:ea typeface="Calibri" panose="020F0502020204030204" pitchFamily="34" charset="0"/>
                <a:cs typeface="Times New Roman" panose="02020603050405020304" pitchFamily="18" charset="0"/>
              </a:rPr>
              <a:t>Adult </a:t>
            </a:r>
            <a:r>
              <a:rPr lang="en-US" sz="1100" b="1" dirty="0">
                <a:latin typeface="Calibri" panose="020F0502020204030204" pitchFamily="34" charset="0"/>
                <a:ea typeface="Calibri" panose="020F0502020204030204" pitchFamily="34" charset="0"/>
                <a:cs typeface="Times New Roman" panose="02020603050405020304" pitchFamily="18" charset="0"/>
              </a:rPr>
              <a:t>Education Disability Documentation </a:t>
            </a:r>
            <a:r>
              <a:rPr lang="en-US" sz="1100" b="1" dirty="0" smtClean="0">
                <a:latin typeface="Calibri" panose="020F0502020204030204" pitchFamily="34" charset="0"/>
                <a:ea typeface="Calibri" panose="020F0502020204030204" pitchFamily="34" charset="0"/>
                <a:cs typeface="Times New Roman" panose="02020603050405020304" pitchFamily="18" charset="0"/>
              </a:rPr>
              <a:t>Form</a:t>
            </a:r>
            <a:r>
              <a:rPr lang="en-US" sz="1100" b="1" dirty="0">
                <a:latin typeface="Calibri" panose="020F0502020204030204" pitchFamily="34" charset="0"/>
                <a:ea typeface="Calibri" panose="020F0502020204030204" pitchFamily="34" charset="0"/>
                <a:cs typeface="Times New Roman" panose="02020603050405020304" pitchFamily="18" charset="0"/>
              </a:rPr>
              <a:t> </a:t>
            </a:r>
            <a:r>
              <a:rPr lang="en-US" sz="1100" b="1" dirty="0" smtClean="0">
                <a:latin typeface="Calibri" panose="020F0502020204030204" pitchFamily="34" charset="0"/>
                <a:ea typeface="Calibri" panose="020F0502020204030204" pitchFamily="34" charset="0"/>
                <a:cs typeface="Times New Roman" panose="02020603050405020304" pitchFamily="18" charset="0"/>
              </a:rPr>
              <a:t>   (DRAFT)</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Student Name:</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Student’s Disability</a:t>
            </a:r>
            <a:r>
              <a:rPr lang="en-US" sz="1100" dirty="0" smtClean="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Functional Limitations Resulting from Disability in Adult Education Environment:</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i="1" dirty="0">
                <a:latin typeface="Calibri" panose="020F0502020204030204" pitchFamily="34" charset="0"/>
                <a:ea typeface="Calibri" panose="020F0502020204030204" pitchFamily="34" charset="0"/>
                <a:cs typeface="Times New Roman" panose="02020603050405020304" pitchFamily="18" charset="0"/>
              </a:rPr>
              <a:t>Suggested</a:t>
            </a:r>
            <a:r>
              <a:rPr lang="en-US" sz="1100" dirty="0">
                <a:latin typeface="Calibri" panose="020F0502020204030204" pitchFamily="34" charset="0"/>
                <a:ea typeface="Calibri" panose="020F0502020204030204" pitchFamily="34" charset="0"/>
                <a:cs typeface="Times New Roman" panose="02020603050405020304" pitchFamily="18" charset="0"/>
              </a:rPr>
              <a:t> Accommodations to be utilized in the Adult Education Environment</a:t>
            </a:r>
            <a:r>
              <a:rPr lang="en-US" sz="11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smtClean="0">
                <a:latin typeface="Calibri" panose="020F0502020204030204" pitchFamily="34" charset="0"/>
                <a:ea typeface="Calibri" panose="020F0502020204030204" pitchFamily="34" charset="0"/>
                <a:cs typeface="Times New Roman" panose="02020603050405020304" pitchFamily="18" charset="0"/>
              </a:rPr>
              <a:t>Typed </a:t>
            </a:r>
            <a:r>
              <a:rPr lang="en-US" sz="1100" dirty="0">
                <a:latin typeface="Calibri" panose="020F0502020204030204" pitchFamily="34" charset="0"/>
                <a:ea typeface="Calibri" panose="020F0502020204030204" pitchFamily="34" charset="0"/>
                <a:cs typeface="Times New Roman" panose="02020603050405020304" pitchFamily="18" charset="0"/>
              </a:rPr>
              <a:t>name, Credential and Specialty of </a:t>
            </a:r>
            <a:r>
              <a:rPr lang="en-US" sz="1100" dirty="0" smtClean="0">
                <a:latin typeface="Calibri" panose="020F0502020204030204" pitchFamily="34" charset="0"/>
                <a:ea typeface="Calibri" panose="020F0502020204030204" pitchFamily="34" charset="0"/>
                <a:cs typeface="Times New Roman" panose="02020603050405020304" pitchFamily="18" charset="0"/>
              </a:rPr>
              <a:t>Practitioner:</a:t>
            </a: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Signature </a:t>
            </a:r>
            <a:r>
              <a:rPr lang="en-US" sz="1100" dirty="0">
                <a:latin typeface="Calibri" panose="020F0502020204030204" pitchFamily="34" charset="0"/>
                <a:ea typeface="Calibri" panose="020F0502020204030204" pitchFamily="34" charset="0"/>
                <a:cs typeface="Times New Roman" panose="02020603050405020304" pitchFamily="18" charset="0"/>
              </a:rPr>
              <a:t>and </a:t>
            </a:r>
            <a:r>
              <a:rPr lang="en-US" sz="1100" dirty="0" smtClean="0">
                <a:latin typeface="Calibri" panose="020F0502020204030204" pitchFamily="34" charset="0"/>
                <a:ea typeface="Calibri" panose="020F0502020204030204" pitchFamily="34" charset="0"/>
                <a:cs typeface="Times New Roman" panose="02020603050405020304" pitchFamily="18" charset="0"/>
              </a:rPr>
              <a:t>Date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smtClean="0">
                <a:latin typeface="Calibri" panose="020F0502020204030204" pitchFamily="34" charset="0"/>
                <a:ea typeface="Calibri" panose="020F0502020204030204" pitchFamily="34" charset="0"/>
                <a:cs typeface="Times New Roman" panose="02020603050405020304" pitchFamily="18" charset="0"/>
              </a:rPr>
              <a:t>Accommodations </a:t>
            </a:r>
            <a:r>
              <a:rPr lang="en-US" sz="1100" dirty="0">
                <a:latin typeface="Calibri" panose="020F0502020204030204" pitchFamily="34" charset="0"/>
                <a:ea typeface="Calibri" panose="020F0502020204030204" pitchFamily="34" charset="0"/>
                <a:cs typeface="Times New Roman" panose="02020603050405020304" pitchFamily="18" charset="0"/>
              </a:rPr>
              <a:t>Granted [please list</a:t>
            </a:r>
            <a:r>
              <a:rPr lang="en-US" sz="1100" dirty="0" smtClean="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Signature </a:t>
            </a:r>
            <a:r>
              <a:rPr lang="en-US" sz="1100" dirty="0">
                <a:latin typeface="Calibri" panose="020F0502020204030204" pitchFamily="34" charset="0"/>
                <a:ea typeface="Calibri" panose="020F0502020204030204" pitchFamily="34" charset="0"/>
                <a:cs typeface="Times New Roman" panose="02020603050405020304" pitchFamily="18" charset="0"/>
              </a:rPr>
              <a:t>of Disability Contact Person</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smtClean="0">
                <a:latin typeface="Calibri" panose="020F0502020204030204" pitchFamily="34" charset="0"/>
                <a:ea typeface="Calibri" panose="020F0502020204030204" pitchFamily="34" charset="0"/>
                <a:cs typeface="Times New Roman" panose="02020603050405020304" pitchFamily="18" charset="0"/>
              </a:rPr>
              <a:t>                                                                                                       Date Accommodations granted:</a:t>
            </a:r>
          </a:p>
          <a:p>
            <a:pPr>
              <a:lnSpc>
                <a:spcPct val="107000"/>
              </a:lnSpc>
              <a:spcAft>
                <a:spcPts val="80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Signature </a:t>
            </a:r>
            <a:r>
              <a:rPr lang="en-US" sz="1100" dirty="0">
                <a:latin typeface="Calibri" panose="020F0502020204030204" pitchFamily="34" charset="0"/>
                <a:ea typeface="Calibri" panose="020F0502020204030204" pitchFamily="34" charset="0"/>
                <a:cs typeface="Times New Roman" panose="02020603050405020304" pitchFamily="18" charset="0"/>
              </a:rPr>
              <a:t>of Adult Education Director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5630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277318" y="853440"/>
            <a:ext cx="8671810" cy="5120140"/>
          </a:xfrm>
        </p:spPr>
        <p:txBody>
          <a:bodyPr lIns="0">
            <a:normAutofit lnSpcReduction="10000"/>
          </a:bodyPr>
          <a:lstStyle/>
          <a:p>
            <a:pPr marL="0" indent="0">
              <a:buNone/>
            </a:pPr>
            <a:endParaRPr lang="en-US" sz="2400" dirty="0" smtClean="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College and Career Competency Instrument and Manual </a:t>
            </a:r>
            <a:r>
              <a:rPr lang="en-US" sz="2400" dirty="0">
                <a:latin typeface="Arial" panose="020B0604020202020204" pitchFamily="34" charset="0"/>
                <a:cs typeface="Arial" panose="020B0604020202020204" pitchFamily="34" charset="0"/>
              </a:rPr>
              <a:t>CASAS </a:t>
            </a:r>
            <a:r>
              <a:rPr lang="en-US" sz="2400" dirty="0" smtClean="0">
                <a:latin typeface="Arial" panose="020B0604020202020204" pitchFamily="34" charset="0"/>
                <a:cs typeface="Arial" panose="020B0604020202020204" pitchFamily="34" charset="0"/>
              </a:rPr>
              <a:t>has released the long-awaited </a:t>
            </a:r>
            <a:r>
              <a:rPr lang="en-US" sz="2400" dirty="0" smtClean="0">
                <a:latin typeface="Arial" panose="020B0604020202020204" pitchFamily="34" charset="0"/>
                <a:cs typeface="Arial" panose="020B0604020202020204" pitchFamily="34" charset="0"/>
              </a:rPr>
              <a:t>instrument </a:t>
            </a:r>
            <a:r>
              <a:rPr lang="en-US" sz="2400" dirty="0" smtClean="0">
                <a:latin typeface="Arial" panose="020B0604020202020204" pitchFamily="34" charset="0"/>
                <a:cs typeface="Arial" panose="020B0604020202020204" pitchFamily="34" charset="0"/>
              </a:rPr>
              <a:t>which </a:t>
            </a:r>
            <a:r>
              <a:rPr lang="en-US" sz="2400" dirty="0" smtClean="0">
                <a:latin typeface="Arial" panose="020B0604020202020204" pitchFamily="34" charset="0"/>
                <a:cs typeface="Arial" panose="020B0604020202020204" pitchFamily="34" charset="0"/>
              </a:rPr>
              <a:t>replaces the Individualized Competency tool.  Training was done via webinar by CASAS and also a face to face training was presented by Astrid Robitaille.  Another one will be scheduled for the spring.</a:t>
            </a:r>
          </a:p>
          <a:p>
            <a:r>
              <a:rPr lang="en-US" sz="2400" b="1" dirty="0" smtClean="0">
                <a:latin typeface="Arial" panose="020B0604020202020204" pitchFamily="34" charset="0"/>
                <a:cs typeface="Arial" panose="020B0604020202020204" pitchFamily="34" charset="0"/>
              </a:rPr>
              <a:t>NEDPC Conference!  February 1</a:t>
            </a:r>
            <a:r>
              <a:rPr lang="en-US" sz="2400" b="1" baseline="30000" dirty="0" smtClean="0">
                <a:latin typeface="Arial" panose="020B0604020202020204" pitchFamily="34" charset="0"/>
                <a:cs typeface="Arial" panose="020B0604020202020204" pitchFamily="34" charset="0"/>
              </a:rPr>
              <a:t>st</a:t>
            </a:r>
            <a:r>
              <a:rPr lang="en-US" sz="2400" b="1" dirty="0" smtClean="0">
                <a:latin typeface="Arial" panose="020B0604020202020204" pitchFamily="34" charset="0"/>
                <a:cs typeface="Arial" panose="020B0604020202020204" pitchFamily="34" charset="0"/>
              </a:rPr>
              <a:t> to 3</a:t>
            </a:r>
            <a:r>
              <a:rPr lang="en-US" sz="2400" b="1" baseline="30000" dirty="0" smtClean="0">
                <a:latin typeface="Arial" panose="020B0604020202020204" pitchFamily="34" charset="0"/>
                <a:cs typeface="Arial" panose="020B0604020202020204" pitchFamily="34" charset="0"/>
              </a:rPr>
              <a:t>rd</a:t>
            </a:r>
            <a:r>
              <a:rPr lang="en-US" sz="2400" b="1" dirty="0" smtClean="0">
                <a:latin typeface="Arial" panose="020B0604020202020204" pitchFamily="34" charset="0"/>
                <a:cs typeface="Arial" panose="020B0604020202020204" pitchFamily="34" charset="0"/>
              </a:rPr>
              <a:t> in Arlington, VA</a:t>
            </a:r>
          </a:p>
          <a:p>
            <a:pPr marL="0" indent="0">
              <a:buNone/>
            </a:pPr>
            <a:r>
              <a:rPr lang="en-US" sz="2400" b="1" dirty="0" smtClean="0">
                <a:latin typeface="Arial" panose="020B0604020202020204" pitchFamily="34" charset="0"/>
                <a:cs typeface="Arial" panose="020B0604020202020204" pitchFamily="34" charset="0"/>
              </a:rPr>
              <a:t>		For more information, contact Amy Shea at </a:t>
            </a:r>
          </a:p>
          <a:p>
            <a:pPr marL="0" indent="0">
              <a:buNone/>
            </a:pP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hlinkClick r:id="rId3"/>
              </a:rPr>
              <a:t>amy.shea@aded.Naugatuck.k12.ct.us</a:t>
            </a:r>
            <a:endParaRPr lang="en-US" sz="2400" b="1" dirty="0" smtClean="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NEDP </a:t>
            </a:r>
            <a:r>
              <a:rPr lang="en-US" sz="2400" dirty="0">
                <a:latin typeface="Arial" panose="020B0604020202020204" pitchFamily="34" charset="0"/>
                <a:cs typeface="Arial" panose="020B0604020202020204" pitchFamily="34" charset="0"/>
              </a:rPr>
              <a:t>Refresher Training will be held on </a:t>
            </a:r>
            <a:r>
              <a:rPr lang="en-US" sz="2400" dirty="0" smtClean="0">
                <a:latin typeface="Arial" panose="020B0604020202020204" pitchFamily="34" charset="0"/>
                <a:cs typeface="Arial" panose="020B0604020202020204" pitchFamily="34" charset="0"/>
              </a:rPr>
              <a:t>Friday, February </a:t>
            </a:r>
            <a:r>
              <a:rPr lang="en-US" sz="2400" dirty="0">
                <a:latin typeface="Arial" panose="020B0604020202020204" pitchFamily="34" charset="0"/>
                <a:cs typeface="Arial" panose="020B0604020202020204" pitchFamily="34" charset="0"/>
              </a:rPr>
              <a:t>5, </a:t>
            </a:r>
            <a:r>
              <a:rPr lang="en-US" sz="2400" dirty="0" smtClean="0">
                <a:latin typeface="Arial" panose="020B0604020202020204" pitchFamily="34" charset="0"/>
                <a:cs typeface="Arial" panose="020B0604020202020204" pitchFamily="34" charset="0"/>
              </a:rPr>
              <a:t>2016, </a:t>
            </a:r>
            <a:r>
              <a:rPr lang="en-US" sz="2400" dirty="0">
                <a:latin typeface="Arial" panose="020B0604020202020204" pitchFamily="34" charset="0"/>
                <a:cs typeface="Arial" panose="020B0604020202020204" pitchFamily="34" charset="0"/>
              </a:rPr>
              <a:t>at </a:t>
            </a:r>
            <a:r>
              <a:rPr lang="en-US" sz="2400" dirty="0" smtClean="0">
                <a:latin typeface="Arial" panose="020B0604020202020204" pitchFamily="34" charset="0"/>
                <a:cs typeface="Arial" panose="020B0604020202020204" pitchFamily="34" charset="0"/>
              </a:rPr>
              <a:t>CREC/Coltsville. Please register </a:t>
            </a:r>
            <a:r>
              <a:rPr lang="en-US" sz="2400" dirty="0">
                <a:latin typeface="Arial" panose="020B0604020202020204" pitchFamily="34" charset="0"/>
                <a:cs typeface="Arial" panose="020B0604020202020204" pitchFamily="34" charset="0"/>
              </a:rPr>
              <a:t>using </a:t>
            </a:r>
            <a:r>
              <a:rPr lang="en-US" sz="2400" dirty="0" smtClean="0">
                <a:latin typeface="Arial" panose="020B0604020202020204" pitchFamily="34" charset="0"/>
                <a:cs typeface="Arial" panose="020B0604020202020204" pitchFamily="34" charset="0"/>
              </a:rPr>
              <a:t>Protraxx  </a:t>
            </a:r>
            <a:r>
              <a:rPr lang="en-US" sz="1800" u="sng" dirty="0">
                <a:solidFill>
                  <a:srgbClr val="FF0000"/>
                </a:solidFill>
                <a:latin typeface="Arial" panose="020B0604020202020204" pitchFamily="34" charset="0"/>
                <a:cs typeface="Arial" panose="020B0604020202020204" pitchFamily="34" charset="0"/>
                <a:hlinkClick r:id="rId4"/>
              </a:rPr>
              <a:t>http://</a:t>
            </a:r>
            <a:r>
              <a:rPr lang="en-US" sz="1800" u="sng" dirty="0" smtClean="0">
                <a:solidFill>
                  <a:srgbClr val="FF0000"/>
                </a:solidFill>
                <a:latin typeface="Arial" panose="020B0604020202020204" pitchFamily="34" charset="0"/>
                <a:cs typeface="Arial" panose="020B0604020202020204" pitchFamily="34" charset="0"/>
                <a:hlinkClick r:id="rId4"/>
              </a:rPr>
              <a:t>www.crec.org/events/index.php</a:t>
            </a:r>
            <a:r>
              <a:rPr lang="en-US" sz="1800" u="sng" dirty="0" smtClean="0">
                <a:solidFill>
                  <a:srgbClr val="FF0000"/>
                </a:solidFill>
                <a:latin typeface="Arial" panose="020B0604020202020204" pitchFamily="34" charset="0"/>
                <a:cs typeface="Arial" panose="020B0604020202020204" pitchFamily="34" charset="0"/>
              </a:rPr>
              <a:t> </a:t>
            </a:r>
            <a:endParaRPr lang="en-US" sz="1800" dirty="0">
              <a:solidFill>
                <a:srgbClr val="FF0000"/>
              </a:solidFill>
              <a:latin typeface="Arial" panose="020B0604020202020204" pitchFamily="34" charset="0"/>
              <a:cs typeface="Arial" panose="020B0604020202020204" pitchFamily="34" charset="0"/>
            </a:endParaRPr>
          </a:p>
          <a:p>
            <a:pPr marL="114300" indent="0">
              <a:buNone/>
            </a:pPr>
            <a:endParaRPr lang="en-US" sz="1800" dirty="0">
              <a:latin typeface="Arial" panose="020B0604020202020204" pitchFamily="34" charset="0"/>
              <a:cs typeface="Arial" panose="020B0604020202020204" pitchFamily="34" charset="0"/>
            </a:endParaRPr>
          </a:p>
          <a:p>
            <a:pPr marL="114300" indent="0">
              <a:buNone/>
            </a:pPr>
            <a:endParaRPr lang="en-US" sz="6200" dirty="0" smtClean="0">
              <a:latin typeface="Arial" panose="020B0604020202020204" pitchFamily="34" charset="0"/>
              <a:cs typeface="Arial" panose="020B0604020202020204" pitchFamily="34" charset="0"/>
            </a:endParaRPr>
          </a:p>
          <a:p>
            <a:pPr marL="457200"/>
            <a:endParaRPr lang="en-US" sz="6200" dirty="0" smtClean="0">
              <a:latin typeface="Arial" panose="020B0604020202020204" pitchFamily="34" charset="0"/>
              <a:cs typeface="Arial" panose="020B0604020202020204" pitchFamily="34" charset="0"/>
            </a:endParaRPr>
          </a:p>
          <a:p>
            <a:pPr marL="457200" lvl="1" indent="0">
              <a:buNone/>
            </a:pPr>
            <a:endParaRPr lang="en-US" sz="3200" dirty="0">
              <a:latin typeface="Arial" panose="020B0604020202020204" pitchFamily="34" charset="0"/>
              <a:cs typeface="Arial" panose="020B0604020202020204" pitchFamily="34" charset="0"/>
            </a:endParaRPr>
          </a:p>
          <a:p>
            <a:pPr marL="457200" lvl="1" indent="0">
              <a:buNone/>
            </a:pPr>
            <a:endParaRPr lang="en-US" sz="3200" dirty="0">
              <a:latin typeface="Arial"/>
              <a:cs typeface="Arial"/>
            </a:endParaRPr>
          </a:p>
        </p:txBody>
      </p:sp>
      <p:sp>
        <p:nvSpPr>
          <p:cNvPr id="4" name="Title 8"/>
          <p:cNvSpPr>
            <a:spLocks noGrp="1"/>
          </p:cNvSpPr>
          <p:nvPr>
            <p:ph type="title"/>
          </p:nvPr>
        </p:nvSpPr>
        <p:spPr>
          <a:xfrm>
            <a:off x="457200" y="274638"/>
            <a:ext cx="8229600" cy="909585"/>
          </a:xfrm>
        </p:spPr>
        <p:txBody>
          <a:bodyPr>
            <a:normAutofit/>
          </a:bodyPr>
          <a:lstStyle/>
          <a:p>
            <a:pPr eaLnBrk="1" hangingPunct="1"/>
            <a:r>
              <a:rPr lang="en-US" altLang="en-US" sz="4000" dirty="0" smtClean="0">
                <a:solidFill>
                  <a:schemeClr val="tx2"/>
                </a:solidFill>
                <a:latin typeface="Arial" panose="020B0604020202020204" pitchFamily="34" charset="0"/>
                <a:cs typeface="Arial" panose="020B0604020202020204" pitchFamily="34" charset="0"/>
              </a:rPr>
              <a:t>NEDP Update</a:t>
            </a:r>
          </a:p>
        </p:txBody>
      </p:sp>
    </p:spTree>
    <p:extLst>
      <p:ext uri="{BB962C8B-B14F-4D97-AF65-F5344CB8AC3E}">
        <p14:creationId xmlns:p14="http://schemas.microsoft.com/office/powerpoint/2010/main" val="2703338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52188"/>
          </a:xfrm>
        </p:spPr>
        <p:txBody>
          <a:bodyPr>
            <a:normAutofit/>
          </a:bodyPr>
          <a:lstStyle/>
          <a:p>
            <a:r>
              <a:rPr lang="en-US" sz="4000" dirty="0">
                <a:solidFill>
                  <a:schemeClr val="tx2"/>
                </a:solidFill>
                <a:latin typeface="Arial"/>
                <a:cs typeface="Arial"/>
              </a:rPr>
              <a:t>GED </a:t>
            </a:r>
            <a:r>
              <a:rPr lang="en-US" sz="4000" dirty="0" smtClean="0">
                <a:solidFill>
                  <a:schemeClr val="tx2"/>
                </a:solidFill>
                <a:latin typeface="Arial"/>
                <a:cs typeface="Arial"/>
              </a:rPr>
              <a:t>Update continued</a:t>
            </a:r>
            <a:endParaRPr lang="en-US" sz="4000" dirty="0">
              <a:latin typeface="Arial"/>
              <a:cs typeface="Arial"/>
            </a:endParaRPr>
          </a:p>
        </p:txBody>
      </p:sp>
      <p:sp>
        <p:nvSpPr>
          <p:cNvPr id="6" name="Content Placeholder 5"/>
          <p:cNvSpPr>
            <a:spLocks noGrp="1"/>
          </p:cNvSpPr>
          <p:nvPr>
            <p:ph idx="1"/>
          </p:nvPr>
        </p:nvSpPr>
        <p:spPr>
          <a:xfrm>
            <a:off x="457200" y="1161739"/>
            <a:ext cx="8229600" cy="4939258"/>
          </a:xfrm>
        </p:spPr>
        <p:txBody>
          <a:bodyPr>
            <a:normAutofit fontScale="85000" lnSpcReduction="20000"/>
          </a:bodyPr>
          <a:lstStyle/>
          <a:p>
            <a:pPr marL="0" indent="0" algn="ctr">
              <a:lnSpc>
                <a:spcPts val="2345"/>
              </a:lnSpc>
              <a:spcBef>
                <a:spcPts val="117"/>
              </a:spcBef>
              <a:buNone/>
            </a:pPr>
            <a:endParaRPr lang="en-US" sz="3600" b="1" dirty="0" smtClean="0">
              <a:latin typeface="Arial" panose="020B0604020202020204" pitchFamily="34" charset="0"/>
              <a:cs typeface="Arial" panose="020B0604020202020204" pitchFamily="34" charset="0"/>
            </a:endParaRPr>
          </a:p>
          <a:p>
            <a:pPr marL="0" indent="0" algn="ctr">
              <a:lnSpc>
                <a:spcPts val="2345"/>
              </a:lnSpc>
              <a:spcBef>
                <a:spcPts val="117"/>
              </a:spcBef>
              <a:buNone/>
            </a:pPr>
            <a:r>
              <a:rPr lang="en-US" sz="3600" b="1" dirty="0" smtClean="0">
                <a:latin typeface="Arial" panose="020B0604020202020204" pitchFamily="34" charset="0"/>
                <a:cs typeface="Arial" panose="020B0604020202020204" pitchFamily="34" charset="0"/>
              </a:rPr>
              <a:t>National Student Clearinghouse</a:t>
            </a:r>
          </a:p>
          <a:p>
            <a:pPr marL="0" indent="0" algn="ctr">
              <a:lnSpc>
                <a:spcPts val="2345"/>
              </a:lnSpc>
              <a:spcBef>
                <a:spcPts val="117"/>
              </a:spcBef>
              <a:buNone/>
            </a:pPr>
            <a:endParaRPr lang="en-US" sz="3300"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40,000 GED® graduates submitted for National Student Clearinghouse match</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Result: 35% of GED® graduates went on the post-secondary institutions within a year of passing the GED® test</a:t>
            </a:r>
          </a:p>
          <a:p>
            <a:pPr lvl="1"/>
            <a:r>
              <a:rPr lang="en-US" dirty="0" smtClean="0">
                <a:latin typeface="Arial" panose="020B0604020202020204" pitchFamily="34" charset="0"/>
                <a:cs typeface="Arial" panose="020B0604020202020204" pitchFamily="34" charset="0"/>
              </a:rPr>
              <a:t>75% in 2-year program</a:t>
            </a:r>
          </a:p>
          <a:p>
            <a:pPr lvl="1"/>
            <a:r>
              <a:rPr lang="en-US" dirty="0" smtClean="0">
                <a:latin typeface="Arial" panose="020B0604020202020204" pitchFamily="34" charset="0"/>
                <a:cs typeface="Arial" panose="020B0604020202020204" pitchFamily="34" charset="0"/>
              </a:rPr>
              <a:t>25% in 4 year program</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93% continue to be enrolled</a:t>
            </a:r>
          </a:p>
          <a:p>
            <a:r>
              <a:rPr lang="en-US" dirty="0" smtClean="0">
                <a:latin typeface="Arial" panose="020B0604020202020204" pitchFamily="34" charset="0"/>
                <a:cs typeface="Arial" panose="020B0604020202020204" pitchFamily="34" charset="0"/>
              </a:rPr>
              <a:t>The mean scaled score of students going on to PSE is ~158-160</a:t>
            </a:r>
            <a:endParaRPr lang="en-US" dirty="0">
              <a:latin typeface="Arial" panose="020B0604020202020204" pitchFamily="34" charset="0"/>
              <a:cs typeface="Arial" panose="020B0604020202020204" pitchFamily="34" charset="0"/>
            </a:endParaRPr>
          </a:p>
          <a:p>
            <a:pPr marL="0" indent="0">
              <a:lnSpc>
                <a:spcPts val="2345"/>
              </a:lnSpc>
              <a:spcBef>
                <a:spcPts val="117"/>
              </a:spcBef>
              <a:buNone/>
            </a:pPr>
            <a:endParaRPr lang="en-US" sz="27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4213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87100"/>
          </a:xfrm>
        </p:spPr>
        <p:txBody>
          <a:bodyPr>
            <a:normAutofit/>
          </a:bodyPr>
          <a:lstStyle/>
          <a:p>
            <a:r>
              <a:rPr lang="en-US" sz="4000" dirty="0" smtClean="0">
                <a:solidFill>
                  <a:schemeClr val="tx2"/>
                </a:solidFill>
                <a:latin typeface="Arial"/>
                <a:cs typeface="Arial"/>
              </a:rPr>
              <a:t>Agenda</a:t>
            </a:r>
            <a:endParaRPr lang="en-US" sz="4000" dirty="0">
              <a:solidFill>
                <a:schemeClr val="tx2"/>
              </a:solidFill>
              <a:latin typeface="Arial"/>
              <a:cs typeface="Arial"/>
            </a:endParaRPr>
          </a:p>
        </p:txBody>
      </p:sp>
      <p:sp>
        <p:nvSpPr>
          <p:cNvPr id="6" name="Content Placeholder 5"/>
          <p:cNvSpPr>
            <a:spLocks noGrp="1"/>
          </p:cNvSpPr>
          <p:nvPr>
            <p:ph idx="1"/>
          </p:nvPr>
        </p:nvSpPr>
        <p:spPr>
          <a:xfrm>
            <a:off x="1004341" y="1297459"/>
            <a:ext cx="7682459" cy="5103341"/>
          </a:xfrm>
        </p:spPr>
        <p:txBody>
          <a:bodyPr anchor="ctr">
            <a:normAutofit lnSpcReduction="10000"/>
          </a:bodyPr>
          <a:lstStyle/>
          <a:p>
            <a:r>
              <a:rPr lang="en-US" sz="3000" dirty="0" smtClean="0">
                <a:latin typeface="Arial" panose="020B0604020202020204" pitchFamily="34" charset="0"/>
                <a:cs typeface="Arial" panose="020B0604020202020204" pitchFamily="34" charset="0"/>
              </a:rPr>
              <a:t>Welcome/Introductions</a:t>
            </a:r>
          </a:p>
          <a:p>
            <a:r>
              <a:rPr lang="en-US" sz="3000" dirty="0" smtClean="0">
                <a:latin typeface="Arial" panose="020B0604020202020204" pitchFamily="34" charset="0"/>
                <a:cs typeface="Arial" panose="020B0604020202020204" pitchFamily="34" charset="0"/>
              </a:rPr>
              <a:t>Energize CT Center Welcome</a:t>
            </a:r>
            <a:endParaRPr lang="en-US" sz="3000" dirty="0" smtClean="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Connecticut State Department of Education Updates</a:t>
            </a:r>
          </a:p>
          <a:p>
            <a:r>
              <a:rPr lang="en-US" sz="3000" dirty="0" smtClean="0">
                <a:latin typeface="Arial" panose="020B0604020202020204" pitchFamily="34" charset="0"/>
                <a:cs typeface="Arial" panose="020B0604020202020204" pitchFamily="34" charset="0"/>
              </a:rPr>
              <a:t>Connecticut </a:t>
            </a:r>
            <a:r>
              <a:rPr lang="en-US" sz="3000" dirty="0">
                <a:latin typeface="Arial" panose="020B0604020202020204" pitchFamily="34" charset="0"/>
                <a:cs typeface="Arial" panose="020B0604020202020204" pitchFamily="34" charset="0"/>
              </a:rPr>
              <a:t>Association for Adult </a:t>
            </a:r>
            <a:r>
              <a:rPr lang="en-US" sz="3000" dirty="0" smtClean="0">
                <a:latin typeface="Arial" panose="020B0604020202020204" pitchFamily="34" charset="0"/>
                <a:cs typeface="Arial" panose="020B0604020202020204" pitchFamily="34" charset="0"/>
              </a:rPr>
              <a:t>and Continuing </a:t>
            </a:r>
            <a:r>
              <a:rPr lang="en-US" sz="3000" dirty="0">
                <a:latin typeface="Arial" panose="020B0604020202020204" pitchFamily="34" charset="0"/>
                <a:cs typeface="Arial" panose="020B0604020202020204" pitchFamily="34" charset="0"/>
              </a:rPr>
              <a:t>Education (CAACE</a:t>
            </a:r>
            <a:r>
              <a:rPr lang="en-US" sz="3000" dirty="0" smtClean="0">
                <a:latin typeface="Arial" panose="020B0604020202020204" pitchFamily="34" charset="0"/>
                <a:cs typeface="Arial" panose="020B0604020202020204" pitchFamily="34" charset="0"/>
              </a:rPr>
              <a:t>)</a:t>
            </a:r>
          </a:p>
          <a:p>
            <a:r>
              <a:rPr lang="en-US" sz="3000" dirty="0">
                <a:latin typeface="Arial" panose="020B0604020202020204" pitchFamily="34" charset="0"/>
                <a:cs typeface="Arial" panose="020B0604020202020204" pitchFamily="34" charset="0"/>
              </a:rPr>
              <a:t>ATDN Professional Development </a:t>
            </a:r>
            <a:r>
              <a:rPr lang="en-US" sz="3000" dirty="0" smtClean="0">
                <a:latin typeface="Arial" panose="020B0604020202020204" pitchFamily="34" charset="0"/>
                <a:cs typeface="Arial" panose="020B0604020202020204" pitchFamily="34" charset="0"/>
              </a:rPr>
              <a:t>Updates</a:t>
            </a:r>
          </a:p>
          <a:p>
            <a:r>
              <a:rPr lang="en-US" sz="3000" dirty="0">
                <a:latin typeface="Arial" panose="020B0604020202020204" pitchFamily="34" charset="0"/>
                <a:cs typeface="Arial" panose="020B0604020202020204" pitchFamily="34" charset="0"/>
              </a:rPr>
              <a:t>College and Career Readiness </a:t>
            </a:r>
            <a:r>
              <a:rPr lang="en-US" sz="3000" dirty="0" smtClean="0">
                <a:latin typeface="Arial" panose="020B0604020202020204" pitchFamily="34" charset="0"/>
                <a:cs typeface="Arial" panose="020B0604020202020204" pitchFamily="34" charset="0"/>
              </a:rPr>
              <a:t>Standards</a:t>
            </a:r>
          </a:p>
          <a:p>
            <a:r>
              <a:rPr lang="en-US" sz="3000" dirty="0" smtClean="0">
                <a:latin typeface="Arial" panose="020B0604020202020204" pitchFamily="34" charset="0"/>
                <a:cs typeface="Arial" panose="020B0604020202020204" pitchFamily="34" charset="0"/>
              </a:rPr>
              <a:t>CT </a:t>
            </a:r>
            <a:r>
              <a:rPr lang="en-US" sz="3000" dirty="0">
                <a:latin typeface="Arial" panose="020B0604020202020204" pitchFamily="34" charset="0"/>
                <a:cs typeface="Arial" panose="020B0604020202020204" pitchFamily="34" charset="0"/>
              </a:rPr>
              <a:t>Adult Virtual High School (CTAVHS</a:t>
            </a:r>
            <a:r>
              <a:rPr lang="en-US" sz="3000" dirty="0" smtClean="0">
                <a:latin typeface="Arial" panose="020B0604020202020204" pitchFamily="34" charset="0"/>
                <a:cs typeface="Arial" panose="020B0604020202020204" pitchFamily="34" charset="0"/>
              </a:rPr>
              <a:t>)</a:t>
            </a:r>
          </a:p>
          <a:p>
            <a:r>
              <a:rPr lang="en-US" sz="3000" dirty="0" smtClean="0">
                <a:latin typeface="Arial" panose="020B0604020202020204" pitchFamily="34" charset="0"/>
                <a:cs typeface="Arial" panose="020B0604020202020204" pitchFamily="34" charset="0"/>
              </a:rPr>
              <a:t>CARS Updates</a:t>
            </a:r>
          </a:p>
          <a:p>
            <a:endParaRPr lang="en-US" sz="2000"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74638"/>
            <a:ext cx="2793535" cy="1022821"/>
          </a:xfrm>
          <a:prstGeom prst="rect">
            <a:avLst/>
          </a:prstGeom>
        </p:spPr>
      </p:pic>
    </p:spTree>
    <p:extLst>
      <p:ext uri="{BB962C8B-B14F-4D97-AF65-F5344CB8AC3E}">
        <p14:creationId xmlns:p14="http://schemas.microsoft.com/office/powerpoint/2010/main" val="3812623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7411" y="1920895"/>
            <a:ext cx="7788442" cy="3934410"/>
          </a:xfrm>
          <a:prstGeom prst="rect">
            <a:avLst/>
          </a:prstGeom>
        </p:spPr>
        <p:txBody>
          <a:bodyPr wrap="square">
            <a:spAutoFit/>
          </a:bodyPr>
          <a:lstStyle/>
          <a:p>
            <a:pPr marL="298450" marR="57150" indent="-285750">
              <a:lnSpc>
                <a:spcPts val="3165"/>
              </a:lnSpc>
              <a:spcBef>
                <a:spcPts val="158"/>
              </a:spcBef>
              <a:buFont typeface="Arial" panose="020B0604020202020204" pitchFamily="34" charset="0"/>
              <a:buChar char="•"/>
            </a:pPr>
            <a:r>
              <a:rPr lang="en-US" sz="2400" dirty="0">
                <a:latin typeface="Arial" panose="020B0604020202020204" pitchFamily="34" charset="0"/>
                <a:cs typeface="Arial" panose="020B0604020202020204" pitchFamily="34" charset="0"/>
              </a:rPr>
              <a:t>Currently working with four major employers and thousands of students </a:t>
            </a:r>
            <a:endParaRPr lang="en-US" sz="2400" dirty="0" smtClean="0">
              <a:latin typeface="Arial" panose="020B0604020202020204" pitchFamily="34" charset="0"/>
              <a:cs typeface="Arial" panose="020B0604020202020204" pitchFamily="34" charset="0"/>
            </a:endParaRPr>
          </a:p>
          <a:p>
            <a:pPr marL="12700" marR="57150">
              <a:lnSpc>
                <a:spcPts val="3165"/>
              </a:lnSpc>
              <a:spcBef>
                <a:spcPts val="158"/>
              </a:spcBef>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a:t>
            </a:r>
            <a:r>
              <a:rPr lang="en-US" sz="2400" dirty="0" err="1">
                <a:latin typeface="Arial" panose="020B0604020202020204" pitchFamily="34" charset="0"/>
                <a:cs typeface="Arial" panose="020B0604020202020204" pitchFamily="34" charset="0"/>
              </a:rPr>
              <a:t>GEDWorks</a:t>
            </a:r>
            <a:r>
              <a:rPr lang="en-US" sz="2400" dirty="0">
                <a:latin typeface="Arial" panose="020B0604020202020204" pitchFamily="34" charset="0"/>
                <a:cs typeface="Arial" panose="020B0604020202020204" pitchFamily="34" charset="0"/>
              </a:rPr>
              <a:t>™ program includes the tools a student needs to successfully prepare for and pass the GED® test. Students are provided access to a GED Advisor™, online and/or print GED® study materials, and connections to local adult education programs, practice tests, GED® test attempts, and more.</a:t>
            </a:r>
          </a:p>
        </p:txBody>
      </p:sp>
      <p:pic>
        <p:nvPicPr>
          <p:cNvPr id="3" name="Picture 2"/>
          <p:cNvPicPr>
            <a:picLocks noChangeAspect="1"/>
          </p:cNvPicPr>
          <p:nvPr/>
        </p:nvPicPr>
        <p:blipFill>
          <a:blip r:embed="rId3"/>
          <a:stretch>
            <a:fillRect/>
          </a:stretch>
        </p:blipFill>
        <p:spPr>
          <a:xfrm>
            <a:off x="84972" y="0"/>
            <a:ext cx="3343275" cy="1957137"/>
          </a:xfrm>
          <a:prstGeom prst="rect">
            <a:avLst/>
          </a:prstGeom>
        </p:spPr>
      </p:pic>
      <p:pic>
        <p:nvPicPr>
          <p:cNvPr id="7" name="Picture 6"/>
          <p:cNvPicPr>
            <a:picLocks noChangeAspect="1"/>
          </p:cNvPicPr>
          <p:nvPr/>
        </p:nvPicPr>
        <p:blipFill>
          <a:blip r:embed="rId4"/>
          <a:stretch>
            <a:fillRect/>
          </a:stretch>
        </p:blipFill>
        <p:spPr>
          <a:xfrm>
            <a:off x="6007608" y="282240"/>
            <a:ext cx="2667000" cy="981075"/>
          </a:xfrm>
          <a:prstGeom prst="rect">
            <a:avLst/>
          </a:prstGeom>
        </p:spPr>
      </p:pic>
      <p:pic>
        <p:nvPicPr>
          <p:cNvPr id="8" name="Picture 7"/>
          <p:cNvPicPr>
            <a:picLocks noChangeAspect="1"/>
          </p:cNvPicPr>
          <p:nvPr/>
        </p:nvPicPr>
        <p:blipFill>
          <a:blip r:embed="rId5"/>
          <a:stretch>
            <a:fillRect/>
          </a:stretch>
        </p:blipFill>
        <p:spPr>
          <a:xfrm>
            <a:off x="4435983" y="177464"/>
            <a:ext cx="1571625" cy="1190625"/>
          </a:xfrm>
          <a:prstGeom prst="rect">
            <a:avLst/>
          </a:prstGeom>
        </p:spPr>
      </p:pic>
    </p:spTree>
    <p:extLst>
      <p:ext uri="{BB962C8B-B14F-4D97-AF65-F5344CB8AC3E}">
        <p14:creationId xmlns:p14="http://schemas.microsoft.com/office/powerpoint/2010/main" val="1883759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79801"/>
          </a:xfrm>
        </p:spPr>
        <p:txBody>
          <a:bodyPr>
            <a:normAutofit fontScale="90000"/>
          </a:bodyPr>
          <a:lstStyle/>
          <a:p>
            <a:r>
              <a:rPr lang="en-US" sz="4000" dirty="0">
                <a:solidFill>
                  <a:schemeClr val="tx2"/>
                </a:solidFill>
                <a:latin typeface="Arial"/>
                <a:cs typeface="Arial"/>
              </a:rPr>
              <a:t>GEDWorks™ and Adult </a:t>
            </a:r>
            <a:r>
              <a:rPr lang="en-US" sz="4000" dirty="0" smtClean="0">
                <a:solidFill>
                  <a:schemeClr val="tx2"/>
                </a:solidFill>
                <a:latin typeface="Arial"/>
                <a:cs typeface="Arial"/>
              </a:rPr>
              <a:t>Ed continued</a:t>
            </a:r>
            <a:endParaRPr lang="en-US" sz="4000" dirty="0">
              <a:latin typeface="Arial"/>
              <a:cs typeface="Arial"/>
            </a:endParaRPr>
          </a:p>
        </p:txBody>
      </p:sp>
      <p:sp>
        <p:nvSpPr>
          <p:cNvPr id="3" name="Rectangle 2"/>
          <p:cNvSpPr/>
          <p:nvPr/>
        </p:nvSpPr>
        <p:spPr>
          <a:xfrm>
            <a:off x="737936" y="1276995"/>
            <a:ext cx="7563853" cy="4524315"/>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For </a:t>
            </a:r>
            <a:r>
              <a:rPr lang="en-US" sz="2400" dirty="0">
                <a:latin typeface="Arial" panose="020B0604020202020204" pitchFamily="34" charset="0"/>
                <a:cs typeface="Arial" panose="020B0604020202020204" pitchFamily="34" charset="0"/>
              </a:rPr>
              <a:t>the past year, Walmart employees were able to participate in </a:t>
            </a:r>
            <a:r>
              <a:rPr lang="en-US" sz="2400" dirty="0" err="1">
                <a:latin typeface="Arial" panose="020B0604020202020204" pitchFamily="34" charset="0"/>
                <a:cs typeface="Arial" panose="020B0604020202020204" pitchFamily="34" charset="0"/>
              </a:rPr>
              <a:t>GEDWorks</a:t>
            </a:r>
            <a:r>
              <a:rPr lang="en-US" sz="2400" dirty="0">
                <a:latin typeface="Arial" panose="020B0604020202020204" pitchFamily="34" charset="0"/>
                <a:cs typeface="Arial" panose="020B0604020202020204" pitchFamily="34" charset="0"/>
              </a:rPr>
              <a:t>™. Now, even more adults will be eligible through this program</a:t>
            </a:r>
            <a:r>
              <a:rPr lang="en-US" sz="24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If you have a current student who is a benefits-eligible family member of a Walmart employee, they </a:t>
            </a:r>
            <a:r>
              <a:rPr lang="en-US" sz="2400" dirty="0" smtClean="0">
                <a:latin typeface="Arial" panose="020B0604020202020204" pitchFamily="34" charset="0"/>
                <a:cs typeface="Arial" panose="020B0604020202020204" pitchFamily="34" charset="0"/>
              </a:rPr>
              <a:t>must:</a:t>
            </a:r>
          </a:p>
          <a:p>
            <a:pPr marL="800100" lvl="1"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register </a:t>
            </a:r>
            <a:r>
              <a:rPr lang="en-US" sz="2400" dirty="0">
                <a:latin typeface="Arial" panose="020B0604020202020204" pitchFamily="34" charset="0"/>
                <a:cs typeface="Arial" panose="020B0604020202020204" pitchFamily="34" charset="0"/>
              </a:rPr>
              <a:t>on </a:t>
            </a:r>
            <a:r>
              <a:rPr lang="en-US" sz="2400" dirty="0">
                <a:latin typeface="Arial" panose="020B0604020202020204" pitchFamily="34" charset="0"/>
                <a:cs typeface="Arial" panose="020B0604020202020204" pitchFamily="34" charset="0"/>
                <a:hlinkClick r:id="rId3"/>
              </a:rPr>
              <a:t>GED.com</a:t>
            </a:r>
            <a:r>
              <a:rPr lang="en-US" sz="2400" dirty="0">
                <a:latin typeface="Arial" panose="020B0604020202020204" pitchFamily="34" charset="0"/>
                <a:cs typeface="Arial" panose="020B0604020202020204" pitchFamily="34" charset="0"/>
              </a:rPr>
              <a:t> (or update their existing </a:t>
            </a:r>
            <a:r>
              <a:rPr lang="en-US" sz="2400" dirty="0" smtClean="0">
                <a:latin typeface="Arial" panose="020B0604020202020204" pitchFamily="34" charset="0"/>
                <a:cs typeface="Arial" panose="020B0604020202020204" pitchFamily="34" charset="0"/>
              </a:rPr>
              <a:t>account);</a:t>
            </a:r>
          </a:p>
          <a:p>
            <a:pPr marL="800100" lvl="1"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select </a:t>
            </a:r>
            <a:r>
              <a:rPr lang="en-US" sz="2400" dirty="0">
                <a:latin typeface="Arial" panose="020B0604020202020204" pitchFamily="34" charset="0"/>
                <a:cs typeface="Arial" panose="020B0604020202020204" pitchFamily="34" charset="0"/>
              </a:rPr>
              <a:t>Walmart as their </a:t>
            </a:r>
            <a:r>
              <a:rPr lang="en-US" sz="2400" dirty="0" smtClean="0">
                <a:latin typeface="Arial" panose="020B0604020202020204" pitchFamily="34" charset="0"/>
                <a:cs typeface="Arial" panose="020B0604020202020204" pitchFamily="34" charset="0"/>
              </a:rPr>
              <a:t>employer; and</a:t>
            </a:r>
          </a:p>
          <a:p>
            <a:pPr marL="800100" lvl="1"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provide </a:t>
            </a:r>
            <a:r>
              <a:rPr lang="en-US" sz="2400" dirty="0">
                <a:latin typeface="Arial" panose="020B0604020202020204" pitchFamily="34" charset="0"/>
                <a:cs typeface="Arial" panose="020B0604020202020204" pitchFamily="34" charset="0"/>
              </a:rPr>
              <a:t>the store location and employee ID of their family member who works at Walmart.</a:t>
            </a:r>
          </a:p>
        </p:txBody>
      </p:sp>
    </p:spTree>
    <p:extLst>
      <p:ext uri="{BB962C8B-B14F-4D97-AF65-F5344CB8AC3E}">
        <p14:creationId xmlns:p14="http://schemas.microsoft.com/office/powerpoint/2010/main" val="3984945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52188"/>
          </a:xfrm>
        </p:spPr>
        <p:txBody>
          <a:bodyPr>
            <a:normAutofit/>
          </a:bodyPr>
          <a:lstStyle/>
          <a:p>
            <a:r>
              <a:rPr lang="en-US" sz="4000" dirty="0" err="1" smtClean="0">
                <a:solidFill>
                  <a:schemeClr val="tx2"/>
                </a:solidFill>
                <a:latin typeface="Arial"/>
                <a:cs typeface="Arial"/>
              </a:rPr>
              <a:t>GEDPrep</a:t>
            </a:r>
            <a:r>
              <a:rPr lang="en-US" sz="4000" dirty="0" smtClean="0">
                <a:solidFill>
                  <a:schemeClr val="tx2"/>
                </a:solidFill>
                <a:latin typeface="Arial"/>
                <a:cs typeface="Arial"/>
              </a:rPr>
              <a:t> Connect™</a:t>
            </a:r>
            <a:endParaRPr lang="en-US" sz="4000" dirty="0">
              <a:latin typeface="Arial"/>
              <a:cs typeface="Arial"/>
            </a:endParaRPr>
          </a:p>
        </p:txBody>
      </p:sp>
      <p:sp>
        <p:nvSpPr>
          <p:cNvPr id="6" name="Content Placeholder 5"/>
          <p:cNvSpPr>
            <a:spLocks noGrp="1"/>
          </p:cNvSpPr>
          <p:nvPr>
            <p:ph idx="1"/>
          </p:nvPr>
        </p:nvSpPr>
        <p:spPr>
          <a:xfrm>
            <a:off x="330200" y="1193800"/>
            <a:ext cx="8356600" cy="4940300"/>
          </a:xfrm>
        </p:spPr>
        <p:txBody>
          <a:bodyPr>
            <a:normAutofit fontScale="62500" lnSpcReduction="20000"/>
          </a:bodyPr>
          <a:lstStyle/>
          <a:p>
            <a:r>
              <a:rPr lang="en-US" sz="3300" dirty="0" err="1">
                <a:latin typeface="Arial" panose="020B0604020202020204" pitchFamily="34" charset="0"/>
                <a:cs typeface="Arial" panose="020B0604020202020204" pitchFamily="34" charset="0"/>
              </a:rPr>
              <a:t>GEDPrep</a:t>
            </a:r>
            <a:r>
              <a:rPr lang="en-US" sz="3300" dirty="0">
                <a:latin typeface="Arial" panose="020B0604020202020204" pitchFamily="34" charset="0"/>
                <a:cs typeface="Arial" panose="020B0604020202020204" pitchFamily="34" charset="0"/>
              </a:rPr>
              <a:t> Connect™ helps GED</a:t>
            </a:r>
            <a:r>
              <a:rPr lang="en-US" sz="3300" baseline="30000" dirty="0">
                <a:latin typeface="Arial" panose="020B0604020202020204" pitchFamily="34" charset="0"/>
                <a:cs typeface="Arial" panose="020B0604020202020204" pitchFamily="34" charset="0"/>
              </a:rPr>
              <a:t>®</a:t>
            </a:r>
            <a:r>
              <a:rPr lang="en-US" sz="3300" dirty="0">
                <a:latin typeface="Arial" panose="020B0604020202020204" pitchFamily="34" charset="0"/>
                <a:cs typeface="Arial" panose="020B0604020202020204" pitchFamily="34" charset="0"/>
              </a:rPr>
              <a:t> candidates find </a:t>
            </a:r>
            <a:r>
              <a:rPr lang="en-US" sz="3300" dirty="0" smtClean="0">
                <a:latin typeface="Arial" panose="020B0604020202020204" pitchFamily="34" charset="0"/>
                <a:cs typeface="Arial" panose="020B0604020202020204" pitchFamily="34" charset="0"/>
              </a:rPr>
              <a:t>Adult </a:t>
            </a:r>
            <a:r>
              <a:rPr lang="en-US" sz="3300" dirty="0">
                <a:latin typeface="Arial" panose="020B0604020202020204" pitchFamily="34" charset="0"/>
                <a:cs typeface="Arial" panose="020B0604020202020204" pitchFamily="34" charset="0"/>
              </a:rPr>
              <a:t>Education </a:t>
            </a:r>
            <a:r>
              <a:rPr lang="en-US" sz="3300" dirty="0" smtClean="0">
                <a:latin typeface="Arial" panose="020B0604020202020204" pitchFamily="34" charset="0"/>
                <a:cs typeface="Arial" panose="020B0604020202020204" pitchFamily="34" charset="0"/>
              </a:rPr>
              <a:t>Providers in their local area when </a:t>
            </a:r>
            <a:r>
              <a:rPr lang="en-US" sz="3300" dirty="0">
                <a:latin typeface="Arial" panose="020B0604020202020204" pitchFamily="34" charset="0"/>
                <a:cs typeface="Arial" panose="020B0604020202020204" pitchFamily="34" charset="0"/>
              </a:rPr>
              <a:t>they create their account on </a:t>
            </a:r>
            <a:r>
              <a:rPr lang="en-US" sz="3300" dirty="0">
                <a:latin typeface="Arial" panose="020B0604020202020204" pitchFamily="34" charset="0"/>
                <a:cs typeface="Arial" panose="020B0604020202020204" pitchFamily="34" charset="0"/>
                <a:hlinkClick r:id="rId3"/>
              </a:rPr>
              <a:t>GED.com</a:t>
            </a:r>
            <a:r>
              <a:rPr lang="en-US" sz="3300" dirty="0">
                <a:latin typeface="Arial" panose="020B0604020202020204" pitchFamily="34" charset="0"/>
                <a:cs typeface="Arial" panose="020B0604020202020204" pitchFamily="34" charset="0"/>
              </a:rPr>
              <a:t>. Furthermore, lists of GED</a:t>
            </a:r>
            <a:r>
              <a:rPr lang="en-US" sz="3300" baseline="30000" dirty="0">
                <a:latin typeface="Arial" panose="020B0604020202020204" pitchFamily="34" charset="0"/>
                <a:cs typeface="Arial" panose="020B0604020202020204" pitchFamily="34" charset="0"/>
              </a:rPr>
              <a:t>®</a:t>
            </a:r>
            <a:r>
              <a:rPr lang="en-US" sz="3300" dirty="0">
                <a:latin typeface="Arial" panose="020B0604020202020204" pitchFamily="34" charset="0"/>
                <a:cs typeface="Arial" panose="020B0604020202020204" pitchFamily="34" charset="0"/>
              </a:rPr>
              <a:t> candidates who express interest in a program will be shared with adult </a:t>
            </a:r>
            <a:r>
              <a:rPr lang="en-US" sz="3300" dirty="0" smtClean="0">
                <a:latin typeface="Arial" panose="020B0604020202020204" pitchFamily="34" charset="0"/>
                <a:cs typeface="Arial" panose="020B0604020202020204" pitchFamily="34" charset="0"/>
              </a:rPr>
              <a:t>educators.</a:t>
            </a:r>
          </a:p>
          <a:p>
            <a:endParaRPr lang="en-US" sz="3300" dirty="0">
              <a:latin typeface="Arial" panose="020B0604020202020204" pitchFamily="34" charset="0"/>
              <a:cs typeface="Arial" panose="020B0604020202020204" pitchFamily="34" charset="0"/>
            </a:endParaRPr>
          </a:p>
          <a:p>
            <a:r>
              <a:rPr lang="en-US" sz="3300" dirty="0">
                <a:latin typeface="Arial" panose="020B0604020202020204" pitchFamily="34" charset="0"/>
                <a:cs typeface="Arial" panose="020B0604020202020204" pitchFamily="34" charset="0"/>
              </a:rPr>
              <a:t>Adult Education </a:t>
            </a:r>
            <a:r>
              <a:rPr lang="en-US" sz="3300" dirty="0" smtClean="0">
                <a:latin typeface="Arial" panose="020B0604020202020204" pitchFamily="34" charset="0"/>
                <a:cs typeface="Arial" panose="020B0604020202020204" pitchFamily="34" charset="0"/>
              </a:rPr>
              <a:t>Providers </a:t>
            </a:r>
            <a:r>
              <a:rPr lang="en-US" sz="3300" dirty="0">
                <a:latin typeface="Arial" panose="020B0604020202020204" pitchFamily="34" charset="0"/>
                <a:cs typeface="Arial" panose="020B0604020202020204" pitchFamily="34" charset="0"/>
              </a:rPr>
              <a:t>will have access to data about active students and students interested in your program and will be able to connect more easily with testers and manage their progression through the GED® program.  </a:t>
            </a:r>
            <a:r>
              <a:rPr lang="en-US" sz="3300" dirty="0" err="1">
                <a:latin typeface="Arial" panose="020B0604020202020204" pitchFamily="34" charset="0"/>
                <a:cs typeface="Arial" panose="020B0604020202020204" pitchFamily="34" charset="0"/>
              </a:rPr>
              <a:t>GEDPrep</a:t>
            </a:r>
            <a:r>
              <a:rPr lang="en-US" sz="3300" dirty="0">
                <a:latin typeface="Arial" panose="020B0604020202020204" pitchFamily="34" charset="0"/>
                <a:cs typeface="Arial" panose="020B0604020202020204" pitchFamily="34" charset="0"/>
              </a:rPr>
              <a:t> Connect™ is able to identify additional information such as candidate testing results, GED Ready scores,  if potential candidates would like to be contacted, etc.  </a:t>
            </a:r>
          </a:p>
          <a:p>
            <a:pPr marL="0" indent="0">
              <a:buNone/>
            </a:pPr>
            <a:endParaRPr lang="en-US" sz="3300" dirty="0">
              <a:latin typeface="Arial" panose="020B0604020202020204" pitchFamily="34" charset="0"/>
              <a:cs typeface="Arial" panose="020B0604020202020204" pitchFamily="34" charset="0"/>
            </a:endParaRPr>
          </a:p>
          <a:p>
            <a:r>
              <a:rPr lang="en-US" sz="3300" dirty="0">
                <a:latin typeface="Arial" panose="020B0604020202020204" pitchFamily="34" charset="0"/>
                <a:cs typeface="Arial" panose="020B0604020202020204" pitchFamily="34" charset="0"/>
              </a:rPr>
              <a:t>Due to the confidentiality of this material, the </a:t>
            </a:r>
            <a:r>
              <a:rPr lang="en-US" sz="3300" dirty="0" err="1">
                <a:latin typeface="Arial" panose="020B0604020202020204" pitchFamily="34" charset="0"/>
                <a:cs typeface="Arial" panose="020B0604020202020204" pitchFamily="34" charset="0"/>
              </a:rPr>
              <a:t>CSDE</a:t>
            </a:r>
            <a:r>
              <a:rPr lang="en-US" sz="3300" dirty="0">
                <a:latin typeface="Arial" panose="020B0604020202020204" pitchFamily="34" charset="0"/>
                <a:cs typeface="Arial" panose="020B0604020202020204" pitchFamily="34" charset="0"/>
              </a:rPr>
              <a:t> is requesting all programs to identify </a:t>
            </a:r>
            <a:r>
              <a:rPr lang="en-US" sz="3300" b="1" u="sng" dirty="0">
                <a:latin typeface="Arial" panose="020B0604020202020204" pitchFamily="34" charset="0"/>
                <a:cs typeface="Arial" panose="020B0604020202020204" pitchFamily="34" charset="0"/>
              </a:rPr>
              <a:t>a maximum of 2 contact people</a:t>
            </a:r>
            <a:r>
              <a:rPr lang="en-US" sz="3300" dirty="0">
                <a:latin typeface="Arial" panose="020B0604020202020204" pitchFamily="34" charset="0"/>
                <a:cs typeface="Arial" panose="020B0604020202020204" pitchFamily="34" charset="0"/>
              </a:rPr>
              <a:t> to receive access to GED Manager.  </a:t>
            </a:r>
          </a:p>
        </p:txBody>
      </p:sp>
    </p:spTree>
    <p:extLst>
      <p:ext uri="{BB962C8B-B14F-4D97-AF65-F5344CB8AC3E}">
        <p14:creationId xmlns:p14="http://schemas.microsoft.com/office/powerpoint/2010/main" val="1891041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999" y="661987"/>
            <a:ext cx="8724539" cy="5395913"/>
          </a:xfrm>
          <a:prstGeom prst="rect">
            <a:avLst/>
          </a:prstGeom>
        </p:spPr>
      </p:pic>
    </p:spTree>
    <p:extLst>
      <p:ext uri="{BB962C8B-B14F-4D97-AF65-F5344CB8AC3E}">
        <p14:creationId xmlns:p14="http://schemas.microsoft.com/office/powerpoint/2010/main" val="2943736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9400" y="-47583"/>
            <a:ext cx="9258300" cy="6905583"/>
          </a:xfrm>
          <a:prstGeom prst="rect">
            <a:avLst/>
          </a:prstGeom>
        </p:spPr>
      </p:pic>
    </p:spTree>
    <p:extLst>
      <p:ext uri="{BB962C8B-B14F-4D97-AF65-F5344CB8AC3E}">
        <p14:creationId xmlns:p14="http://schemas.microsoft.com/office/powerpoint/2010/main" val="845794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49624"/>
          </a:xfrm>
        </p:spPr>
        <p:txBody>
          <a:bodyPr>
            <a:normAutofit/>
          </a:bodyPr>
          <a:lstStyle/>
          <a:p>
            <a:r>
              <a:rPr lang="en-US" sz="4000" dirty="0" smtClean="0">
                <a:solidFill>
                  <a:schemeClr val="tx2"/>
                </a:solidFill>
                <a:latin typeface="Arial"/>
                <a:cs typeface="Arial"/>
              </a:rPr>
              <a:t>CCS Updates</a:t>
            </a:r>
            <a:endParaRPr lang="en-US" sz="4000" dirty="0">
              <a:solidFill>
                <a:schemeClr val="tx2"/>
              </a:solidFill>
              <a:latin typeface="Arial"/>
              <a:cs typeface="Arial"/>
            </a:endParaRPr>
          </a:p>
        </p:txBody>
      </p:sp>
      <p:sp>
        <p:nvSpPr>
          <p:cNvPr id="4" name="Title 8"/>
          <p:cNvSpPr>
            <a:spLocks noGrp="1"/>
          </p:cNvSpPr>
          <p:nvPr>
            <p:ph idx="1"/>
          </p:nvPr>
        </p:nvSpPr>
        <p:spPr>
          <a:xfrm>
            <a:off x="714027" y="1280310"/>
            <a:ext cx="8132164" cy="4868820"/>
          </a:xfrm>
        </p:spPr>
        <p:txBody>
          <a:bodyPr>
            <a:noAutofit/>
          </a:bodyPr>
          <a:lstStyle/>
          <a:p>
            <a:pPr marL="0" indent="0">
              <a:buNone/>
            </a:pPr>
            <a:endParaRPr lang="en-US" altLang="en-US" sz="1200" dirty="0" smtClean="0">
              <a:latin typeface="Arial" panose="020B0604020202020204" pitchFamily="34" charset="0"/>
              <a:cs typeface="Arial" panose="020B0604020202020204" pitchFamily="34" charset="0"/>
            </a:endParaRPr>
          </a:p>
          <a:p>
            <a:r>
              <a:rPr lang="en-US" altLang="en-US" sz="2600" dirty="0" smtClean="0">
                <a:latin typeface="Arial" panose="020B0604020202020204" pitchFamily="34" charset="0"/>
                <a:cs typeface="Arial" panose="020B0604020202020204" pitchFamily="34" charset="0"/>
              </a:rPr>
              <a:t>The CSDE requires a signed </a:t>
            </a:r>
            <a:r>
              <a:rPr lang="en-US" altLang="en-US" sz="2600" i="1" dirty="0" smtClean="0">
                <a:latin typeface="Arial" panose="020B0604020202020204" pitchFamily="34" charset="0"/>
                <a:cs typeface="Arial" panose="020B0604020202020204" pitchFamily="34" charset="0"/>
              </a:rPr>
              <a:t>Confidentiality Statement Form </a:t>
            </a:r>
            <a:r>
              <a:rPr lang="en-US" altLang="en-US" sz="2600" dirty="0" smtClean="0">
                <a:latin typeface="Arial" panose="020B0604020202020204" pitchFamily="34" charset="0"/>
                <a:cs typeface="Arial" panose="020B0604020202020204" pitchFamily="34" charset="0"/>
              </a:rPr>
              <a:t>for anyone with access to CARS or GED Manager (e.g. Data Entry personnel, GED Registrars) </a:t>
            </a:r>
          </a:p>
          <a:p>
            <a:pPr lvl="1"/>
            <a:r>
              <a:rPr lang="en-US" altLang="en-US" sz="2200" dirty="0">
                <a:latin typeface="Arial" panose="020B0604020202020204" pitchFamily="34" charset="0"/>
                <a:cs typeface="Arial" panose="020B0604020202020204" pitchFamily="34" charset="0"/>
              </a:rPr>
              <a:t>Signed statements are to be maintained by the provider and available for review by the CSDE</a:t>
            </a:r>
          </a:p>
          <a:p>
            <a:pPr lvl="1"/>
            <a:r>
              <a:rPr lang="en-US" altLang="en-US" sz="2200" dirty="0" smtClean="0">
                <a:latin typeface="Arial" panose="020B0604020202020204" pitchFamily="34" charset="0"/>
                <a:cs typeface="Arial" panose="020B0604020202020204" pitchFamily="34" charset="0"/>
              </a:rPr>
              <a:t>If you need a copy of the </a:t>
            </a:r>
            <a:r>
              <a:rPr lang="en-US" altLang="en-US" sz="2200" i="1" dirty="0" smtClean="0">
                <a:latin typeface="Arial" panose="020B0604020202020204" pitchFamily="34" charset="0"/>
                <a:cs typeface="Arial" panose="020B0604020202020204" pitchFamily="34" charset="0"/>
              </a:rPr>
              <a:t>Confidentiality Statement Form</a:t>
            </a:r>
            <a:r>
              <a:rPr lang="en-US" altLang="en-US" sz="2200" dirty="0" smtClean="0">
                <a:latin typeface="Arial" panose="020B0604020202020204" pitchFamily="34" charset="0"/>
                <a:cs typeface="Arial" panose="020B0604020202020204" pitchFamily="34" charset="0"/>
              </a:rPr>
              <a:t> of if you any questions or concern regarding the form or who should sign it, please contact Sabrina Mancini at </a:t>
            </a:r>
            <a:r>
              <a:rPr lang="en-US" altLang="en-US" sz="2200" dirty="0" smtClean="0">
                <a:latin typeface="Arial" panose="020B0604020202020204" pitchFamily="34" charset="0"/>
                <a:cs typeface="Arial" panose="020B0604020202020204" pitchFamily="34" charset="0"/>
                <a:hlinkClick r:id="rId3"/>
              </a:rPr>
              <a:t>sabrina.mancini@ct.gov</a:t>
            </a:r>
            <a:endParaRPr lang="en-US" altLang="en-US" sz="2200" dirty="0" smtClean="0">
              <a:latin typeface="Arial" panose="020B0604020202020204" pitchFamily="34" charset="0"/>
              <a:cs typeface="Arial" panose="020B0604020202020204" pitchFamily="34" charset="0"/>
            </a:endParaRPr>
          </a:p>
          <a:p>
            <a:endParaRPr lang="en-US" altLang="en-US" sz="26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880" y="118590"/>
            <a:ext cx="1355836" cy="1005672"/>
          </a:xfrm>
          <a:prstGeom prst="rect">
            <a:avLst/>
          </a:prstGeom>
        </p:spPr>
      </p:pic>
    </p:spTree>
    <p:extLst>
      <p:ext uri="{BB962C8B-B14F-4D97-AF65-F5344CB8AC3E}">
        <p14:creationId xmlns:p14="http://schemas.microsoft.com/office/powerpoint/2010/main" val="2121520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49624"/>
          </a:xfrm>
        </p:spPr>
        <p:txBody>
          <a:bodyPr>
            <a:normAutofit/>
          </a:bodyPr>
          <a:lstStyle/>
          <a:p>
            <a:r>
              <a:rPr lang="en-US" sz="4000" dirty="0" smtClean="0">
                <a:solidFill>
                  <a:schemeClr val="tx2"/>
                </a:solidFill>
                <a:latin typeface="Arial"/>
                <a:cs typeface="Arial"/>
              </a:rPr>
              <a:t>CCS Updates</a:t>
            </a:r>
            <a:endParaRPr lang="en-US" sz="4000" dirty="0">
              <a:solidFill>
                <a:schemeClr val="tx2"/>
              </a:solidFill>
              <a:latin typeface="Arial"/>
              <a:cs typeface="Arial"/>
            </a:endParaRPr>
          </a:p>
        </p:txBody>
      </p:sp>
      <p:sp>
        <p:nvSpPr>
          <p:cNvPr id="4" name="Title 8"/>
          <p:cNvSpPr>
            <a:spLocks noGrp="1"/>
          </p:cNvSpPr>
          <p:nvPr>
            <p:ph idx="1"/>
          </p:nvPr>
        </p:nvSpPr>
        <p:spPr>
          <a:xfrm>
            <a:off x="714027" y="1280310"/>
            <a:ext cx="8132164" cy="4868820"/>
          </a:xfrm>
        </p:spPr>
        <p:txBody>
          <a:bodyPr>
            <a:noAutofit/>
          </a:bodyPr>
          <a:lstStyle/>
          <a:p>
            <a:r>
              <a:rPr lang="en-US" altLang="en-US" sz="2800" dirty="0"/>
              <a:t>CASAS e-test units cost </a:t>
            </a:r>
            <a:r>
              <a:rPr lang="en-US" altLang="en-US" sz="2800" dirty="0">
                <a:solidFill>
                  <a:srgbClr val="FF0000"/>
                </a:solidFill>
              </a:rPr>
              <a:t>$1.10 </a:t>
            </a:r>
            <a:r>
              <a:rPr lang="en-US" altLang="en-US" sz="2800" dirty="0"/>
              <a:t>for 2016-2017</a:t>
            </a:r>
          </a:p>
          <a:p>
            <a:endParaRPr lang="en-US" sz="2800" dirty="0"/>
          </a:p>
          <a:p>
            <a:r>
              <a:rPr lang="en-US" sz="2800" dirty="0" smtClean="0"/>
              <a:t>Although </a:t>
            </a:r>
            <a:r>
              <a:rPr lang="en-US" sz="2800" dirty="0"/>
              <a:t>you may not currently use </a:t>
            </a:r>
            <a:r>
              <a:rPr lang="en-US" sz="2800" u="sng" dirty="0">
                <a:hlinkClick r:id="rId3"/>
              </a:rPr>
              <a:t>CASAS </a:t>
            </a:r>
            <a:r>
              <a:rPr lang="en-US" sz="2800" u="sng" dirty="0" err="1">
                <a:hlinkClick r:id="rId3"/>
              </a:rPr>
              <a:t>eTests</a:t>
            </a:r>
            <a:r>
              <a:rPr lang="en-US" sz="2800" dirty="0"/>
              <a:t>, you are </a:t>
            </a:r>
            <a:r>
              <a:rPr lang="en-US" sz="2800" dirty="0" smtClean="0"/>
              <a:t>eligible </a:t>
            </a:r>
            <a:r>
              <a:rPr lang="en-US" sz="2800" dirty="0"/>
              <a:t>to purchase computer test administrations at the discounted price per the current MOU between CASAS and the Connecticut State Department of Education. The agreement also covers license and support to access the </a:t>
            </a:r>
            <a:r>
              <a:rPr lang="en-US" sz="2800" u="sng" dirty="0" err="1">
                <a:hlinkClick r:id="rId4"/>
              </a:rPr>
              <a:t>TOPSpro</a:t>
            </a:r>
            <a:r>
              <a:rPr lang="en-US" sz="2800" u="sng" dirty="0">
                <a:hlinkClick r:id="rId4"/>
              </a:rPr>
              <a:t> Enterprise</a:t>
            </a:r>
            <a:r>
              <a:rPr lang="en-US" sz="2800" dirty="0"/>
              <a:t> data management application (online or locally installed versions) through June 30, </a:t>
            </a:r>
            <a:r>
              <a:rPr lang="en-US" sz="2800" dirty="0" smtClean="0"/>
              <a:t>2017.</a:t>
            </a:r>
            <a:endParaRPr lang="en-US" sz="2800" dirty="0"/>
          </a:p>
          <a:p>
            <a:endParaRPr lang="en-US" altLang="en-US" sz="2600" dirty="0" smtClean="0">
              <a:solidFill>
                <a:srgbClr val="FFC000"/>
              </a:solidFill>
              <a:latin typeface="Arial" panose="020B0604020202020204" pitchFamily="34" charset="0"/>
              <a:cs typeface="Arial" panose="020B0604020202020204" pitchFamily="34" charset="0"/>
            </a:endParaRPr>
          </a:p>
          <a:p>
            <a:pPr marL="0" indent="0">
              <a:buNone/>
            </a:pPr>
            <a:endParaRPr lang="en-US" altLang="en-US" sz="1200" dirty="0" smtClean="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083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49624"/>
          </a:xfrm>
        </p:spPr>
        <p:txBody>
          <a:bodyPr>
            <a:normAutofit/>
          </a:bodyPr>
          <a:lstStyle/>
          <a:p>
            <a:r>
              <a:rPr lang="en-US" sz="4000" dirty="0" smtClean="0">
                <a:solidFill>
                  <a:schemeClr val="tx2"/>
                </a:solidFill>
                <a:latin typeface="Arial"/>
                <a:cs typeface="Arial"/>
              </a:rPr>
              <a:t>CCS</a:t>
            </a:r>
            <a:r>
              <a:rPr lang="en-US" sz="4000" dirty="0" smtClean="0">
                <a:solidFill>
                  <a:schemeClr val="tx2"/>
                </a:solidFill>
                <a:latin typeface="Arial"/>
                <a:cs typeface="Arial"/>
              </a:rPr>
              <a:t> </a:t>
            </a:r>
            <a:r>
              <a:rPr lang="en-US" sz="4000" dirty="0" smtClean="0">
                <a:solidFill>
                  <a:schemeClr val="tx2"/>
                </a:solidFill>
                <a:latin typeface="Arial"/>
                <a:cs typeface="Arial"/>
              </a:rPr>
              <a:t>Update</a:t>
            </a:r>
            <a:endParaRPr lang="en-US" sz="4000" dirty="0">
              <a:solidFill>
                <a:schemeClr val="tx2"/>
              </a:solidFill>
              <a:latin typeface="Arial"/>
              <a:cs typeface="Arial"/>
            </a:endParaRPr>
          </a:p>
        </p:txBody>
      </p:sp>
      <p:sp>
        <p:nvSpPr>
          <p:cNvPr id="4" name="Title 8"/>
          <p:cNvSpPr>
            <a:spLocks noGrp="1"/>
          </p:cNvSpPr>
          <p:nvPr>
            <p:ph idx="1"/>
          </p:nvPr>
        </p:nvSpPr>
        <p:spPr>
          <a:xfrm>
            <a:off x="215900" y="1280310"/>
            <a:ext cx="8630291" cy="4868820"/>
          </a:xfrm>
        </p:spPr>
        <p:txBody>
          <a:bodyPr>
            <a:noAutofit/>
          </a:bodyPr>
          <a:lstStyle/>
          <a:p>
            <a:pPr marL="0" indent="0">
              <a:buNone/>
            </a:pPr>
            <a:endParaRPr lang="en-US" altLang="en-US" sz="1200" dirty="0" smtClean="0">
              <a:solidFill>
                <a:srgbClr val="FFC000"/>
              </a:solidFill>
              <a:latin typeface="Arial" panose="020B0604020202020204" pitchFamily="34" charset="0"/>
              <a:cs typeface="Arial" panose="020B0604020202020204" pitchFamily="34" charset="0"/>
            </a:endParaRPr>
          </a:p>
          <a:p>
            <a:pPr marL="0" indent="0">
              <a:buNone/>
            </a:pPr>
            <a:r>
              <a:rPr lang="en-US" sz="2000" b="1" dirty="0" smtClean="0">
                <a:latin typeface="Arial" panose="020B0604020202020204" pitchFamily="34" charset="0"/>
                <a:cs typeface="Arial" panose="020B0604020202020204" pitchFamily="34" charset="0"/>
              </a:rPr>
              <a:t>Reading Appraisal:</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All programs should be using </a:t>
            </a:r>
            <a:r>
              <a:rPr lang="en-US" sz="2000" b="1" dirty="0">
                <a:latin typeface="Arial" panose="020B0604020202020204" pitchFamily="34" charset="0"/>
                <a:cs typeface="Arial" panose="020B0604020202020204" pitchFamily="34" charset="0"/>
              </a:rPr>
              <a:t>CASAS Reading Appraisal Form </a:t>
            </a:r>
            <a:r>
              <a:rPr lang="en-US" sz="2000" b="1" dirty="0" smtClean="0">
                <a:latin typeface="Arial" panose="020B0604020202020204" pitchFamily="34" charset="0"/>
                <a:cs typeface="Arial" panose="020B0604020202020204" pitchFamily="34" charset="0"/>
              </a:rPr>
              <a:t>80</a:t>
            </a:r>
            <a:r>
              <a:rPr lang="en-US" sz="2000"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a:p>
            <a:pPr lvl="1"/>
            <a:r>
              <a:rPr lang="en-US" sz="2000" b="1" dirty="0">
                <a:latin typeface="Arial" panose="020B0604020202020204" pitchFamily="34" charset="0"/>
                <a:cs typeface="Arial" panose="020B0604020202020204" pitchFamily="34" charset="0"/>
              </a:rPr>
              <a:t>Reading Appraisal Form 50 </a:t>
            </a:r>
            <a:r>
              <a:rPr lang="en-US" sz="2000" dirty="0">
                <a:latin typeface="Arial" panose="020B0604020202020204" pitchFamily="34" charset="0"/>
                <a:cs typeface="Arial" panose="020B0604020202020204" pitchFamily="34" charset="0"/>
              </a:rPr>
              <a:t>will be “retired” at the end of FY 2018.  You may continue to use it this year and there is no need to retest those who may have already taken </a:t>
            </a:r>
            <a:r>
              <a:rPr lang="en-US" sz="2000" b="1" dirty="0">
                <a:latin typeface="Arial" panose="020B0604020202020204" pitchFamily="34" charset="0"/>
                <a:cs typeface="Arial" panose="020B0604020202020204" pitchFamily="34" charset="0"/>
              </a:rPr>
              <a:t>Reading Appraisal Form 50</a:t>
            </a:r>
            <a:r>
              <a:rPr lang="en-US" sz="2000" dirty="0">
                <a:latin typeface="Arial" panose="020B0604020202020204" pitchFamily="34" charset="0"/>
                <a:cs typeface="Arial" panose="020B0604020202020204" pitchFamily="34" charset="0"/>
              </a:rPr>
              <a:t>.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smtClean="0">
                <a:latin typeface="Arial" panose="020B0604020202020204" pitchFamily="34" charset="0"/>
                <a:cs typeface="Arial" panose="020B0604020202020204" pitchFamily="34" charset="0"/>
              </a:rPr>
              <a:t>Math </a:t>
            </a:r>
            <a:r>
              <a:rPr lang="en-US" sz="2000" b="1" dirty="0" err="1" smtClean="0">
                <a:latin typeface="Arial" panose="020B0604020202020204" pitchFamily="34" charset="0"/>
                <a:cs typeface="Arial" panose="020B0604020202020204" pitchFamily="34" charset="0"/>
              </a:rPr>
              <a:t>Apprasial</a:t>
            </a:r>
            <a:r>
              <a:rPr lang="en-US" sz="2000" b="1"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All programs may begin using </a:t>
            </a:r>
            <a:r>
              <a:rPr lang="en-US" sz="2000" b="1" dirty="0">
                <a:latin typeface="Arial" panose="020B0604020202020204" pitchFamily="34" charset="0"/>
                <a:cs typeface="Arial" panose="020B0604020202020204" pitchFamily="34" charset="0"/>
              </a:rPr>
              <a:t>CASAS Math Appraisal Form 80</a:t>
            </a:r>
            <a:r>
              <a:rPr lang="en-US" sz="2000" dirty="0">
                <a:latin typeface="Arial" panose="020B0604020202020204" pitchFamily="34" charset="0"/>
                <a:cs typeface="Arial" panose="020B0604020202020204" pitchFamily="34" charset="0"/>
              </a:rPr>
              <a:t> effective immediately or </a:t>
            </a:r>
            <a:r>
              <a:rPr lang="en-US" sz="2000" b="1" dirty="0">
                <a:latin typeface="Arial" panose="020B0604020202020204" pitchFamily="34" charset="0"/>
                <a:cs typeface="Arial" panose="020B0604020202020204" pitchFamily="34" charset="0"/>
              </a:rPr>
              <a:t>Math Appraisal Form 50</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Programs may continue to use </a:t>
            </a:r>
            <a:r>
              <a:rPr lang="en-US" sz="2000" b="1" dirty="0">
                <a:latin typeface="Arial" panose="020B0604020202020204" pitchFamily="34" charset="0"/>
                <a:cs typeface="Arial" panose="020B0604020202020204" pitchFamily="34" charset="0"/>
              </a:rPr>
              <a:t>Math Appraisal Form 50 </a:t>
            </a:r>
            <a:r>
              <a:rPr lang="en-US" sz="2000" dirty="0">
                <a:latin typeface="Arial" panose="020B0604020202020204" pitchFamily="34" charset="0"/>
                <a:cs typeface="Arial" panose="020B0604020202020204" pitchFamily="34" charset="0"/>
              </a:rPr>
              <a:t>this year and there is no need to retest those who may have already taken </a:t>
            </a:r>
            <a:r>
              <a:rPr lang="en-US" sz="2000" b="1" dirty="0">
                <a:latin typeface="Arial" panose="020B0604020202020204" pitchFamily="34" charset="0"/>
                <a:cs typeface="Arial" panose="020B0604020202020204" pitchFamily="34" charset="0"/>
              </a:rPr>
              <a:t>Math Appraisal Form 50</a:t>
            </a:r>
            <a:r>
              <a:rPr lang="en-US" sz="2000" dirty="0">
                <a:latin typeface="Arial" panose="020B0604020202020204" pitchFamily="34" charset="0"/>
                <a:cs typeface="Arial" panose="020B0604020202020204" pitchFamily="34" charset="0"/>
              </a:rPr>
              <a:t>. </a:t>
            </a:r>
          </a:p>
          <a:p>
            <a:endParaRPr lang="en-US" altLang="en-US" sz="2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078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5745162" cy="849624"/>
          </a:xfrm>
        </p:spPr>
        <p:txBody>
          <a:bodyPr>
            <a:normAutofit/>
          </a:bodyPr>
          <a:lstStyle/>
          <a:p>
            <a:r>
              <a:rPr lang="en-US" sz="4000" dirty="0" smtClean="0">
                <a:solidFill>
                  <a:schemeClr val="tx2"/>
                </a:solidFill>
                <a:latin typeface="Arial"/>
                <a:cs typeface="Arial"/>
              </a:rPr>
              <a:t>Advantages of Using </a:t>
            </a:r>
            <a:endParaRPr lang="en-US" sz="4000" dirty="0">
              <a:solidFill>
                <a:schemeClr val="tx2"/>
              </a:solidFill>
              <a:latin typeface="Arial"/>
              <a:cs typeface="Arial"/>
            </a:endParaRPr>
          </a:p>
        </p:txBody>
      </p:sp>
      <p:sp>
        <p:nvSpPr>
          <p:cNvPr id="4" name="Title 8"/>
          <p:cNvSpPr>
            <a:spLocks noGrp="1"/>
          </p:cNvSpPr>
          <p:nvPr>
            <p:ph idx="1"/>
          </p:nvPr>
        </p:nvSpPr>
        <p:spPr>
          <a:xfrm>
            <a:off x="714027" y="1473200"/>
            <a:ext cx="8132164" cy="4675930"/>
          </a:xfrm>
        </p:spPr>
        <p:txBody>
          <a:bodyPr>
            <a:noAutofit/>
          </a:bodyPr>
          <a:lstStyle/>
          <a:p>
            <a:r>
              <a:rPr lang="en-US" sz="2400" dirty="0">
                <a:latin typeface="Arial" panose="020B0604020202020204" pitchFamily="34" charset="0"/>
                <a:cs typeface="Arial" panose="020B0604020202020204" pitchFamily="34" charset="0"/>
              </a:rPr>
              <a:t>Access anywhere with Internet connection</a:t>
            </a:r>
          </a:p>
          <a:p>
            <a:r>
              <a:rPr lang="en-US" sz="2400" dirty="0">
                <a:latin typeface="Arial" panose="020B0604020202020204" pitchFamily="34" charset="0"/>
                <a:cs typeface="Arial" panose="020B0604020202020204" pitchFamily="34" charset="0"/>
              </a:rPr>
              <a:t>Streamline assessment and placement</a:t>
            </a:r>
          </a:p>
          <a:p>
            <a:pPr lvl="1"/>
            <a:r>
              <a:rPr lang="en-US" sz="2400" dirty="0">
                <a:latin typeface="Arial" panose="020B0604020202020204" pitchFamily="34" charset="0"/>
                <a:cs typeface="Arial" panose="020B0604020202020204" pitchFamily="34" charset="0"/>
              </a:rPr>
              <a:t>Replace Appraisal with short computer-adaptive locator</a:t>
            </a:r>
          </a:p>
          <a:p>
            <a:pPr lvl="1"/>
            <a:r>
              <a:rPr lang="en-US" sz="2400" dirty="0">
                <a:latin typeface="Arial" panose="020B0604020202020204" pitchFamily="34" charset="0"/>
                <a:cs typeface="Arial" panose="020B0604020202020204" pitchFamily="34" charset="0"/>
              </a:rPr>
              <a:t>Administer locator + pretest in one sitting</a:t>
            </a:r>
          </a:p>
          <a:p>
            <a:r>
              <a:rPr lang="en-US" sz="2400" dirty="0">
                <a:latin typeface="Arial" panose="020B0604020202020204" pitchFamily="34" charset="0"/>
                <a:cs typeface="Arial" panose="020B0604020202020204" pitchFamily="34" charset="0"/>
              </a:rPr>
              <a:t>Automatically assigns next test</a:t>
            </a:r>
          </a:p>
          <a:p>
            <a:r>
              <a:rPr lang="en-US" sz="2400" dirty="0">
                <a:latin typeface="Arial" panose="020B0604020202020204" pitchFamily="34" charset="0"/>
                <a:cs typeface="Arial" panose="020B0604020202020204" pitchFamily="34" charset="0"/>
              </a:rPr>
              <a:t>Reports available immediately after test administration</a:t>
            </a:r>
          </a:p>
          <a:p>
            <a:r>
              <a:rPr lang="en-US" sz="2400" dirty="0">
                <a:latin typeface="Arial" panose="020B0604020202020204" pitchFamily="34" charset="0"/>
                <a:cs typeface="Arial" panose="020B0604020202020204" pitchFamily="34" charset="0"/>
              </a:rPr>
              <a:t>Eliminates time spent hand scoring, data-entry, creating class profiles</a:t>
            </a:r>
          </a:p>
          <a:p>
            <a:endParaRPr lang="en-US" altLang="en-US" sz="2600"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856287" y="228912"/>
            <a:ext cx="2105025" cy="895350"/>
          </a:xfrm>
          <a:prstGeom prst="rect">
            <a:avLst/>
          </a:prstGeom>
        </p:spPr>
      </p:pic>
    </p:spTree>
    <p:extLst>
      <p:ext uri="{BB962C8B-B14F-4D97-AF65-F5344CB8AC3E}">
        <p14:creationId xmlns:p14="http://schemas.microsoft.com/office/powerpoint/2010/main" val="2459057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29</a:t>
            </a:fld>
            <a:endParaRPr lang="en-US" dirty="0"/>
          </a:p>
        </p:txBody>
      </p:sp>
      <p:sp>
        <p:nvSpPr>
          <p:cNvPr id="5" name="Footer Placeholder 4"/>
          <p:cNvSpPr>
            <a:spLocks noGrp="1"/>
          </p:cNvSpPr>
          <p:nvPr>
            <p:ph type="ftr" sz="quarter" idx="11"/>
          </p:nvPr>
        </p:nvSpPr>
        <p:spPr/>
        <p:txBody>
          <a:bodyPr/>
          <a:lstStyle/>
          <a:p>
            <a:pPr>
              <a:defRPr/>
            </a:pPr>
            <a:r>
              <a:rPr lang="en-US" b="1" dirty="0" smtClean="0">
                <a:solidFill>
                  <a:srgbClr val="FFFFFF"/>
                </a:solidFill>
              </a:rPr>
              <a:t>CASAS Implementation </a:t>
            </a:r>
            <a:endParaRPr lang="en-US" dirty="0"/>
          </a:p>
        </p:txBody>
      </p:sp>
      <p:sp>
        <p:nvSpPr>
          <p:cNvPr id="7" name="Content Placeholder 1"/>
          <p:cNvSpPr>
            <a:spLocks noGrp="1"/>
          </p:cNvSpPr>
          <p:nvPr>
            <p:ph idx="1"/>
          </p:nvPr>
        </p:nvSpPr>
        <p:spPr>
          <a:xfrm>
            <a:off x="152399" y="914400"/>
            <a:ext cx="1828800" cy="5334000"/>
          </a:xfrm>
        </p:spPr>
        <p:txBody>
          <a:bodyPr/>
          <a:lstStyle/>
          <a:p>
            <a:pPr marL="0" indent="0">
              <a:buNone/>
            </a:pPr>
            <a:endParaRPr lang="en-US" sz="1800" dirty="0" smtClean="0"/>
          </a:p>
          <a:p>
            <a:pPr marL="0" indent="0">
              <a:buNone/>
            </a:pPr>
            <a:endParaRPr lang="en-US" sz="1800" dirty="0"/>
          </a:p>
          <a:p>
            <a:pPr marL="0" indent="0">
              <a:buNone/>
            </a:pPr>
            <a:r>
              <a:rPr lang="en-US" sz="2000" dirty="0" smtClean="0"/>
              <a:t>Sample </a:t>
            </a:r>
            <a:r>
              <a:rPr lang="en-US" sz="2000" dirty="0"/>
              <a:t>report </a:t>
            </a:r>
            <a:r>
              <a:rPr lang="en-US" sz="2000" dirty="0" smtClean="0"/>
              <a:t>displays </a:t>
            </a:r>
            <a:r>
              <a:rPr lang="en-US" sz="2000" dirty="0"/>
              <a:t>the competency number </a:t>
            </a:r>
            <a:r>
              <a:rPr lang="en-US" sz="2000" dirty="0" smtClean="0"/>
              <a:t>per test item and student </a:t>
            </a:r>
            <a:r>
              <a:rPr lang="en-US" sz="2000" dirty="0"/>
              <a:t>item </a:t>
            </a:r>
            <a:r>
              <a:rPr lang="en-US" sz="2000" dirty="0" smtClean="0"/>
              <a:t>responses sorted by percentage correct. </a:t>
            </a:r>
          </a:p>
          <a:p>
            <a:pPr indent="-182880">
              <a:buFont typeface="Symbol" pitchFamily="18" charset="2"/>
              <a:buChar char="-"/>
            </a:pPr>
            <a:r>
              <a:rPr lang="en-US" sz="1800" dirty="0" smtClean="0">
                <a:sym typeface="Symbol"/>
              </a:rPr>
              <a:t> per form</a:t>
            </a:r>
          </a:p>
          <a:p>
            <a:pPr indent="-182880">
              <a:buFont typeface="Symbol" pitchFamily="18" charset="2"/>
              <a:buChar char="-"/>
            </a:pPr>
            <a:r>
              <a:rPr lang="en-US" sz="1800" dirty="0" smtClean="0">
                <a:sym typeface="Symbol"/>
              </a:rPr>
              <a:t> per class</a:t>
            </a:r>
            <a:endParaRPr lang="en-US" sz="1800" dirty="0" smtClean="0"/>
          </a:p>
          <a:p>
            <a:pPr marL="0" indent="0">
              <a:buNone/>
            </a:pPr>
            <a:endParaRPr lang="en-US" sz="1800" dirty="0"/>
          </a:p>
          <a:p>
            <a:pPr marL="0" indent="0">
              <a:buNone/>
            </a:pPr>
            <a:endParaRPr lang="en-US" sz="180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389521"/>
            <a:ext cx="1676400" cy="52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477353" y="1043373"/>
            <a:ext cx="1428942" cy="518594"/>
            <a:chOff x="3229403" y="1192402"/>
            <a:chExt cx="1723597" cy="560198"/>
          </a:xfrm>
        </p:grpSpPr>
        <p:sp>
          <p:nvSpPr>
            <p:cNvPr id="13" name="TextBox 5"/>
            <p:cNvSpPr txBox="1"/>
            <p:nvPr/>
          </p:nvSpPr>
          <p:spPr>
            <a:xfrm>
              <a:off x="3229403" y="1192402"/>
              <a:ext cx="998417" cy="365714"/>
            </a:xfrm>
            <a:prstGeom prst="rect">
              <a:avLst/>
            </a:prstGeom>
            <a:solidFill>
              <a:schemeClr val="bg1"/>
            </a:solidFill>
            <a:ln>
              <a:no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US" sz="1600" dirty="0" smtClean="0">
                  <a:latin typeface="Bell Gothic Std Black" pitchFamily="34" charset="0"/>
                </a:rPr>
                <a:t>Class</a:t>
              </a:r>
              <a:endParaRPr lang="en-US" sz="1600" dirty="0">
                <a:latin typeface="Bell Gothic Std Black" pitchFamily="34" charset="0"/>
              </a:endParaRPr>
            </a:p>
          </p:txBody>
        </p:sp>
        <p:sp>
          <p:nvSpPr>
            <p:cNvPr id="11" name="Rectangle 10"/>
            <p:cNvSpPr/>
            <p:nvPr/>
          </p:nvSpPr>
          <p:spPr>
            <a:xfrm>
              <a:off x="4191000" y="1580066"/>
              <a:ext cx="762000" cy="172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grpSp>
      <p:grpSp>
        <p:nvGrpSpPr>
          <p:cNvPr id="2" name="Group 1"/>
          <p:cNvGrpSpPr/>
          <p:nvPr/>
        </p:nvGrpSpPr>
        <p:grpSpPr>
          <a:xfrm>
            <a:off x="1957185" y="903986"/>
            <a:ext cx="7186815" cy="5330952"/>
            <a:chOff x="1920240" y="914400"/>
            <a:chExt cx="7186815" cy="5330952"/>
          </a:xfrm>
        </p:grpSpPr>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240" y="914400"/>
              <a:ext cx="6993569" cy="533095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4" name="Rounded Rectangle 13"/>
            <p:cNvSpPr/>
            <p:nvPr/>
          </p:nvSpPr>
          <p:spPr>
            <a:xfrm>
              <a:off x="7735455" y="4191000"/>
              <a:ext cx="1371600" cy="12319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bg1"/>
                  </a:solidFill>
                  <a:latin typeface="Trebuchet MS" pitchFamily="34" charset="0"/>
                </a:rPr>
                <a:t>Non-bold Competency Descriptions and Numbers </a:t>
              </a:r>
              <a:r>
                <a:rPr lang="en-US" sz="1000" b="1" dirty="0" smtClean="0">
                  <a:solidFill>
                    <a:schemeClr val="bg1"/>
                  </a:solidFill>
                  <a:latin typeface="Trebuchet MS" pitchFamily="34" charset="0"/>
                </a:rPr>
                <a:t>give additional details about the test item.</a:t>
              </a:r>
              <a:endParaRPr lang="en-US" sz="1000" b="1" dirty="0">
                <a:solidFill>
                  <a:schemeClr val="bg1"/>
                </a:solidFill>
                <a:latin typeface="Trebuchet MS" pitchFamily="34" charset="0"/>
              </a:endParaRPr>
            </a:p>
          </p:txBody>
        </p:sp>
        <p:sp>
          <p:nvSpPr>
            <p:cNvPr id="21" name="Rounded Rectangle 20"/>
            <p:cNvSpPr/>
            <p:nvPr/>
          </p:nvSpPr>
          <p:spPr>
            <a:xfrm>
              <a:off x="7611234" y="2405126"/>
              <a:ext cx="1371600" cy="95402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bg1"/>
                  </a:solidFill>
                  <a:latin typeface="Trebuchet MS" pitchFamily="34" charset="0"/>
                </a:rPr>
                <a:t>Bold Competency Descriptions give details about the Competency Number</a:t>
              </a:r>
            </a:p>
          </p:txBody>
        </p:sp>
        <p:sp>
          <p:nvSpPr>
            <p:cNvPr id="22" name="Rounded Rectangle 21"/>
            <p:cNvSpPr/>
            <p:nvPr/>
          </p:nvSpPr>
          <p:spPr>
            <a:xfrm>
              <a:off x="2345724" y="2590800"/>
              <a:ext cx="825500" cy="58267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bg1"/>
                  </a:solidFill>
                  <a:latin typeface="Trebuchet MS" pitchFamily="34" charset="0"/>
                </a:rPr>
                <a:t>Test Question Number </a:t>
              </a:r>
              <a:endParaRPr lang="en-US" sz="10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rebuchet MS" pitchFamily="34" charset="0"/>
              </a:endParaRPr>
            </a:p>
          </p:txBody>
        </p:sp>
        <p:sp>
          <p:nvSpPr>
            <p:cNvPr id="23" name="Rounded Rectangle 22"/>
            <p:cNvSpPr/>
            <p:nvPr/>
          </p:nvSpPr>
          <p:spPr>
            <a:xfrm>
              <a:off x="3479632" y="3427476"/>
              <a:ext cx="1371600" cy="76352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1000" b="1" dirty="0">
                  <a:solidFill>
                    <a:schemeClr val="bg1"/>
                  </a:solidFill>
                  <a:latin typeface="Trebuchet MS" pitchFamily="34" charset="0"/>
                </a:rPr>
                <a:t>Percentage of students who answered this question correctly</a:t>
              </a:r>
            </a:p>
          </p:txBody>
        </p:sp>
        <p:sp>
          <p:nvSpPr>
            <p:cNvPr id="24" name="Rounded Rectangle 23"/>
            <p:cNvSpPr/>
            <p:nvPr/>
          </p:nvSpPr>
          <p:spPr>
            <a:xfrm>
              <a:off x="2072674" y="4724400"/>
              <a:ext cx="1371600" cy="7620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1000" b="1" dirty="0">
                  <a:solidFill>
                    <a:schemeClr val="bg1"/>
                  </a:solidFill>
                  <a:latin typeface="Trebuchet MS" pitchFamily="34" charset="0"/>
                </a:rPr>
                <a:t>The Competency </a:t>
              </a:r>
              <a:r>
                <a:rPr lang="en-US" sz="1000" b="1" dirty="0" smtClean="0">
                  <a:solidFill>
                    <a:schemeClr val="bg1"/>
                  </a:solidFill>
                  <a:latin typeface="Trebuchet MS" pitchFamily="34" charset="0"/>
                </a:rPr>
                <a:t>Number on which </a:t>
              </a:r>
              <a:r>
                <a:rPr lang="en-US" sz="1000" b="1" dirty="0">
                  <a:solidFill>
                    <a:schemeClr val="bg1"/>
                  </a:solidFill>
                  <a:latin typeface="Trebuchet MS" pitchFamily="34" charset="0"/>
                </a:rPr>
                <a:t>this question is based</a:t>
              </a:r>
            </a:p>
          </p:txBody>
        </p:sp>
        <p:sp>
          <p:nvSpPr>
            <p:cNvPr id="16" name="Rounded Rectangle 15"/>
            <p:cNvSpPr/>
            <p:nvPr/>
          </p:nvSpPr>
          <p:spPr>
            <a:xfrm>
              <a:off x="3517900" y="5943600"/>
              <a:ext cx="825500" cy="291338"/>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latin typeface="Trebuchet MS" pitchFamily="34" charset="0"/>
                </a:rPr>
                <a:t>Task Area</a:t>
              </a:r>
              <a:endParaRPr lang="en-US" sz="10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rebuchet MS" pitchFamily="34" charset="0"/>
              </a:endParaRPr>
            </a:p>
          </p:txBody>
        </p:sp>
        <p:cxnSp>
          <p:nvCxnSpPr>
            <p:cNvPr id="12" name="Straight Arrow Connector 11"/>
            <p:cNvCxnSpPr>
              <a:stCxn id="22" idx="0"/>
            </p:cNvCxnSpPr>
            <p:nvPr/>
          </p:nvCxnSpPr>
          <p:spPr>
            <a:xfrm flipH="1" flipV="1">
              <a:off x="2438400" y="2362200"/>
              <a:ext cx="320074" cy="228600"/>
            </a:xfrm>
            <a:prstGeom prst="straightConnector1">
              <a:avLst/>
            </a:prstGeom>
            <a:ln w="25400" cmpd="sng">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3" idx="1"/>
            </p:cNvCxnSpPr>
            <p:nvPr/>
          </p:nvCxnSpPr>
          <p:spPr>
            <a:xfrm flipH="1" flipV="1">
              <a:off x="3124200" y="3657600"/>
              <a:ext cx="355432" cy="151638"/>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246" name="Straight Arrow Connector 10245"/>
            <p:cNvCxnSpPr>
              <a:stCxn id="24" idx="3"/>
            </p:cNvCxnSpPr>
            <p:nvPr/>
          </p:nvCxnSpPr>
          <p:spPr>
            <a:xfrm flipV="1">
              <a:off x="3444274" y="5029200"/>
              <a:ext cx="289526" cy="762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248" name="Straight Arrow Connector 10247"/>
            <p:cNvCxnSpPr>
              <a:stCxn id="16" idx="3"/>
            </p:cNvCxnSpPr>
            <p:nvPr/>
          </p:nvCxnSpPr>
          <p:spPr>
            <a:xfrm flipV="1">
              <a:off x="4343400" y="5867400"/>
              <a:ext cx="304800" cy="221869"/>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255" name="Straight Arrow Connector 10254"/>
            <p:cNvCxnSpPr>
              <a:stCxn id="21" idx="1"/>
            </p:cNvCxnSpPr>
            <p:nvPr/>
          </p:nvCxnSpPr>
          <p:spPr>
            <a:xfrm flipH="1" flipV="1">
              <a:off x="6553200" y="2476500"/>
              <a:ext cx="1058034" cy="405638"/>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257" name="Straight Arrow Connector 10256"/>
            <p:cNvCxnSpPr>
              <a:stCxn id="14" idx="1"/>
            </p:cNvCxnSpPr>
            <p:nvPr/>
          </p:nvCxnSpPr>
          <p:spPr>
            <a:xfrm flipH="1" flipV="1">
              <a:off x="6856325" y="4465430"/>
              <a:ext cx="879130" cy="34152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302380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87100"/>
          </a:xfrm>
        </p:spPr>
        <p:txBody>
          <a:bodyPr>
            <a:normAutofit/>
          </a:bodyPr>
          <a:lstStyle/>
          <a:p>
            <a:r>
              <a:rPr lang="en-US" sz="4000" dirty="0" smtClean="0">
                <a:solidFill>
                  <a:schemeClr val="tx2"/>
                </a:solidFill>
                <a:latin typeface="Arial"/>
                <a:cs typeface="Arial"/>
              </a:rPr>
              <a:t>Agenda continued</a:t>
            </a:r>
            <a:endParaRPr lang="en-US" sz="4000" dirty="0">
              <a:solidFill>
                <a:schemeClr val="tx2"/>
              </a:solidFill>
              <a:latin typeface="Arial"/>
              <a:cs typeface="Arial"/>
            </a:endParaRPr>
          </a:p>
        </p:txBody>
      </p:sp>
      <p:sp>
        <p:nvSpPr>
          <p:cNvPr id="6" name="Content Placeholder 5"/>
          <p:cNvSpPr>
            <a:spLocks noGrp="1"/>
          </p:cNvSpPr>
          <p:nvPr>
            <p:ph idx="1"/>
          </p:nvPr>
        </p:nvSpPr>
        <p:spPr>
          <a:xfrm>
            <a:off x="771787" y="1161738"/>
            <a:ext cx="7915013" cy="5059180"/>
          </a:xfrm>
        </p:spPr>
        <p:txBody>
          <a:bodyPr>
            <a:normAutofit/>
          </a:bodyPr>
          <a:lstStyle/>
          <a:p>
            <a:r>
              <a:rPr lang="en-US" sz="2800" dirty="0" smtClean="0">
                <a:latin typeface="Arial" panose="020B0604020202020204" pitchFamily="34" charset="0"/>
                <a:cs typeface="Arial" panose="020B0604020202020204" pitchFamily="34" charset="0"/>
              </a:rPr>
              <a:t>Disability Documentation Form</a:t>
            </a:r>
          </a:p>
          <a:p>
            <a:r>
              <a:rPr lang="en-US" sz="2800" dirty="0">
                <a:latin typeface="Arial" panose="020B0604020202020204" pitchFamily="34" charset="0"/>
                <a:cs typeface="Arial" panose="020B0604020202020204" pitchFamily="34" charset="0"/>
              </a:rPr>
              <a:t>National External Diploma Program (NEDP) </a:t>
            </a:r>
            <a:r>
              <a:rPr lang="en-US" sz="2800" dirty="0" smtClean="0">
                <a:latin typeface="Arial" panose="020B0604020202020204" pitchFamily="34" charset="0"/>
                <a:cs typeface="Arial" panose="020B0604020202020204" pitchFamily="34" charset="0"/>
              </a:rPr>
              <a:t>Update</a:t>
            </a:r>
          </a:p>
          <a:p>
            <a:r>
              <a:rPr lang="en-US" sz="2800" dirty="0" smtClean="0">
                <a:latin typeface="Arial" panose="020B0604020202020204" pitchFamily="34" charset="0"/>
                <a:cs typeface="Arial" panose="020B0604020202020204" pitchFamily="34" charset="0"/>
              </a:rPr>
              <a:t>GED Updates</a:t>
            </a:r>
          </a:p>
          <a:p>
            <a:r>
              <a:rPr lang="en-US" sz="2800" dirty="0" smtClean="0">
                <a:latin typeface="Arial" panose="020B0604020202020204" pitchFamily="34" charset="0"/>
                <a:cs typeface="Arial" panose="020B0604020202020204" pitchFamily="34" charset="0"/>
              </a:rPr>
              <a:t>CCS Updates</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State Grant </a:t>
            </a:r>
            <a:r>
              <a:rPr lang="en-US" sz="2800" dirty="0" smtClean="0">
                <a:latin typeface="Arial" panose="020B0604020202020204" pitchFamily="34" charset="0"/>
                <a:cs typeface="Arial" panose="020B0604020202020204" pitchFamily="34" charset="0"/>
              </a:rPr>
              <a:t>Update</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Career </a:t>
            </a:r>
            <a:r>
              <a:rPr lang="en-US" sz="2800" dirty="0" smtClean="0">
                <a:latin typeface="Arial" panose="020B0604020202020204" pitchFamily="34" charset="0"/>
                <a:cs typeface="Arial" panose="020B0604020202020204" pitchFamily="34" charset="0"/>
              </a:rPr>
              <a:t>Pathways</a:t>
            </a:r>
          </a:p>
          <a:p>
            <a:r>
              <a:rPr lang="en-US" sz="2800" dirty="0" smtClean="0">
                <a:latin typeface="Arial" panose="020B0604020202020204" pitchFamily="34" charset="0"/>
                <a:cs typeface="Arial" panose="020B0604020202020204" pitchFamily="34" charset="0"/>
              </a:rPr>
              <a:t>Technology</a:t>
            </a:r>
          </a:p>
          <a:p>
            <a:r>
              <a:rPr lang="en-US" sz="2800" dirty="0" smtClean="0">
                <a:latin typeface="Arial" panose="020B0604020202020204" pitchFamily="34" charset="0"/>
                <a:cs typeface="Arial" panose="020B0604020202020204" pitchFamily="34" charset="0"/>
              </a:rPr>
              <a:t>Federal </a:t>
            </a:r>
            <a:r>
              <a:rPr lang="en-US" sz="2800" dirty="0" smtClean="0">
                <a:latin typeface="Arial" panose="020B0604020202020204" pitchFamily="34" charset="0"/>
                <a:cs typeface="Arial" panose="020B0604020202020204" pitchFamily="34" charset="0"/>
              </a:rPr>
              <a:t>Grant </a:t>
            </a:r>
            <a:r>
              <a:rPr lang="en-US" sz="2800" dirty="0" smtClean="0">
                <a:latin typeface="Arial" panose="020B0604020202020204" pitchFamily="34" charset="0"/>
                <a:cs typeface="Arial" panose="020B0604020202020204" pitchFamily="34" charset="0"/>
              </a:rPr>
              <a:t>Update/PIP Reviews/RFP</a:t>
            </a:r>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731" y="274638"/>
            <a:ext cx="1033950" cy="887100"/>
          </a:xfrm>
          <a:prstGeom prst="rect">
            <a:avLst/>
          </a:prstGeom>
        </p:spPr>
      </p:pic>
    </p:spTree>
    <p:extLst>
      <p:ext uri="{BB962C8B-B14F-4D97-AF65-F5344CB8AC3E}">
        <p14:creationId xmlns:p14="http://schemas.microsoft.com/office/powerpoint/2010/main" val="1264738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30</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grpSp>
        <p:nvGrpSpPr>
          <p:cNvPr id="2" name="Group 1"/>
          <p:cNvGrpSpPr/>
          <p:nvPr/>
        </p:nvGrpSpPr>
        <p:grpSpPr>
          <a:xfrm>
            <a:off x="1826492" y="886968"/>
            <a:ext cx="6953582" cy="5577840"/>
            <a:chOff x="1965960" y="886968"/>
            <a:chExt cx="6953582" cy="557784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960" y="886968"/>
              <a:ext cx="6953582" cy="557784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2120" y="5449824"/>
              <a:ext cx="3383280" cy="1010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Content Placeholder 1"/>
          <p:cNvSpPr>
            <a:spLocks noGrp="1"/>
          </p:cNvSpPr>
          <p:nvPr>
            <p:ph idx="1"/>
          </p:nvPr>
        </p:nvSpPr>
        <p:spPr>
          <a:xfrm>
            <a:off x="152399" y="914400"/>
            <a:ext cx="1828800" cy="5334000"/>
          </a:xfrm>
        </p:spPr>
        <p:txBody>
          <a:bodyPr/>
          <a:lstStyle/>
          <a:p>
            <a:pPr marL="0" indent="0">
              <a:buNone/>
            </a:pPr>
            <a:endParaRPr lang="en-US" sz="1800" dirty="0" smtClean="0"/>
          </a:p>
          <a:p>
            <a:pPr marL="0" indent="0">
              <a:buNone/>
            </a:pPr>
            <a:endParaRPr lang="en-US" sz="1800" dirty="0"/>
          </a:p>
          <a:p>
            <a:pPr marL="0" indent="0">
              <a:buNone/>
            </a:pPr>
            <a:r>
              <a:rPr lang="en-US" sz="2000" dirty="0" smtClean="0"/>
              <a:t>Sample report displays </a:t>
            </a:r>
            <a:r>
              <a:rPr lang="en-US" sz="2000" dirty="0"/>
              <a:t>competencies assessed in </a:t>
            </a:r>
            <a:r>
              <a:rPr lang="en-US" sz="2000" dirty="0" smtClean="0"/>
              <a:t>math </a:t>
            </a:r>
            <a:r>
              <a:rPr lang="en-US" sz="2000" dirty="0"/>
              <a:t>and </a:t>
            </a:r>
            <a:r>
              <a:rPr lang="en-US" sz="2000" dirty="0" smtClean="0"/>
              <a:t>reading.</a:t>
            </a:r>
          </a:p>
          <a:p>
            <a:pPr indent="-182880">
              <a:buFont typeface="Symbol" pitchFamily="18" charset="2"/>
              <a:buChar char="-"/>
            </a:pPr>
            <a:r>
              <a:rPr lang="en-US" sz="1800" dirty="0" smtClean="0">
                <a:sym typeface="Symbol"/>
              </a:rPr>
              <a:t> per </a:t>
            </a:r>
            <a:r>
              <a:rPr lang="en-US" sz="1800" dirty="0">
                <a:sym typeface="Symbol"/>
              </a:rPr>
              <a:t>student</a:t>
            </a:r>
            <a:endParaRPr lang="en-US" sz="1800" dirty="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092" y="228600"/>
            <a:ext cx="1676400" cy="52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79593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4700" y="88900"/>
            <a:ext cx="7569200" cy="6952169"/>
          </a:xfrm>
          <a:prstGeom prst="rect">
            <a:avLst/>
          </a:prstGeom>
        </p:spPr>
      </p:pic>
    </p:spTree>
    <p:extLst>
      <p:ext uri="{BB962C8B-B14F-4D97-AF65-F5344CB8AC3E}">
        <p14:creationId xmlns:p14="http://schemas.microsoft.com/office/powerpoint/2010/main" val="1405293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09725"/>
            <a:ext cx="8229600" cy="952013"/>
          </a:xfrm>
        </p:spPr>
        <p:txBody>
          <a:bodyPr>
            <a:normAutofit fontScale="90000"/>
          </a:bodyPr>
          <a:lstStyle/>
          <a:p>
            <a:r>
              <a:rPr lang="en-US" sz="4000" b="1" dirty="0" smtClean="0">
                <a:solidFill>
                  <a:schemeClr val="tx2"/>
                </a:solidFill>
                <a:latin typeface="Arial"/>
                <a:cs typeface="Arial"/>
              </a:rPr>
              <a:t>Adult Education State Grant Update </a:t>
            </a:r>
            <a:br>
              <a:rPr lang="en-US" sz="4000" b="1" dirty="0" smtClean="0">
                <a:solidFill>
                  <a:schemeClr val="tx2"/>
                </a:solidFill>
                <a:latin typeface="Arial"/>
                <a:cs typeface="Arial"/>
              </a:rPr>
            </a:br>
            <a:r>
              <a:rPr lang="en-US" sz="4000" b="1" dirty="0" smtClean="0">
                <a:solidFill>
                  <a:schemeClr val="tx2"/>
                </a:solidFill>
                <a:latin typeface="Arial"/>
                <a:cs typeface="Arial"/>
              </a:rPr>
              <a:t>FY 2016-17           </a:t>
            </a:r>
            <a:endParaRPr lang="en-US" sz="4000" b="1" dirty="0">
              <a:solidFill>
                <a:schemeClr val="tx2"/>
              </a:solidFill>
              <a:latin typeface="Arial"/>
              <a:cs typeface="Arial"/>
            </a:endParaRPr>
          </a:p>
        </p:txBody>
      </p:sp>
      <p:sp>
        <p:nvSpPr>
          <p:cNvPr id="6" name="Content Placeholder 5"/>
          <p:cNvSpPr>
            <a:spLocks noGrp="1"/>
          </p:cNvSpPr>
          <p:nvPr>
            <p:ph idx="1"/>
          </p:nvPr>
        </p:nvSpPr>
        <p:spPr>
          <a:xfrm>
            <a:off x="243281" y="1161738"/>
            <a:ext cx="8791662" cy="5059180"/>
          </a:xfrm>
        </p:spPr>
        <p:txBody>
          <a:bodyPr>
            <a:normAutofit/>
          </a:bodyPr>
          <a:lstStyle/>
          <a:p>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p:txBody>
      </p:sp>
      <p:sp>
        <p:nvSpPr>
          <p:cNvPr id="2" name="Rectangle 1"/>
          <p:cNvSpPr/>
          <p:nvPr/>
        </p:nvSpPr>
        <p:spPr>
          <a:xfrm>
            <a:off x="243281" y="1295400"/>
            <a:ext cx="8791662" cy="4739759"/>
          </a:xfrm>
          <a:prstGeom prst="rect">
            <a:avLst/>
          </a:prstGeom>
        </p:spPr>
        <p:txBody>
          <a:bodyPr wrap="square">
            <a:spAutoFit/>
          </a:bodyPr>
          <a:lstStyle/>
          <a:p>
            <a:pPr marL="236538" indent="-220663">
              <a:lnSpc>
                <a:spcPct val="100000"/>
              </a:lnSpc>
              <a:spcBef>
                <a:spcPts val="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FY 2017 </a:t>
            </a:r>
            <a:r>
              <a:rPr lang="en-US" sz="2000" dirty="0" smtClean="0">
                <a:latin typeface="Arial" panose="020B0604020202020204" pitchFamily="34" charset="0"/>
                <a:cs typeface="Arial" panose="020B0604020202020204" pitchFamily="34" charset="0"/>
              </a:rPr>
              <a:t>State </a:t>
            </a:r>
            <a:r>
              <a:rPr lang="en-US" sz="2000" dirty="0">
                <a:latin typeface="Arial" panose="020B0604020202020204" pitchFamily="34" charset="0"/>
                <a:cs typeface="Arial" panose="020B0604020202020204" pitchFamily="34" charset="0"/>
              </a:rPr>
              <a:t>Grant Revision </a:t>
            </a:r>
            <a:r>
              <a:rPr lang="en-US" sz="2000" dirty="0" smtClean="0">
                <a:latin typeface="Arial" panose="020B0604020202020204" pitchFamily="34" charset="0"/>
                <a:cs typeface="Arial" panose="020B0604020202020204" pitchFamily="34" charset="0"/>
              </a:rPr>
              <a:t>Application: </a:t>
            </a:r>
            <a:r>
              <a:rPr lang="en-US" sz="2000" b="1" dirty="0">
                <a:latin typeface="Arial" panose="020B0604020202020204" pitchFamily="34" charset="0"/>
                <a:cs typeface="Arial" panose="020B0604020202020204" pitchFamily="34" charset="0"/>
              </a:rPr>
              <a:t>ED-245</a:t>
            </a:r>
            <a:r>
              <a:rPr lang="en-US" sz="2000" dirty="0">
                <a:latin typeface="Arial" panose="020B0604020202020204" pitchFamily="34" charset="0"/>
                <a:cs typeface="Arial" panose="020B0604020202020204" pitchFamily="34" charset="0"/>
              </a:rPr>
              <a:t> and </a:t>
            </a:r>
            <a:r>
              <a:rPr lang="en-US" sz="2000" b="1" dirty="0" smtClean="0">
                <a:latin typeface="Arial" panose="020B0604020202020204" pitchFamily="34" charset="0"/>
                <a:cs typeface="Arial" panose="020B0604020202020204" pitchFamily="34" charset="0"/>
              </a:rPr>
              <a:t>ED-245A</a:t>
            </a:r>
            <a:r>
              <a:rPr lang="en-US" sz="2000" dirty="0" smtClean="0">
                <a:latin typeface="Arial" panose="020B0604020202020204" pitchFamily="34" charset="0"/>
                <a:cs typeface="Arial" panose="020B0604020202020204" pitchFamily="34" charset="0"/>
              </a:rPr>
              <a:t> are available on the CSDE Web site.</a:t>
            </a:r>
          </a:p>
          <a:p>
            <a:pPr marL="236538" indent="-220663">
              <a:buFont typeface="Arial" panose="020B0604020202020204" pitchFamily="34" charset="0"/>
              <a:buChar char="•"/>
            </a:pPr>
            <a:r>
              <a:rPr lang="en-US" sz="2000" dirty="0">
                <a:latin typeface="Arial" panose="020B0604020202020204" pitchFamily="34" charset="0"/>
                <a:cs typeface="Arial" panose="020B0604020202020204" pitchFamily="34" charset="0"/>
              </a:rPr>
              <a:t>ED-245 and ED-245A revision application forms </a:t>
            </a:r>
            <a:r>
              <a:rPr lang="en-US" sz="2000" u="sng" dirty="0">
                <a:latin typeface="Arial" panose="020B0604020202020204" pitchFamily="34" charset="0"/>
                <a:cs typeface="Arial" panose="020B0604020202020204" pitchFamily="34" charset="0"/>
              </a:rPr>
              <a:t>must include </a:t>
            </a:r>
            <a:r>
              <a:rPr lang="en-US" sz="2000" dirty="0">
                <a:latin typeface="Arial" panose="020B0604020202020204" pitchFamily="34" charset="0"/>
                <a:cs typeface="Arial" panose="020B0604020202020204" pitchFamily="34" charset="0"/>
              </a:rPr>
              <a:t>the completed </a:t>
            </a:r>
            <a:r>
              <a:rPr lang="en-US" sz="2000" b="1" dirty="0">
                <a:latin typeface="Arial" panose="020B0604020202020204" pitchFamily="34" charset="0"/>
                <a:cs typeface="Arial" panose="020B0604020202020204" pitchFamily="34" charset="0"/>
              </a:rPr>
              <a:t>Excel Budget Templates.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hlinkClick r:id="rId3"/>
              </a:rPr>
              <a:t>http</a:t>
            </a:r>
            <a:r>
              <a:rPr lang="en-US" sz="1600" dirty="0">
                <a:latin typeface="Arial" panose="020B0604020202020204" pitchFamily="34" charset="0"/>
                <a:cs typeface="Arial" panose="020B0604020202020204" pitchFamily="34" charset="0"/>
                <a:hlinkClick r:id="rId3"/>
              </a:rPr>
              <a:t>://www.sde.ct.gov/sde/cwp/view.asp?a=2620&amp;Q=320684&amp;sdePNavCtr=|45472|#</a:t>
            </a:r>
            <a:r>
              <a:rPr lang="en-US" sz="1600" dirty="0" smtClean="0">
                <a:latin typeface="Arial" panose="020B0604020202020204" pitchFamily="34" charset="0"/>
                <a:cs typeface="Arial" panose="020B0604020202020204" pitchFamily="34" charset="0"/>
                <a:hlinkClick r:id="rId3"/>
              </a:rPr>
              <a:t>45554</a:t>
            </a:r>
            <a:r>
              <a:rPr lang="en-US" sz="1600" dirty="0" smtClean="0">
                <a:latin typeface="Arial" panose="020B0604020202020204" pitchFamily="34" charset="0"/>
                <a:cs typeface="Arial" panose="020B0604020202020204" pitchFamily="34" charset="0"/>
              </a:rPr>
              <a:t>.</a:t>
            </a:r>
          </a:p>
          <a:p>
            <a:pPr marL="236538" indent="-220663">
              <a:lnSpc>
                <a:spcPct val="100000"/>
              </a:lnSpc>
              <a:spcBef>
                <a:spcPts val="0"/>
              </a:spcBef>
            </a:pPr>
            <a:endParaRPr lang="en-US" sz="900" dirty="0">
              <a:latin typeface="Arial" panose="020B0604020202020204" pitchFamily="34" charset="0"/>
              <a:cs typeface="Arial" panose="020B0604020202020204" pitchFamily="34" charset="0"/>
            </a:endParaRPr>
          </a:p>
          <a:p>
            <a:pPr marL="236538" indent="-220663">
              <a:lnSpc>
                <a:spcPct val="100000"/>
              </a:lnSpc>
              <a:spcBef>
                <a:spcPts val="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Due </a:t>
            </a:r>
            <a:r>
              <a:rPr lang="en-US" sz="2000" dirty="0">
                <a:latin typeface="Arial" panose="020B0604020202020204" pitchFamily="34" charset="0"/>
                <a:cs typeface="Arial" panose="020B0604020202020204" pitchFamily="34" charset="0"/>
              </a:rPr>
              <a:t>to the Bureau on or before </a:t>
            </a:r>
            <a:r>
              <a:rPr lang="en-US" sz="2000" b="1" dirty="0">
                <a:latin typeface="Arial" panose="020B0604020202020204" pitchFamily="34" charset="0"/>
                <a:cs typeface="Arial" panose="020B0604020202020204" pitchFamily="34" charset="0"/>
              </a:rPr>
              <a:t>March </a:t>
            </a:r>
            <a:r>
              <a:rPr lang="en-US" sz="2000" b="1" dirty="0" smtClean="0">
                <a:latin typeface="Arial" panose="020B0604020202020204" pitchFamily="34" charset="0"/>
                <a:cs typeface="Arial" panose="020B0604020202020204" pitchFamily="34" charset="0"/>
              </a:rPr>
              <a:t>15, 2017. </a:t>
            </a:r>
          </a:p>
          <a:p>
            <a:pPr marL="236538" indent="-220663">
              <a:lnSpc>
                <a:spcPct val="100000"/>
              </a:lnSpc>
              <a:spcBef>
                <a:spcPts val="0"/>
              </a:spcBef>
            </a:pPr>
            <a:endParaRPr lang="en-US" sz="900" b="1" dirty="0">
              <a:latin typeface="Arial" panose="020B0604020202020204" pitchFamily="34" charset="0"/>
              <a:cs typeface="Arial" panose="020B0604020202020204" pitchFamily="34" charset="0"/>
            </a:endParaRPr>
          </a:p>
          <a:p>
            <a:pPr marL="236538" indent="-220663">
              <a:lnSpc>
                <a:spcPct val="100000"/>
              </a:lnSpc>
              <a:spcBef>
                <a:spcPts val="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 addition to Excel Sheets, changes &gt; $100 need explanation in the Budget Narrative section.</a:t>
            </a:r>
          </a:p>
          <a:p>
            <a:pPr marL="236538" indent="-220663">
              <a:lnSpc>
                <a:spcPct val="100000"/>
              </a:lnSpc>
              <a:spcBef>
                <a:spcPts val="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Due to space constraints in the new Hartford Office:</a:t>
            </a:r>
          </a:p>
          <a:p>
            <a:pPr marL="693738" lvl="1" indent="-220663">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One original copy with superintendent signature</a:t>
            </a:r>
          </a:p>
          <a:p>
            <a:pPr marL="693738" lvl="1" indent="-220663">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Electronic copy – e-mail to </a:t>
            </a:r>
            <a:r>
              <a:rPr lang="en-US" sz="2000" b="1" dirty="0" smtClean="0">
                <a:latin typeface="Arial" panose="020B0604020202020204" pitchFamily="34" charset="0"/>
                <a:cs typeface="Arial" panose="020B0604020202020204" pitchFamily="34" charset="0"/>
                <a:hlinkClick r:id="rId4"/>
              </a:rPr>
              <a:t>Marcy.Reed@ct.gov</a:t>
            </a:r>
            <a:r>
              <a:rPr lang="en-US" sz="2000" b="1" dirty="0" smtClean="0">
                <a:latin typeface="Arial" panose="020B0604020202020204" pitchFamily="34" charset="0"/>
                <a:cs typeface="Arial" panose="020B0604020202020204" pitchFamily="34" charset="0"/>
              </a:rPr>
              <a:t>  </a:t>
            </a:r>
          </a:p>
          <a:p>
            <a:pPr marL="693738" lvl="1" indent="-220663">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MAKE SURE TO USE THE NEW ADDRESS:</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450 Columbus Blvd. – see details on grant instructions</a:t>
            </a:r>
            <a:endParaRPr lang="en-US" sz="2000" b="1" dirty="0">
              <a:latin typeface="Arial" panose="020B0604020202020204" pitchFamily="34" charset="0"/>
              <a:cs typeface="Arial" panose="020B0604020202020204" pitchFamily="34" charset="0"/>
            </a:endParaRPr>
          </a:p>
          <a:p>
            <a:pPr>
              <a:lnSpc>
                <a:spcPct val="100000"/>
              </a:lnSpc>
              <a:spcBef>
                <a:spcPts val="0"/>
              </a:spcBef>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54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87100"/>
          </a:xfrm>
        </p:spPr>
        <p:txBody>
          <a:bodyPr>
            <a:normAutofit fontScale="90000"/>
          </a:bodyPr>
          <a:lstStyle/>
          <a:p>
            <a:r>
              <a:rPr lang="en-US" sz="4000" b="1" dirty="0" smtClean="0">
                <a:solidFill>
                  <a:schemeClr val="tx2"/>
                </a:solidFill>
                <a:latin typeface="Arial"/>
                <a:cs typeface="Arial"/>
              </a:rPr>
              <a:t>Adult Education State Grant Update FY 2017-18</a:t>
            </a:r>
            <a:endParaRPr lang="en-US" sz="4000" b="1" dirty="0">
              <a:solidFill>
                <a:schemeClr val="tx2"/>
              </a:solidFill>
              <a:latin typeface="Arial"/>
              <a:cs typeface="Arial"/>
            </a:endParaRPr>
          </a:p>
        </p:txBody>
      </p:sp>
      <p:sp>
        <p:nvSpPr>
          <p:cNvPr id="6" name="Content Placeholder 5"/>
          <p:cNvSpPr>
            <a:spLocks noGrp="1"/>
          </p:cNvSpPr>
          <p:nvPr>
            <p:ph idx="1"/>
          </p:nvPr>
        </p:nvSpPr>
        <p:spPr>
          <a:xfrm>
            <a:off x="201336" y="1283516"/>
            <a:ext cx="8841996" cy="4937402"/>
          </a:xfrm>
        </p:spPr>
        <p:txBody>
          <a:bodyPr>
            <a:normAutofit/>
          </a:bodyPr>
          <a:lstStyle/>
          <a:p>
            <a:pPr>
              <a:spcBef>
                <a:spcPts val="0"/>
              </a:spcBef>
            </a:pPr>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FY </a:t>
            </a:r>
            <a:r>
              <a:rPr lang="en-US" sz="2000" b="1" dirty="0" smtClean="0">
                <a:latin typeface="Arial" panose="020B0604020202020204" pitchFamily="34" charset="0"/>
                <a:cs typeface="Arial" panose="020B0604020202020204" pitchFamily="34" charset="0"/>
              </a:rPr>
              <a:t>2018 </a:t>
            </a:r>
            <a:r>
              <a:rPr lang="en-US" sz="2000" dirty="0" smtClean="0">
                <a:latin typeface="Arial" panose="020B0604020202020204" pitchFamily="34" charset="0"/>
                <a:cs typeface="Arial" panose="020B0604020202020204" pitchFamily="34" charset="0"/>
              </a:rPr>
              <a:t>State </a:t>
            </a:r>
            <a:r>
              <a:rPr lang="en-US" sz="2000" dirty="0">
                <a:latin typeface="Arial" panose="020B0604020202020204" pitchFamily="34" charset="0"/>
                <a:cs typeface="Arial" panose="020B0604020202020204" pitchFamily="34" charset="0"/>
              </a:rPr>
              <a:t>Grant Application,</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forms </a:t>
            </a:r>
            <a:r>
              <a:rPr lang="en-US" sz="2000" b="1" dirty="0">
                <a:latin typeface="Arial" panose="020B0604020202020204" pitchFamily="34" charset="0"/>
                <a:cs typeface="Arial" panose="020B0604020202020204" pitchFamily="34" charset="0"/>
              </a:rPr>
              <a:t>ED-244</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ED-244A</a:t>
            </a:r>
            <a:r>
              <a:rPr lang="en-US" sz="2000" dirty="0">
                <a:latin typeface="Arial" panose="020B0604020202020204" pitchFamily="34" charset="0"/>
                <a:cs typeface="Arial" panose="020B0604020202020204" pitchFamily="34" charset="0"/>
              </a:rPr>
              <a:t> for adult education providers and CEE agency heads will be  available on the CSDE Web site in February and may be accessed </a:t>
            </a:r>
            <a:r>
              <a:rPr lang="en-US" sz="2000" dirty="0" smtClean="0">
                <a:latin typeface="Arial" panose="020B0604020202020204" pitchFamily="34" charset="0"/>
                <a:cs typeface="Arial" panose="020B0604020202020204" pitchFamily="34" charset="0"/>
              </a:rPr>
              <a:t>at: </a:t>
            </a:r>
            <a:endParaRPr lang="en-US" sz="2000" dirty="0">
              <a:latin typeface="Arial" panose="020B0604020202020204" pitchFamily="34" charset="0"/>
              <a:cs typeface="Arial" panose="020B0604020202020204" pitchFamily="34" charset="0"/>
            </a:endParaRPr>
          </a:p>
          <a:p>
            <a:pPr marL="0" indent="0">
              <a:lnSpc>
                <a:spcPct val="100000"/>
              </a:lnSpc>
              <a:spcBef>
                <a:spcPts val="0"/>
              </a:spcBef>
              <a:buNone/>
            </a:pPr>
            <a:r>
              <a:rPr lang="en-US" sz="1600" dirty="0">
                <a:latin typeface="Arial" panose="020B0604020202020204" pitchFamily="34" charset="0"/>
                <a:cs typeface="Arial" panose="020B0604020202020204" pitchFamily="34" charset="0"/>
                <a:hlinkClick r:id="rId3"/>
              </a:rPr>
              <a:t>http://www.sde.ct.gov/sde/cwp/view.asp?a=2620&amp;Q=320684&amp;sdePNavCtr=|45472|#45554</a:t>
            </a:r>
            <a:endParaRPr lang="en-US" sz="1600" dirty="0">
              <a:latin typeface="Arial" panose="020B0604020202020204" pitchFamily="34" charset="0"/>
              <a:cs typeface="Arial" panose="020B0604020202020204" pitchFamily="34" charset="0"/>
            </a:endParaRPr>
          </a:p>
          <a:p>
            <a:pPr>
              <a:lnSpc>
                <a:spcPct val="100000"/>
              </a:lnSpc>
              <a:spcBef>
                <a:spcPts val="0"/>
              </a:spcBef>
            </a:pPr>
            <a:endParaRPr lang="en-US" sz="1600" dirty="0">
              <a:latin typeface="Arial" panose="020B0604020202020204" pitchFamily="34" charset="0"/>
              <a:cs typeface="Arial" panose="020B0604020202020204" pitchFamily="34" charset="0"/>
            </a:endParaRPr>
          </a:p>
          <a:p>
            <a:pPr>
              <a:spcBef>
                <a:spcPts val="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Due </a:t>
            </a:r>
            <a:r>
              <a:rPr lang="en-US" sz="2000" dirty="0">
                <a:latin typeface="Arial" panose="020B0604020202020204" pitchFamily="34" charset="0"/>
                <a:cs typeface="Arial" panose="020B0604020202020204" pitchFamily="34" charset="0"/>
              </a:rPr>
              <a:t>to the Bureau on or before </a:t>
            </a:r>
            <a:r>
              <a:rPr lang="en-US" sz="2000" b="1" dirty="0" smtClean="0">
                <a:latin typeface="Arial" panose="020B0604020202020204" pitchFamily="34" charset="0"/>
                <a:cs typeface="Arial" panose="020B0604020202020204" pitchFamily="34" charset="0"/>
              </a:rPr>
              <a:t>Monday, April 17, 2017.</a:t>
            </a:r>
            <a:endParaRPr lang="en-US" sz="2800" b="1" dirty="0">
              <a:latin typeface="Arial" panose="020B0604020202020204" pitchFamily="34" charset="0"/>
              <a:cs typeface="Arial" panose="020B0604020202020204" pitchFamily="34" charset="0"/>
            </a:endParaRPr>
          </a:p>
          <a:p>
            <a:pPr>
              <a:spcBef>
                <a:spcPts val="0"/>
              </a:spcBef>
              <a:buFont typeface="Arial" panose="020B0604020202020204" pitchFamily="34" charset="0"/>
              <a:buChar char="•"/>
            </a:pPr>
            <a:endParaRPr lang="en-US" sz="1000" b="1" dirty="0">
              <a:latin typeface="Arial" panose="020B0604020202020204" pitchFamily="34" charset="0"/>
              <a:cs typeface="Arial" panose="020B0604020202020204" pitchFamily="34" charset="0"/>
            </a:endParaRPr>
          </a:p>
          <a:p>
            <a:pPr marL="236538" indent="-220663">
              <a:spcBef>
                <a:spcPts val="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ED-244</a:t>
            </a:r>
            <a:r>
              <a:rPr lang="en-US" sz="2000" dirty="0" smtClean="0">
                <a:latin typeface="Arial" panose="020B0604020202020204" pitchFamily="34" charset="0"/>
                <a:cs typeface="Arial" panose="020B0604020202020204" pitchFamily="34" charset="0"/>
              </a:rPr>
              <a:t> and </a:t>
            </a:r>
            <a:r>
              <a:rPr lang="en-US" sz="2000" b="1" dirty="0" smtClean="0">
                <a:latin typeface="Arial" panose="020B0604020202020204" pitchFamily="34" charset="0"/>
                <a:cs typeface="Arial" panose="020B0604020202020204" pitchFamily="34" charset="0"/>
              </a:rPr>
              <a:t>ED-244A</a:t>
            </a:r>
            <a:r>
              <a:rPr lang="en-US" sz="2000" dirty="0" smtClean="0">
                <a:latin typeface="Arial" panose="020B0604020202020204" pitchFamily="34" charset="0"/>
                <a:cs typeface="Arial" panose="020B0604020202020204" pitchFamily="34" charset="0"/>
              </a:rPr>
              <a:t>  application forms must also include the completed </a:t>
            </a:r>
            <a:r>
              <a:rPr lang="en-US" sz="2000" b="1" dirty="0" smtClean="0">
                <a:latin typeface="Arial" panose="020B0604020202020204" pitchFamily="34" charset="0"/>
                <a:cs typeface="Arial" panose="020B0604020202020204" pitchFamily="34" charset="0"/>
              </a:rPr>
              <a:t>Excel Budget Templates. </a:t>
            </a:r>
          </a:p>
          <a:p>
            <a:pPr marL="236538" indent="-220663">
              <a:spcBef>
                <a:spcPts val="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Due </a:t>
            </a:r>
            <a:r>
              <a:rPr lang="en-US" sz="2000" b="1" dirty="0">
                <a:latin typeface="Arial" panose="020B0604020202020204" pitchFamily="34" charset="0"/>
                <a:cs typeface="Arial" panose="020B0604020202020204" pitchFamily="34" charset="0"/>
              </a:rPr>
              <a:t>to space constraints in the new Hartford Office:</a:t>
            </a:r>
          </a:p>
          <a:p>
            <a:pPr marL="693738" lvl="1" indent="-220663">
              <a:buFont typeface="Arial" panose="020B0604020202020204" pitchFamily="34" charset="0"/>
              <a:buChar char="•"/>
            </a:pPr>
            <a:r>
              <a:rPr lang="en-US" sz="2000" b="1" dirty="0">
                <a:latin typeface="Arial" panose="020B0604020202020204" pitchFamily="34" charset="0"/>
                <a:cs typeface="Arial" panose="020B0604020202020204" pitchFamily="34" charset="0"/>
              </a:rPr>
              <a:t>One original copy with superintendent signature</a:t>
            </a:r>
          </a:p>
          <a:p>
            <a:pPr marL="693738" lvl="1" indent="-220663">
              <a:buFont typeface="Arial" panose="020B0604020202020204" pitchFamily="34" charset="0"/>
              <a:buChar char="•"/>
            </a:pPr>
            <a:r>
              <a:rPr lang="en-US" sz="2000" b="1" dirty="0">
                <a:latin typeface="Arial" panose="020B0604020202020204" pitchFamily="34" charset="0"/>
                <a:cs typeface="Arial" panose="020B0604020202020204" pitchFamily="34" charset="0"/>
              </a:rPr>
              <a:t>Electronic copy – e-mail to </a:t>
            </a:r>
            <a:r>
              <a:rPr lang="en-US" sz="2000" b="1" dirty="0">
                <a:latin typeface="Arial" panose="020B0604020202020204" pitchFamily="34" charset="0"/>
                <a:cs typeface="Arial" panose="020B0604020202020204" pitchFamily="34" charset="0"/>
                <a:hlinkClick r:id="rId4"/>
              </a:rPr>
              <a:t>Marcy.Reed@ct.gov</a:t>
            </a:r>
            <a:r>
              <a:rPr lang="en-US" sz="2000" b="1" dirty="0">
                <a:latin typeface="Arial" panose="020B0604020202020204" pitchFamily="34" charset="0"/>
                <a:cs typeface="Arial" panose="020B0604020202020204" pitchFamily="34" charset="0"/>
              </a:rPr>
              <a:t>  </a:t>
            </a:r>
          </a:p>
          <a:p>
            <a:pPr marL="693738" lvl="1" indent="-220663">
              <a:buFont typeface="Arial" panose="020B0604020202020204" pitchFamily="34" charset="0"/>
              <a:buChar char="•"/>
            </a:pPr>
            <a:r>
              <a:rPr lang="en-US" sz="2000" b="1" dirty="0">
                <a:latin typeface="Arial" panose="020B0604020202020204" pitchFamily="34" charset="0"/>
                <a:cs typeface="Arial" panose="020B0604020202020204" pitchFamily="34" charset="0"/>
              </a:rPr>
              <a:t>MAKE SURE TO USE THE NEW ADDRESS:</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450 Columbus Blvd. – see details on grant instructions</a:t>
            </a:r>
          </a:p>
          <a:p>
            <a:pPr>
              <a:spcBef>
                <a:spcPts val="0"/>
              </a:spcBef>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a:lnSpc>
                <a:spcPct val="100000"/>
              </a:lnSpc>
              <a:spcBef>
                <a:spcPts val="0"/>
              </a:spcBef>
            </a:pPr>
            <a:endParaRPr lang="en-US" sz="2000" b="1" dirty="0">
              <a:latin typeface="Arial" panose="020B0604020202020204" pitchFamily="34" charset="0"/>
              <a:cs typeface="Arial" panose="020B0604020202020204" pitchFamily="34" charset="0"/>
            </a:endParaRPr>
          </a:p>
          <a:p>
            <a:pPr>
              <a:lnSpc>
                <a:spcPct val="100000"/>
              </a:lnSpc>
              <a:spcBef>
                <a:spcPts val="0"/>
              </a:spcBef>
            </a:pPr>
            <a:endParaRPr lang="en-US" sz="2800" b="1"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0713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87100"/>
          </a:xfrm>
        </p:spPr>
        <p:txBody>
          <a:bodyPr>
            <a:normAutofit/>
          </a:bodyPr>
          <a:lstStyle/>
          <a:p>
            <a:r>
              <a:rPr lang="en-US" sz="4000" b="1" dirty="0" smtClean="0">
                <a:solidFill>
                  <a:schemeClr val="tx2"/>
                </a:solidFill>
                <a:latin typeface="Arial"/>
                <a:cs typeface="Arial"/>
              </a:rPr>
              <a:t>Career Pathways Update</a:t>
            </a:r>
            <a:endParaRPr lang="en-US" sz="4000" b="1" dirty="0">
              <a:solidFill>
                <a:schemeClr val="tx2"/>
              </a:solidFill>
              <a:latin typeface="Arial"/>
              <a:cs typeface="Arial"/>
            </a:endParaRPr>
          </a:p>
        </p:txBody>
      </p:sp>
      <p:sp>
        <p:nvSpPr>
          <p:cNvPr id="6" name="Content Placeholder 5"/>
          <p:cNvSpPr>
            <a:spLocks noGrp="1"/>
          </p:cNvSpPr>
          <p:nvPr>
            <p:ph idx="1"/>
          </p:nvPr>
        </p:nvSpPr>
        <p:spPr>
          <a:xfrm>
            <a:off x="201336" y="1283516"/>
            <a:ext cx="8841996" cy="4937402"/>
          </a:xfrm>
        </p:spPr>
        <p:txBody>
          <a:bodyPr>
            <a:normAutofit/>
          </a:bodyPr>
          <a:lstStyle/>
          <a:p>
            <a:pPr marL="0" indent="0">
              <a:spcBef>
                <a:spcPts val="0"/>
              </a:spcBef>
              <a:buNone/>
            </a:pPr>
            <a:r>
              <a:rPr lang="en-US" sz="2400" b="1" dirty="0" smtClean="0">
                <a:solidFill>
                  <a:schemeClr val="tx2">
                    <a:lumMod val="75000"/>
                  </a:schemeClr>
                </a:solidFill>
                <a:latin typeface="Arial" panose="020B0604020202020204" pitchFamily="34" charset="0"/>
                <a:cs typeface="Arial" panose="020B0604020202020204" pitchFamily="34" charset="0"/>
              </a:rPr>
              <a:t>There were 3 Career Pathways Forums scheduled this year:</a:t>
            </a:r>
          </a:p>
          <a:p>
            <a:pPr>
              <a:spcBef>
                <a:spcPts val="0"/>
              </a:spcBef>
            </a:pPr>
            <a:r>
              <a:rPr lang="en-US" sz="2400" b="1" dirty="0">
                <a:solidFill>
                  <a:schemeClr val="tx2">
                    <a:lumMod val="75000"/>
                  </a:schemeClr>
                </a:solidFill>
                <a:latin typeface="Arial" panose="020B0604020202020204" pitchFamily="34" charset="0"/>
                <a:cs typeface="Arial" panose="020B0604020202020204" pitchFamily="34" charset="0"/>
              </a:rPr>
              <a:t>	</a:t>
            </a:r>
            <a:r>
              <a:rPr lang="en-US" sz="2400" b="1" dirty="0" smtClean="0">
                <a:solidFill>
                  <a:schemeClr val="tx2">
                    <a:lumMod val="75000"/>
                  </a:schemeClr>
                </a:solidFill>
                <a:latin typeface="Arial" panose="020B0604020202020204" pitchFamily="34" charset="0"/>
                <a:cs typeface="Arial" panose="020B0604020202020204" pitchFamily="34" charset="0"/>
              </a:rPr>
              <a:t>November 18 – Department of Labor and Bureau of Rehabilitative Services</a:t>
            </a:r>
          </a:p>
          <a:p>
            <a:pPr>
              <a:spcBef>
                <a:spcPts val="0"/>
              </a:spcBef>
            </a:pPr>
            <a:r>
              <a:rPr lang="en-US" sz="2400" b="1" dirty="0" smtClean="0">
                <a:solidFill>
                  <a:schemeClr val="tx2">
                    <a:lumMod val="75000"/>
                  </a:schemeClr>
                </a:solidFill>
                <a:latin typeface="Arial" panose="020B0604020202020204" pitchFamily="34" charset="0"/>
                <a:cs typeface="Arial" panose="020B0604020202020204" pitchFamily="34" charset="0"/>
              </a:rPr>
              <a:t>January 6 – Workforce Boards</a:t>
            </a:r>
          </a:p>
          <a:p>
            <a:pPr marL="0" indent="0">
              <a:spcBef>
                <a:spcPts val="0"/>
              </a:spcBef>
              <a:buNone/>
            </a:pPr>
            <a:endParaRPr lang="en-US" sz="2400" b="1" dirty="0">
              <a:solidFill>
                <a:schemeClr val="tx2">
                  <a:lumMod val="75000"/>
                </a:schemeClr>
              </a:solidFill>
              <a:latin typeface="Arial" panose="020B0604020202020204" pitchFamily="34" charset="0"/>
              <a:cs typeface="Arial" panose="020B0604020202020204" pitchFamily="34" charset="0"/>
            </a:endParaRPr>
          </a:p>
          <a:p>
            <a:pPr marL="0" indent="0">
              <a:spcBef>
                <a:spcPts val="0"/>
              </a:spcBef>
              <a:buNone/>
            </a:pPr>
            <a:r>
              <a:rPr lang="en-US" sz="2400" b="1" dirty="0" smtClean="0">
                <a:solidFill>
                  <a:schemeClr val="tx2">
                    <a:lumMod val="75000"/>
                  </a:schemeClr>
                </a:solidFill>
                <a:latin typeface="Arial" panose="020B0604020202020204" pitchFamily="34" charset="0"/>
                <a:cs typeface="Arial" panose="020B0604020202020204" pitchFamily="34" charset="0"/>
              </a:rPr>
              <a:t>One remaining Forum:</a:t>
            </a:r>
          </a:p>
          <a:p>
            <a:pPr>
              <a:spcBef>
                <a:spcPts val="0"/>
              </a:spcBef>
            </a:pPr>
            <a:r>
              <a:rPr lang="en-US" sz="2400" b="1" dirty="0" smtClean="0">
                <a:solidFill>
                  <a:schemeClr val="tx2">
                    <a:lumMod val="75000"/>
                  </a:schemeClr>
                </a:solidFill>
                <a:latin typeface="Arial" panose="020B0604020202020204" pitchFamily="34" charset="0"/>
                <a:cs typeface="Arial" panose="020B0604020202020204" pitchFamily="34" charset="0"/>
              </a:rPr>
              <a:t>Friday, February 24, CSDE, SERC Classroom, Middletown Office</a:t>
            </a:r>
          </a:p>
          <a:p>
            <a:pPr>
              <a:spcBef>
                <a:spcPts val="0"/>
              </a:spcBef>
            </a:pPr>
            <a:r>
              <a:rPr lang="en-US" sz="2400" b="1" dirty="0" smtClean="0">
                <a:solidFill>
                  <a:schemeClr val="tx2">
                    <a:lumMod val="75000"/>
                  </a:schemeClr>
                </a:solidFill>
                <a:latin typeface="Arial" panose="020B0604020202020204" pitchFamily="34" charset="0"/>
                <a:cs typeface="Arial" panose="020B0604020202020204" pitchFamily="34" charset="0"/>
              </a:rPr>
              <a:t>Will feature examples of Career Pathways from Adult Education Programs</a:t>
            </a:r>
          </a:p>
          <a:p>
            <a:pPr>
              <a:spcBef>
                <a:spcPts val="0"/>
              </a:spcBef>
            </a:pPr>
            <a:r>
              <a:rPr lang="en-US" sz="2400" b="1" dirty="0" smtClean="0">
                <a:solidFill>
                  <a:schemeClr val="tx2">
                    <a:lumMod val="75000"/>
                  </a:schemeClr>
                </a:solidFill>
                <a:latin typeface="Arial" panose="020B0604020202020204" pitchFamily="34" charset="0"/>
                <a:cs typeface="Arial" panose="020B0604020202020204" pitchFamily="34" charset="0"/>
              </a:rPr>
              <a:t>Will provide access to the materials we have been archiving </a:t>
            </a:r>
          </a:p>
          <a:p>
            <a:pPr marL="0" indent="0">
              <a:spcBef>
                <a:spcPts val="0"/>
              </a:spcBef>
              <a:buNone/>
            </a:pPr>
            <a:endParaRPr lang="en-US" sz="2000" b="1" dirty="0">
              <a:latin typeface="Arial" panose="020B0604020202020204" pitchFamily="34" charset="0"/>
              <a:cs typeface="Arial" panose="020B0604020202020204" pitchFamily="34" charset="0"/>
            </a:endParaRPr>
          </a:p>
          <a:p>
            <a:pPr>
              <a:lnSpc>
                <a:spcPct val="100000"/>
              </a:lnSpc>
              <a:spcBef>
                <a:spcPts val="0"/>
              </a:spcBef>
            </a:pPr>
            <a:endParaRPr lang="en-US" sz="2000" b="1" dirty="0">
              <a:latin typeface="Arial" panose="020B0604020202020204" pitchFamily="34" charset="0"/>
              <a:cs typeface="Arial" panose="020B0604020202020204" pitchFamily="34" charset="0"/>
            </a:endParaRPr>
          </a:p>
          <a:p>
            <a:pPr>
              <a:lnSpc>
                <a:spcPct val="100000"/>
              </a:lnSpc>
              <a:spcBef>
                <a:spcPts val="0"/>
              </a:spcBef>
            </a:pPr>
            <a:endParaRPr lang="en-US" sz="2800" b="1"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035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87100"/>
          </a:xfrm>
        </p:spPr>
        <p:txBody>
          <a:bodyPr>
            <a:normAutofit/>
          </a:bodyPr>
          <a:lstStyle/>
          <a:p>
            <a:r>
              <a:rPr lang="en-US" sz="4000" b="1" dirty="0" smtClean="0">
                <a:solidFill>
                  <a:schemeClr val="tx2"/>
                </a:solidFill>
                <a:latin typeface="Arial"/>
                <a:cs typeface="Arial"/>
              </a:rPr>
              <a:t>Technology</a:t>
            </a:r>
            <a:endParaRPr lang="en-US" sz="4000" b="1" dirty="0">
              <a:solidFill>
                <a:schemeClr val="tx2"/>
              </a:solidFill>
              <a:latin typeface="Arial"/>
              <a:cs typeface="Arial"/>
            </a:endParaRPr>
          </a:p>
        </p:txBody>
      </p:sp>
      <p:sp>
        <p:nvSpPr>
          <p:cNvPr id="6" name="Content Placeholder 5"/>
          <p:cNvSpPr>
            <a:spLocks noGrp="1"/>
          </p:cNvSpPr>
          <p:nvPr>
            <p:ph idx="1"/>
          </p:nvPr>
        </p:nvSpPr>
        <p:spPr>
          <a:xfrm>
            <a:off x="201336" y="1283516"/>
            <a:ext cx="8841996" cy="4937402"/>
          </a:xfrm>
        </p:spPr>
        <p:txBody>
          <a:bodyPr>
            <a:normAutofit/>
          </a:bodyPr>
          <a:lstStyle/>
          <a:p>
            <a:pPr marL="0" indent="0">
              <a:spcBef>
                <a:spcPts val="0"/>
              </a:spcBef>
              <a:buNone/>
            </a:pPr>
            <a:r>
              <a:rPr lang="en-US" sz="2400" b="1" dirty="0" smtClean="0">
                <a:solidFill>
                  <a:schemeClr val="tx2">
                    <a:lumMod val="75000"/>
                  </a:schemeClr>
                </a:solidFill>
                <a:latin typeface="Arial" panose="020B0604020202020204" pitchFamily="34" charset="0"/>
                <a:cs typeface="Arial" panose="020B0604020202020204" pitchFamily="34" charset="0"/>
              </a:rPr>
              <a:t>How Technology Literate are your teachers?</a:t>
            </a:r>
          </a:p>
          <a:p>
            <a:pPr marL="0" indent="0">
              <a:spcBef>
                <a:spcPts val="0"/>
              </a:spcBef>
              <a:buNone/>
            </a:pPr>
            <a:r>
              <a:rPr lang="en-US" sz="2400" b="1" dirty="0" smtClean="0">
                <a:solidFill>
                  <a:schemeClr val="tx2">
                    <a:lumMod val="75000"/>
                  </a:schemeClr>
                </a:solidFill>
                <a:latin typeface="Arial" panose="020B0604020202020204" pitchFamily="34" charset="0"/>
                <a:cs typeface="Arial" panose="020B0604020202020204" pitchFamily="34" charset="0"/>
              </a:rPr>
              <a:t> According to ISTE Standards teachers should:</a:t>
            </a:r>
            <a:br>
              <a:rPr lang="en-US" sz="2400" b="1" dirty="0" smtClean="0">
                <a:solidFill>
                  <a:schemeClr val="tx2">
                    <a:lumMod val="75000"/>
                  </a:schemeClr>
                </a:solidFill>
                <a:latin typeface="Arial" panose="020B0604020202020204" pitchFamily="34" charset="0"/>
                <a:cs typeface="Arial" panose="020B0604020202020204" pitchFamily="34" charset="0"/>
              </a:rPr>
            </a:br>
            <a:endParaRPr lang="en-US" sz="2400" b="1" dirty="0" smtClean="0">
              <a:solidFill>
                <a:schemeClr val="tx2">
                  <a:lumMod val="75000"/>
                </a:schemeClr>
              </a:solidFill>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1. Facilitate and inspire student </a:t>
            </a:r>
            <a:r>
              <a:rPr lang="en-US" sz="2400" b="1" dirty="0" smtClean="0">
                <a:latin typeface="Arial" panose="020B0604020202020204" pitchFamily="34" charset="0"/>
                <a:cs typeface="Arial" panose="020B0604020202020204" pitchFamily="34" charset="0"/>
              </a:rPr>
              <a:t>learning and creativity</a:t>
            </a:r>
          </a:p>
          <a:p>
            <a:r>
              <a:rPr lang="en-US" sz="2400" b="1" dirty="0">
                <a:latin typeface="Arial" panose="020B0604020202020204" pitchFamily="34" charset="0"/>
                <a:cs typeface="Arial" panose="020B0604020202020204" pitchFamily="34" charset="0"/>
              </a:rPr>
              <a:t>2. Design and develop digital </a:t>
            </a:r>
            <a:r>
              <a:rPr lang="en-US" sz="2400" b="1" dirty="0" smtClean="0">
                <a:latin typeface="Arial" panose="020B0604020202020204" pitchFamily="34" charset="0"/>
                <a:cs typeface="Arial" panose="020B0604020202020204" pitchFamily="34" charset="0"/>
              </a:rPr>
              <a:t>age learning </a:t>
            </a:r>
            <a:r>
              <a:rPr lang="en-US" sz="2400" b="1" dirty="0">
                <a:latin typeface="Arial" panose="020B0604020202020204" pitchFamily="34" charset="0"/>
                <a:cs typeface="Arial" panose="020B0604020202020204" pitchFamily="34" charset="0"/>
              </a:rPr>
              <a:t>experiences and </a:t>
            </a:r>
            <a:r>
              <a:rPr lang="en-US" sz="2400" b="1" dirty="0" smtClean="0">
                <a:latin typeface="Arial" panose="020B0604020202020204" pitchFamily="34" charset="0"/>
                <a:cs typeface="Arial" panose="020B0604020202020204" pitchFamily="34" charset="0"/>
              </a:rPr>
              <a:t>assessments</a:t>
            </a:r>
          </a:p>
          <a:p>
            <a:r>
              <a:rPr lang="en-US" sz="2400" b="1" dirty="0">
                <a:latin typeface="Arial" panose="020B0604020202020204" pitchFamily="34" charset="0"/>
                <a:cs typeface="Arial" panose="020B0604020202020204" pitchFamily="34" charset="0"/>
              </a:rPr>
              <a:t>3. Model digital age work and </a:t>
            </a:r>
            <a:r>
              <a:rPr lang="en-US" sz="2400" b="1" dirty="0" smtClean="0">
                <a:latin typeface="Arial" panose="020B0604020202020204" pitchFamily="34" charset="0"/>
                <a:cs typeface="Arial" panose="020B0604020202020204" pitchFamily="34" charset="0"/>
              </a:rPr>
              <a:t>learning</a:t>
            </a:r>
          </a:p>
          <a:p>
            <a:r>
              <a:rPr lang="en-US" sz="2400" b="1" dirty="0">
                <a:latin typeface="Arial" panose="020B0604020202020204" pitchFamily="34" charset="0"/>
                <a:cs typeface="Arial" panose="020B0604020202020204" pitchFamily="34" charset="0"/>
              </a:rPr>
              <a:t>4. Promote and model digital </a:t>
            </a:r>
            <a:r>
              <a:rPr lang="en-US" sz="2400" b="1" dirty="0" smtClean="0">
                <a:latin typeface="Arial" panose="020B0604020202020204" pitchFamily="34" charset="0"/>
                <a:cs typeface="Arial" panose="020B0604020202020204" pitchFamily="34" charset="0"/>
              </a:rPr>
              <a:t>citizenship and responsibility</a:t>
            </a:r>
          </a:p>
          <a:p>
            <a:r>
              <a:rPr lang="en-US" sz="2400" b="1" dirty="0">
                <a:latin typeface="Arial" panose="020B0604020202020204" pitchFamily="34" charset="0"/>
                <a:cs typeface="Arial" panose="020B0604020202020204" pitchFamily="34" charset="0"/>
              </a:rPr>
              <a:t>5. Engage in professional </a:t>
            </a:r>
            <a:r>
              <a:rPr lang="en-US" sz="2400" b="1" dirty="0" smtClean="0">
                <a:latin typeface="Arial" panose="020B0604020202020204" pitchFamily="34" charset="0"/>
                <a:cs typeface="Arial" panose="020B0604020202020204" pitchFamily="34" charset="0"/>
              </a:rPr>
              <a:t>growth and </a:t>
            </a:r>
            <a:r>
              <a:rPr lang="en-US" sz="2400" b="1" dirty="0">
                <a:latin typeface="Arial" panose="020B0604020202020204" pitchFamily="34" charset="0"/>
                <a:cs typeface="Arial" panose="020B0604020202020204" pitchFamily="34" charset="0"/>
              </a:rPr>
              <a:t>leadership</a:t>
            </a:r>
            <a:endParaRPr lang="en-US" sz="2400" b="1" dirty="0">
              <a:solidFill>
                <a:schemeClr val="tx2">
                  <a:lumMod val="75000"/>
                </a:schemeClr>
              </a:solidFill>
              <a:latin typeface="Arial" panose="020B0604020202020204" pitchFamily="34" charset="0"/>
              <a:cs typeface="Arial" panose="020B0604020202020204" pitchFamily="34" charset="0"/>
            </a:endParaRPr>
          </a:p>
          <a:p>
            <a:pPr>
              <a:lnSpc>
                <a:spcPct val="100000"/>
              </a:lnSpc>
              <a:spcBef>
                <a:spcPts val="0"/>
              </a:spcBef>
            </a:pPr>
            <a:endParaRPr lang="en-US" sz="2000" b="1" dirty="0">
              <a:latin typeface="Arial" panose="020B0604020202020204" pitchFamily="34" charset="0"/>
              <a:cs typeface="Arial" panose="020B0604020202020204" pitchFamily="34" charset="0"/>
            </a:endParaRPr>
          </a:p>
          <a:p>
            <a:pPr>
              <a:lnSpc>
                <a:spcPct val="100000"/>
              </a:lnSpc>
              <a:spcBef>
                <a:spcPts val="0"/>
              </a:spcBef>
            </a:pPr>
            <a:endParaRPr lang="en-US" sz="2800" b="1"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5306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87100"/>
          </a:xfrm>
        </p:spPr>
        <p:txBody>
          <a:bodyPr>
            <a:normAutofit/>
          </a:bodyPr>
          <a:lstStyle/>
          <a:p>
            <a:r>
              <a:rPr lang="en-US" sz="4000" b="1" dirty="0" smtClean="0">
                <a:solidFill>
                  <a:schemeClr val="tx2"/>
                </a:solidFill>
                <a:latin typeface="Arial"/>
                <a:cs typeface="Arial"/>
              </a:rPr>
              <a:t>Technology</a:t>
            </a:r>
            <a:endParaRPr lang="en-US" sz="4000" b="1" dirty="0">
              <a:solidFill>
                <a:schemeClr val="tx2"/>
              </a:solidFill>
              <a:latin typeface="Arial"/>
              <a:cs typeface="Arial"/>
            </a:endParaRPr>
          </a:p>
        </p:txBody>
      </p:sp>
      <p:sp>
        <p:nvSpPr>
          <p:cNvPr id="6" name="Content Placeholder 5"/>
          <p:cNvSpPr>
            <a:spLocks noGrp="1"/>
          </p:cNvSpPr>
          <p:nvPr>
            <p:ph idx="1"/>
          </p:nvPr>
        </p:nvSpPr>
        <p:spPr>
          <a:xfrm>
            <a:off x="201336" y="1283516"/>
            <a:ext cx="8841996" cy="4937402"/>
          </a:xfrm>
        </p:spPr>
        <p:txBody>
          <a:bodyPr>
            <a:normAutofit/>
          </a:bodyPr>
          <a:lstStyle/>
          <a:p>
            <a:pPr marL="0" indent="0">
              <a:spcBef>
                <a:spcPts val="0"/>
              </a:spcBef>
              <a:buNone/>
            </a:pPr>
            <a:endParaRPr lang="en-US" sz="2400" b="1" dirty="0" smtClean="0">
              <a:solidFill>
                <a:schemeClr val="tx2">
                  <a:lumMod val="75000"/>
                </a:schemeClr>
              </a:solidFill>
              <a:latin typeface="Arial" panose="020B0604020202020204" pitchFamily="34" charset="0"/>
              <a:cs typeface="Arial" panose="020B0604020202020204" pitchFamily="34" charset="0"/>
            </a:endParaRPr>
          </a:p>
          <a:p>
            <a:pPr marL="0" indent="0">
              <a:spcBef>
                <a:spcPts val="0"/>
              </a:spcBef>
              <a:buNone/>
            </a:pPr>
            <a:r>
              <a:rPr lang="en-US" sz="2400" b="1" dirty="0" smtClean="0">
                <a:solidFill>
                  <a:schemeClr val="tx2">
                    <a:lumMod val="75000"/>
                  </a:schemeClr>
                </a:solidFill>
                <a:latin typeface="Arial" panose="020B0604020202020204" pitchFamily="34" charset="0"/>
                <a:cs typeface="Arial" panose="020B0604020202020204" pitchFamily="34" charset="0"/>
              </a:rPr>
              <a:t>How would you talk to your classes about:</a:t>
            </a:r>
          </a:p>
          <a:p>
            <a:pPr marL="0" indent="0">
              <a:spcBef>
                <a:spcPts val="0"/>
              </a:spcBef>
              <a:buNone/>
            </a:pPr>
            <a:r>
              <a:rPr lang="en-US" sz="2400" b="1" dirty="0" smtClean="0">
                <a:solidFill>
                  <a:schemeClr val="tx2">
                    <a:lumMod val="75000"/>
                  </a:schemeClr>
                </a:solidFill>
                <a:latin typeface="Arial" panose="020B0604020202020204" pitchFamily="34" charset="0"/>
                <a:cs typeface="Arial" panose="020B0604020202020204" pitchFamily="34" charset="0"/>
              </a:rPr>
              <a:t>	Effective Searching?</a:t>
            </a:r>
            <a:r>
              <a:rPr lang="en-US" sz="2400" b="1" dirty="0">
                <a:solidFill>
                  <a:schemeClr val="tx2">
                    <a:lumMod val="75000"/>
                  </a:schemeClr>
                </a:solidFill>
                <a:latin typeface="Arial" panose="020B0604020202020204" pitchFamily="34" charset="0"/>
                <a:cs typeface="Arial" panose="020B0604020202020204" pitchFamily="34" charset="0"/>
              </a:rPr>
              <a:t>	</a:t>
            </a:r>
            <a:endParaRPr lang="en-US" sz="2400" b="1" dirty="0" smtClean="0">
              <a:solidFill>
                <a:schemeClr val="tx2">
                  <a:lumMod val="75000"/>
                </a:schemeClr>
              </a:solidFill>
              <a:latin typeface="Arial" panose="020B0604020202020204" pitchFamily="34" charset="0"/>
              <a:cs typeface="Arial" panose="020B0604020202020204" pitchFamily="34" charset="0"/>
            </a:endParaRPr>
          </a:p>
          <a:p>
            <a:pPr marL="0" indent="0">
              <a:spcBef>
                <a:spcPts val="0"/>
              </a:spcBef>
              <a:buNone/>
            </a:pPr>
            <a:r>
              <a:rPr lang="en-US" sz="2400" b="1" dirty="0" smtClean="0">
                <a:solidFill>
                  <a:schemeClr val="tx2">
                    <a:lumMod val="75000"/>
                  </a:schemeClr>
                </a:solidFill>
                <a:latin typeface="Arial" panose="020B0604020202020204" pitchFamily="34" charset="0"/>
                <a:cs typeface="Arial" panose="020B0604020202020204" pitchFamily="34" charset="0"/>
              </a:rPr>
              <a:t>	Authenticating Websites?</a:t>
            </a:r>
          </a:p>
          <a:p>
            <a:pPr marL="0" indent="0">
              <a:spcBef>
                <a:spcPts val="0"/>
              </a:spcBef>
              <a:buNone/>
            </a:pPr>
            <a:r>
              <a:rPr lang="en-US" sz="2400" b="1" dirty="0">
                <a:solidFill>
                  <a:schemeClr val="tx2">
                    <a:lumMod val="75000"/>
                  </a:schemeClr>
                </a:solidFill>
                <a:latin typeface="Arial" panose="020B0604020202020204" pitchFamily="34" charset="0"/>
                <a:cs typeface="Arial" panose="020B0604020202020204" pitchFamily="34" charset="0"/>
              </a:rPr>
              <a:t>	</a:t>
            </a:r>
            <a:r>
              <a:rPr lang="en-US" sz="2400" b="1" dirty="0" smtClean="0">
                <a:solidFill>
                  <a:schemeClr val="tx2">
                    <a:lumMod val="75000"/>
                  </a:schemeClr>
                </a:solidFill>
                <a:latin typeface="Arial" panose="020B0604020202020204" pitchFamily="34" charset="0"/>
                <a:cs typeface="Arial" panose="020B0604020202020204" pitchFamily="34" charset="0"/>
              </a:rPr>
              <a:t>Authenticating Information?</a:t>
            </a:r>
          </a:p>
          <a:p>
            <a:pPr marL="0" indent="0">
              <a:spcBef>
                <a:spcPts val="0"/>
              </a:spcBef>
              <a:buNone/>
            </a:pPr>
            <a:endParaRPr lang="en-US" sz="2400" b="1" dirty="0">
              <a:solidFill>
                <a:schemeClr val="tx2">
                  <a:lumMod val="75000"/>
                </a:schemeClr>
              </a:solidFill>
              <a:latin typeface="Arial" panose="020B0604020202020204" pitchFamily="34" charset="0"/>
              <a:cs typeface="Arial" panose="020B0604020202020204" pitchFamily="34" charset="0"/>
            </a:endParaRPr>
          </a:p>
          <a:p>
            <a:pPr marL="0" indent="0">
              <a:spcBef>
                <a:spcPts val="0"/>
              </a:spcBef>
              <a:buNone/>
            </a:pPr>
            <a:endParaRPr lang="en-US" sz="2400" b="1" dirty="0">
              <a:solidFill>
                <a:schemeClr val="tx2">
                  <a:lumMod val="75000"/>
                </a:schemeClr>
              </a:solidFill>
              <a:latin typeface="Arial" panose="020B0604020202020204" pitchFamily="34" charset="0"/>
              <a:cs typeface="Arial" panose="020B0604020202020204" pitchFamily="34" charset="0"/>
            </a:endParaRPr>
          </a:p>
          <a:p>
            <a:pPr marL="0" indent="0">
              <a:spcBef>
                <a:spcPts val="0"/>
              </a:spcBef>
              <a:buNone/>
            </a:pPr>
            <a:r>
              <a:rPr lang="en-US" sz="2400" b="1" dirty="0" smtClean="0">
                <a:solidFill>
                  <a:schemeClr val="tx2">
                    <a:lumMod val="75000"/>
                  </a:schemeClr>
                </a:solidFill>
                <a:latin typeface="Arial" panose="020B0604020202020204" pitchFamily="34" charset="0"/>
                <a:cs typeface="Arial" panose="020B0604020202020204" pitchFamily="34" charset="0"/>
              </a:rPr>
              <a:t>How would you advise a student to authenticate information if it was </a:t>
            </a:r>
            <a:r>
              <a:rPr lang="en-US" sz="2400" b="1" smtClean="0">
                <a:solidFill>
                  <a:schemeClr val="tx2">
                    <a:lumMod val="75000"/>
                  </a:schemeClr>
                </a:solidFill>
                <a:latin typeface="Arial" panose="020B0604020202020204" pitchFamily="34" charset="0"/>
                <a:cs typeface="Arial" panose="020B0604020202020204" pitchFamily="34" charset="0"/>
              </a:rPr>
              <a:t>on his/her </a:t>
            </a:r>
            <a:r>
              <a:rPr lang="en-US" sz="2400" b="1" dirty="0" smtClean="0">
                <a:solidFill>
                  <a:schemeClr val="tx2">
                    <a:lumMod val="75000"/>
                  </a:schemeClr>
                </a:solidFill>
                <a:latin typeface="Arial" panose="020B0604020202020204" pitchFamily="34" charset="0"/>
                <a:cs typeface="Arial" panose="020B0604020202020204" pitchFamily="34" charset="0"/>
              </a:rPr>
              <a:t>Facebook page?</a:t>
            </a:r>
            <a:endParaRPr lang="en-US" sz="2400" b="1" dirty="0">
              <a:solidFill>
                <a:schemeClr val="tx2">
                  <a:lumMod val="75000"/>
                </a:schemeClr>
              </a:solidFill>
              <a:latin typeface="Arial" panose="020B0604020202020204" pitchFamily="34" charset="0"/>
              <a:cs typeface="Arial" panose="020B0604020202020204" pitchFamily="34" charset="0"/>
            </a:endParaRPr>
          </a:p>
          <a:p>
            <a:pPr>
              <a:lnSpc>
                <a:spcPct val="100000"/>
              </a:lnSpc>
              <a:spcBef>
                <a:spcPts val="0"/>
              </a:spcBef>
            </a:pPr>
            <a:endParaRPr lang="en-US" sz="2000" b="1" dirty="0">
              <a:latin typeface="Arial" panose="020B0604020202020204" pitchFamily="34" charset="0"/>
              <a:cs typeface="Arial" panose="020B0604020202020204" pitchFamily="34" charset="0"/>
            </a:endParaRPr>
          </a:p>
          <a:p>
            <a:pPr>
              <a:lnSpc>
                <a:spcPct val="100000"/>
              </a:lnSpc>
              <a:spcBef>
                <a:spcPts val="0"/>
              </a:spcBef>
            </a:pPr>
            <a:endParaRPr lang="en-US" sz="2800" b="1"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686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82169"/>
          </a:xfrm>
        </p:spPr>
        <p:txBody>
          <a:bodyPr>
            <a:normAutofit/>
          </a:bodyPr>
          <a:lstStyle/>
          <a:p>
            <a:r>
              <a:rPr lang="en-US" sz="4000" dirty="0" smtClean="0">
                <a:solidFill>
                  <a:srgbClr val="002060"/>
                </a:solidFill>
                <a:latin typeface="Arial"/>
                <a:cs typeface="Arial"/>
              </a:rPr>
              <a:t>Federal Grant Update</a:t>
            </a:r>
            <a:endParaRPr lang="en-US" sz="4000" dirty="0">
              <a:solidFill>
                <a:srgbClr val="002060"/>
              </a:solidFill>
              <a:latin typeface="Arial"/>
              <a:cs typeface="Arial"/>
            </a:endParaRPr>
          </a:p>
        </p:txBody>
      </p:sp>
      <p:sp>
        <p:nvSpPr>
          <p:cNvPr id="6" name="Content Placeholder 5"/>
          <p:cNvSpPr>
            <a:spLocks noGrp="1"/>
          </p:cNvSpPr>
          <p:nvPr>
            <p:ph idx="1"/>
          </p:nvPr>
        </p:nvSpPr>
        <p:spPr>
          <a:xfrm>
            <a:off x="457200" y="1182848"/>
            <a:ext cx="8229600" cy="4602437"/>
          </a:xfrm>
        </p:spPr>
        <p:txBody>
          <a:bodyPr>
            <a:normAutofit fontScale="85000" lnSpcReduction="20000"/>
          </a:bodyPr>
          <a:lstStyle/>
          <a:p>
            <a:endParaRPr lang="en-US" sz="2300" dirty="0" smtClean="0">
              <a:latin typeface="Arial"/>
              <a:cs typeface="Arial"/>
            </a:endParaRPr>
          </a:p>
          <a:p>
            <a:r>
              <a:rPr lang="en-US" sz="2400" dirty="0" smtClean="0">
                <a:latin typeface="Arial"/>
                <a:cs typeface="Arial"/>
              </a:rPr>
              <a:t>The FY 2017 PIP Mid-Year Report and budget revisions are due to the Department on Friday, February 17, 2017 </a:t>
            </a:r>
            <a:r>
              <a:rPr lang="en-US" sz="2400" u="sng" dirty="0" smtClean="0">
                <a:solidFill>
                  <a:srgbClr val="FF0000"/>
                </a:solidFill>
                <a:latin typeface="Arial"/>
                <a:cs typeface="Arial"/>
              </a:rPr>
              <a:t>no later than 3:00 pm</a:t>
            </a:r>
            <a:r>
              <a:rPr lang="en-US" sz="2400" dirty="0" smtClean="0">
                <a:latin typeface="Arial"/>
                <a:cs typeface="Arial"/>
              </a:rPr>
              <a:t>.  </a:t>
            </a:r>
            <a:r>
              <a:rPr lang="en-US" sz="2400" dirty="0">
                <a:latin typeface="Arial"/>
                <a:cs typeface="Arial"/>
              </a:rPr>
              <a:t>D</a:t>
            </a:r>
            <a:r>
              <a:rPr lang="en-US" sz="2400" dirty="0" smtClean="0">
                <a:latin typeface="Arial"/>
                <a:cs typeface="Arial"/>
              </a:rPr>
              <a:t>ocuments may be accessed from the CSDE Web site  </a:t>
            </a:r>
            <a:r>
              <a:rPr lang="en-US" sz="1600" dirty="0" smtClean="0">
                <a:hlinkClick r:id="rId3"/>
              </a:rPr>
              <a:t>http</a:t>
            </a:r>
            <a:r>
              <a:rPr lang="en-US" sz="1600" dirty="0">
                <a:hlinkClick r:id="rId3"/>
              </a:rPr>
              <a:t>://www.sde.ct.gov/sde/cwp/view.asp?a=2620&amp;Q=320696&amp;sdePNavCtr=|45472|#</a:t>
            </a:r>
            <a:r>
              <a:rPr lang="en-US" sz="1600" dirty="0" smtClean="0">
                <a:hlinkClick r:id="rId3"/>
              </a:rPr>
              <a:t>45552</a:t>
            </a:r>
            <a:endParaRPr lang="en-US" sz="1600" dirty="0" smtClean="0"/>
          </a:p>
          <a:p>
            <a:endParaRPr lang="en-US" sz="1600" dirty="0" smtClean="0"/>
          </a:p>
          <a:p>
            <a:endParaRPr lang="en-US" sz="1600" dirty="0"/>
          </a:p>
          <a:p>
            <a:pPr>
              <a:buFont typeface="Arial" panose="020B0604020202020204" pitchFamily="34" charset="0"/>
              <a:buChar char="•"/>
            </a:pPr>
            <a:r>
              <a:rPr lang="en-US" sz="2400" dirty="0" smtClean="0">
                <a:solidFill>
                  <a:srgbClr val="FF0000"/>
                </a:solidFill>
                <a:latin typeface="Arial" panose="020B0604020202020204" pitchFamily="34" charset="0"/>
                <a:cs typeface="Arial" panose="020B0604020202020204" pitchFamily="34" charset="0"/>
              </a:rPr>
              <a:t>NEW! </a:t>
            </a:r>
            <a:r>
              <a:rPr lang="en-US" sz="2400" u="sng" dirty="0" smtClean="0">
                <a:latin typeface="Arial" panose="020B0604020202020204" pitchFamily="34" charset="0"/>
                <a:cs typeface="Arial" panose="020B0604020202020204" pitchFamily="34" charset="0"/>
              </a:rPr>
              <a:t>One</a:t>
            </a:r>
            <a:r>
              <a:rPr lang="en-US" sz="2400" dirty="0" smtClean="0">
                <a:latin typeface="Arial" panose="020B0604020202020204" pitchFamily="34" charset="0"/>
                <a:cs typeface="Arial" panose="020B0604020202020204" pitchFamily="34" charset="0"/>
              </a:rPr>
              <a:t> complete packet of original materials with original signatures delivered/mailed to CSDE and complete packet emailed to </a:t>
            </a:r>
            <a:r>
              <a:rPr lang="en-US" sz="2400" dirty="0" smtClean="0">
                <a:latin typeface="Arial" panose="020B0604020202020204" pitchFamily="34" charset="0"/>
                <a:cs typeface="Arial" panose="020B0604020202020204" pitchFamily="34" charset="0"/>
                <a:hlinkClick r:id="rId4"/>
              </a:rPr>
              <a:t>susan.pierson@ct.gov</a:t>
            </a:r>
            <a:endParaRPr lang="en-US" sz="2400"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New Address:  CSDE, Bureau of Health/Nutrition, Family Services and Adult Education, 540 Columbus Blvd, Suite 504, Hartford, CT 06103</a:t>
            </a:r>
          </a:p>
          <a:p>
            <a:pPr>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Do NOT send anything to 25 Industrial Park Rd, Middletown.</a:t>
            </a:r>
          </a:p>
          <a:p>
            <a:pPr marL="0"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Only send materials </a:t>
            </a:r>
            <a:r>
              <a:rPr lang="en-US" sz="2400" dirty="0" smtClean="0">
                <a:latin typeface="Arial" panose="020B0604020202020204" pitchFamily="34" charset="0"/>
                <a:cs typeface="Arial" panose="020B0604020202020204" pitchFamily="34" charset="0"/>
              </a:rPr>
              <a:t>to the </a:t>
            </a:r>
            <a:r>
              <a:rPr lang="en-US" sz="2400" dirty="0" smtClean="0">
                <a:latin typeface="Arial" panose="020B0604020202020204" pitchFamily="34" charset="0"/>
                <a:cs typeface="Arial" panose="020B0604020202020204" pitchFamily="34" charset="0"/>
              </a:rPr>
              <a:t>Hartford building after January 23rd</a:t>
            </a:r>
          </a:p>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0" indent="0">
              <a:buNone/>
            </a:pPr>
            <a:endParaRPr lang="en-US" sz="2400" dirty="0">
              <a:latin typeface="Arial"/>
              <a:cs typeface="Arial"/>
            </a:endParaRPr>
          </a:p>
          <a:p>
            <a:pPr marL="0" indent="0">
              <a:buNone/>
            </a:pPr>
            <a:endParaRPr lang="en-US" sz="2400" dirty="0" smtClean="0">
              <a:latin typeface="Arial"/>
              <a:cs typeface="Arial"/>
            </a:endParaRPr>
          </a:p>
        </p:txBody>
      </p:sp>
    </p:spTree>
    <p:extLst>
      <p:ext uri="{BB962C8B-B14F-4D97-AF65-F5344CB8AC3E}">
        <p14:creationId xmlns:p14="http://schemas.microsoft.com/office/powerpoint/2010/main" val="2277938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82169"/>
          </a:xfrm>
        </p:spPr>
        <p:txBody>
          <a:bodyPr>
            <a:normAutofit/>
          </a:bodyPr>
          <a:lstStyle/>
          <a:p>
            <a:r>
              <a:rPr lang="en-US" sz="4000" dirty="0" smtClean="0">
                <a:solidFill>
                  <a:srgbClr val="002060"/>
                </a:solidFill>
                <a:latin typeface="Arial"/>
                <a:cs typeface="Arial"/>
              </a:rPr>
              <a:t>New RFP Update</a:t>
            </a:r>
            <a:endParaRPr lang="en-US" sz="4000" dirty="0">
              <a:solidFill>
                <a:srgbClr val="002060"/>
              </a:solidFill>
              <a:latin typeface="Arial"/>
              <a:cs typeface="Arial"/>
            </a:endParaRPr>
          </a:p>
        </p:txBody>
      </p:sp>
      <p:sp>
        <p:nvSpPr>
          <p:cNvPr id="6" name="Content Placeholder 5"/>
          <p:cNvSpPr>
            <a:spLocks noGrp="1"/>
          </p:cNvSpPr>
          <p:nvPr>
            <p:ph idx="1"/>
          </p:nvPr>
        </p:nvSpPr>
        <p:spPr>
          <a:xfrm>
            <a:off x="457200" y="1182848"/>
            <a:ext cx="8229600" cy="4602437"/>
          </a:xfrm>
        </p:spPr>
        <p:txBody>
          <a:bodyPr>
            <a:normAutofit lnSpcReduction="10000"/>
          </a:bodyPr>
          <a:lstStyle/>
          <a:p>
            <a:endParaRPr lang="en-US" sz="2300" dirty="0" smtClean="0">
              <a:latin typeface="Arial"/>
              <a:cs typeface="Arial"/>
            </a:endParaRPr>
          </a:p>
          <a:p>
            <a:r>
              <a:rPr lang="en-US" sz="2400" dirty="0">
                <a:latin typeface="Arial" panose="020B0604020202020204" pitchFamily="34" charset="0"/>
                <a:cs typeface="Arial" panose="020B0604020202020204" pitchFamily="34" charset="0"/>
              </a:rPr>
              <a:t>Adult Education new Request for Proposal will be issued in February with return date of </a:t>
            </a:r>
            <a:r>
              <a:rPr lang="en-US" sz="2400" dirty="0" smtClean="0">
                <a:latin typeface="Arial" panose="020B0604020202020204" pitchFamily="34" charset="0"/>
                <a:cs typeface="Arial" panose="020B0604020202020204" pitchFamily="34" charset="0"/>
              </a:rPr>
              <a:t>mid-April</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Priority </a:t>
            </a:r>
            <a:r>
              <a:rPr lang="en-US" sz="2400" dirty="0">
                <a:latin typeface="Arial" panose="020B0604020202020204" pitchFamily="34" charset="0"/>
                <a:cs typeface="Arial" panose="020B0604020202020204" pitchFamily="34" charset="0"/>
              </a:rPr>
              <a:t>Areas are similar with new requirements </a:t>
            </a:r>
            <a:r>
              <a:rPr lang="en-US" sz="2400" dirty="0" smtClean="0">
                <a:latin typeface="Arial" panose="020B0604020202020204" pitchFamily="34" charset="0"/>
                <a:cs typeface="Arial" panose="020B0604020202020204" pitchFamily="34" charset="0"/>
              </a:rPr>
              <a:t>within the areas</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Notifications will be sent via email, newspapers and core partners’ web sites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Bidders Conference will be held in late February.</a:t>
            </a:r>
          </a:p>
          <a:p>
            <a:endParaRPr lang="en-US" sz="1600" dirty="0"/>
          </a:p>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0" indent="0">
              <a:buNone/>
            </a:pPr>
            <a:endParaRPr lang="en-US" sz="2400" dirty="0">
              <a:latin typeface="Arial"/>
              <a:cs typeface="Arial"/>
            </a:endParaRPr>
          </a:p>
          <a:p>
            <a:pPr marL="0" indent="0">
              <a:buNone/>
            </a:pPr>
            <a:endParaRPr lang="en-US" sz="2400" dirty="0" smtClean="0">
              <a:latin typeface="Arial"/>
              <a:cs typeface="Arial"/>
            </a:endParaRPr>
          </a:p>
        </p:txBody>
      </p:sp>
    </p:spTree>
    <p:extLst>
      <p:ext uri="{BB962C8B-B14F-4D97-AF65-F5344CB8AC3E}">
        <p14:creationId xmlns:p14="http://schemas.microsoft.com/office/powerpoint/2010/main" val="2365385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612397" y="1140903"/>
            <a:ext cx="7743038" cy="4524461"/>
          </a:xfrm>
        </p:spPr>
        <p:txBody>
          <a:bodyPr>
            <a:normAutofit/>
          </a:bodyPr>
          <a:lstStyle/>
          <a:p>
            <a:pPr marL="0" indent="0">
              <a:buNone/>
            </a:pPr>
            <a:endParaRPr lang="en-US" dirty="0" smtClean="0"/>
          </a:p>
          <a:p>
            <a:pPr marL="0" indent="0" algn="ctr">
              <a:buNone/>
            </a:pPr>
            <a:r>
              <a:rPr lang="en-US" b="1" dirty="0" smtClean="0"/>
              <a:t>Thank you for coming</a:t>
            </a:r>
            <a:endParaRPr lang="en-US" b="1" dirty="0"/>
          </a:p>
          <a:p>
            <a:pPr marL="0" indent="0">
              <a:buNone/>
            </a:pPr>
            <a:endParaRPr lang="en-US" dirty="0" smtClean="0"/>
          </a:p>
          <a:p>
            <a:pPr marL="0" indent="0">
              <a:buNone/>
            </a:pPr>
            <a:endParaRPr lang="en-US" dirty="0"/>
          </a:p>
          <a:p>
            <a:pPr marL="0" indent="0">
              <a:buNone/>
            </a:pPr>
            <a:r>
              <a:rPr lang="en-US" dirty="0" smtClean="0"/>
              <a:t>Next Policy Forum</a:t>
            </a:r>
            <a:r>
              <a:rPr lang="en-US" dirty="0"/>
              <a:t>:</a:t>
            </a:r>
          </a:p>
          <a:p>
            <a:pPr marL="0" indent="0">
              <a:buNone/>
            </a:pPr>
            <a:r>
              <a:rPr lang="en-US" b="1" dirty="0"/>
              <a:t>Friday, </a:t>
            </a:r>
            <a:r>
              <a:rPr lang="en-US" b="1" dirty="0" smtClean="0"/>
              <a:t>June </a:t>
            </a:r>
            <a:r>
              <a:rPr lang="en-US" b="1" dirty="0"/>
              <a:t>9</a:t>
            </a:r>
            <a:r>
              <a:rPr lang="en-US" b="1" dirty="0" smtClean="0"/>
              <a:t>, 2017</a:t>
            </a:r>
            <a:endParaRPr lang="en-US" b="1" dirty="0"/>
          </a:p>
          <a:p>
            <a:pPr marL="0" indent="0">
              <a:buNone/>
            </a:pPr>
            <a:endParaRPr lang="en-US" b="1" dirty="0" smtClean="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89" y="577733"/>
            <a:ext cx="1645548" cy="224096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5997" y="4004345"/>
            <a:ext cx="1946246" cy="166101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8251" y="577733"/>
            <a:ext cx="1693921" cy="1471569"/>
          </a:xfrm>
          <a:prstGeom prst="rect">
            <a:avLst/>
          </a:prstGeom>
        </p:spPr>
      </p:pic>
    </p:spTree>
    <p:extLst>
      <p:ext uri="{BB962C8B-B14F-4D97-AF65-F5344CB8AC3E}">
        <p14:creationId xmlns:p14="http://schemas.microsoft.com/office/powerpoint/2010/main" val="1961488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87100"/>
          </a:xfrm>
        </p:spPr>
        <p:txBody>
          <a:bodyPr>
            <a:normAutofit/>
          </a:bodyPr>
          <a:lstStyle/>
          <a:p>
            <a:r>
              <a:rPr lang="en-US" sz="4000" dirty="0" smtClean="0">
                <a:solidFill>
                  <a:schemeClr val="tx2"/>
                </a:solidFill>
                <a:latin typeface="Arial"/>
                <a:cs typeface="Arial"/>
              </a:rPr>
              <a:t>CSDE Updates</a:t>
            </a:r>
            <a:endParaRPr lang="en-US" sz="4000" dirty="0">
              <a:solidFill>
                <a:schemeClr val="tx2"/>
              </a:solidFill>
              <a:latin typeface="Arial"/>
              <a:cs typeface="Arial"/>
            </a:endParaRPr>
          </a:p>
        </p:txBody>
      </p:sp>
      <p:sp>
        <p:nvSpPr>
          <p:cNvPr id="6" name="Content Placeholder 5"/>
          <p:cNvSpPr>
            <a:spLocks noGrp="1"/>
          </p:cNvSpPr>
          <p:nvPr>
            <p:ph idx="1"/>
          </p:nvPr>
        </p:nvSpPr>
        <p:spPr>
          <a:xfrm>
            <a:off x="771787" y="1161738"/>
            <a:ext cx="7915013" cy="5059180"/>
          </a:xfrm>
        </p:spPr>
        <p:txBody>
          <a:bodyPr>
            <a:normAutofit/>
          </a:bodyPr>
          <a:lstStyle/>
          <a:p>
            <a:r>
              <a:rPr lang="en-US" sz="2800" dirty="0" smtClean="0">
                <a:latin typeface="Arial" panose="020B0604020202020204" pitchFamily="34" charset="0"/>
                <a:cs typeface="Arial" panose="020B0604020202020204" pitchFamily="34" charset="0"/>
              </a:rPr>
              <a:t>Adult Education is moving!</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New Address:</a:t>
            </a:r>
          </a:p>
          <a:p>
            <a:pPr marL="0" indent="0">
              <a:buNone/>
            </a:pPr>
            <a:r>
              <a:rPr lang="en-US" sz="2800" dirty="0" smtClean="0"/>
              <a:t>		State </a:t>
            </a:r>
            <a:r>
              <a:rPr lang="en-US" sz="2800" dirty="0"/>
              <a:t>of Connecticut</a:t>
            </a:r>
          </a:p>
          <a:p>
            <a:pPr marL="0" indent="0">
              <a:buNone/>
            </a:pPr>
            <a:r>
              <a:rPr lang="en-US" sz="2800" dirty="0" smtClean="0"/>
              <a:t>		Department </a:t>
            </a:r>
            <a:r>
              <a:rPr lang="en-US" sz="2800" dirty="0"/>
              <a:t>of </a:t>
            </a:r>
            <a:r>
              <a:rPr lang="en-US" sz="2800" dirty="0" smtClean="0"/>
              <a:t>Education</a:t>
            </a:r>
          </a:p>
          <a:p>
            <a:pPr marL="0" indent="0">
              <a:buNone/>
            </a:pPr>
            <a:r>
              <a:rPr lang="en-US" sz="2800" dirty="0" smtClean="0"/>
              <a:t>		Bureau of Health/Nutrition, Support Services 		and Adult Education</a:t>
            </a:r>
            <a:endParaRPr lang="en-US" sz="2800" dirty="0"/>
          </a:p>
          <a:p>
            <a:pPr marL="0" indent="0">
              <a:buNone/>
            </a:pPr>
            <a:r>
              <a:rPr lang="en-US" sz="2800" dirty="0" smtClean="0"/>
              <a:t>		450 </a:t>
            </a:r>
            <a:r>
              <a:rPr lang="en-US" sz="2800" dirty="0"/>
              <a:t>Columbus Blvd., Suite </a:t>
            </a:r>
            <a:r>
              <a:rPr lang="en-US" sz="2800" b="1" dirty="0"/>
              <a:t>504 </a:t>
            </a:r>
            <a:endParaRPr lang="en-US" sz="2800" b="1" dirty="0" smtClean="0"/>
          </a:p>
          <a:p>
            <a:pPr marL="0" indent="0">
              <a:buNone/>
            </a:pPr>
            <a:r>
              <a:rPr lang="en-US" sz="2800" dirty="0" smtClean="0"/>
              <a:t>		Hartford</a:t>
            </a:r>
            <a:r>
              <a:rPr lang="en-US" sz="2800" dirty="0"/>
              <a:t>, CT 06103</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4221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87100"/>
          </a:xfrm>
        </p:spPr>
        <p:txBody>
          <a:bodyPr>
            <a:normAutofit/>
          </a:bodyPr>
          <a:lstStyle/>
          <a:p>
            <a:r>
              <a:rPr lang="en-US" sz="4000" dirty="0" smtClean="0">
                <a:solidFill>
                  <a:schemeClr val="tx2"/>
                </a:solidFill>
                <a:latin typeface="Arial"/>
                <a:cs typeface="Arial"/>
              </a:rPr>
              <a:t>CAACE</a:t>
            </a:r>
            <a:endParaRPr lang="en-US" sz="4000" dirty="0">
              <a:solidFill>
                <a:schemeClr val="tx2"/>
              </a:solidFill>
              <a:latin typeface="Arial"/>
              <a:cs typeface="Arial"/>
            </a:endParaRPr>
          </a:p>
        </p:txBody>
      </p:sp>
      <p:sp>
        <p:nvSpPr>
          <p:cNvPr id="6" name="Content Placeholder 5"/>
          <p:cNvSpPr>
            <a:spLocks noGrp="1"/>
          </p:cNvSpPr>
          <p:nvPr>
            <p:ph idx="1"/>
          </p:nvPr>
        </p:nvSpPr>
        <p:spPr>
          <a:xfrm>
            <a:off x="771787" y="1161738"/>
            <a:ext cx="7915013" cy="5059180"/>
          </a:xfrm>
        </p:spPr>
        <p:txBody>
          <a:bodyPr>
            <a:normAutofit/>
          </a:bodyPr>
          <a:lstStyle/>
          <a:p>
            <a:pPr marL="0" indent="0">
              <a:buNone/>
            </a:pPr>
            <a:r>
              <a:rPr lang="en-US" sz="2800" dirty="0" smtClean="0"/>
              <a:t>		</a:t>
            </a:r>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960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ATDN </a:t>
            </a:r>
            <a:r>
              <a:rPr lang="en-US" sz="4000" dirty="0" smtClean="0"/>
              <a:t>Professional Development</a:t>
            </a:r>
            <a:endParaRPr lang="en-US" sz="4000" dirty="0">
              <a:latin typeface="Arial"/>
              <a:cs typeface="Arial"/>
            </a:endParaRPr>
          </a:p>
        </p:txBody>
      </p:sp>
      <p:sp>
        <p:nvSpPr>
          <p:cNvPr id="3" name="Content Placeholder 2"/>
          <p:cNvSpPr>
            <a:spLocks noGrp="1"/>
          </p:cNvSpPr>
          <p:nvPr>
            <p:ph idx="1"/>
          </p:nvPr>
        </p:nvSpPr>
        <p:spPr>
          <a:xfrm>
            <a:off x="457200" y="1777584"/>
            <a:ext cx="8229600" cy="4172840"/>
          </a:xfrm>
        </p:spPr>
        <p:txBody>
          <a:bodyPr>
            <a:normAutofit/>
          </a:bodyPr>
          <a:lstStyle/>
          <a:p>
            <a:pPr lvl="1">
              <a:buFont typeface="Arial" panose="020B0604020202020204" pitchFamily="34" charset="0"/>
              <a:buChar char="•"/>
            </a:pPr>
            <a:r>
              <a:rPr lang="en-US" sz="1900" b="1" dirty="0">
                <a:latin typeface="Arial" panose="020B0604020202020204" pitchFamily="34" charset="0"/>
                <a:cs typeface="Arial" panose="020B0604020202020204" pitchFamily="34" charset="0"/>
              </a:rPr>
              <a:t>The 25</a:t>
            </a:r>
            <a:r>
              <a:rPr lang="en-US" sz="1900" b="1" baseline="30000" dirty="0">
                <a:latin typeface="Arial" panose="020B0604020202020204" pitchFamily="34" charset="0"/>
                <a:cs typeface="Arial" panose="020B0604020202020204" pitchFamily="34" charset="0"/>
              </a:rPr>
              <a:t>th</a:t>
            </a:r>
            <a:r>
              <a:rPr lang="en-US" sz="1900" b="1" dirty="0">
                <a:latin typeface="Arial" panose="020B0604020202020204" pitchFamily="34" charset="0"/>
                <a:cs typeface="Arial" panose="020B0604020202020204" pitchFamily="34" charset="0"/>
              </a:rPr>
              <a:t> Annual Disabilities Conference </a:t>
            </a:r>
            <a:r>
              <a:rPr lang="en-US" sz="1900" dirty="0">
                <a:latin typeface="Arial" panose="020B0604020202020204" pitchFamily="34" charset="0"/>
                <a:cs typeface="Arial" panose="020B0604020202020204" pitchFamily="34" charset="0"/>
              </a:rPr>
              <a:t>will be held on April 27, 2017 at Water’s </a:t>
            </a:r>
            <a:r>
              <a:rPr lang="en-US" sz="1900" dirty="0" smtClean="0">
                <a:latin typeface="Arial" panose="020B0604020202020204" pitchFamily="34" charset="0"/>
                <a:cs typeface="Arial" panose="020B0604020202020204" pitchFamily="34" charset="0"/>
              </a:rPr>
              <a:t>Edge</a:t>
            </a:r>
          </a:p>
          <a:p>
            <a:pPr marL="457200" lvl="1" indent="0">
              <a:buNone/>
            </a:pPr>
            <a:r>
              <a:rPr lang="en-US" sz="1900" i="1"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Keynote speaker </a:t>
            </a:r>
            <a:r>
              <a:rPr lang="en-US" sz="1600" i="1" dirty="0">
                <a:latin typeface="Arial" panose="020B0604020202020204" pitchFamily="34" charset="0"/>
                <a:cs typeface="Arial" panose="020B0604020202020204" pitchFamily="34" charset="0"/>
              </a:rPr>
              <a:t>will be Patrick Corrigan</a:t>
            </a:r>
          </a:p>
          <a:p>
            <a:pPr lvl="3">
              <a:buFont typeface="Arial" panose="020B0604020202020204" pitchFamily="34" charset="0"/>
              <a:buChar char="•"/>
            </a:pPr>
            <a:r>
              <a:rPr lang="en-US" sz="1600" i="1" dirty="0">
                <a:latin typeface="Arial" panose="020B0604020202020204" pitchFamily="34" charset="0"/>
                <a:cs typeface="Arial" panose="020B0604020202020204" pitchFamily="34" charset="0"/>
              </a:rPr>
              <a:t>Contrasting Perspectives on Erasing the Stigma of Mental Illness</a:t>
            </a:r>
            <a:endParaRPr lang="en-US" sz="1600" dirty="0">
              <a:latin typeface="Arial" panose="020B0604020202020204" pitchFamily="34" charset="0"/>
              <a:cs typeface="Arial" panose="020B0604020202020204" pitchFamily="34" charset="0"/>
            </a:endParaRPr>
          </a:p>
          <a:p>
            <a:pPr marL="457200" lvl="1" indent="0" algn="ctr">
              <a:buNone/>
            </a:pPr>
            <a:r>
              <a:rPr lang="en-US" sz="1500" dirty="0">
                <a:latin typeface="Arial" panose="020B0604020202020204" pitchFamily="34" charset="0"/>
                <a:cs typeface="Arial" panose="020B0604020202020204" pitchFamily="34" charset="0"/>
              </a:rPr>
              <a:t>Register</a:t>
            </a:r>
            <a:r>
              <a:rPr lang="en-US" sz="1600" dirty="0">
                <a:latin typeface="Arial" panose="020B0604020202020204" pitchFamily="34" charset="0"/>
                <a:cs typeface="Arial" panose="020B0604020202020204" pitchFamily="34" charset="0"/>
              </a:rPr>
              <a:t> at:  </a:t>
            </a:r>
            <a:r>
              <a:rPr lang="en-US" sz="1600" dirty="0" smtClean="0">
                <a:latin typeface="Arial" panose="020B0604020202020204" pitchFamily="34" charset="0"/>
                <a:cs typeface="Arial" panose="020B0604020202020204" pitchFamily="34" charset="0"/>
                <a:hlinkClick r:id="rId2"/>
              </a:rPr>
              <a:t>www.educationconnection.org/disabilities</a:t>
            </a:r>
            <a:endParaRPr lang="en-US" sz="16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900" b="1" dirty="0" smtClean="0">
                <a:latin typeface="Arial" panose="020B0604020202020204" pitchFamily="34" charset="0"/>
                <a:cs typeface="Arial" panose="020B0604020202020204" pitchFamily="34" charset="0"/>
              </a:rPr>
              <a:t>College and Career Readiness Standards</a:t>
            </a:r>
          </a:p>
          <a:p>
            <a:pPr lvl="2">
              <a:buFont typeface="Arial" panose="020B0604020202020204" pitchFamily="34" charset="0"/>
              <a:buChar char="•"/>
            </a:pPr>
            <a:r>
              <a:rPr lang="en-US" sz="1600" dirty="0" smtClean="0">
                <a:latin typeface="Arial" panose="020B0604020202020204" pitchFamily="34" charset="0"/>
                <a:cs typeface="Arial" panose="020B0604020202020204" pitchFamily="34" charset="0"/>
              </a:rPr>
              <a:t>Approximately </a:t>
            </a:r>
            <a:r>
              <a:rPr lang="en-US" sz="1600" dirty="0">
                <a:latin typeface="Arial" panose="020B0604020202020204" pitchFamily="34" charset="0"/>
                <a:cs typeface="Arial" panose="020B0604020202020204" pitchFamily="34" charset="0"/>
              </a:rPr>
              <a:t>400 AE teachers received ELA certificates of </a:t>
            </a:r>
            <a:r>
              <a:rPr lang="en-US" sz="1600" dirty="0" smtClean="0">
                <a:latin typeface="Arial" panose="020B0604020202020204" pitchFamily="34" charset="0"/>
                <a:cs typeface="Arial" panose="020B0604020202020204" pitchFamily="34" charset="0"/>
              </a:rPr>
              <a:t>completion and </a:t>
            </a:r>
            <a:r>
              <a:rPr lang="en-US" sz="1600" dirty="0">
                <a:latin typeface="Arial" panose="020B0604020202020204" pitchFamily="34" charset="0"/>
                <a:cs typeface="Arial" panose="020B0604020202020204" pitchFamily="34" charset="0"/>
              </a:rPr>
              <a:t>50 AE teachers will have Math certificates of </a:t>
            </a:r>
            <a:r>
              <a:rPr lang="en-US" sz="1600" dirty="0" smtClean="0">
                <a:latin typeface="Arial" panose="020B0604020202020204" pitchFamily="34" charset="0"/>
                <a:cs typeface="Arial" panose="020B0604020202020204" pitchFamily="34" charset="0"/>
              </a:rPr>
              <a:t>completion</a:t>
            </a:r>
          </a:p>
          <a:p>
            <a:pPr lvl="2">
              <a:buFont typeface="Arial" panose="020B0604020202020204" pitchFamily="34" charset="0"/>
              <a:buChar char="•"/>
            </a:pPr>
            <a:r>
              <a:rPr lang="en-US" sz="1600" dirty="0" smtClean="0">
                <a:latin typeface="Arial" panose="020B0604020202020204" pitchFamily="34" charset="0"/>
                <a:cs typeface="Arial" panose="020B0604020202020204" pitchFamily="34" charset="0"/>
              </a:rPr>
              <a:t>More than </a:t>
            </a:r>
            <a:r>
              <a:rPr lang="en-US" sz="1600" dirty="0">
                <a:latin typeface="Arial" panose="020B0604020202020204" pitchFamily="34" charset="0"/>
                <a:cs typeface="Arial" panose="020B0604020202020204" pitchFamily="34" charset="0"/>
              </a:rPr>
              <a:t>200 teachers have received partial  math training </a:t>
            </a:r>
          </a:p>
          <a:p>
            <a:pPr lvl="1">
              <a:buFont typeface="Arial" panose="020B0604020202020204" pitchFamily="34" charset="0"/>
              <a:buChar char="•"/>
            </a:pPr>
            <a:r>
              <a:rPr lang="en-US" sz="1900" b="1" dirty="0" smtClean="0">
                <a:latin typeface="Arial" panose="020B0604020202020204" pitchFamily="34" charset="0"/>
                <a:cs typeface="Arial" panose="020B0604020202020204" pitchFamily="34" charset="0"/>
              </a:rPr>
              <a:t>Career </a:t>
            </a:r>
            <a:r>
              <a:rPr lang="en-US" sz="1900" b="1" dirty="0">
                <a:latin typeface="Arial" panose="020B0604020202020204" pitchFamily="34" charset="0"/>
                <a:cs typeface="Arial" panose="020B0604020202020204" pitchFamily="34" charset="0"/>
              </a:rPr>
              <a:t>Pathways </a:t>
            </a:r>
            <a:endParaRPr lang="en-US" sz="1900" b="1" dirty="0" smtClean="0">
              <a:latin typeface="Arial" panose="020B0604020202020204" pitchFamily="34" charset="0"/>
              <a:cs typeface="Arial" panose="020B0604020202020204" pitchFamily="34" charset="0"/>
            </a:endParaRPr>
          </a:p>
          <a:p>
            <a:pPr marL="457200" lvl="1" indent="0">
              <a:buNone/>
            </a:pPr>
            <a:r>
              <a:rPr lang="en-US" sz="1900" b="1"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The Task Force </a:t>
            </a:r>
            <a:r>
              <a:rPr lang="en-US" sz="1600" dirty="0">
                <a:latin typeface="Arial" panose="020B0604020202020204" pitchFamily="34" charset="0"/>
                <a:cs typeface="Arial" panose="020B0604020202020204" pitchFamily="34" charset="0"/>
              </a:rPr>
              <a:t>has facilitated two forums on  Nov. 18 and Jan. 6, with the third </a:t>
            </a:r>
            <a:r>
              <a:rPr lang="en-US" sz="1600" dirty="0" smtClean="0">
                <a:latin typeface="Arial" panose="020B0604020202020204" pitchFamily="34" charset="0"/>
                <a:cs typeface="Arial" panose="020B0604020202020204" pitchFamily="34" charset="0"/>
              </a:rPr>
              <a:t>	forum scheduled for February 24, 2017 </a:t>
            </a:r>
            <a:endParaRPr lang="en-US" sz="1600" dirty="0">
              <a:latin typeface="Arial" panose="020B0604020202020204" pitchFamily="34" charset="0"/>
              <a:cs typeface="Arial" panose="020B0604020202020204" pitchFamily="34" charset="0"/>
            </a:endParaRPr>
          </a:p>
          <a:p>
            <a:pPr lvl="2"/>
            <a:endParaRPr lang="en-US" sz="1500" dirty="0">
              <a:latin typeface="Arial" panose="020B0604020202020204" pitchFamily="34" charset="0"/>
              <a:cs typeface="Arial" panose="020B0604020202020204" pitchFamily="34" charset="0"/>
            </a:endParaRPr>
          </a:p>
          <a:p>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689" y="1145176"/>
            <a:ext cx="2247323" cy="35613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3511" y="1036912"/>
            <a:ext cx="2209800" cy="563288"/>
          </a:xfrm>
          <a:prstGeom prst="rect">
            <a:avLst/>
          </a:prstGeom>
        </p:spPr>
      </p:pic>
    </p:spTree>
    <p:extLst>
      <p:ext uri="{BB962C8B-B14F-4D97-AF65-F5344CB8AC3E}">
        <p14:creationId xmlns:p14="http://schemas.microsoft.com/office/powerpoint/2010/main" val="316004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ATDN </a:t>
            </a:r>
            <a:r>
              <a:rPr lang="en-US" sz="4000" dirty="0" smtClean="0"/>
              <a:t>Professional</a:t>
            </a:r>
            <a:r>
              <a:rPr lang="en-US" dirty="0" smtClean="0"/>
              <a:t> Development</a:t>
            </a:r>
            <a:endParaRPr lang="en-US" dirty="0">
              <a:latin typeface="Arial"/>
              <a:cs typeface="Arial"/>
            </a:endParaRPr>
          </a:p>
        </p:txBody>
      </p:sp>
      <p:sp>
        <p:nvSpPr>
          <p:cNvPr id="3" name="Content Placeholder 2"/>
          <p:cNvSpPr>
            <a:spLocks noGrp="1"/>
          </p:cNvSpPr>
          <p:nvPr>
            <p:ph idx="1"/>
          </p:nvPr>
        </p:nvSpPr>
        <p:spPr>
          <a:xfrm>
            <a:off x="457200" y="1814666"/>
            <a:ext cx="8229600" cy="4256511"/>
          </a:xfrm>
        </p:spPr>
        <p:txBody>
          <a:bodyPr>
            <a:normAutofit fontScale="92500" lnSpcReduction="10000"/>
          </a:bodyPr>
          <a:lstStyle/>
          <a:p>
            <a:pPr lvl="1">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Teacher Evaluation</a:t>
            </a:r>
          </a:p>
          <a:p>
            <a:pPr lvl="2"/>
            <a:r>
              <a:rPr lang="en-US" sz="1600" dirty="0" smtClean="0">
                <a:latin typeface="Arial" panose="020B0604020202020204" pitchFamily="34" charset="0"/>
                <a:cs typeface="Arial" panose="020B0604020202020204" pitchFamily="34" charset="0"/>
              </a:rPr>
              <a:t>37 </a:t>
            </a:r>
            <a:r>
              <a:rPr lang="en-US" sz="1600" dirty="0">
                <a:latin typeface="Arial" panose="020B0604020202020204" pitchFamily="34" charset="0"/>
                <a:cs typeface="Arial" panose="020B0604020202020204" pitchFamily="34" charset="0"/>
              </a:rPr>
              <a:t>Adult Ed Programs completed the Teacher Evaluation Training required sessions </a:t>
            </a:r>
          </a:p>
          <a:p>
            <a:pPr lvl="2"/>
            <a:r>
              <a:rPr lang="en-US" sz="1600" dirty="0">
                <a:latin typeface="Arial" panose="020B0604020202020204" pitchFamily="34" charset="0"/>
                <a:cs typeface="Arial" panose="020B0604020202020204" pitchFamily="34" charset="0"/>
              </a:rPr>
              <a:t>60 participants received Certificates for attending a Teacher Evaluation training session</a:t>
            </a:r>
          </a:p>
          <a:p>
            <a:pPr lvl="2">
              <a:buFont typeface="Arial" panose="020B0604020202020204" pitchFamily="34" charset="0"/>
              <a:buChar char="•"/>
            </a:pPr>
            <a:r>
              <a:rPr lang="en-US" sz="1600" dirty="0" smtClean="0">
                <a:latin typeface="Arial" panose="020B0604020202020204" pitchFamily="34" charset="0"/>
                <a:cs typeface="Arial" panose="020B0604020202020204" pitchFamily="34" charset="0"/>
              </a:rPr>
              <a:t>A </a:t>
            </a:r>
            <a:r>
              <a:rPr lang="en-US" sz="1600" dirty="0">
                <a:latin typeface="Arial" panose="020B0604020202020204" pitchFamily="34" charset="0"/>
                <a:cs typeface="Arial" panose="020B0604020202020204" pitchFamily="34" charset="0"/>
              </a:rPr>
              <a:t>condensed webinar for the Adult Education Professional Evaluation will be posted on the </a:t>
            </a:r>
            <a:r>
              <a:rPr lang="en-US" sz="1600" dirty="0" err="1" smtClean="0">
                <a:latin typeface="Arial" panose="020B0604020202020204" pitchFamily="34" charset="0"/>
                <a:cs typeface="Arial" panose="020B0604020202020204" pitchFamily="34" charset="0"/>
              </a:rPr>
              <a:t>EdAdvance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ATDN website in February (not a substitute for the required </a:t>
            </a:r>
            <a:r>
              <a:rPr lang="en-US" sz="1600" dirty="0" smtClean="0">
                <a:latin typeface="Arial" panose="020B0604020202020204" pitchFamily="34" charset="0"/>
                <a:cs typeface="Arial" panose="020B0604020202020204" pitchFamily="34" charset="0"/>
              </a:rPr>
              <a:t>sessions)</a:t>
            </a:r>
            <a:endParaRPr lang="en-US" sz="14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GED, Technology</a:t>
            </a:r>
          </a:p>
          <a:p>
            <a:pPr marL="457200" lvl="1" indent="0">
              <a:buNone/>
            </a:pPr>
            <a:r>
              <a:rPr lang="en-US" sz="1600" dirty="0" smtClean="0">
                <a:latin typeface="Arial" panose="020B0604020202020204" pitchFamily="34" charset="0"/>
                <a:cs typeface="Arial" panose="020B0604020202020204" pitchFamily="34" charset="0"/>
              </a:rPr>
              <a:t>	11 </a:t>
            </a:r>
            <a:r>
              <a:rPr lang="en-US" sz="1600" dirty="0">
                <a:latin typeface="Arial" panose="020B0604020202020204" pitchFamily="34" charset="0"/>
                <a:cs typeface="Arial" panose="020B0604020202020204" pitchFamily="34" charset="0"/>
              </a:rPr>
              <a:t>workshops were offered in GED, Technology and Teacher Evaluation with all </a:t>
            </a:r>
            <a:r>
              <a:rPr lang="en-US" sz="1600" dirty="0" smtClean="0">
                <a:latin typeface="Arial" panose="020B0604020202020204" pitchFamily="34" charset="0"/>
                <a:cs typeface="Arial" panose="020B0604020202020204" pitchFamily="34" charset="0"/>
              </a:rPr>
              <a:t>	of 	them </a:t>
            </a:r>
            <a:r>
              <a:rPr lang="en-US" sz="1600" dirty="0">
                <a:latin typeface="Arial" panose="020B0604020202020204" pitchFamily="34" charset="0"/>
                <a:cs typeface="Arial" panose="020B0604020202020204" pitchFamily="34" charset="0"/>
              </a:rPr>
              <a:t>posted as webinars and/or workshop </a:t>
            </a:r>
            <a:r>
              <a:rPr lang="en-US" sz="1600" dirty="0" smtClean="0">
                <a:latin typeface="Arial" panose="020B0604020202020204" pitchFamily="34" charset="0"/>
                <a:cs typeface="Arial" panose="020B0604020202020204" pitchFamily="34" charset="0"/>
              </a:rPr>
              <a:t>presentations</a:t>
            </a:r>
          </a:p>
          <a:p>
            <a:pPr lvl="1">
              <a:buFont typeface="Arial" panose="020B0604020202020204" pitchFamily="34" charset="0"/>
              <a:buChar char="•"/>
            </a:pPr>
            <a:r>
              <a:rPr lang="en-US" sz="1900" b="1" dirty="0">
                <a:latin typeface="Arial" panose="020B0604020202020204" pitchFamily="34" charset="0"/>
                <a:cs typeface="Arial" panose="020B0604020202020204" pitchFamily="34" charset="0"/>
              </a:rPr>
              <a:t>NEDP</a:t>
            </a:r>
          </a:p>
          <a:p>
            <a:pPr lvl="2"/>
            <a:r>
              <a:rPr lang="en-US" sz="1700" dirty="0">
                <a:latin typeface="Arial" panose="020B0604020202020204" pitchFamily="34" charset="0"/>
                <a:cs typeface="Arial" panose="020B0604020202020204" pitchFamily="34" charset="0"/>
              </a:rPr>
              <a:t>An implementation training for new NEDP Advisor/Assessors and a new training for the updated College and Career Competency instrument </a:t>
            </a:r>
            <a:r>
              <a:rPr lang="en-US" sz="1700" dirty="0" smtClean="0">
                <a:latin typeface="Arial" panose="020B0604020202020204" pitchFamily="34" charset="0"/>
                <a:cs typeface="Arial" panose="020B0604020202020204" pitchFamily="34" charset="0"/>
              </a:rPr>
              <a:t>was </a:t>
            </a:r>
            <a:r>
              <a:rPr lang="en-US" sz="1700" dirty="0">
                <a:latin typeface="Arial" panose="020B0604020202020204" pitchFamily="34" charset="0"/>
                <a:cs typeface="Arial" panose="020B0604020202020204" pitchFamily="34" charset="0"/>
              </a:rPr>
              <a:t>delivered</a:t>
            </a:r>
          </a:p>
          <a:p>
            <a:pPr lvl="2"/>
            <a:r>
              <a:rPr lang="en-US" sz="1700" dirty="0">
                <a:latin typeface="Arial" panose="020B0604020202020204" pitchFamily="34" charset="0"/>
                <a:cs typeface="Arial" panose="020B0604020202020204" pitchFamily="34" charset="0"/>
              </a:rPr>
              <a:t>Portfolio review and technical support continue, and an evaluation workshop for those who are eligible is planned for the spring</a:t>
            </a:r>
          </a:p>
          <a:p>
            <a:pPr marL="457200" lvl="1" indent="0">
              <a:buNone/>
            </a:pPr>
            <a:endParaRPr lang="en-US" sz="1600" dirty="0">
              <a:latin typeface="Arial" panose="020B0604020202020204" pitchFamily="34" charset="0"/>
              <a:cs typeface="Arial" panose="020B0604020202020204" pitchFamily="34" charset="0"/>
            </a:endParaRPr>
          </a:p>
          <a:p>
            <a:pPr lvl="1"/>
            <a:endParaRPr lang="en-US" dirty="0">
              <a:latin typeface="Arial"/>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89" y="1252718"/>
            <a:ext cx="2192732" cy="34748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8983" y="1066578"/>
            <a:ext cx="2209800" cy="563288"/>
          </a:xfrm>
          <a:prstGeom prst="rect">
            <a:avLst/>
          </a:prstGeom>
        </p:spPr>
      </p:pic>
    </p:spTree>
    <p:extLst>
      <p:ext uri="{BB962C8B-B14F-4D97-AF65-F5344CB8AC3E}">
        <p14:creationId xmlns:p14="http://schemas.microsoft.com/office/powerpoint/2010/main" val="255025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01336"/>
            <a:ext cx="8229600" cy="939567"/>
          </a:xfrm>
        </p:spPr>
        <p:txBody>
          <a:bodyPr>
            <a:normAutofit fontScale="90000"/>
          </a:bodyPr>
          <a:lstStyle/>
          <a:p>
            <a:r>
              <a:rPr lang="en-US" sz="3200" dirty="0" smtClean="0">
                <a:solidFill>
                  <a:srgbClr val="002060"/>
                </a:solidFill>
                <a:latin typeface="Arial"/>
                <a:cs typeface="Arial"/>
              </a:rPr>
              <a:t>Adult Education Teacher Evaluation Plan Highlights</a:t>
            </a:r>
            <a:endParaRPr lang="en-US" sz="3200" dirty="0">
              <a:solidFill>
                <a:srgbClr val="002060"/>
              </a:solidFill>
              <a:latin typeface="Arial"/>
              <a:cs typeface="Arial"/>
            </a:endParaRPr>
          </a:p>
        </p:txBody>
      </p:sp>
      <p:sp>
        <p:nvSpPr>
          <p:cNvPr id="6" name="Content Placeholder 5"/>
          <p:cNvSpPr>
            <a:spLocks noGrp="1"/>
          </p:cNvSpPr>
          <p:nvPr>
            <p:ph idx="1"/>
          </p:nvPr>
        </p:nvSpPr>
        <p:spPr>
          <a:xfrm>
            <a:off x="218115" y="1140903"/>
            <a:ext cx="8766494" cy="5251508"/>
          </a:xfrm>
        </p:spPr>
        <p:txBody>
          <a:bodyPr>
            <a:normAutofit/>
          </a:bodyPr>
          <a:lstStyle/>
          <a:p>
            <a:pPr marL="457200"/>
            <a:r>
              <a:rPr lang="en-US" sz="2200" dirty="0" smtClean="0">
                <a:latin typeface="Arial" panose="020B0604020202020204" pitchFamily="34" charset="0"/>
                <a:cs typeface="Arial" panose="020B0604020202020204" pitchFamily="34" charset="0"/>
              </a:rPr>
              <a:t>The adult education evaluation plan is designed to provide a basic and consistent framework for all adult education programs </a:t>
            </a:r>
          </a:p>
          <a:p>
            <a:pPr marL="457200"/>
            <a:r>
              <a:rPr lang="en-US" sz="2200" dirty="0" smtClean="0">
                <a:latin typeface="Arial" panose="020B0604020202020204" pitchFamily="34" charset="0"/>
                <a:cs typeface="Arial" panose="020B0604020202020204" pitchFamily="34" charset="0"/>
              </a:rPr>
              <a:t>The guiding principles of the plan are aligned to the </a:t>
            </a:r>
            <a:r>
              <a:rPr lang="en-US" sz="2200" i="1" dirty="0" smtClean="0">
                <a:latin typeface="Arial" panose="020B0604020202020204" pitchFamily="34" charset="0"/>
                <a:cs typeface="Arial" panose="020B0604020202020204" pitchFamily="34" charset="0"/>
              </a:rPr>
              <a:t>Connecticut </a:t>
            </a:r>
            <a:r>
              <a:rPr lang="en-US" sz="2200" i="1" dirty="0">
                <a:latin typeface="Arial" panose="020B0604020202020204" pitchFamily="34" charset="0"/>
                <a:cs typeface="Arial" panose="020B0604020202020204" pitchFamily="34" charset="0"/>
              </a:rPr>
              <a:t>Guidelines for Educator Evaluation</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and Connecticut’s </a:t>
            </a:r>
            <a:r>
              <a:rPr lang="en-US" sz="2200" i="1" dirty="0" smtClean="0">
                <a:latin typeface="Arial" panose="020B0604020202020204" pitchFamily="34" charset="0"/>
                <a:cs typeface="Arial" panose="020B0604020202020204" pitchFamily="34" charset="0"/>
              </a:rPr>
              <a:t>System for Education Evaluation and Development </a:t>
            </a:r>
            <a:r>
              <a:rPr lang="en-US" sz="2200" dirty="0" smtClean="0">
                <a:latin typeface="Arial" panose="020B0604020202020204" pitchFamily="34" charset="0"/>
                <a:cs typeface="Arial" panose="020B0604020202020204" pitchFamily="34" charset="0"/>
              </a:rPr>
              <a:t>(SEED)</a:t>
            </a:r>
          </a:p>
          <a:p>
            <a:pPr marL="857250" lvl="1"/>
            <a:r>
              <a:rPr lang="en-US" sz="1800" dirty="0" smtClean="0">
                <a:latin typeface="Arial" panose="020B0604020202020204" pitchFamily="34" charset="0"/>
                <a:cs typeface="Arial" panose="020B0604020202020204" pitchFamily="34" charset="0"/>
              </a:rPr>
              <a:t> format, terminology, differentiated rubrics for teachers and service delivery </a:t>
            </a:r>
          </a:p>
          <a:p>
            <a:pPr marL="457200"/>
            <a:r>
              <a:rPr lang="en-US" sz="2200" dirty="0">
                <a:latin typeface="Arial" panose="020B0604020202020204" pitchFamily="34" charset="0"/>
                <a:cs typeface="Arial" panose="020B0604020202020204" pitchFamily="34" charset="0"/>
              </a:rPr>
              <a:t>The evaluation instrument is designed </a:t>
            </a:r>
            <a:r>
              <a:rPr lang="en-US" sz="2200" dirty="0" smtClean="0">
                <a:latin typeface="Arial" panose="020B0604020202020204" pitchFamily="34" charset="0"/>
                <a:cs typeface="Arial" panose="020B0604020202020204" pitchFamily="34" charset="0"/>
              </a:rPr>
              <a:t>to:</a:t>
            </a:r>
          </a:p>
          <a:p>
            <a:pPr marL="857250" lvl="1"/>
            <a:r>
              <a:rPr lang="en-US" sz="1800" dirty="0" smtClean="0">
                <a:latin typeface="Arial" panose="020B0604020202020204" pitchFamily="34" charset="0"/>
                <a:cs typeface="Arial" panose="020B0604020202020204" pitchFamily="34" charset="0"/>
              </a:rPr>
              <a:t>provide </a:t>
            </a:r>
            <a:r>
              <a:rPr lang="en-US" sz="1800" dirty="0">
                <a:latin typeface="Arial" panose="020B0604020202020204" pitchFamily="34" charset="0"/>
                <a:cs typeface="Arial" panose="020B0604020202020204" pitchFamily="34" charset="0"/>
              </a:rPr>
              <a:t>sufficient flexibility to accommodate different site </a:t>
            </a:r>
            <a:r>
              <a:rPr lang="en-US" sz="1800" dirty="0" smtClean="0">
                <a:latin typeface="Arial" panose="020B0604020202020204" pitchFamily="34" charset="0"/>
                <a:cs typeface="Arial" panose="020B0604020202020204" pitchFamily="34" charset="0"/>
              </a:rPr>
              <a:t>configurations</a:t>
            </a:r>
          </a:p>
          <a:p>
            <a:pPr marL="857250" lvl="1"/>
            <a:r>
              <a:rPr lang="en-US" sz="1800" dirty="0" smtClean="0">
                <a:latin typeface="Arial" panose="020B0604020202020204" pitchFamily="34" charset="0"/>
                <a:cs typeface="Arial" panose="020B0604020202020204" pitchFamily="34" charset="0"/>
              </a:rPr>
              <a:t>prioritize teacher performance indicators:</a:t>
            </a:r>
          </a:p>
          <a:p>
            <a:pPr marL="1257300" lvl="2"/>
            <a:r>
              <a:rPr lang="en-US" sz="1400" dirty="0" smtClean="0">
                <a:latin typeface="Arial" panose="020B0604020202020204" pitchFamily="34" charset="0"/>
                <a:cs typeface="Arial" panose="020B0604020202020204" pitchFamily="34" charset="0"/>
              </a:rPr>
              <a:t>Learning Environment</a:t>
            </a:r>
          </a:p>
          <a:p>
            <a:pPr marL="1257300" lvl="2"/>
            <a:r>
              <a:rPr lang="en-US" sz="1400" dirty="0" smtClean="0">
                <a:latin typeface="Arial" panose="020B0604020202020204" pitchFamily="34" charset="0"/>
                <a:cs typeface="Arial" panose="020B0604020202020204" pitchFamily="34" charset="0"/>
              </a:rPr>
              <a:t>Instruction for Active Learning</a:t>
            </a:r>
          </a:p>
          <a:p>
            <a:pPr marL="457200"/>
            <a:r>
              <a:rPr lang="en-US" sz="2200" dirty="0" smtClean="0">
                <a:latin typeface="Arial" panose="020B0604020202020204" pitchFamily="34" charset="0"/>
                <a:cs typeface="Arial" panose="020B0604020202020204" pitchFamily="34" charset="0"/>
              </a:rPr>
              <a:t>The observation process is streamlined to realistic for the adult educational setting</a:t>
            </a:r>
          </a:p>
          <a:p>
            <a:pPr marL="457200"/>
            <a:r>
              <a:rPr lang="en-US" sz="2200" dirty="0" smtClean="0">
                <a:latin typeface="Arial" panose="020B0604020202020204" pitchFamily="34" charset="0"/>
                <a:cs typeface="Arial" panose="020B0604020202020204" pitchFamily="34" charset="0"/>
              </a:rPr>
              <a:t>Evaluation training workshops planned for the Spring 2016  </a:t>
            </a:r>
          </a:p>
          <a:p>
            <a:pPr marL="457200"/>
            <a:endParaRPr lang="en-US" sz="2200" dirty="0">
              <a:latin typeface="Arial" panose="020B0604020202020204" pitchFamily="34" charset="0"/>
              <a:cs typeface="Arial" panose="020B0604020202020204" pitchFamily="34" charset="0"/>
            </a:endParaRPr>
          </a:p>
          <a:p>
            <a:pPr marL="457200"/>
            <a:endParaRPr lang="en-US" sz="24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584" y="5939406"/>
            <a:ext cx="1581325" cy="453005"/>
          </a:xfrm>
          <a:prstGeom prst="rect">
            <a:avLst/>
          </a:prstGeom>
        </p:spPr>
      </p:pic>
    </p:spTree>
    <p:extLst>
      <p:ext uri="{BB962C8B-B14F-4D97-AF65-F5344CB8AC3E}">
        <p14:creationId xmlns:p14="http://schemas.microsoft.com/office/powerpoint/2010/main" val="1923367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017267"/>
          </a:xfrm>
        </p:spPr>
        <p:txBody>
          <a:bodyPr>
            <a:normAutofit fontScale="90000"/>
          </a:bodyPr>
          <a:lstStyle/>
          <a:p>
            <a:r>
              <a:rPr lang="en-US" sz="3200" dirty="0" smtClean="0">
                <a:solidFill>
                  <a:schemeClr val="tx2"/>
                </a:solidFill>
                <a:latin typeface="Arial" panose="020B0604020202020204" pitchFamily="34" charset="0"/>
                <a:cs typeface="Arial" panose="020B0604020202020204" pitchFamily="34" charset="0"/>
              </a:rPr>
              <a:t>College and Career Readiness Standards (CCRS)</a:t>
            </a:r>
            <a:endParaRPr lang="en-US" sz="3200" dirty="0">
              <a:solidFill>
                <a:schemeClr val="tx2"/>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57200" y="1291905"/>
            <a:ext cx="8502242" cy="5251508"/>
          </a:xfrm>
        </p:spPr>
        <p:txBody>
          <a:bodyPr>
            <a:normAutofit/>
          </a:bodyPr>
          <a:lstStyle/>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smtClean="0">
              <a:latin typeface="Arial"/>
              <a:cs typeface="Arial"/>
            </a:endParaRPr>
          </a:p>
          <a:p>
            <a:endParaRPr lang="en-US" sz="2800" dirty="0" smtClean="0">
              <a:latin typeface="Arial"/>
              <a:cs typeface="Arial"/>
            </a:endParaRPr>
          </a:p>
          <a:p>
            <a:endParaRPr lang="en-US" sz="2800" dirty="0" smtClean="0">
              <a:latin typeface="Arial"/>
              <a:cs typeface="Arial"/>
            </a:endParaRPr>
          </a:p>
          <a:p>
            <a:pPr marL="0" indent="0">
              <a:buNone/>
            </a:pPr>
            <a:endParaRPr lang="en-US" sz="1000" b="1" dirty="0" smtClean="0">
              <a:latin typeface="Arial"/>
              <a:cs typeface="Arial"/>
            </a:endParaRPr>
          </a:p>
          <a:p>
            <a:pPr marL="0" indent="0">
              <a:buNone/>
            </a:pPr>
            <a:endParaRPr lang="en-US" sz="2800" dirty="0"/>
          </a:p>
          <a:p>
            <a:pPr marL="0" indent="0">
              <a:buNone/>
            </a:pPr>
            <a:endParaRPr lang="en-US" sz="2800" b="1" dirty="0">
              <a:latin typeface="Arial"/>
              <a:cs typeface="Arial"/>
            </a:endParaRPr>
          </a:p>
        </p:txBody>
      </p:sp>
      <p:pic>
        <p:nvPicPr>
          <p:cNvPr id="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89527" y="1439695"/>
            <a:ext cx="4471331" cy="445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310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DEppt_template_B [Read-Only]" id="{1AF52B8F-6C9B-457E-891D-37347E7F61B7}" vid="{D6C08413-F48F-4A3E-BD89-3FAFF1FBC1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Policy Forum Power June WORKING</Template>
  <TotalTime>2923</TotalTime>
  <Words>2145</Words>
  <Application>Microsoft Office PowerPoint</Application>
  <PresentationFormat>On-screen Show (4:3)</PresentationFormat>
  <Paragraphs>401</Paragraphs>
  <Slides>39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Arial Black</vt:lpstr>
      <vt:lpstr>Bell Gothic Std Black</vt:lpstr>
      <vt:lpstr>Calibri</vt:lpstr>
      <vt:lpstr>Courier New</vt:lpstr>
      <vt:lpstr>Helvetica</vt:lpstr>
      <vt:lpstr>Symbol</vt:lpstr>
      <vt:lpstr>Times New Roman</vt:lpstr>
      <vt:lpstr>Trebuchet MS</vt:lpstr>
      <vt:lpstr>Wingdings</vt:lpstr>
      <vt:lpstr>Office Theme</vt:lpstr>
      <vt:lpstr>CONNECTICUT STATE DEPARTMENT OF EDUCATION  </vt:lpstr>
      <vt:lpstr>Agenda</vt:lpstr>
      <vt:lpstr>Agenda continued</vt:lpstr>
      <vt:lpstr>CSDE Updates</vt:lpstr>
      <vt:lpstr>CAACE</vt:lpstr>
      <vt:lpstr>ATDN Professional Development</vt:lpstr>
      <vt:lpstr>ATDN Professional Development</vt:lpstr>
      <vt:lpstr>Adult Education Teacher Evaluation Plan Highlights</vt:lpstr>
      <vt:lpstr>College and Career Readiness Standards (CCRS)</vt:lpstr>
      <vt:lpstr>College and Career Readiness Standards (CCRS)</vt:lpstr>
      <vt:lpstr>College and Career Readiness Standards (CCRS) continued.. </vt:lpstr>
      <vt:lpstr>College and Career Readiness Standards (CCRS) continued…</vt:lpstr>
      <vt:lpstr>     Update</vt:lpstr>
      <vt:lpstr>CARS Updates</vt:lpstr>
      <vt:lpstr>CARS Updates continued</vt:lpstr>
      <vt:lpstr>CARS Updates continued</vt:lpstr>
      <vt:lpstr>Adult Education Disability Documentation Form</vt:lpstr>
      <vt:lpstr>NEDP Update</vt:lpstr>
      <vt:lpstr>GED Update continued</vt:lpstr>
      <vt:lpstr>PowerPoint Presentation</vt:lpstr>
      <vt:lpstr>GEDWorks™ and Adult Ed continued</vt:lpstr>
      <vt:lpstr>GEDPrep Connect™</vt:lpstr>
      <vt:lpstr>PowerPoint Presentation</vt:lpstr>
      <vt:lpstr>PowerPoint Presentation</vt:lpstr>
      <vt:lpstr>CCS Updates</vt:lpstr>
      <vt:lpstr>CCS Updates</vt:lpstr>
      <vt:lpstr>CCS Update</vt:lpstr>
      <vt:lpstr>Advantages of Using </vt:lpstr>
      <vt:lpstr>PowerPoint Presentation</vt:lpstr>
      <vt:lpstr>PowerPoint Presentation</vt:lpstr>
      <vt:lpstr>PowerPoint Presentation</vt:lpstr>
      <vt:lpstr>Adult Education State Grant Update  FY 2016-17           </vt:lpstr>
      <vt:lpstr>Adult Education State Grant Update FY 2017-18</vt:lpstr>
      <vt:lpstr>Career Pathways Update</vt:lpstr>
      <vt:lpstr>Technology</vt:lpstr>
      <vt:lpstr>Technology</vt:lpstr>
      <vt:lpstr>Federal Grant Update</vt:lpstr>
      <vt:lpstr>New RFP Update</vt:lpstr>
      <vt:lpstr>PowerPoint Presentation</vt:lpstr>
    </vt:vector>
  </TitlesOfParts>
  <Company>CSDE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STATE DEPARTMENT OF EDUCATION</dc:title>
  <dc:creator>Marino, Valerie</dc:creator>
  <cp:lastModifiedBy>Pierson, Susan</cp:lastModifiedBy>
  <cp:revision>245</cp:revision>
  <cp:lastPrinted>2017-01-12T19:09:05Z</cp:lastPrinted>
  <dcterms:created xsi:type="dcterms:W3CDTF">2015-05-20T22:34:48Z</dcterms:created>
  <dcterms:modified xsi:type="dcterms:W3CDTF">2017-01-12T19:19:05Z</dcterms:modified>
</cp:coreProperties>
</file>